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 autoCompressPictures="0">
  <p:sldMasterIdLst>
    <p:sldMasterId id="2147483654" r:id="rId1"/>
  </p:sldMasterIdLst>
  <p:notesMasterIdLst>
    <p:notesMasterId r:id="rId16"/>
  </p:notesMasterIdLst>
  <p:sldIdLst>
    <p:sldId id="265" r:id="rId2"/>
    <p:sldId id="266" r:id="rId3"/>
    <p:sldId id="267" r:id="rId4"/>
    <p:sldId id="268" r:id="rId5"/>
    <p:sldId id="269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822" y="-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76511348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5377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44646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24648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69785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172093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10208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16558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85106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9636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5176499"/>
          </a:xfrm>
          <a:prstGeom prst="rect">
            <a:avLst/>
          </a:prstGeom>
          <a:gradFill>
            <a:gsLst>
              <a:gs pos="0">
                <a:srgbClr val="003171"/>
              </a:gs>
              <a:gs pos="100000">
                <a:srgbClr val="549FFF"/>
              </a:gs>
            </a:gsLst>
            <a:lin ang="792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9" name="Shape 9"/>
          <p:cNvSpPr/>
          <p:nvPr/>
        </p:nvSpPr>
        <p:spPr>
          <a:xfrm flipH="1">
            <a:off x="-3832" y="12039"/>
            <a:ext cx="10925833" cy="5165065"/>
          </a:xfrm>
          <a:custGeom>
            <a:avLst/>
            <a:gdLst/>
            <a:ahLst/>
            <a:cxnLst/>
            <a:rect l="0" t="0" r="0" b="0"/>
            <a:pathLst>
              <a:path w="24279631" h="6863875" extrusionOk="0">
                <a:moveTo>
                  <a:pt x="9291599" y="0"/>
                </a:moveTo>
                <a:lnTo>
                  <a:pt x="24279631" y="5875"/>
                </a:lnTo>
                <a:lnTo>
                  <a:pt x="24250422" y="6863875"/>
                </a:lnTo>
                <a:lnTo>
                  <a:pt x="8740466" y="6858000"/>
                </a:lnTo>
                <a:cubicBezTo>
                  <a:pt x="0" y="3062308"/>
                  <a:pt x="7449035" y="312298"/>
                  <a:pt x="9291599" y="0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40784"/>
                </a:srgbClr>
              </a:gs>
              <a:gs pos="41000">
                <a:srgbClr val="003171">
                  <a:alpha val="94901"/>
                </a:srgbClr>
              </a:gs>
              <a:gs pos="100000">
                <a:srgbClr val="003171">
                  <a:alpha val="94901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Shape 10"/>
          <p:cNvSpPr/>
          <p:nvPr/>
        </p:nvSpPr>
        <p:spPr>
          <a:xfrm flipH="1">
            <a:off x="14659" y="660"/>
            <a:ext cx="10500940" cy="5165065"/>
          </a:xfrm>
          <a:custGeom>
            <a:avLst/>
            <a:gdLst/>
            <a:ahLst/>
            <a:cxnLst/>
            <a:rect l="0" t="0" r="0" b="0"/>
            <a:pathLst>
              <a:path w="24279631" h="6863875" extrusionOk="0">
                <a:moveTo>
                  <a:pt x="9291599" y="0"/>
                </a:moveTo>
                <a:lnTo>
                  <a:pt x="24279631" y="5875"/>
                </a:lnTo>
                <a:lnTo>
                  <a:pt x="24250422" y="6863875"/>
                </a:lnTo>
                <a:lnTo>
                  <a:pt x="8740466" y="6858000"/>
                </a:lnTo>
                <a:cubicBezTo>
                  <a:pt x="0" y="3062308"/>
                  <a:pt x="7449035" y="312298"/>
                  <a:pt x="9291599" y="0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-846666" y="-661"/>
            <a:ext cx="2167466" cy="5176308"/>
          </a:xfrm>
          <a:custGeom>
            <a:avLst/>
            <a:gdLst/>
            <a:ahLst/>
            <a:cxnLst/>
            <a:rect l="0" t="0" r="0" b="0"/>
            <a:pathLst>
              <a:path w="2167467" h="6180667" extrusionOk="0">
                <a:moveTo>
                  <a:pt x="939800" y="0"/>
                </a:moveTo>
                <a:lnTo>
                  <a:pt x="1905000" y="5881"/>
                </a:lnTo>
                <a:cubicBezTo>
                  <a:pt x="2167467" y="1035992"/>
                  <a:pt x="0" y="1848556"/>
                  <a:pt x="1896533" y="6180667"/>
                </a:cubicBezTo>
                <a:lnTo>
                  <a:pt x="939800" y="6180667"/>
                </a:lnTo>
                <a:lnTo>
                  <a:pt x="939800" y="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/>
          <p:nvPr/>
        </p:nvSpPr>
        <p:spPr>
          <a:xfrm rot="10800000" flipH="1">
            <a:off x="-524933" y="131"/>
            <a:ext cx="1403434" cy="5176308"/>
          </a:xfrm>
          <a:custGeom>
            <a:avLst/>
            <a:gdLst/>
            <a:ahLst/>
            <a:cxnLst/>
            <a:rect l="0" t="0" r="0" b="0"/>
            <a:pathLst>
              <a:path w="2167467" h="6180667" extrusionOk="0">
                <a:moveTo>
                  <a:pt x="939800" y="0"/>
                </a:moveTo>
                <a:lnTo>
                  <a:pt x="1905000" y="5881"/>
                </a:lnTo>
                <a:cubicBezTo>
                  <a:pt x="2167467" y="1035992"/>
                  <a:pt x="0" y="1848556"/>
                  <a:pt x="1896533" y="6180667"/>
                </a:cubicBezTo>
                <a:lnTo>
                  <a:pt x="939800" y="6180667"/>
                </a:lnTo>
                <a:lnTo>
                  <a:pt x="939800" y="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082040" y="1242060"/>
            <a:ext cx="7050900" cy="1102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algn="r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082040" y="2423159"/>
            <a:ext cx="7035899" cy="694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1pPr>
            <a:lvl2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2pPr>
            <a:lvl3pPr algn="r">
              <a:spcBef>
                <a:spcPts val="0"/>
              </a:spcBef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3pPr>
            <a:lvl4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4pPr>
            <a:lvl5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5pPr>
            <a:lvl6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6pPr>
            <a:lvl7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7pPr>
            <a:lvl8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8pPr>
            <a:lvl9pPr algn="r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 rot="10800000" flipH="1">
            <a:off x="-348182" y="-16424"/>
            <a:ext cx="1723519" cy="5159924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1"/>
          </p:nvPr>
        </p:nvSpPr>
        <p:spPr>
          <a:xfrm>
            <a:off x="457200" y="1244242"/>
            <a:ext cx="8229600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/>
          <p:nvPr/>
        </p:nvSpPr>
        <p:spPr>
          <a:xfrm rot="10800000" flipH="1">
            <a:off x="-1118653" y="774"/>
            <a:ext cx="3100650" cy="5142725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 rot="10800000">
            <a:off x="8088846" y="-9550"/>
            <a:ext cx="1100667" cy="5153050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994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 rot="10800000" flipH="1">
            <a:off x="-348182" y="-16424"/>
            <a:ext cx="1723519" cy="5159924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 rot="10800000" flipH="1">
            <a:off x="-1118653" y="774"/>
            <a:ext cx="3100650" cy="5142725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 rot="10800000">
            <a:off x="8088846" y="-9550"/>
            <a:ext cx="1100667" cy="5153050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994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457200" y="1244242"/>
            <a:ext cx="4038599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2800"/>
            </a:lvl1pPr>
            <a:lvl2pPr>
              <a:spcBef>
                <a:spcPts val="0"/>
              </a:spcBef>
              <a:defRPr sz="2400"/>
            </a:lvl2pPr>
            <a:lvl3pPr>
              <a:spcBef>
                <a:spcPts val="0"/>
              </a:spcBef>
              <a:defRPr sz="2000"/>
            </a:lvl3pPr>
            <a:lvl4pPr>
              <a:spcBef>
                <a:spcPts val="0"/>
              </a:spcBef>
              <a:defRPr sz="1800"/>
            </a:lvl4pPr>
            <a:lvl5pPr>
              <a:spcBef>
                <a:spcPts val="0"/>
              </a:spcBef>
              <a:defRPr sz="1800"/>
            </a:lvl5pPr>
            <a:lvl6pPr>
              <a:spcBef>
                <a:spcPts val="0"/>
              </a:spcBef>
              <a:defRPr sz="1800"/>
            </a:lvl6pPr>
            <a:lvl7pPr>
              <a:spcBef>
                <a:spcPts val="0"/>
              </a:spcBef>
              <a:defRPr sz="1800"/>
            </a:lvl7pPr>
            <a:lvl8pPr>
              <a:spcBef>
                <a:spcPts val="0"/>
              </a:spcBef>
              <a:defRPr sz="1800"/>
            </a:lvl8pPr>
            <a:lvl9pPr>
              <a:spcBef>
                <a:spcPts val="0"/>
              </a:spcBef>
              <a:defRPr sz="18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4648200" y="1244242"/>
            <a:ext cx="4038599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2800"/>
            </a:lvl1pPr>
            <a:lvl2pPr>
              <a:spcBef>
                <a:spcPts val="0"/>
              </a:spcBef>
              <a:defRPr sz="2400"/>
            </a:lvl2pPr>
            <a:lvl3pPr>
              <a:spcBef>
                <a:spcPts val="0"/>
              </a:spcBef>
              <a:defRPr sz="2000"/>
            </a:lvl3pPr>
            <a:lvl4pPr>
              <a:spcBef>
                <a:spcPts val="0"/>
              </a:spcBef>
              <a:defRPr sz="1800"/>
            </a:lvl4pPr>
            <a:lvl5pPr>
              <a:spcBef>
                <a:spcPts val="0"/>
              </a:spcBef>
              <a:defRPr sz="1800"/>
            </a:lvl5pPr>
            <a:lvl6pPr>
              <a:spcBef>
                <a:spcPts val="0"/>
              </a:spcBef>
              <a:defRPr sz="1800"/>
            </a:lvl6pPr>
            <a:lvl7pPr>
              <a:spcBef>
                <a:spcPts val="0"/>
              </a:spcBef>
              <a:defRPr sz="1800"/>
            </a:lvl7pPr>
            <a:lvl8pPr>
              <a:spcBef>
                <a:spcPts val="0"/>
              </a:spcBef>
              <a:defRPr sz="1800"/>
            </a:lvl8pPr>
            <a:lvl9pPr>
              <a:spcBef>
                <a:spcPts val="0"/>
              </a:spcBef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 rot="10800000" flipH="1">
            <a:off x="-348182" y="-16424"/>
            <a:ext cx="1723519" cy="5159924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0" name="Shape 30"/>
          <p:cNvSpPr/>
          <p:nvPr/>
        </p:nvSpPr>
        <p:spPr>
          <a:xfrm rot="10800000" flipH="1">
            <a:off x="-1118653" y="774"/>
            <a:ext cx="3100650" cy="5142725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1" name="Shape 31"/>
          <p:cNvSpPr/>
          <p:nvPr/>
        </p:nvSpPr>
        <p:spPr>
          <a:xfrm rot="10800000">
            <a:off x="8088846" y="-9550"/>
            <a:ext cx="1100667" cy="5153050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994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Shape 34"/>
          <p:cNvGrpSpPr/>
          <p:nvPr/>
        </p:nvGrpSpPr>
        <p:grpSpPr>
          <a:xfrm>
            <a:off x="-6264" y="3700039"/>
            <a:ext cx="9150267" cy="2325488"/>
            <a:chOff x="-6264" y="4933386"/>
            <a:chExt cx="9150267" cy="3100650"/>
          </a:xfrm>
        </p:grpSpPr>
        <p:sp>
          <p:nvSpPr>
            <p:cNvPr id="35" name="Shape 35"/>
            <p:cNvSpPr/>
            <p:nvPr/>
          </p:nvSpPr>
          <p:spPr>
            <a:xfrm>
              <a:off x="-7" y="5537200"/>
              <a:ext cx="9144008" cy="1574769"/>
            </a:xfrm>
            <a:custGeom>
              <a:avLst/>
              <a:gdLst/>
              <a:ahLst/>
              <a:cxnLst/>
              <a:rect l="0" t="0" r="0" b="0"/>
              <a:pathLst>
                <a:path w="9144009" h="1257301" extrusionOk="0">
                  <a:moveTo>
                    <a:pt x="5" y="266700"/>
                  </a:moveTo>
                  <a:cubicBezTo>
                    <a:pt x="8115305" y="1257301"/>
                    <a:pt x="7620009" y="0"/>
                    <a:pt x="9144009" y="186267"/>
                  </a:cubicBezTo>
                  <a:cubicBezTo>
                    <a:pt x="9144008" y="441678"/>
                    <a:pt x="9143998" y="818763"/>
                    <a:pt x="9143997" y="1074174"/>
                  </a:cubicBezTo>
                  <a:lnTo>
                    <a:pt x="0" y="1086874"/>
                  </a:lnTo>
                  <a:cubicBezTo>
                    <a:pt x="0" y="854041"/>
                    <a:pt x="5" y="499533"/>
                    <a:pt x="5" y="266700"/>
                  </a:cubicBezTo>
                  <a:close/>
                </a:path>
              </a:pathLst>
            </a:custGeom>
            <a:gradFill>
              <a:gsLst>
                <a:gs pos="0">
                  <a:srgbClr val="549FFF"/>
                </a:gs>
                <a:gs pos="100000">
                  <a:srgbClr val="003171">
                    <a:alpha val="51764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6" name="Shape 36"/>
            <p:cNvSpPr/>
            <p:nvPr/>
          </p:nvSpPr>
          <p:spPr>
            <a:xfrm rot="5400000" flipH="1">
              <a:off x="3018543" y="1908578"/>
              <a:ext cx="3100650" cy="9150266"/>
            </a:xfrm>
            <a:custGeom>
              <a:avLst/>
              <a:gdLst/>
              <a:ahLst/>
              <a:cxnLst/>
              <a:rect l="0" t="0" r="0" b="0"/>
              <a:pathLst>
                <a:path w="8053639" h="6879900" extrusionOk="0">
                  <a:moveTo>
                    <a:pt x="4696126" y="16025"/>
                  </a:moveTo>
                  <a:lnTo>
                    <a:pt x="2920537" y="0"/>
                  </a:lnTo>
                  <a:cubicBezTo>
                    <a:pt x="2927053" y="2293300"/>
                    <a:pt x="2933568" y="4586600"/>
                    <a:pt x="2940084" y="6879900"/>
                  </a:cubicBezTo>
                  <a:lnTo>
                    <a:pt x="4085318" y="6861462"/>
                  </a:lnTo>
                  <a:cubicBezTo>
                    <a:pt x="8053639" y="4651267"/>
                    <a:pt x="0" y="3113439"/>
                    <a:pt x="4696126" y="16025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78823"/>
                  </a:srgbClr>
                </a:gs>
                <a:gs pos="41000">
                  <a:srgbClr val="003171">
                    <a:alpha val="78823"/>
                  </a:srgbClr>
                </a:gs>
                <a:gs pos="100000">
                  <a:srgbClr val="003171">
                    <a:alpha val="78823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7" name="Shape 37"/>
            <p:cNvSpPr/>
            <p:nvPr/>
          </p:nvSpPr>
          <p:spPr>
            <a:xfrm>
              <a:off x="-7" y="5740400"/>
              <a:ext cx="9144010" cy="1574769"/>
            </a:xfrm>
            <a:custGeom>
              <a:avLst/>
              <a:gdLst/>
              <a:ahLst/>
              <a:cxnLst/>
              <a:rect l="0" t="0" r="0" b="0"/>
              <a:pathLst>
                <a:path w="9144011" h="1257301" extrusionOk="0">
                  <a:moveTo>
                    <a:pt x="7" y="266700"/>
                  </a:moveTo>
                  <a:cubicBezTo>
                    <a:pt x="8115307" y="1257301"/>
                    <a:pt x="7620011" y="0"/>
                    <a:pt x="9144011" y="186267"/>
                  </a:cubicBezTo>
                  <a:lnTo>
                    <a:pt x="9144011" y="921775"/>
                  </a:lnTo>
                  <a:lnTo>
                    <a:pt x="0" y="931914"/>
                  </a:lnTo>
                  <a:cubicBezTo>
                    <a:pt x="0" y="699081"/>
                    <a:pt x="7" y="499533"/>
                    <a:pt x="7" y="266700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81960"/>
                  </a:srgbClr>
                </a:gs>
                <a:gs pos="100000">
                  <a:srgbClr val="003171">
                    <a:alpha val="8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399" cy="6035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algn="ctr">
              <a:spcBef>
                <a:spcPts val="0"/>
              </a:spcBef>
              <a:buSzPct val="100000"/>
              <a:buNone/>
              <a:defRPr sz="24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8E050F-C130-4FA6-8386-F5B9818D23DD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6F15CA1-04A6-4A04-9049-BB6F4A2DD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1146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8E050F-C130-4FA6-8386-F5B9818D23DD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6F15CA1-04A6-4A04-9049-BB6F4A2DD1A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77784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994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9540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Clr>
                <a:schemeClr val="dk2"/>
              </a:buClr>
              <a:buSzPct val="100000"/>
              <a:buFont typeface="Trebuchet MS"/>
              <a:defRPr sz="32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>
              <a:spcBef>
                <a:spcPts val="560"/>
              </a:spcBef>
              <a:buClr>
                <a:schemeClr val="dk2"/>
              </a:buClr>
              <a:buSzPct val="100000"/>
              <a:buFont typeface="Trebuchet MS"/>
              <a:defRPr sz="28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>
              <a:spcBef>
                <a:spcPts val="480"/>
              </a:spcBef>
              <a:buClr>
                <a:schemeClr val="dk2"/>
              </a:buClr>
              <a:buSzPct val="100000"/>
              <a:buFont typeface="Trebuchet MS"/>
              <a:defRPr sz="24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6" r:id="rId8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82040" y="175560"/>
            <a:ext cx="7050900" cy="986320"/>
          </a:xfrm>
        </p:spPr>
        <p:txBody>
          <a:bodyPr/>
          <a:lstStyle/>
          <a:p>
            <a:pPr algn="ctr"/>
            <a:r>
              <a:rPr lang="pl-PL" dirty="0" smtClean="0"/>
              <a:t>Szacunek dla chleba</a:t>
            </a:r>
            <a:endParaRPr lang="pl-PL" dirty="0"/>
          </a:p>
        </p:txBody>
      </p:sp>
      <p:pic>
        <p:nvPicPr>
          <p:cNvPr id="9" name="Obraz 8" descr="http://www.verejnenoviny.cz/files/slaveni-svetoveho-dne-chleba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3070" y="1257300"/>
            <a:ext cx="5795010" cy="3566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6488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 chleba rano wstawać trzeba.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15757" y="1369218"/>
            <a:ext cx="5127424" cy="3478203"/>
          </a:xfrm>
        </p:spPr>
        <p:txBody>
          <a:bodyPr>
            <a:normAutofit fontScale="55000" lnSpcReduction="20000"/>
          </a:bodyPr>
          <a:lstStyle/>
          <a:p>
            <a:r>
              <a:rPr lang="pl-PL" dirty="0" smtClean="0">
                <a:latin typeface="Comic Sans MS" panose="030F0702030302020204" pitchFamily="66" charset="0"/>
              </a:rPr>
              <a:t>Aby </a:t>
            </a:r>
            <a:r>
              <a:rPr lang="pl-PL" dirty="0">
                <a:latin typeface="Comic Sans MS" panose="030F0702030302020204" pitchFamily="66" charset="0"/>
              </a:rPr>
              <a:t>otrzymać </a:t>
            </a:r>
            <a:r>
              <a:rPr lang="pl-PL" dirty="0" smtClean="0">
                <a:latin typeface="Comic Sans MS" panose="030F0702030302020204" pitchFamily="66" charset="0"/>
              </a:rPr>
              <a:t>chleb potrzeba wiele rąk, które </a:t>
            </a:r>
            <a:r>
              <a:rPr lang="pl-PL" dirty="0">
                <a:latin typeface="Comic Sans MS" panose="030F0702030302020204" pitchFamily="66" charset="0"/>
              </a:rPr>
              <a:t>go </a:t>
            </a:r>
            <a:r>
              <a:rPr lang="pl-PL" dirty="0" smtClean="0">
                <a:latin typeface="Comic Sans MS" panose="030F0702030302020204" pitchFamily="66" charset="0"/>
              </a:rPr>
              <a:t>przygotują:</a:t>
            </a:r>
          </a:p>
          <a:p>
            <a:endParaRPr lang="pl-PL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>
                <a:latin typeface="Comic Sans MS" panose="030F0702030302020204" pitchFamily="66" charset="0"/>
              </a:rPr>
              <a:t>rolnik, który wkłada wiele pracy, by wyhodować zboże;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>
                <a:latin typeface="Comic Sans MS" panose="030F0702030302020204" pitchFamily="66" charset="0"/>
              </a:rPr>
              <a:t>m</a:t>
            </a:r>
            <a:r>
              <a:rPr lang="pl-PL" dirty="0" smtClean="0">
                <a:latin typeface="Comic Sans MS" panose="030F0702030302020204" pitchFamily="66" charset="0"/>
              </a:rPr>
              <a:t>łynarz, by ze zboża mąkę wyczarować;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>
                <a:latin typeface="Comic Sans MS" panose="030F0702030302020204" pitchFamily="66" charset="0"/>
              </a:rPr>
              <a:t>g</a:t>
            </a:r>
            <a:r>
              <a:rPr lang="pl-PL" dirty="0" smtClean="0">
                <a:latin typeface="Comic Sans MS" panose="030F0702030302020204" pitchFamily="66" charset="0"/>
              </a:rPr>
              <a:t>ospodyni, która spracowanymi dłońmi ciasto chlebowe wyrabiała </a:t>
            </a:r>
            <a:r>
              <a:rPr lang="pl-PL" dirty="0">
                <a:latin typeface="Comic Sans MS" panose="030F0702030302020204" pitchFamily="66" charset="0"/>
              </a:rPr>
              <a:t>i w piecu </a:t>
            </a:r>
            <a:r>
              <a:rPr lang="pl-PL" dirty="0" smtClean="0">
                <a:latin typeface="Comic Sans MS" panose="030F0702030302020204" pitchFamily="66" charset="0"/>
              </a:rPr>
              <a:t/>
            </a:r>
            <a:br>
              <a:rPr lang="pl-PL" dirty="0" smtClean="0">
                <a:latin typeface="Comic Sans MS" panose="030F0702030302020204" pitchFamily="66" charset="0"/>
              </a:rPr>
            </a:br>
            <a:r>
              <a:rPr lang="pl-PL" dirty="0" smtClean="0">
                <a:latin typeface="Comic Sans MS" panose="030F0702030302020204" pitchFamily="66" charset="0"/>
              </a:rPr>
              <a:t>wypiekała.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>
                <a:latin typeface="Comic Sans MS" panose="030F0702030302020204" pitchFamily="66" charset="0"/>
              </a:rPr>
              <a:t>Dlatego chleb </a:t>
            </a:r>
            <a:r>
              <a:rPr lang="pl-PL" dirty="0">
                <a:latin typeface="Comic Sans MS" panose="030F0702030302020204" pitchFamily="66" charset="0"/>
              </a:rPr>
              <a:t>jest </a:t>
            </a:r>
            <a:r>
              <a:rPr lang="pl-PL" dirty="0" smtClean="0">
                <a:latin typeface="Comic Sans MS" panose="030F0702030302020204" pitchFamily="66" charset="0"/>
              </a:rPr>
              <a:t>w </a:t>
            </a:r>
            <a:r>
              <a:rPr lang="pl-PL" dirty="0">
                <a:latin typeface="Comic Sans MS" panose="030F0702030302020204" pitchFamily="66" charset="0"/>
              </a:rPr>
              <a:t>wielkim poszanowaniu, szczególnie w </a:t>
            </a:r>
            <a:r>
              <a:rPr lang="pl-PL" dirty="0" smtClean="0">
                <a:latin typeface="Comic Sans MS" panose="030F0702030302020204" pitchFamily="66" charset="0"/>
              </a:rPr>
              <a:t>polskiej </a:t>
            </a:r>
            <a:r>
              <a:rPr lang="pl-PL" dirty="0">
                <a:latin typeface="Comic Sans MS" panose="030F0702030302020204" pitchFamily="66" charset="0"/>
              </a:rPr>
              <a:t>tradycji</a:t>
            </a:r>
          </a:p>
        </p:txBody>
      </p:sp>
      <p:pic>
        <p:nvPicPr>
          <p:cNvPr id="1026" name="Picture 2" descr="http://i.wp.pl/a/f/jpg/20243/rolnik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9272" y="1167244"/>
            <a:ext cx="1920773" cy="109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-sochaczew.pl/powiat/foto_powiat_news/images_x85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1488" y="3246835"/>
            <a:ext cx="1850231" cy="13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2/29/Wdzydze_mlyn_holend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3408" y="2454110"/>
            <a:ext cx="1276669" cy="15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761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4405" y="194961"/>
            <a:ext cx="7414352" cy="994200"/>
          </a:xfrm>
        </p:spPr>
        <p:txBody>
          <a:bodyPr/>
          <a:lstStyle/>
          <a:p>
            <a:r>
              <a:rPr lang="pl-PL" dirty="0" smtClean="0"/>
              <a:t>Tradycje związane z chlebem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87676" y="1465243"/>
            <a:ext cx="8578922" cy="327201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>
                <a:latin typeface="Comic Sans MS" panose="030F0702030302020204" pitchFamily="66" charset="0"/>
              </a:rPr>
              <a:t>C</a:t>
            </a:r>
            <a:r>
              <a:rPr lang="pl-PL" sz="2000" dirty="0" smtClean="0">
                <a:latin typeface="Comic Sans MS" panose="030F0702030302020204" pitchFamily="66" charset="0"/>
              </a:rPr>
              <a:t>hlebem </a:t>
            </a:r>
            <a:r>
              <a:rPr lang="pl-PL" sz="2000" dirty="0">
                <a:latin typeface="Comic Sans MS" panose="030F0702030302020204" pitchFamily="66" charset="0"/>
              </a:rPr>
              <a:t>i solą witano gości na progu domu. </a:t>
            </a:r>
            <a:endParaRPr lang="pl-PL" sz="20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05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>
                <a:latin typeface="Comic Sans MS" panose="030F0702030302020204" pitchFamily="66" charset="0"/>
              </a:rPr>
              <a:t>Był </a:t>
            </a:r>
            <a:r>
              <a:rPr lang="pl-PL" sz="2000" dirty="0">
                <a:latin typeface="Comic Sans MS" panose="030F0702030302020204" pitchFamily="66" charset="0"/>
              </a:rPr>
              <a:t>on obecny przy błogosławieństwie nowożeńców. </a:t>
            </a:r>
            <a:endParaRPr lang="pl-PL" sz="20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2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>
                <a:latin typeface="Comic Sans MS" panose="030F0702030302020204" pitchFamily="66" charset="0"/>
              </a:rPr>
              <a:t>Kromkę </a:t>
            </a:r>
            <a:r>
              <a:rPr lang="pl-PL" sz="2000" dirty="0">
                <a:latin typeface="Comic Sans MS" panose="030F0702030302020204" pitchFamily="66" charset="0"/>
              </a:rPr>
              <a:t>chleba dawano na pożegnanie, jako znak </a:t>
            </a:r>
            <a:r>
              <a:rPr lang="pl-PL" sz="2000" dirty="0" smtClean="0">
                <a:latin typeface="Comic Sans MS" panose="030F0702030302020204" pitchFamily="66" charset="0"/>
              </a:rPr>
              <a:t/>
            </a:r>
            <a:br>
              <a:rPr lang="pl-PL" sz="2000" dirty="0" smtClean="0">
                <a:latin typeface="Comic Sans MS" panose="030F0702030302020204" pitchFamily="66" charset="0"/>
              </a:rPr>
            </a:br>
            <a:r>
              <a:rPr lang="pl-PL" sz="2000" dirty="0" smtClean="0">
                <a:latin typeface="Comic Sans MS" panose="030F0702030302020204" pitchFamily="66" charset="0"/>
              </a:rPr>
              <a:t>błogosławieństwa </a:t>
            </a:r>
            <a:r>
              <a:rPr lang="pl-PL" sz="2000" dirty="0">
                <a:latin typeface="Comic Sans MS" panose="030F0702030302020204" pitchFamily="66" charset="0"/>
              </a:rPr>
              <a:t>oraz życzenie szczęśliwego powrotu. </a:t>
            </a:r>
            <a:endParaRPr lang="pl-PL" sz="20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2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>
                <a:latin typeface="Comic Sans MS" panose="030F0702030302020204" pitchFamily="66" charset="0"/>
              </a:rPr>
              <a:t>Ręki </a:t>
            </a:r>
            <a:r>
              <a:rPr lang="pl-PL" sz="2000" dirty="0">
                <a:latin typeface="Comic Sans MS" panose="030F0702030302020204" pitchFamily="66" charset="0"/>
              </a:rPr>
              <a:t>wyciągniętej z chlebem do zgody nie wypadało </a:t>
            </a:r>
            <a:r>
              <a:rPr lang="pl-PL" sz="2000" dirty="0" smtClean="0">
                <a:latin typeface="Comic Sans MS" panose="030F0702030302020204" pitchFamily="66" charset="0"/>
              </a:rPr>
              <a:t>odtrącić.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05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>
                <a:latin typeface="Comic Sans MS" panose="030F0702030302020204" pitchFamily="66" charset="0"/>
              </a:rPr>
              <a:t>D</a:t>
            </a:r>
            <a:r>
              <a:rPr lang="pl-PL" sz="2000" dirty="0" smtClean="0">
                <a:latin typeface="Comic Sans MS" panose="030F0702030302020204" pitchFamily="66" charset="0"/>
              </a:rPr>
              <a:t>o </a:t>
            </a:r>
            <a:r>
              <a:rPr lang="pl-PL" sz="2000" dirty="0">
                <a:latin typeface="Comic Sans MS" panose="030F0702030302020204" pitchFamily="66" charset="0"/>
              </a:rPr>
              <a:t>nowo zbudowanego domu wnoszono chleb i wodę, które miały zapewnić dostatek domu. Wypowiadano wtedy słowa: </a:t>
            </a:r>
            <a:r>
              <a:rPr lang="pl-PL" sz="2000" dirty="0" smtClean="0">
                <a:latin typeface="Comic Sans MS" panose="030F0702030302020204" pitchFamily="66" charset="0"/>
              </a:rPr>
              <a:t/>
            </a:r>
            <a:br>
              <a:rPr lang="pl-PL" sz="2000" dirty="0" smtClean="0">
                <a:latin typeface="Comic Sans MS" panose="030F0702030302020204" pitchFamily="66" charset="0"/>
              </a:rPr>
            </a:br>
            <a:r>
              <a:rPr lang="pl-PL" sz="2000" dirty="0" smtClean="0">
                <a:latin typeface="Comic Sans MS" panose="030F0702030302020204" pitchFamily="66" charset="0"/>
              </a:rPr>
              <a:t>„</a:t>
            </a:r>
            <a:r>
              <a:rPr lang="pl-PL" sz="2000" dirty="0">
                <a:latin typeface="Comic Sans MS" panose="030F0702030302020204" pitchFamily="66" charset="0"/>
              </a:rPr>
              <a:t>Gdy jest chleb i woda to nie ma </a:t>
            </a:r>
            <a:r>
              <a:rPr lang="pl-PL" sz="2000" dirty="0" err="1">
                <a:latin typeface="Comic Sans MS" panose="030F0702030302020204" pitchFamily="66" charset="0"/>
              </a:rPr>
              <a:t>głoda</a:t>
            </a:r>
            <a:r>
              <a:rPr lang="pl-PL" sz="2000" dirty="0">
                <a:latin typeface="Comic Sans MS" panose="030F0702030302020204" pitchFamily="66" charset="0"/>
              </a:rPr>
              <a:t>”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7262" y="329268"/>
            <a:ext cx="1345526" cy="295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76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2540" y="205978"/>
            <a:ext cx="7436385" cy="994200"/>
          </a:xfrm>
        </p:spPr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sz="3200" dirty="0" smtClean="0"/>
              <a:t>Szacunek dla chleba </a:t>
            </a:r>
            <a:r>
              <a:rPr lang="pl-PL" sz="3200" dirty="0" smtClean="0"/>
              <a:t>                  okazywano na </a:t>
            </a:r>
            <a:r>
              <a:rPr lang="pl-PL" sz="3200" dirty="0" smtClean="0"/>
              <a:t>różne sposoby.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41443" y="1399141"/>
            <a:ext cx="8491591" cy="3459297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 smtClean="0">
                <a:latin typeface="Comic Sans MS" panose="030F0702030302020204" pitchFamily="66" charset="0"/>
              </a:rPr>
              <a:t>Nie </a:t>
            </a:r>
            <a:r>
              <a:rPr lang="pl-PL" sz="2600" dirty="0">
                <a:latin typeface="Comic Sans MS" panose="030F0702030302020204" pitchFamily="66" charset="0"/>
              </a:rPr>
              <a:t>do pomyślenia było wyrzucenie go do śmietnika</a:t>
            </a:r>
            <a:r>
              <a:rPr lang="pl-PL" sz="2600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20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 smtClean="0">
                <a:latin typeface="Comic Sans MS" panose="030F0702030302020204" pitchFamily="66" charset="0"/>
              </a:rPr>
              <a:t>Gdy </a:t>
            </a:r>
            <a:r>
              <a:rPr lang="pl-PL" sz="2600" dirty="0">
                <a:latin typeface="Comic Sans MS" panose="030F0702030302020204" pitchFamily="66" charset="0"/>
              </a:rPr>
              <a:t>upadł na ziemię, to przepraszając podnosiło się go </a:t>
            </a:r>
            <a:r>
              <a:rPr lang="pl-PL" sz="2600" dirty="0" smtClean="0">
                <a:latin typeface="Comic Sans MS" panose="030F0702030302020204" pitchFamily="66" charset="0"/>
              </a:rPr>
              <a:t>i całowało.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7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 smtClean="0">
                <a:latin typeface="Comic Sans MS" panose="030F0702030302020204" pitchFamily="66" charset="0"/>
              </a:rPr>
              <a:t>Chleba </a:t>
            </a:r>
            <a:r>
              <a:rPr lang="pl-PL" sz="2600" dirty="0">
                <a:latin typeface="Comic Sans MS" panose="030F0702030302020204" pitchFamily="66" charset="0"/>
              </a:rPr>
              <a:t>nie można było spożywać w czapce. </a:t>
            </a:r>
            <a:endParaRPr lang="pl-PL" sz="26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7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>
                <a:latin typeface="Comic Sans MS" panose="030F0702030302020204" pitchFamily="66" charset="0"/>
              </a:rPr>
              <a:t>Dawniej pierwszy bochenek chleba z wypieku nie krajano nożem tylko łamano między siebie</a:t>
            </a:r>
            <a:r>
              <a:rPr lang="pl-PL" sz="2600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7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>
                <a:latin typeface="Comic Sans MS" panose="030F0702030302020204" pitchFamily="66" charset="0"/>
              </a:rPr>
              <a:t>Przed ukrojeniem pierwszej kromki czyniono znak krzyża nad bochenkiem</a:t>
            </a:r>
            <a:r>
              <a:rPr lang="pl-PL" sz="2600" dirty="0" smtClean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7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 smtClean="0">
                <a:latin typeface="Comic Sans MS" panose="030F0702030302020204" pitchFamily="66" charset="0"/>
              </a:rPr>
              <a:t>Chleb zawijano w białą lnianą ściereczkę, nie mógł leżeć na brudnym stole.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7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600" dirty="0" smtClean="0">
                <a:latin typeface="Comic Sans MS" panose="030F0702030302020204" pitchFamily="66" charset="0"/>
              </a:rPr>
              <a:t>Pieczenie chleba w każdym gospodarstwie było świętem – pieczono go najczęściej w sobotę w pięknie wysprzątanym domu – miał starczyć na cały tydzień.</a:t>
            </a:r>
          </a:p>
          <a:p>
            <a:endParaRPr lang="pl-PL" dirty="0"/>
          </a:p>
        </p:txBody>
      </p:sp>
      <p:pic>
        <p:nvPicPr>
          <p:cNvPr id="4" name="Obraz 3" descr="http://rme.cbr.net.pl/images/rme52/7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8445" y="143220"/>
            <a:ext cx="1815049" cy="15754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1052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08225"/>
            <a:ext cx="8229600" cy="4381675"/>
          </a:xfrm>
        </p:spPr>
        <p:txBody>
          <a:bodyPr/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Z okazji świat gospodyni wypiekała różne rodzaje </a:t>
            </a:r>
          </a:p>
          <a:p>
            <a:r>
              <a:rPr lang="pl-PL" sz="2000" dirty="0" smtClean="0">
                <a:latin typeface="Comic Sans MS" panose="030F0702030302020204" pitchFamily="66" charset="0"/>
              </a:rPr>
              <a:t>pieczywa: kołacze, </a:t>
            </a:r>
            <a:r>
              <a:rPr lang="pl-PL" sz="2000" dirty="0" smtClean="0">
                <a:latin typeface="Comic Sans MS" panose="030F0702030302020204" pitchFamily="66" charset="0"/>
              </a:rPr>
              <a:t>strucle</a:t>
            </a:r>
            <a:r>
              <a:rPr lang="pl-PL" sz="2000" dirty="0" smtClean="0">
                <a:latin typeface="Comic Sans MS" panose="030F0702030302020204" pitchFamily="66" charset="0"/>
              </a:rPr>
              <a:t>, rogale, chałki,</a:t>
            </a:r>
            <a:br>
              <a:rPr lang="pl-PL" sz="2000" dirty="0" smtClean="0">
                <a:latin typeface="Comic Sans MS" panose="030F0702030302020204" pitchFamily="66" charset="0"/>
              </a:rPr>
            </a:br>
            <a:r>
              <a:rPr lang="pl-PL" sz="2000" dirty="0" smtClean="0">
                <a:latin typeface="Comic Sans MS" panose="030F0702030302020204" pitchFamily="66" charset="0"/>
              </a:rPr>
              <a:t>dla dzieci przygotowywano bułeczki.</a:t>
            </a:r>
          </a:p>
          <a:p>
            <a:endParaRPr lang="pl-PL" sz="1800" dirty="0" smtClean="0">
              <a:latin typeface="Comic Sans MS" panose="030F0702030302020204" pitchFamily="66" charset="0"/>
            </a:endParaRPr>
          </a:p>
          <a:p>
            <a:r>
              <a:rPr lang="pl-PL" sz="2000" dirty="0" smtClean="0">
                <a:latin typeface="Comic Sans MS" panose="030F0702030302020204" pitchFamily="66" charset="0"/>
              </a:rPr>
              <a:t>Chleb pieczony był z białej mąki, tylko ubodzy </a:t>
            </a:r>
            <a:r>
              <a:rPr lang="pl-PL" sz="2000" dirty="0" smtClean="0">
                <a:latin typeface="Comic Sans MS" panose="030F0702030302020204" pitchFamily="66" charset="0"/>
              </a:rPr>
              <a:t>                             ludzie </a:t>
            </a:r>
            <a:r>
              <a:rPr lang="pl-PL" sz="2000" dirty="0" smtClean="0">
                <a:latin typeface="Comic Sans MS" panose="030F0702030302020204" pitchFamily="66" charset="0"/>
              </a:rPr>
              <a:t>piekli </a:t>
            </a:r>
            <a:r>
              <a:rPr lang="pl-PL" sz="2000" dirty="0" smtClean="0">
                <a:latin typeface="Comic Sans MS" panose="030F0702030302020204" pitchFamily="66" charset="0"/>
              </a:rPr>
              <a:t>i </a:t>
            </a:r>
            <a:r>
              <a:rPr lang="pl-PL" sz="2000" dirty="0" smtClean="0">
                <a:latin typeface="Comic Sans MS" panose="030F0702030302020204" pitchFamily="66" charset="0"/>
              </a:rPr>
              <a:t>spożywali ciemny chleb – z mąki pełnoziarnistej.</a:t>
            </a:r>
          </a:p>
          <a:p>
            <a:endParaRPr lang="pl-PL" sz="1400" dirty="0" smtClean="0">
              <a:latin typeface="Comic Sans MS" panose="030F0702030302020204" pitchFamily="66" charset="0"/>
            </a:endParaRPr>
          </a:p>
          <a:p>
            <a:r>
              <a:rPr lang="pl-PL" sz="2000" dirty="0" smtClean="0">
                <a:latin typeface="Comic Sans MS" panose="030F0702030302020204" pitchFamily="66" charset="0"/>
              </a:rPr>
              <a:t>Dzisiaj w piekarni można kupić rozmaite pieczywo. </a:t>
            </a:r>
            <a:br>
              <a:rPr lang="pl-PL" sz="2000" dirty="0" smtClean="0">
                <a:latin typeface="Comic Sans MS" panose="030F0702030302020204" pitchFamily="66" charset="0"/>
              </a:rPr>
            </a:br>
            <a:r>
              <a:rPr lang="pl-PL" sz="2000" dirty="0" smtClean="0">
                <a:latin typeface="Comic Sans MS" panose="030F0702030302020204" pitchFamily="66" charset="0"/>
              </a:rPr>
              <a:t>Chętnie spożywamy ciemny chleb z ziarnami i różnymi innymi dodatkami, np. śliwką, cebulą.</a:t>
            </a:r>
          </a:p>
          <a:p>
            <a:endParaRPr lang="pl-PL" sz="1400" dirty="0" smtClean="0">
              <a:latin typeface="Comic Sans MS" panose="030F0702030302020204" pitchFamily="66" charset="0"/>
            </a:endParaRPr>
          </a:p>
          <a:p>
            <a:r>
              <a:rPr lang="pl-PL" sz="2000" dirty="0" smtClean="0">
                <a:latin typeface="Comic Sans MS" panose="030F0702030302020204" pitchFamily="66" charset="0"/>
              </a:rPr>
              <a:t>Powróciła moda na wypiek chleba w domu, nie pieczemy go jednak w piecu węglowym, ale w piekarniku.</a:t>
            </a:r>
          </a:p>
          <a:p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5" name="Obraz 4" descr="http://www.mkpiekarnia.pl/images/banner_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6901" y="236306"/>
            <a:ext cx="2456205" cy="15814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00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ctrTitle"/>
          </p:nvPr>
        </p:nvSpPr>
        <p:spPr>
          <a:xfrm>
            <a:off x="210749" y="1586926"/>
            <a:ext cx="8722500" cy="2250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7200"/>
              <a:t>BUŁECZKI DROŻDŻOWE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457200" y="1200167"/>
            <a:ext cx="8229600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75g masła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250ml mleka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15g świeżych drożdży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500g mąki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70g cukru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15g cukru pudru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szczypta soli</a:t>
            </a:r>
          </a:p>
          <a:p>
            <a:pPr rtl="0">
              <a:spcBef>
                <a:spcPts val="0"/>
              </a:spcBef>
              <a:buNone/>
            </a:pPr>
            <a:r>
              <a:rPr lang="pl" sz="2400" dirty="0">
                <a:latin typeface="Comic Sans MS" pitchFamily="66" charset="0"/>
              </a:rPr>
              <a:t>&gt; 1 jajko</a:t>
            </a:r>
          </a:p>
          <a:p>
            <a:pPr>
              <a:spcBef>
                <a:spcPts val="0"/>
              </a:spcBef>
              <a:buNone/>
            </a:pPr>
            <a:endParaRPr sz="2400" dirty="0"/>
          </a:p>
        </p:txBody>
      </p:sp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457201" y="205978"/>
            <a:ext cx="5701228" cy="1038928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sz="5400" dirty="0" smtClean="0">
                <a:latin typeface="Comic Sans MS" pitchFamily="66" charset="0"/>
              </a:rPr>
              <a:t>SKŁADNIKI:</a:t>
            </a:r>
            <a:endParaRPr lang="pl" sz="5400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44039" y="1355075"/>
            <a:ext cx="5045726" cy="299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270125" y="168852"/>
            <a:ext cx="8281499" cy="46718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dirty="0">
                <a:latin typeface="Comic Sans MS" pitchFamily="66" charset="0"/>
              </a:rPr>
              <a:t>1. Mleko delikatnie podgrzać </a:t>
            </a:r>
            <a:r>
              <a:rPr lang="pl" dirty="0" smtClean="0">
                <a:latin typeface="Comic Sans MS" pitchFamily="66" charset="0"/>
              </a:rPr>
              <a:t>                (</a:t>
            </a:r>
            <a:r>
              <a:rPr lang="pl" dirty="0">
                <a:latin typeface="Comic Sans MS" pitchFamily="66" charset="0"/>
              </a:rPr>
              <a:t>nie może być gorące!).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dirty="0">
                <a:latin typeface="Comic Sans MS" pitchFamily="66" charset="0"/>
              </a:rPr>
              <a:t>2. Drożdże rozetrzeć z łyżką cukru.</a:t>
            </a:r>
          </a:p>
          <a:p>
            <a:pPr>
              <a:spcBef>
                <a:spcPts val="0"/>
              </a:spcBef>
              <a:buNone/>
            </a:pPr>
            <a:endParaRPr dirty="0"/>
          </a:p>
        </p:txBody>
      </p:sp>
      <p:pic>
        <p:nvPicPr>
          <p:cNvPr id="54" name="Shape 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9147" y="1995206"/>
            <a:ext cx="3613482" cy="27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Shape 55"/>
          <p:cNvSpPr/>
          <p:nvPr/>
        </p:nvSpPr>
        <p:spPr>
          <a:xfrm>
            <a:off x="4743389" y="2993800"/>
            <a:ext cx="731700" cy="663900"/>
          </a:xfrm>
          <a:prstGeom prst="mathPlus">
            <a:avLst>
              <a:gd name="adj1" fmla="val 2352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56" name="Shape 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21032" y="1938969"/>
            <a:ext cx="2319585" cy="2952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457200" y="1244242"/>
            <a:ext cx="8229600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lang="pl-PL" dirty="0" smtClean="0"/>
          </a:p>
          <a:p>
            <a:pPr>
              <a:spcBef>
                <a:spcPts val="0"/>
              </a:spcBef>
              <a:buNone/>
            </a:pPr>
            <a:endParaRPr lang="pl-PL" dirty="0"/>
          </a:p>
          <a:p>
            <a:pPr>
              <a:spcBef>
                <a:spcPts val="0"/>
              </a:spcBef>
              <a:buNone/>
            </a:pPr>
            <a:endParaRPr lang="pl-PL" dirty="0" smtClean="0"/>
          </a:p>
          <a:p>
            <a:pPr>
              <a:spcBef>
                <a:spcPts val="0"/>
              </a:spcBef>
              <a:buNone/>
            </a:pPr>
            <a:endParaRPr lang="pl-PL" dirty="0"/>
          </a:p>
          <a:p>
            <a:pPr>
              <a:spcBef>
                <a:spcPts val="0"/>
              </a:spcBef>
              <a:buNone/>
            </a:pPr>
            <a:endParaRPr lang="pl-PL" dirty="0" smtClean="0"/>
          </a:p>
          <a:p>
            <a:pPr>
              <a:spcBef>
                <a:spcPts val="0"/>
              </a:spcBef>
              <a:buNone/>
            </a:pPr>
            <a:endParaRPr lang="pl-PL" dirty="0" smtClean="0"/>
          </a:p>
          <a:p>
            <a:pPr algn="ctr">
              <a:spcBef>
                <a:spcPts val="0"/>
              </a:spcBef>
              <a:buNone/>
            </a:pPr>
            <a:r>
              <a:rPr lang="pl-PL" dirty="0" smtClean="0">
                <a:latin typeface="Comic Sans MS" pitchFamily="66" charset="0"/>
              </a:rPr>
              <a:t>Jak rosną drożdże?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994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3200" dirty="0">
                <a:latin typeface="Comic Sans MS" pitchFamily="66" charset="0"/>
              </a:rPr>
              <a:t>3. Wymieszać i odstawić w ciepłe miejsce do wyrośnięcia.</a:t>
            </a:r>
          </a:p>
        </p:txBody>
      </p:sp>
      <p:pic>
        <p:nvPicPr>
          <p:cNvPr id="63" name="Shape 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2006" y="1596782"/>
            <a:ext cx="3733130" cy="253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Shape 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01976" y="1596781"/>
            <a:ext cx="3911027" cy="2523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457200" y="220337"/>
            <a:ext cx="8229600" cy="1244906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pl" sz="3200" dirty="0">
                <a:latin typeface="Comic Sans MS" pitchFamily="66" charset="0"/>
              </a:rPr>
              <a:t>4</a:t>
            </a:r>
            <a:r>
              <a:rPr lang="pl" sz="3200" dirty="0" smtClean="0">
                <a:latin typeface="Comic Sans MS" pitchFamily="66" charset="0"/>
              </a:rPr>
              <a:t>. </a:t>
            </a:r>
            <a:r>
              <a:rPr lang="pl" sz="3200" dirty="0">
                <a:latin typeface="Comic Sans MS" pitchFamily="66" charset="0"/>
              </a:rPr>
              <a:t>Cukier roztopić w mleku, </a:t>
            </a:r>
            <a:r>
              <a:rPr lang="pl" sz="3200" dirty="0" smtClean="0">
                <a:latin typeface="Comic Sans MS" pitchFamily="66" charset="0"/>
              </a:rPr>
              <a:t/>
            </a:r>
            <a:br>
              <a:rPr lang="pl" sz="3200" dirty="0" smtClean="0">
                <a:latin typeface="Comic Sans MS" pitchFamily="66" charset="0"/>
              </a:rPr>
            </a:br>
            <a:r>
              <a:rPr lang="pl" sz="3200" dirty="0" smtClean="0">
                <a:latin typeface="Comic Sans MS" pitchFamily="66" charset="0"/>
              </a:rPr>
              <a:t>a </a:t>
            </a:r>
            <a:r>
              <a:rPr lang="pl" sz="3200" dirty="0">
                <a:latin typeface="Comic Sans MS" pitchFamily="66" charset="0"/>
              </a:rPr>
              <a:t>masło roztopić i przestudzić.</a:t>
            </a:r>
          </a:p>
        </p:txBody>
      </p:sp>
      <p:pic>
        <p:nvPicPr>
          <p:cNvPr id="70" name="Shape 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6096" y="1739325"/>
            <a:ext cx="3674879" cy="2689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Shape 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5051" y="1739325"/>
            <a:ext cx="4035392" cy="26564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457200" y="363302"/>
            <a:ext cx="8229600" cy="1112958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800" dirty="0">
                <a:latin typeface="Comic Sans MS" pitchFamily="66" charset="0"/>
              </a:rPr>
              <a:t>5</a:t>
            </a:r>
            <a:r>
              <a:rPr lang="pl" sz="2800" dirty="0" smtClean="0">
                <a:latin typeface="Comic Sans MS" pitchFamily="66" charset="0"/>
              </a:rPr>
              <a:t>. </a:t>
            </a:r>
            <a:r>
              <a:rPr lang="pl" sz="2800" dirty="0">
                <a:latin typeface="Comic Sans MS" pitchFamily="66" charset="0"/>
              </a:rPr>
              <a:t>Do robota wlać wyrośnięty rozczyn i powoli dodawać mąkę z solą i przestudzone masło </a:t>
            </a:r>
            <a:r>
              <a:rPr lang="pl" sz="2800" dirty="0" smtClean="0">
                <a:latin typeface="Comic Sans MS" pitchFamily="66" charset="0"/>
              </a:rPr>
              <a:t>              i </a:t>
            </a:r>
            <a:r>
              <a:rPr lang="pl" sz="2800" dirty="0">
                <a:latin typeface="Comic Sans MS" pitchFamily="66" charset="0"/>
              </a:rPr>
              <a:t>wyrabiać hakami do </a:t>
            </a:r>
            <a:r>
              <a:rPr lang="pl" sz="2800" dirty="0" smtClean="0">
                <a:latin typeface="Comic Sans MS" pitchFamily="66" charset="0"/>
              </a:rPr>
              <a:t>ciasta.</a:t>
            </a:r>
            <a:endParaRPr lang="pl" sz="2800" dirty="0">
              <a:latin typeface="Comic Sans MS" pitchFamily="66" charset="0"/>
            </a:endParaRPr>
          </a:p>
        </p:txBody>
      </p:sp>
      <p:pic>
        <p:nvPicPr>
          <p:cNvPr id="77" name="Shape 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2511" y="1498293"/>
            <a:ext cx="4810150" cy="34372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457200" y="476078"/>
            <a:ext cx="8229600" cy="994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800" dirty="0">
                <a:latin typeface="Comic Sans MS" pitchFamily="66" charset="0"/>
              </a:rPr>
              <a:t>6</a:t>
            </a:r>
            <a:r>
              <a:rPr lang="pl" sz="2800" dirty="0" smtClean="0">
                <a:latin typeface="Comic Sans MS" pitchFamily="66" charset="0"/>
              </a:rPr>
              <a:t>. </a:t>
            </a:r>
            <a:r>
              <a:rPr lang="pl" sz="2800" dirty="0">
                <a:latin typeface="Comic Sans MS" pitchFamily="66" charset="0"/>
              </a:rPr>
              <a:t>Wyrobione ciasto przełożyć do miski </a:t>
            </a:r>
            <a:br>
              <a:rPr lang="pl" sz="2800" dirty="0">
                <a:latin typeface="Comic Sans MS" pitchFamily="66" charset="0"/>
              </a:rPr>
            </a:br>
            <a:r>
              <a:rPr lang="pl" sz="2800" dirty="0">
                <a:latin typeface="Comic Sans MS" pitchFamily="66" charset="0"/>
              </a:rPr>
              <a:t>i odstawić w ciepłe miejsce do wyrośnięcia</a:t>
            </a:r>
            <a:br>
              <a:rPr lang="pl" sz="2800" dirty="0">
                <a:latin typeface="Comic Sans MS" pitchFamily="66" charset="0"/>
              </a:rPr>
            </a:br>
            <a:r>
              <a:rPr lang="pl" sz="2800" dirty="0">
                <a:latin typeface="Comic Sans MS" pitchFamily="66" charset="0"/>
              </a:rPr>
              <a:t> na 1,5h.</a:t>
            </a:r>
          </a:p>
        </p:txBody>
      </p:sp>
      <p:pic>
        <p:nvPicPr>
          <p:cNvPr id="83" name="Shape 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4746" y="1594001"/>
            <a:ext cx="6907177" cy="33422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457200" y="1244242"/>
            <a:ext cx="8229600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25" y="205975"/>
            <a:ext cx="9144000" cy="994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800" dirty="0">
                <a:latin typeface="Comic Sans MS" pitchFamily="66" charset="0"/>
              </a:rPr>
              <a:t>7</a:t>
            </a:r>
            <a:r>
              <a:rPr lang="pl" sz="2800" dirty="0" smtClean="0">
                <a:latin typeface="Comic Sans MS" pitchFamily="66" charset="0"/>
              </a:rPr>
              <a:t>. </a:t>
            </a:r>
            <a:r>
              <a:rPr lang="pl" sz="2800" dirty="0">
                <a:latin typeface="Comic Sans MS" pitchFamily="66" charset="0"/>
              </a:rPr>
              <a:t>Kiedy ciasto wyrośnie, uformować bułeczki </a:t>
            </a:r>
            <a:br>
              <a:rPr lang="pl" sz="2800" dirty="0">
                <a:latin typeface="Comic Sans MS" pitchFamily="66" charset="0"/>
              </a:rPr>
            </a:br>
            <a:r>
              <a:rPr lang="pl" sz="2800" dirty="0">
                <a:latin typeface="Comic Sans MS" pitchFamily="66" charset="0"/>
              </a:rPr>
              <a:t>i posmarować je z wierzchu rozrobionym jajkiem</a:t>
            </a:r>
            <a:r>
              <a:rPr lang="pl" sz="2900" dirty="0"/>
              <a:t>.</a:t>
            </a:r>
          </a:p>
        </p:txBody>
      </p:sp>
      <p:pic>
        <p:nvPicPr>
          <p:cNvPr id="90" name="Shape 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230" y="1384225"/>
            <a:ext cx="5970750" cy="34404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Shape 91"/>
          <p:cNvSpPr txBox="1"/>
          <p:nvPr/>
        </p:nvSpPr>
        <p:spPr>
          <a:xfrm>
            <a:off x="6290631" y="1341964"/>
            <a:ext cx="2853369" cy="35054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sz="2400" b="1" dirty="0" smtClean="0">
                <a:solidFill>
                  <a:srgbClr val="FF0000"/>
                </a:solidFill>
                <a:latin typeface="Comic Sans MS" pitchFamily="66" charset="0"/>
              </a:rPr>
              <a:t>Piec w temperaturze 50</a:t>
            </a:r>
            <a:r>
              <a:rPr lang="pl" sz="2400" b="1" dirty="0">
                <a:solidFill>
                  <a:srgbClr val="FF0000"/>
                </a:solidFill>
                <a:latin typeface="Comic Sans MS" pitchFamily="66" charset="0"/>
              </a:rPr>
              <a:t>⁰C 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2400" b="1" dirty="0">
                <a:solidFill>
                  <a:srgbClr val="FF0000"/>
                </a:solidFill>
                <a:latin typeface="Comic Sans MS" pitchFamily="66" charset="0"/>
              </a:rPr>
              <a:t>przez</a:t>
            </a:r>
          </a:p>
          <a:p>
            <a:pPr algn="ctr">
              <a:spcBef>
                <a:spcPts val="0"/>
              </a:spcBef>
              <a:buNone/>
            </a:pPr>
            <a:r>
              <a:rPr lang="pl" sz="2400" b="1" dirty="0">
                <a:solidFill>
                  <a:srgbClr val="FF0000"/>
                </a:solidFill>
                <a:latin typeface="Comic Sans MS" pitchFamily="66" charset="0"/>
              </a:rPr>
              <a:t> 20-30 </a:t>
            </a:r>
            <a:r>
              <a:rPr lang="pl" sz="2400" b="1" dirty="0" smtClean="0">
                <a:solidFill>
                  <a:srgbClr val="FF0000"/>
                </a:solidFill>
                <a:latin typeface="Comic Sans MS" pitchFamily="66" charset="0"/>
              </a:rPr>
              <a:t>minut</a:t>
            </a:r>
          </a:p>
          <a:p>
            <a:pPr algn="ctr"/>
            <a:r>
              <a:rPr lang="pl" sz="2400" b="1" dirty="0" smtClean="0">
                <a:latin typeface="Comic Sans MS" pitchFamily="66" charset="0"/>
              </a:rPr>
              <a:t>następnie </a:t>
            </a:r>
          </a:p>
          <a:p>
            <a:pPr algn="ctr"/>
            <a:r>
              <a:rPr lang="pl-PL" sz="2400" b="1" dirty="0" smtClean="0">
                <a:solidFill>
                  <a:srgbClr val="9900FF"/>
                </a:solidFill>
                <a:latin typeface="Comic Sans MS" pitchFamily="66" charset="0"/>
              </a:rPr>
              <a:t>w</a:t>
            </a:r>
            <a:r>
              <a:rPr lang="pl" sz="2400" b="1" dirty="0" smtClean="0">
                <a:solidFill>
                  <a:srgbClr val="9900FF"/>
                </a:solidFill>
                <a:latin typeface="Comic Sans MS" pitchFamily="66" charset="0"/>
              </a:rPr>
              <a:t> 200⁰C </a:t>
            </a:r>
          </a:p>
          <a:p>
            <a:pPr algn="ctr"/>
            <a:r>
              <a:rPr lang="pl" sz="2400" b="1" dirty="0" smtClean="0">
                <a:solidFill>
                  <a:srgbClr val="9900FF"/>
                </a:solidFill>
                <a:latin typeface="Comic Sans MS" pitchFamily="66" charset="0"/>
              </a:rPr>
              <a:t>przez</a:t>
            </a:r>
          </a:p>
          <a:p>
            <a:pPr algn="ctr"/>
            <a:r>
              <a:rPr lang="pl" sz="2400" b="1" dirty="0" smtClean="0">
                <a:solidFill>
                  <a:srgbClr val="9900FF"/>
                </a:solidFill>
                <a:latin typeface="Comic Sans MS" pitchFamily="66" charset="0"/>
              </a:rPr>
              <a:t>10 minut</a:t>
            </a:r>
            <a:endParaRPr lang="pl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457200" y="101299"/>
            <a:ext cx="8229600" cy="794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dirty="0">
                <a:latin typeface="Comic Sans MS" pitchFamily="66" charset="0"/>
              </a:rPr>
              <a:t>Po ostygnięciu… SMACZNEGO!!;)</a:t>
            </a:r>
          </a:p>
        </p:txBody>
      </p:sp>
      <p:pic>
        <p:nvPicPr>
          <p:cNvPr id="98" name="Shape 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8006" y="881348"/>
            <a:ext cx="7288543" cy="4041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ve">
  <a:themeElements>
    <a:clrScheme name="Custom 506">
      <a:dk1>
        <a:srgbClr val="000000"/>
      </a:dk1>
      <a:lt1>
        <a:srgbClr val="FFFFFF"/>
      </a:lt1>
      <a:dk2>
        <a:srgbClr val="00387E"/>
      </a:dk2>
      <a:lt2>
        <a:srgbClr val="C6D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387E"/>
      </a:hlink>
      <a:folHlink>
        <a:srgbClr val="96969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256</Words>
  <Application>Microsoft Office PowerPoint</Application>
  <PresentationFormat>Pokaz na ekranie (16:9)</PresentationFormat>
  <Paragraphs>75</Paragraphs>
  <Slides>14</Slides>
  <Notes>9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wave</vt:lpstr>
      <vt:lpstr>Szacunek dla chleba</vt:lpstr>
      <vt:lpstr>Do chleba rano wstawać trzeba.</vt:lpstr>
      <vt:lpstr>Tradycje związane z chlebem</vt:lpstr>
      <vt:lpstr>        Szacunek dla chleba                   okazywano na różne sposoby. </vt:lpstr>
      <vt:lpstr>Slajd 4</vt:lpstr>
      <vt:lpstr>BUŁECZKI DROŻDŻOWE</vt:lpstr>
      <vt:lpstr>SKŁADNIKI:</vt:lpstr>
      <vt:lpstr>Slajd 7</vt:lpstr>
      <vt:lpstr>3. Wymieszać i odstawić w ciepłe miejsce do wyrośnięcia.</vt:lpstr>
      <vt:lpstr>4. Cukier roztopić w mleku,  a masło roztopić i przestudzić.</vt:lpstr>
      <vt:lpstr>5. Do robota wlać wyrośnięty rozczyn i powoli dodawać mąkę z solą i przestudzone masło               i wyrabiać hakami do ciasta.</vt:lpstr>
      <vt:lpstr>6. Wyrobione ciasto przełożyć do miski  i odstawić w ciepłe miejsce do wyrośnięcia  na 1,5h.</vt:lpstr>
      <vt:lpstr>7. Kiedy ciasto wyrośnie, uformować bułeczki  i posmarować je z wierzchu rozrobionym jajkiem.</vt:lpstr>
      <vt:lpstr>Po ostygnięciu… SMACZNEGO!!;)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Szacunek dla chleba</dc:title>
  <dc:creator>Cecylia Baran</dc:creator>
  <cp:lastModifiedBy>Łukasz Tutak</cp:lastModifiedBy>
  <cp:revision>8</cp:revision>
  <dcterms:modified xsi:type="dcterms:W3CDTF">2015-07-07T11:02:01Z</dcterms:modified>
</cp:coreProperties>
</file>