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5" r:id="rId7"/>
    <p:sldId id="266" r:id="rId8"/>
    <p:sldId id="267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-13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4211" y="685800"/>
            <a:ext cx="10773497" cy="1104364"/>
          </a:xfrm>
        </p:spPr>
        <p:txBody>
          <a:bodyPr/>
          <a:lstStyle/>
          <a:p>
            <a:pPr algn="ctr"/>
            <a:r>
              <a:rPr lang="pl-PL" b="1" dirty="0" smtClean="0"/>
              <a:t>Skąd się bierze śnieg?</a:t>
            </a:r>
            <a:endParaRPr lang="pl-PL" b="1" dirty="0"/>
          </a:p>
        </p:txBody>
      </p:sp>
      <p:pic>
        <p:nvPicPr>
          <p:cNvPr id="13314" name="Picture 2" descr="http://images.forwallpaper.com/files/images/f/fb45/fb45d8b7/252730/cristal-de-ge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7619" y="2800170"/>
            <a:ext cx="4807815" cy="3004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https://encrypted-tbn1.gstatic.com/images?q=tbn:ANd9GcTK7HrzGs9lhAv3MQ2cX7KRbKk7vQGBZ23OzRlnGjGHkVvXKLC6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04598" y="2801666"/>
            <a:ext cx="5366966" cy="3015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04840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4212" y="180110"/>
            <a:ext cx="10996926" cy="1607126"/>
          </a:xfrm>
        </p:spPr>
        <p:txBody>
          <a:bodyPr>
            <a:normAutofit/>
          </a:bodyPr>
          <a:lstStyle/>
          <a:p>
            <a:pPr algn="ctr"/>
            <a:r>
              <a:rPr lang="pl-PL" sz="2800" b="1" cap="none" dirty="0" smtClean="0"/>
              <a:t>Woda w przyrodzie wciąż krąży – paruje, unosząc się do góry. Cząsteczki pary łączą się ze sobą i tworzą chmurę.</a:t>
            </a:r>
            <a:endParaRPr lang="pl-PL" sz="2800" b="1" cap="none" dirty="0"/>
          </a:p>
        </p:txBody>
      </p:sp>
      <p:pic>
        <p:nvPicPr>
          <p:cNvPr id="1026" name="Picture 2" descr="http://www.hydropure.com.pl/woda/images/thb/0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9388" y="2040467"/>
            <a:ext cx="6476166" cy="4383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3307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4212" y="360218"/>
            <a:ext cx="10996926" cy="1551709"/>
          </a:xfrm>
        </p:spPr>
        <p:txBody>
          <a:bodyPr>
            <a:normAutofit/>
          </a:bodyPr>
          <a:lstStyle/>
          <a:p>
            <a:pPr algn="ctr"/>
            <a:r>
              <a:rPr lang="pl-PL" sz="2800" b="1" cap="none" dirty="0" smtClean="0"/>
              <a:t>Wysoko w chmurach unoszą się także cząstki pyłów </a:t>
            </a:r>
            <a:r>
              <a:rPr lang="pl-PL" sz="2800" b="1" cap="none" dirty="0" smtClean="0"/>
              <a:t>np. </a:t>
            </a:r>
            <a:r>
              <a:rPr lang="pl-PL" sz="2800" b="1" cap="none" dirty="0" smtClean="0"/>
              <a:t>dymu. Para wodna pod wpływem temperatury zamienia się </a:t>
            </a:r>
            <a:br>
              <a:rPr lang="pl-PL" sz="2800" b="1" cap="none" dirty="0" smtClean="0"/>
            </a:br>
            <a:r>
              <a:rPr lang="pl-PL" sz="2800" b="1" cap="none" dirty="0" smtClean="0"/>
              <a:t>w kryształek lodu, który oblepia cząsteczki pyłów</a:t>
            </a:r>
            <a:endParaRPr lang="pl-PL" sz="2800" b="1" cap="none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9072" y="2202873"/>
            <a:ext cx="3322691" cy="2245893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0314" y="4223292"/>
            <a:ext cx="3616795" cy="2267049"/>
          </a:xfrm>
          <a:prstGeom prst="rect">
            <a:avLst/>
          </a:prstGeom>
        </p:spPr>
      </p:pic>
      <p:pic>
        <p:nvPicPr>
          <p:cNvPr id="2050" name="Picture 2" descr="http://static.twojapogoda.pl/2011/12/110036_8afdcbd5f-900x50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071" y="2148980"/>
            <a:ext cx="3328093" cy="2270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9135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4212" y="346364"/>
            <a:ext cx="10996926" cy="1648691"/>
          </a:xfrm>
        </p:spPr>
        <p:txBody>
          <a:bodyPr>
            <a:normAutofit/>
          </a:bodyPr>
          <a:lstStyle/>
          <a:p>
            <a:pPr algn="ctr"/>
            <a:r>
              <a:rPr lang="pl-PL" sz="2400" b="1" cap="none" dirty="0" smtClean="0"/>
              <a:t>Płatki śniegu powstają w chmurach, gdzie znajduje się największa ilość pary wodnej. Jest ich coraz więcej i więcej, wirują sobie dookoła. Przybierają rozmaite kształty: płatki, igiełki, kryształki, słupki</a:t>
            </a:r>
            <a:r>
              <a:rPr lang="pl-PL" sz="2400" b="1" dirty="0" smtClean="0"/>
              <a:t>.</a:t>
            </a:r>
            <a:endParaRPr lang="pl-PL" sz="2800" b="1" dirty="0"/>
          </a:p>
        </p:txBody>
      </p:sp>
      <p:pic>
        <p:nvPicPr>
          <p:cNvPr id="7170" name="Picture 2" descr="płatki śniegu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212" y="2284926"/>
            <a:ext cx="4183008" cy="4183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www.eioba.org/files/user3109/17231251163_572272000000002007_3070866000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71045" y="2833352"/>
            <a:ext cx="5981704" cy="3065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877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4212" y="685800"/>
            <a:ext cx="10996926" cy="1507067"/>
          </a:xfrm>
        </p:spPr>
        <p:txBody>
          <a:bodyPr>
            <a:normAutofit/>
          </a:bodyPr>
          <a:lstStyle/>
          <a:p>
            <a:r>
              <a:rPr lang="pl-PL" sz="2000" dirty="0"/>
              <a:t> </a:t>
            </a:r>
            <a:r>
              <a:rPr lang="pl-PL" sz="2000" dirty="0" smtClean="0"/>
              <a:t> </a:t>
            </a:r>
            <a:endParaRPr lang="pl-PL" sz="2800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587620" y="389825"/>
            <a:ext cx="10777985" cy="3606083"/>
          </a:xfrm>
        </p:spPr>
        <p:txBody>
          <a:bodyPr/>
          <a:lstStyle/>
          <a:p>
            <a:pPr marL="0" indent="0" algn="just">
              <a:buNone/>
            </a:pPr>
            <a:r>
              <a:rPr lang="pl-PL" dirty="0" smtClean="0">
                <a:solidFill>
                  <a:schemeClr val="tx1"/>
                </a:solidFill>
              </a:rPr>
              <a:t>Kiedy śnieżynki wydostaną się już z chmury, zaczynają swoją wędrówkę w dół. Lecą od </a:t>
            </a:r>
            <a:r>
              <a:rPr lang="pl-PL" b="1" dirty="0" smtClean="0">
                <a:solidFill>
                  <a:schemeClr val="tx1"/>
                </a:solidFill>
              </a:rPr>
              <a:t>500 do 5000 m</a:t>
            </a:r>
            <a:r>
              <a:rPr lang="pl-PL" dirty="0" smtClean="0">
                <a:solidFill>
                  <a:schemeClr val="tx1"/>
                </a:solidFill>
              </a:rPr>
              <a:t>. W </a:t>
            </a:r>
            <a:r>
              <a:rPr lang="pl-PL" dirty="0">
                <a:solidFill>
                  <a:schemeClr val="tx1"/>
                </a:solidFill>
              </a:rPr>
              <a:t>zależności od tego jak mocno sypie nam z chmur inaczej nazywamy to, co </a:t>
            </a:r>
            <a:r>
              <a:rPr lang="pl-PL" dirty="0" smtClean="0">
                <a:solidFill>
                  <a:schemeClr val="tx1"/>
                </a:solidFill>
              </a:rPr>
              <a:t>dzieje </a:t>
            </a:r>
            <a:r>
              <a:rPr lang="pl-PL" dirty="0">
                <a:solidFill>
                  <a:schemeClr val="tx1"/>
                </a:solidFill>
              </a:rPr>
              <a:t>się za </a:t>
            </a:r>
            <a:r>
              <a:rPr lang="pl-PL" dirty="0" smtClean="0">
                <a:solidFill>
                  <a:schemeClr val="tx1"/>
                </a:solidFill>
              </a:rPr>
              <a:t>oknem.</a:t>
            </a:r>
          </a:p>
          <a:p>
            <a:pPr marL="0" indent="0" algn="just">
              <a:buNone/>
            </a:pPr>
            <a:r>
              <a:rPr lang="pl-PL" b="1" dirty="0" smtClean="0">
                <a:solidFill>
                  <a:schemeClr val="tx1"/>
                </a:solidFill>
              </a:rPr>
              <a:t>Śnieżyca</a:t>
            </a:r>
            <a:r>
              <a:rPr lang="pl-PL" dirty="0">
                <a:solidFill>
                  <a:schemeClr val="tx1"/>
                </a:solidFill>
              </a:rPr>
              <a:t> – bardzo duże płatki śniegu padają gęsto i zakrywają szybko wszystko dookoła. </a:t>
            </a:r>
            <a:endParaRPr lang="pl-PL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pl-PL" b="1" dirty="0" smtClean="0">
                <a:solidFill>
                  <a:schemeClr val="tx1"/>
                </a:solidFill>
              </a:rPr>
              <a:t>Zawieja</a:t>
            </a:r>
            <a:r>
              <a:rPr lang="pl-PL" dirty="0">
                <a:solidFill>
                  <a:schemeClr val="tx1"/>
                </a:solidFill>
              </a:rPr>
              <a:t>– kiedy śnieg pada na ukos, bo towarzyszy mu silny wiatr. </a:t>
            </a:r>
            <a:endParaRPr lang="pl-PL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pl-PL" b="1" dirty="0" smtClean="0">
                <a:solidFill>
                  <a:schemeClr val="tx1"/>
                </a:solidFill>
              </a:rPr>
              <a:t>Zamieć </a:t>
            </a:r>
            <a:r>
              <a:rPr lang="pl-PL" b="1" dirty="0">
                <a:solidFill>
                  <a:schemeClr val="tx1"/>
                </a:solidFill>
              </a:rPr>
              <a:t>śnieżna</a:t>
            </a:r>
            <a:r>
              <a:rPr lang="pl-PL" dirty="0">
                <a:solidFill>
                  <a:schemeClr val="tx1"/>
                </a:solidFill>
              </a:rPr>
              <a:t> – to już niebezpieczna sprawa, bo wiatr jest tak silny, że podrywa leżący już śnieg do góry i sypie nim w oczy. Nic wtedy nie widać, można zgubić drogę i bardzo zmarznąć. </a:t>
            </a:r>
          </a:p>
        </p:txBody>
      </p:sp>
      <p:pic>
        <p:nvPicPr>
          <p:cNvPr id="8194" name="Picture 2" descr="http://www.carpenoctem.pl/wp-content/uploads/2012/04/zamie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2087" y="3995908"/>
            <a:ext cx="4108987" cy="2037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i.iplsc.com/sniegowa-andquot-zadymkaandquot/0002Z8SZOKTDF211-C317-F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87177" y="3995908"/>
            <a:ext cx="3448317" cy="201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1015" y="3995908"/>
            <a:ext cx="3433448" cy="2037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848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4212" y="928254"/>
            <a:ext cx="10996926" cy="1870363"/>
          </a:xfrm>
        </p:spPr>
        <p:txBody>
          <a:bodyPr>
            <a:normAutofit fontScale="90000"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pl-PL" sz="2800" dirty="0" smtClean="0"/>
              <a:t/>
            </a:r>
            <a:br>
              <a:rPr lang="pl-PL" sz="2800" dirty="0" smtClean="0"/>
            </a:br>
            <a:r>
              <a:rPr lang="pl-PL" altLang="pl-PL" sz="2200" cap="none" dirty="0" smtClean="0"/>
              <a:t>Promieniowanie słoneczne jest białe.  Śnieg równomiernie odbija padające nań białe światło słoneczne. Stąd bierze się wrażenie oślepiająco białego koloru śniegu. Tajemnica doskonałej bieli kryje się w milionach krystalicznych drobinek małych śnieżynek, które odbijają promieniowanie słoneczne</a:t>
            </a:r>
            <a:r>
              <a:rPr lang="pl-PL" altLang="pl-PL" sz="2800" cap="none" dirty="0" smtClean="0"/>
              <a:t>, </a:t>
            </a:r>
            <a:endParaRPr lang="pl-PL" sz="2800" cap="none" dirty="0"/>
          </a:p>
        </p:txBody>
      </p:sp>
      <p:pic>
        <p:nvPicPr>
          <p:cNvPr id="10242" name="Picture 2" descr="http://pixabay.com/static/uploads/photo/2012/12/13/17/54/tree-69809_64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97198" y="3335293"/>
            <a:ext cx="4411970" cy="293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4542" y="3345297"/>
            <a:ext cx="3994294" cy="296509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651165" y="570405"/>
            <a:ext cx="107788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b="1" dirty="0" smtClean="0"/>
              <a:t>Dlaczego śnieg jest biały?</a:t>
            </a:r>
            <a:endParaRPr lang="pl-PL" sz="3600" dirty="0"/>
          </a:p>
        </p:txBody>
      </p:sp>
    </p:spTree>
    <p:extLst>
      <p:ext uri="{BB962C8B-B14F-4D97-AF65-F5344CB8AC3E}">
        <p14:creationId xmlns:p14="http://schemas.microsoft.com/office/powerpoint/2010/main" xmlns="" val="3430435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4212" y="283335"/>
            <a:ext cx="10996926" cy="3284113"/>
          </a:xfrm>
        </p:spPr>
        <p:txBody>
          <a:bodyPr>
            <a:normAutofit/>
          </a:bodyPr>
          <a:lstStyle/>
          <a:p>
            <a:pPr algn="just"/>
            <a:r>
              <a:rPr lang="pl-PL" sz="2400" cap="none" dirty="0" smtClean="0"/>
              <a:t>Śnieg arbuzowy to śnieg o </a:t>
            </a:r>
            <a:r>
              <a:rPr lang="pl-PL" sz="2400" b="1" cap="none" dirty="0" smtClean="0">
                <a:solidFill>
                  <a:srgbClr val="FF0000"/>
                </a:solidFill>
              </a:rPr>
              <a:t>czerwonawym</a:t>
            </a:r>
            <a:r>
              <a:rPr lang="pl-PL" sz="2400" cap="none" dirty="0" smtClean="0">
                <a:solidFill>
                  <a:srgbClr val="FF0000"/>
                </a:solidFill>
              </a:rPr>
              <a:t> </a:t>
            </a:r>
            <a:r>
              <a:rPr lang="pl-PL" sz="2400" cap="none" dirty="0" smtClean="0"/>
              <a:t>lub </a:t>
            </a:r>
            <a:r>
              <a:rPr lang="pl-PL" sz="2400" b="1" cap="none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różowym</a:t>
            </a:r>
            <a:r>
              <a:rPr lang="pl-PL" sz="2400" cap="none" dirty="0" smtClean="0"/>
              <a:t> zabarwieniu </a:t>
            </a:r>
            <a:br>
              <a:rPr lang="pl-PL" sz="2400" cap="none" dirty="0" smtClean="0"/>
            </a:br>
            <a:r>
              <a:rPr lang="pl-PL" sz="2400" cap="none" dirty="0" smtClean="0"/>
              <a:t>i delikatnej, ale wyczuwalnej arbuzowej woni, ujawniających się podczas jego zgniatania (np. deptania). Jest to zjawisko atmosferyczne w paśmie górskim Sierra </a:t>
            </a:r>
            <a:r>
              <a:rPr lang="pl-PL" sz="2400" cap="none" dirty="0"/>
              <a:t>N</a:t>
            </a:r>
            <a:r>
              <a:rPr lang="pl-PL" sz="2400" cap="none" dirty="0" smtClean="0"/>
              <a:t>evada w </a:t>
            </a:r>
            <a:r>
              <a:rPr lang="pl-PL" sz="2400" cap="none" dirty="0"/>
              <a:t>K</a:t>
            </a:r>
            <a:r>
              <a:rPr lang="pl-PL" sz="2400" cap="none" dirty="0" smtClean="0"/>
              <a:t>alifornii. Charakterystyczna barwa </a:t>
            </a:r>
            <a:br>
              <a:rPr lang="pl-PL" sz="2400" cap="none" dirty="0" smtClean="0"/>
            </a:br>
            <a:r>
              <a:rPr lang="pl-PL" sz="2400" cap="none" dirty="0" smtClean="0"/>
              <a:t>i zapach pochodzą od obecnych w śniegu glonów z gatunku </a:t>
            </a:r>
            <a:r>
              <a:rPr lang="pl-PL" sz="2400" cap="none" dirty="0" err="1" smtClean="0"/>
              <a:t>chlamydomonas</a:t>
            </a:r>
            <a:r>
              <a:rPr lang="pl-PL" sz="2400" cap="none" dirty="0" smtClean="0"/>
              <a:t> </a:t>
            </a:r>
            <a:r>
              <a:rPr lang="pl-PL" sz="2400" cap="none" dirty="0" err="1" smtClean="0"/>
              <a:t>nivalis</a:t>
            </a:r>
            <a:r>
              <a:rPr lang="pl-PL" sz="2400" cap="none" dirty="0" smtClean="0"/>
              <a:t> (gromada zielenice), których komórki zawierają obok chlorofilu również barwnik </a:t>
            </a:r>
            <a:r>
              <a:rPr lang="pl-PL" sz="2400" cap="none" dirty="0" err="1" smtClean="0"/>
              <a:t>karotenowy</a:t>
            </a:r>
            <a:r>
              <a:rPr lang="pl-PL" sz="2400" cap="none" dirty="0" smtClean="0"/>
              <a:t> ( taki jak w marchewce).</a:t>
            </a:r>
            <a:r>
              <a:rPr lang="pl-PL" sz="2400" b="1" cap="none" dirty="0" smtClean="0"/>
              <a:t/>
            </a:r>
            <a:br>
              <a:rPr lang="pl-PL" sz="2400" b="1" cap="none" dirty="0" smtClean="0"/>
            </a:br>
            <a:endParaRPr lang="pl-PL" sz="2400" cap="none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5805" y="3402506"/>
            <a:ext cx="5447390" cy="2934621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8837" y="3423296"/>
            <a:ext cx="4518338" cy="287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945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4212" y="283335"/>
            <a:ext cx="10996926" cy="1635617"/>
          </a:xfrm>
        </p:spPr>
        <p:txBody>
          <a:bodyPr>
            <a:normAutofit/>
          </a:bodyPr>
          <a:lstStyle/>
          <a:p>
            <a:r>
              <a:rPr lang="pl-PL" sz="2400" b="1" cap="none" dirty="0" smtClean="0"/>
              <a:t>Białe produkty w kuchni – nazwij je.</a:t>
            </a:r>
            <a:br>
              <a:rPr lang="pl-PL" sz="2400" b="1" cap="none" dirty="0" smtClean="0"/>
            </a:br>
            <a:endParaRPr lang="pl-PL" sz="2400" cap="none" dirty="0"/>
          </a:p>
        </p:txBody>
      </p:sp>
      <p:pic>
        <p:nvPicPr>
          <p:cNvPr id="11268" name="Picture 4" descr="https://www.winiary.pl/image.ashx/domowe-zsiadle-mleko.jpg?fileID=7388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212" y="1416675"/>
            <a:ext cx="3344164" cy="231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nutritionistinmanchester.co.uk/wp-content/uploads/2014/06/Online-nutrition-advice-twarog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99465" y="1414612"/>
            <a:ext cx="3476267" cy="2317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http://www.meteoweb.eu/wp-content/uploads/2014/10/FARINA-BIANC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36566" y="1413165"/>
            <a:ext cx="3051870" cy="2318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http://i.wp.pl/a/f/kuchnia/58011757/-EDYSK_2-galerie_nowe2-cukier-16487378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212" y="4298062"/>
            <a:ext cx="3333606" cy="216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6" name="Picture 12" descr="http://www.ukrytaprawda.com/wp-content/uploads/2013/12/sol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05745" y="4300568"/>
            <a:ext cx="3463637" cy="2172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8" name="Picture 14" descr="https://encrypted-tbn1.gstatic.com/images?q=tbn:ANd9GcR5hJIi0YhIznHnPQmzb9yPRMBmrjtgg5KObJHJ-4yB_mdHD6NFh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51235" y="4322617"/>
            <a:ext cx="3012628" cy="2164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rostokąt 6"/>
          <p:cNvSpPr/>
          <p:nvPr/>
        </p:nvSpPr>
        <p:spPr>
          <a:xfrm>
            <a:off x="1141530" y="2891920"/>
            <a:ext cx="22974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Mleko</a:t>
            </a:r>
            <a:endParaRPr lang="pl-PL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4542615" y="2873186"/>
            <a:ext cx="28472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Twaróg </a:t>
            </a:r>
            <a:endParaRPr lang="pl-PL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8782573" y="2897997"/>
            <a:ext cx="21499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Mąka</a:t>
            </a:r>
            <a:endParaRPr lang="pl-PL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1049685" y="5686770"/>
            <a:ext cx="26132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Cukier </a:t>
            </a:r>
            <a:endParaRPr lang="pl-PL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9019819" y="5636329"/>
            <a:ext cx="15279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Ryż </a:t>
            </a:r>
            <a:endParaRPr lang="pl-PL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6799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Wycinek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79</TotalTime>
  <Words>127</Words>
  <Application>Microsoft Office PowerPoint</Application>
  <PresentationFormat>Niestandardowy</PresentationFormat>
  <Paragraphs>18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Wycinek</vt:lpstr>
      <vt:lpstr>Skąd się bierze śnieg?</vt:lpstr>
      <vt:lpstr>Woda w przyrodzie wciąż krąży – paruje, unosząc się do góry. Cząsteczki pary łączą się ze sobą i tworzą chmurę.</vt:lpstr>
      <vt:lpstr>Wysoko w chmurach unoszą się także cząstki pyłów np. dymu. Para wodna pod wpływem temperatury zamienia się  w kryształek lodu, który oblepia cząsteczki pyłów</vt:lpstr>
      <vt:lpstr>Płatki śniegu powstają w chmurach, gdzie znajduje się największa ilość pary wodnej. Jest ich coraz więcej i więcej, wirują sobie dookoła. Przybierają rozmaite kształty: płatki, igiełki, kryształki, słupki.</vt:lpstr>
      <vt:lpstr>  </vt:lpstr>
      <vt:lpstr> Promieniowanie słoneczne jest białe.  Śnieg równomiernie odbija padające nań białe światło słoneczne. Stąd bierze się wrażenie oślepiająco białego koloru śniegu. Tajemnica doskonałej bieli kryje się w milionach krystalicznych drobinek małych śnieżynek, które odbijają promieniowanie słoneczne, </vt:lpstr>
      <vt:lpstr>Śnieg arbuzowy to śnieg o czerwonawym lub różowym zabarwieniu  i delikatnej, ale wyczuwalnej arbuzowej woni, ujawniających się podczas jego zgniatania (np. deptania). Jest to zjawisko atmosferyczne w paśmie górskim Sierra Nevada w Kalifornii. Charakterystyczna barwa  i zapach pochodzą od obecnych w śniegu glonów z gatunku chlamydomonas nivalis (gromada zielenice), których komórki zawierają obok chlorofilu również barwnik karotenowy ( taki jak w marchewce). </vt:lpstr>
      <vt:lpstr>Białe produkty w kuchni – nazwij je.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Skąd się bierze śnieg?</dc:title>
  <dc:creator>Cecylia Baran</dc:creator>
  <cp:lastModifiedBy>Łukasz Tutak</cp:lastModifiedBy>
  <cp:revision>9</cp:revision>
  <dcterms:created xsi:type="dcterms:W3CDTF">2014-12-04T23:39:49Z</dcterms:created>
  <dcterms:modified xsi:type="dcterms:W3CDTF">2015-07-07T11:26:11Z</dcterms:modified>
</cp:coreProperties>
</file>