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4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5" r:id="rId11"/>
    <p:sldId id="270" r:id="rId12"/>
    <p:sldId id="266" r:id="rId13"/>
    <p:sldId id="267" r:id="rId14"/>
    <p:sldId id="268" r:id="rId15"/>
    <p:sldId id="271" r:id="rId16"/>
    <p:sldId id="269" r:id="rId17"/>
    <p:sldId id="272" r:id="rId18"/>
    <p:sldId id="273" r:id="rId19"/>
    <p:sldId id="274" r:id="rId20"/>
    <p:sldId id="284" r:id="rId21"/>
    <p:sldId id="285" r:id="rId22"/>
    <p:sldId id="287" r:id="rId23"/>
    <p:sldId id="286" r:id="rId24"/>
    <p:sldId id="288" r:id="rId25"/>
    <p:sldId id="280" r:id="rId26"/>
    <p:sldId id="281" r:id="rId27"/>
    <p:sldId id="282" r:id="rId28"/>
    <p:sldId id="283" r:id="rId29"/>
  </p:sldIdLst>
  <p:sldSz cx="12192000" cy="685800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 pośredni 2 — Ak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siatka tabeli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69" d="100"/>
          <a:sy n="69" d="100"/>
        </p:scale>
        <p:origin x="-696" y="-1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BD745EC9-F812-4D9B-8E43-7B8EB756974C}" type="datetimeFigureOut">
              <a:rPr lang="pl-PL" smtClean="0"/>
              <a:pPr/>
              <a:t>2015-07-09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E9D1B457-3DE8-4D0A-B04B-45808FCA07A1}" type="slidenum">
              <a:rPr lang="pl-PL" smtClean="0"/>
              <a:pPr/>
              <a:t>‹#›</a:t>
            </a:fld>
            <a:endParaRPr lang="pl-PL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9989662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745EC9-F812-4D9B-8E43-7B8EB756974C}" type="datetimeFigureOut">
              <a:rPr lang="pl-PL" smtClean="0"/>
              <a:pPr/>
              <a:t>2015-07-09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D1B457-3DE8-4D0A-B04B-45808FCA07A1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6615022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745EC9-F812-4D9B-8E43-7B8EB756974C}" type="datetimeFigureOut">
              <a:rPr lang="pl-PL" smtClean="0"/>
              <a:pPr/>
              <a:t>2015-07-09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D1B457-3DE8-4D0A-B04B-45808FCA07A1}" type="slidenum">
              <a:rPr lang="pl-PL" smtClean="0"/>
              <a:pPr/>
              <a:t>‹#›</a:t>
            </a:fld>
            <a:endParaRPr lang="pl-PL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0147956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745EC9-F812-4D9B-8E43-7B8EB756974C}" type="datetimeFigureOut">
              <a:rPr lang="pl-PL" smtClean="0"/>
              <a:pPr/>
              <a:t>2015-07-09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D1B457-3DE8-4D0A-B04B-45808FCA07A1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5553162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745EC9-F812-4D9B-8E43-7B8EB756974C}" type="datetimeFigureOut">
              <a:rPr lang="pl-PL" smtClean="0"/>
              <a:pPr/>
              <a:t>2015-07-09</a:t>
            </a:fld>
            <a:endParaRPr lang="pl-P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D1B457-3DE8-4D0A-B04B-45808FCA07A1}" type="slidenum">
              <a:rPr lang="pl-PL" smtClean="0"/>
              <a:pPr/>
              <a:t>‹#›</a:t>
            </a:fld>
            <a:endParaRPr lang="pl-PL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687171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745EC9-F812-4D9B-8E43-7B8EB756974C}" type="datetimeFigureOut">
              <a:rPr lang="pl-PL" smtClean="0"/>
              <a:pPr/>
              <a:t>2015-07-09</a:t>
            </a:fld>
            <a:endParaRPr lang="pl-P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D1B457-3DE8-4D0A-B04B-45808FCA07A1}" type="slidenum">
              <a:rPr lang="pl-PL" smtClean="0"/>
              <a:pPr/>
              <a:t>‹#›</a:t>
            </a:fld>
            <a:endParaRPr lang="pl-PL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6267324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745EC9-F812-4D9B-8E43-7B8EB756974C}" type="datetimeFigureOut">
              <a:rPr lang="pl-PL" smtClean="0"/>
              <a:pPr/>
              <a:t>2015-07-09</a:t>
            </a:fld>
            <a:endParaRPr lang="pl-P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D1B457-3DE8-4D0A-B04B-45808FCA07A1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17190638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745EC9-F812-4D9B-8E43-7B8EB756974C}" type="datetimeFigureOut">
              <a:rPr lang="pl-PL" smtClean="0"/>
              <a:pPr/>
              <a:t>2015-07-09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D1B457-3DE8-4D0A-B04B-45808FCA07A1}" type="slidenum">
              <a:rPr lang="pl-PL" smtClean="0"/>
              <a:pPr/>
              <a:t>‹#›</a:t>
            </a:fld>
            <a:endParaRPr lang="pl-PL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5721475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l-PL" smtClean="0"/>
              <a:t>Kliknij ikonę, aby dodać obraz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745EC9-F812-4D9B-8E43-7B8EB756974C}" type="datetimeFigureOut">
              <a:rPr lang="pl-PL" smtClean="0"/>
              <a:pPr/>
              <a:t>2015-07-09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D1B457-3DE8-4D0A-B04B-45808FCA07A1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41179799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braz panoramiczny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l-PL" smtClean="0"/>
              <a:t>Kliknij ikonę, aby dodać obraz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745EC9-F812-4D9B-8E43-7B8EB756974C}" type="datetimeFigureOut">
              <a:rPr lang="pl-PL" smtClean="0"/>
              <a:pPr/>
              <a:t>2015-07-09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D1B457-3DE8-4D0A-B04B-45808FCA07A1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2451036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ytuł i po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745EC9-F812-4D9B-8E43-7B8EB756974C}" type="datetimeFigureOut">
              <a:rPr lang="pl-PL" smtClean="0"/>
              <a:pPr/>
              <a:t>2015-07-09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D1B457-3DE8-4D0A-B04B-45808FCA07A1}" type="slidenum">
              <a:rPr lang="pl-PL" smtClean="0"/>
              <a:pPr/>
              <a:t>‹#›</a:t>
            </a:fld>
            <a:endParaRPr lang="pl-PL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23122529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ferta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745EC9-F812-4D9B-8E43-7B8EB756974C}" type="datetimeFigureOut">
              <a:rPr lang="pl-PL" smtClean="0"/>
              <a:pPr/>
              <a:t>2015-07-09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D1B457-3DE8-4D0A-B04B-45808FCA07A1}" type="slidenum">
              <a:rPr lang="pl-PL" smtClean="0"/>
              <a:pPr/>
              <a:t>‹#›</a:t>
            </a:fld>
            <a:endParaRPr lang="pl-PL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27471328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Karta naz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745EC9-F812-4D9B-8E43-7B8EB756974C}" type="datetimeFigureOut">
              <a:rPr lang="pl-PL" smtClean="0"/>
              <a:pPr/>
              <a:t>2015-07-09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D1B457-3DE8-4D0A-B04B-45808FCA07A1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59165215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Karta nazwy cytat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745EC9-F812-4D9B-8E43-7B8EB756974C}" type="datetimeFigureOut">
              <a:rPr lang="pl-PL" smtClean="0"/>
              <a:pPr/>
              <a:t>2015-07-09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D1B457-3DE8-4D0A-B04B-45808FCA07A1}" type="slidenum">
              <a:rPr lang="pl-PL" smtClean="0"/>
              <a:pPr/>
              <a:t>‹#›</a:t>
            </a:fld>
            <a:endParaRPr lang="pl-PL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62184737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rawda lub fał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745EC9-F812-4D9B-8E43-7B8EB756974C}" type="datetimeFigureOut">
              <a:rPr lang="pl-PL" smtClean="0"/>
              <a:pPr/>
              <a:t>2015-07-09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D1B457-3DE8-4D0A-B04B-45808FCA07A1}" type="slidenum">
              <a:rPr lang="pl-PL" smtClean="0"/>
              <a:pPr/>
              <a:t>‹#›</a:t>
            </a:fld>
            <a:endParaRPr lang="pl-PL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422817959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745EC9-F812-4D9B-8E43-7B8EB756974C}" type="datetimeFigureOut">
              <a:rPr lang="pl-PL" smtClean="0"/>
              <a:pPr/>
              <a:t>2015-07-09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D1B457-3DE8-4D0A-B04B-45808FCA07A1}" type="slidenum">
              <a:rPr lang="pl-PL" smtClean="0"/>
              <a:pPr/>
              <a:t>‹#›</a:t>
            </a:fld>
            <a:endParaRPr lang="pl-PL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15543791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745EC9-F812-4D9B-8E43-7B8EB756974C}" type="datetimeFigureOut">
              <a:rPr lang="pl-PL" smtClean="0"/>
              <a:pPr/>
              <a:t>2015-07-09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D1B457-3DE8-4D0A-B04B-45808FCA07A1}" type="slidenum">
              <a:rPr lang="pl-PL" smtClean="0"/>
              <a:pPr/>
              <a:t>‹#›</a:t>
            </a:fld>
            <a:endParaRPr lang="pl-PL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7822514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D745EC9-F812-4D9B-8E43-7B8EB756974C}" type="datetimeFigureOut">
              <a:rPr lang="pl-PL" smtClean="0"/>
              <a:pPr/>
              <a:t>2015-07-09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E9D1B457-3DE8-4D0A-B04B-45808FCA07A1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475495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2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wmf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w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wmf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w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wmf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w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wmf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w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wmf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wmf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pl-PL" b="1" dirty="0" smtClean="0"/>
              <a:t>Kipi kasza,                 kipi groch……</a:t>
            </a:r>
            <a:endParaRPr lang="pl-PL" b="1" dirty="0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r>
              <a:rPr lang="pl-PL" b="1" dirty="0"/>
              <a:t>Kipi kasza, kipi groch. </a:t>
            </a:r>
            <a:r>
              <a:rPr lang="pl-PL" b="1" dirty="0" smtClean="0"/>
              <a:t/>
            </a:r>
            <a:br>
              <a:rPr lang="pl-PL" b="1" dirty="0" smtClean="0"/>
            </a:br>
            <a:r>
              <a:rPr lang="pl-PL" b="1" dirty="0"/>
              <a:t>Lepsza kasza niż ten groch. </a:t>
            </a:r>
            <a:r>
              <a:rPr lang="pl-PL" b="1" dirty="0" smtClean="0"/>
              <a:t/>
            </a:r>
            <a:br>
              <a:rPr lang="pl-PL" b="1" dirty="0" smtClean="0"/>
            </a:br>
            <a:r>
              <a:rPr lang="pl-PL" b="1" dirty="0"/>
              <a:t>Bo od grochu boli brzuch, </a:t>
            </a:r>
            <a:r>
              <a:rPr lang="pl-PL" b="1" dirty="0" smtClean="0"/>
              <a:t/>
            </a:r>
            <a:br>
              <a:rPr lang="pl-PL" b="1" dirty="0" smtClean="0"/>
            </a:br>
            <a:r>
              <a:rPr lang="pl-PL" b="1" dirty="0"/>
              <a:t>A od kaszy człowiek zdrów.</a:t>
            </a:r>
          </a:p>
        </p:txBody>
      </p:sp>
    </p:spTree>
    <p:extLst>
      <p:ext uri="{BB962C8B-B14F-4D97-AF65-F5344CB8AC3E}">
        <p14:creationId xmlns:p14="http://schemas.microsoft.com/office/powerpoint/2010/main" xmlns="" val="41266793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17419" y="982132"/>
            <a:ext cx="10695708" cy="1303867"/>
          </a:xfrm>
        </p:spPr>
        <p:txBody>
          <a:bodyPr>
            <a:normAutofit fontScale="90000"/>
          </a:bodyPr>
          <a:lstStyle/>
          <a:p>
            <a:r>
              <a:rPr lang="pl-PL" dirty="0" smtClean="0"/>
              <a:t/>
            </a:r>
            <a:br>
              <a:rPr lang="pl-PL" dirty="0" smtClean="0"/>
            </a:br>
            <a:r>
              <a:rPr lang="pl-PL" dirty="0"/>
              <a:t/>
            </a:r>
            <a:br>
              <a:rPr lang="pl-PL" dirty="0"/>
            </a:br>
            <a:r>
              <a:rPr lang="pl-PL" b="1" dirty="0" smtClean="0"/>
              <a:t>Kasza </a:t>
            </a:r>
            <a:r>
              <a:rPr lang="pl-PL" b="1" dirty="0"/>
              <a:t>jest źródłem węglowodanów, błonnika, witamin i składników mineralnych</a:t>
            </a:r>
            <a:r>
              <a:rPr lang="pl-PL" dirty="0"/>
              <a:t/>
            </a:r>
            <a:br>
              <a:rPr lang="pl-PL" dirty="0"/>
            </a:br>
            <a:r>
              <a:rPr lang="pl-PL" dirty="0"/>
              <a:t/>
            </a:r>
            <a:br>
              <a:rPr lang="pl-PL" dirty="0"/>
            </a:b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862885" y="2560320"/>
            <a:ext cx="5967406" cy="3840480"/>
          </a:xfrm>
        </p:spPr>
        <p:txBody>
          <a:bodyPr>
            <a:normAutofit fontScale="32500" lnSpcReduction="20000"/>
          </a:bodyPr>
          <a:lstStyle/>
          <a:p>
            <a:r>
              <a:rPr lang="pl-PL" sz="6200" dirty="0"/>
              <a:t>Pod względem wartości odżywczej kasze przewyższają </a:t>
            </a:r>
            <a:r>
              <a:rPr lang="pl-PL" sz="6200" dirty="0" smtClean="0"/>
              <a:t>makaron i ziemniaki.</a:t>
            </a:r>
            <a:r>
              <a:rPr lang="pl-PL" sz="6200" dirty="0"/>
              <a:t/>
            </a:r>
            <a:br>
              <a:rPr lang="pl-PL" sz="6200" dirty="0"/>
            </a:br>
            <a:r>
              <a:rPr lang="pl-PL" sz="6200" dirty="0"/>
              <a:t>Zgodnie z piramidą zdrowego żywienia właśnie </a:t>
            </a:r>
            <a:r>
              <a:rPr lang="pl-PL" sz="6200" dirty="0" smtClean="0"/>
              <a:t>kasze powinny </a:t>
            </a:r>
            <a:r>
              <a:rPr lang="pl-PL" sz="6200" dirty="0"/>
              <a:t>stanowić główne źródło energii</a:t>
            </a:r>
            <a:r>
              <a:rPr lang="pl-PL" sz="6200" dirty="0" smtClean="0"/>
              <a:t>.</a:t>
            </a:r>
          </a:p>
          <a:p>
            <a:r>
              <a:rPr lang="pl-PL" sz="6200" dirty="0"/>
              <a:t>Kasze to bogactwo </a:t>
            </a:r>
            <a:r>
              <a:rPr lang="pl-PL" sz="6200" b="1" dirty="0"/>
              <a:t>błonnika</a:t>
            </a:r>
            <a:r>
              <a:rPr lang="pl-PL" sz="6200" dirty="0"/>
              <a:t>, który reguluje pracę </a:t>
            </a:r>
            <a:r>
              <a:rPr lang="pl-PL" sz="6200" dirty="0" smtClean="0"/>
              <a:t>   jelit i </a:t>
            </a:r>
            <a:r>
              <a:rPr lang="pl-PL" sz="6200" dirty="0"/>
              <a:t>utrudnia przyswajanie tłuszczu. </a:t>
            </a:r>
            <a:r>
              <a:rPr lang="pl-PL" sz="6200" dirty="0" smtClean="0"/>
              <a:t/>
            </a:r>
            <a:br>
              <a:rPr lang="pl-PL" sz="6200" dirty="0" smtClean="0"/>
            </a:br>
            <a:r>
              <a:rPr lang="pl-PL" sz="6200" dirty="0" smtClean="0"/>
              <a:t>Pęczniejąc </a:t>
            </a:r>
            <a:r>
              <a:rPr lang="pl-PL" sz="6200" dirty="0"/>
              <a:t>w żołądku, syci na dłużej. </a:t>
            </a:r>
            <a:r>
              <a:rPr lang="pl-PL" sz="6200" dirty="0" smtClean="0"/>
              <a:t/>
            </a:r>
            <a:br>
              <a:rPr lang="pl-PL" sz="6200" dirty="0" smtClean="0"/>
            </a:br>
            <a:r>
              <a:rPr lang="pl-PL" sz="6200" dirty="0" smtClean="0"/>
              <a:t>Pomaga </a:t>
            </a:r>
            <a:r>
              <a:rPr lang="pl-PL" sz="6200" dirty="0"/>
              <a:t>przy zaparciach i kłopotach z trawieniem</a:t>
            </a:r>
            <a:r>
              <a:rPr lang="pl-PL" sz="6200" dirty="0" smtClean="0"/>
              <a:t>.</a:t>
            </a:r>
          </a:p>
          <a:p>
            <a:r>
              <a:rPr lang="pl-PL" sz="6200" dirty="0" smtClean="0"/>
              <a:t>Kasze zawierają wiele witamin (B, B1, B2,  E) oraz wiele składników mineralnych.</a:t>
            </a:r>
            <a:r>
              <a:rPr lang="pl-PL" dirty="0"/>
              <a:t/>
            </a:r>
            <a:br>
              <a:rPr lang="pl-PL" dirty="0"/>
            </a:br>
            <a:r>
              <a:rPr lang="pl-PL" dirty="0"/>
              <a:t/>
            </a:r>
            <a:br>
              <a:rPr lang="pl-PL" dirty="0"/>
            </a:br>
            <a:r>
              <a:rPr lang="pl-PL" dirty="0"/>
              <a:t/>
            </a:r>
            <a:br>
              <a:rPr lang="pl-PL" dirty="0"/>
            </a:br>
            <a:r>
              <a:rPr lang="pl-PL" dirty="0"/>
              <a:t/>
            </a:r>
            <a:br>
              <a:rPr lang="pl-PL" dirty="0"/>
            </a:br>
            <a:endParaRPr lang="pl-PL" dirty="0"/>
          </a:p>
        </p:txBody>
      </p:sp>
      <p:pic>
        <p:nvPicPr>
          <p:cNvPr id="4098" name="Picture 2" descr="http://www.poradynazdrowie.pl/images/foto_kasza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705600" y="2948247"/>
            <a:ext cx="4581072" cy="26252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7761681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295402" y="803564"/>
            <a:ext cx="9601196" cy="1482435"/>
          </a:xfrm>
        </p:spPr>
        <p:txBody>
          <a:bodyPr/>
          <a:lstStyle/>
          <a:p>
            <a:r>
              <a:rPr lang="pl-PL" b="1" dirty="0"/>
              <a:t>Kasza gryczana 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875763" y="2590799"/>
            <a:ext cx="5258919" cy="3268847"/>
          </a:xfrm>
        </p:spPr>
        <p:txBody>
          <a:bodyPr>
            <a:normAutofit fontScale="85000" lnSpcReduction="20000"/>
          </a:bodyPr>
          <a:lstStyle/>
          <a:p>
            <a:pPr fontAlgn="base"/>
            <a:r>
              <a:rPr lang="pl-PL" dirty="0"/>
              <a:t>W</a:t>
            </a:r>
            <a:r>
              <a:rPr lang="pl-PL" dirty="0" smtClean="0"/>
              <a:t>ytwarzana </a:t>
            </a:r>
            <a:r>
              <a:rPr lang="pl-PL" dirty="0"/>
              <a:t>jest z nasion </a:t>
            </a:r>
            <a:r>
              <a:rPr lang="pl-PL" dirty="0" smtClean="0"/>
              <a:t>gryki.  </a:t>
            </a:r>
            <a:endParaRPr lang="pl-PL" dirty="0"/>
          </a:p>
          <a:p>
            <a:pPr fontAlgn="base"/>
            <a:r>
              <a:rPr lang="pl-PL" dirty="0" smtClean="0"/>
              <a:t>Rozróżniamy następujące</a:t>
            </a:r>
            <a:br>
              <a:rPr lang="pl-PL" dirty="0" smtClean="0"/>
            </a:br>
            <a:r>
              <a:rPr lang="pl-PL" dirty="0" smtClean="0"/>
              <a:t> </a:t>
            </a:r>
            <a:r>
              <a:rPr lang="pl-PL" dirty="0"/>
              <a:t>rodzaje kaszy gryczanej:</a:t>
            </a:r>
          </a:p>
          <a:p>
            <a:pPr lvl="1" fontAlgn="base">
              <a:buFont typeface="Courier New" pitchFamily="49" charset="0"/>
              <a:buChar char="o"/>
            </a:pPr>
            <a:r>
              <a:rPr lang="pl-PL" sz="2400" dirty="0"/>
              <a:t>nieprażona, </a:t>
            </a:r>
            <a:r>
              <a:rPr lang="pl-PL" sz="2400" dirty="0" smtClean="0"/>
              <a:t>o </a:t>
            </a:r>
            <a:r>
              <a:rPr lang="pl-PL" sz="2400" dirty="0"/>
              <a:t>kremowej </a:t>
            </a:r>
            <a:r>
              <a:rPr lang="pl-PL" sz="2400" dirty="0" smtClean="0"/>
              <a:t>barwie                            i </a:t>
            </a:r>
            <a:r>
              <a:rPr lang="pl-PL" sz="2400" dirty="0"/>
              <a:t>delikatnym smaku, </a:t>
            </a:r>
            <a:endParaRPr lang="pl-PL" sz="2400" dirty="0" smtClean="0"/>
          </a:p>
          <a:p>
            <a:pPr lvl="1" fontAlgn="base">
              <a:buFont typeface="Courier New" pitchFamily="49" charset="0"/>
              <a:buChar char="o"/>
            </a:pPr>
            <a:r>
              <a:rPr lang="pl-PL" sz="2400" dirty="0" smtClean="0"/>
              <a:t>prażona</a:t>
            </a:r>
            <a:r>
              <a:rPr lang="pl-PL" sz="2400" dirty="0"/>
              <a:t>, ma orzechową </a:t>
            </a:r>
            <a:r>
              <a:rPr lang="pl-PL" sz="2400" dirty="0" smtClean="0"/>
              <a:t>barwę                                         i charakterystyczny</a:t>
            </a:r>
            <a:r>
              <a:rPr lang="pl-PL" sz="2400" dirty="0"/>
              <a:t>, </a:t>
            </a:r>
            <a:r>
              <a:rPr lang="pl-PL" sz="2400" dirty="0" smtClean="0"/>
              <a:t>dosyć intensywny</a:t>
            </a:r>
            <a:br>
              <a:rPr lang="pl-PL" sz="2400" dirty="0" smtClean="0"/>
            </a:br>
            <a:r>
              <a:rPr lang="pl-PL" sz="2400" dirty="0" smtClean="0"/>
              <a:t>smak,</a:t>
            </a:r>
            <a:r>
              <a:rPr lang="pl-PL" sz="2400" dirty="0"/>
              <a:t> </a:t>
            </a:r>
            <a:r>
              <a:rPr lang="pl-PL" sz="2400" dirty="0" smtClean="0"/>
              <a:t>popularniejsza od </a:t>
            </a:r>
            <a:r>
              <a:rPr lang="pl-PL" sz="2400" dirty="0"/>
              <a:t>nieprażonej</a:t>
            </a:r>
            <a:r>
              <a:rPr lang="pl-PL" sz="2400" dirty="0" smtClean="0"/>
              <a:t>.</a:t>
            </a:r>
          </a:p>
          <a:p>
            <a:pPr fontAlgn="base"/>
            <a:endParaRPr lang="pl-PL" dirty="0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/>
        <p:txBody>
          <a:bodyPr>
            <a:normAutofit fontScale="85000" lnSpcReduction="20000"/>
          </a:bodyPr>
          <a:lstStyle/>
          <a:p>
            <a:r>
              <a:rPr lang="pl-PL" dirty="0"/>
              <a:t>Idealnie komponuje się z daniami mięsnymi, wszelkimi gulaszami czy sosami grzybowymi. </a:t>
            </a:r>
            <a:endParaRPr lang="pl-PL" dirty="0" smtClean="0"/>
          </a:p>
          <a:p>
            <a:r>
              <a:rPr lang="pl-PL" dirty="0" smtClean="0"/>
              <a:t>Ze </a:t>
            </a:r>
            <a:r>
              <a:rPr lang="pl-PL" dirty="0"/>
              <a:t>zmielonej kaszy można wypiekać chleb, placki i ciasta – przeznaczone szczególnie dla tych, którzy powinni unikać glutenu. </a:t>
            </a:r>
            <a:endParaRPr lang="pl-PL" dirty="0" smtClean="0"/>
          </a:p>
          <a:p>
            <a:r>
              <a:rPr lang="pl-PL" dirty="0" smtClean="0"/>
              <a:t>W </a:t>
            </a:r>
            <a:r>
              <a:rPr lang="pl-PL" dirty="0"/>
              <a:t>połączeniu z białym serem i warzywami stanowić będzie świetny farsz do naleśników i pierogów. </a:t>
            </a:r>
            <a:endParaRPr lang="pl-PL" dirty="0" smtClean="0"/>
          </a:p>
          <a:p>
            <a:r>
              <a:rPr lang="pl-PL" dirty="0" smtClean="0"/>
              <a:t>Można </a:t>
            </a:r>
            <a:r>
              <a:rPr lang="pl-PL" dirty="0"/>
              <a:t>robić z niej również kotlety oraz faszerować nią warzywa.</a:t>
            </a:r>
          </a:p>
        </p:txBody>
      </p:sp>
      <p:pic>
        <p:nvPicPr>
          <p:cNvPr id="6" name="Obraz 5" descr="http://vegepack.pl/image.php/upload/products/62/SAM_2858.JPG?width=1200&amp;height=800&amp;image=/upload/products/62/SAM_2858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492837" y="706583"/>
            <a:ext cx="2563090" cy="1648691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Obraz 6" descr="http://bi.gazeta.pl/im/a0/60/e7/z15163552Q,Kasza-gryczana-jest-bogata-w-blonnik--bialko--a-ta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340283" y="744528"/>
            <a:ext cx="2581139" cy="162115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35342273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ytuł 6"/>
          <p:cNvSpPr>
            <a:spLocks noGrp="1"/>
          </p:cNvSpPr>
          <p:nvPr>
            <p:ph type="title"/>
          </p:nvPr>
        </p:nvSpPr>
        <p:spPr>
          <a:xfrm>
            <a:off x="1298452" y="858982"/>
            <a:ext cx="9601196" cy="1053530"/>
          </a:xfrm>
        </p:spPr>
        <p:txBody>
          <a:bodyPr/>
          <a:lstStyle/>
          <a:p>
            <a:r>
              <a:rPr lang="pl-PL" b="1" dirty="0" smtClean="0"/>
              <a:t>Kasza jęczmienna</a:t>
            </a:r>
            <a:endParaRPr lang="pl-PL" b="1" dirty="0"/>
          </a:p>
        </p:txBody>
      </p:sp>
      <p:sp>
        <p:nvSpPr>
          <p:cNvPr id="8" name="Symbol zastępczy zawartości 7"/>
          <p:cNvSpPr>
            <a:spLocks noGrp="1"/>
          </p:cNvSpPr>
          <p:nvPr>
            <p:ph sz="half" idx="1"/>
          </p:nvPr>
        </p:nvSpPr>
        <p:spPr>
          <a:xfrm>
            <a:off x="1298447" y="2673927"/>
            <a:ext cx="5781226" cy="3602182"/>
          </a:xfrm>
        </p:spPr>
        <p:txBody>
          <a:bodyPr>
            <a:normAutofit fontScale="62500" lnSpcReduction="20000"/>
          </a:bodyPr>
          <a:lstStyle/>
          <a:p>
            <a:pPr fontAlgn="base"/>
            <a:r>
              <a:rPr lang="pl-PL" sz="3200" dirty="0"/>
              <a:t>Ziarna kaszy jęczmiennej są jasnoszare, czasami </a:t>
            </a:r>
            <a:r>
              <a:rPr lang="pl-PL" sz="3200" dirty="0" smtClean="0"/>
              <a:t>                          z </a:t>
            </a:r>
            <a:r>
              <a:rPr lang="pl-PL" sz="3200" dirty="0"/>
              <a:t>lekkim odcieniem żółci lub zieleni. </a:t>
            </a:r>
            <a:br>
              <a:rPr lang="pl-PL" sz="3200" dirty="0"/>
            </a:br>
            <a:r>
              <a:rPr lang="pl-PL" sz="3200" dirty="0"/>
              <a:t>W zależności od stopnia rozdrobnienia dzielimy ją na:</a:t>
            </a:r>
          </a:p>
          <a:p>
            <a:pPr lvl="1" fontAlgn="base">
              <a:buFont typeface="Courier New" pitchFamily="49" charset="0"/>
              <a:buChar char="o"/>
            </a:pPr>
            <a:r>
              <a:rPr lang="pl-PL" sz="2900" dirty="0"/>
              <a:t>pęczak – całe, jedynie wypolerowane i pozbawione łuski ziarno,</a:t>
            </a:r>
          </a:p>
          <a:p>
            <a:pPr lvl="1" fontAlgn="base">
              <a:buFont typeface="Courier New" pitchFamily="49" charset="0"/>
              <a:buChar char="o"/>
            </a:pPr>
            <a:r>
              <a:rPr lang="pl-PL" sz="2900" dirty="0"/>
              <a:t>perłową (kasza mazurska) – to pęczak pocięty na kawałki; w zależności od stopnia jej rozdrobnienia dzielimy ją na grubą, średnią i </a:t>
            </a:r>
            <a:r>
              <a:rPr lang="pl-PL" sz="2900" dirty="0" smtClean="0"/>
              <a:t>drobną.</a:t>
            </a:r>
          </a:p>
          <a:p>
            <a:pPr fontAlgn="base"/>
            <a:r>
              <a:rPr lang="pl-PL" sz="3200" dirty="0"/>
              <a:t>Kasza jęczmienna idealnie nadaje się do zup, gulaszy, gołąbków, zapiekanek, sosów grzybowych i budyniów </a:t>
            </a:r>
            <a:r>
              <a:rPr lang="pl-PL" sz="3200" dirty="0" smtClean="0"/>
              <a:t>mięsnych.</a:t>
            </a:r>
            <a:endParaRPr lang="pl-PL" sz="3200" dirty="0"/>
          </a:p>
          <a:p>
            <a:endParaRPr lang="pl-PL" dirty="0"/>
          </a:p>
        </p:txBody>
      </p:sp>
      <p:pic>
        <p:nvPicPr>
          <p:cNvPr id="10" name="Symbol zastępczy zawartości 9" descr="http://g.wieszjak.polki.pl/p/_wspolne/pliki_infornext/440000/fotolia_28435332_subscription_xl.jpg"/>
          <p:cNvPicPr>
            <a:picLocks noGrp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7552439" y="2584206"/>
            <a:ext cx="2893083" cy="3219265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Obraz 10" descr="http://images.iagro.pl/2011-07/663893394_big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682750" y="786014"/>
            <a:ext cx="2103640" cy="1506426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Obraz 11" descr="http://vegepack.pl/image.php/upload/products/588/SAM_2859.JPG?width=1200&amp;height=800&amp;image=/upload/products/588/SAM_2859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611054" y="734291"/>
            <a:ext cx="2306328" cy="155170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42251581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295402" y="845128"/>
            <a:ext cx="9601196" cy="1440872"/>
          </a:xfrm>
        </p:spPr>
        <p:txBody>
          <a:bodyPr/>
          <a:lstStyle/>
          <a:p>
            <a:r>
              <a:rPr lang="pl-PL" b="1" dirty="0" smtClean="0"/>
              <a:t>Kasza jaglana</a:t>
            </a:r>
            <a:endParaRPr lang="pl-PL" b="1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r>
              <a:rPr lang="pl-PL" dirty="0" smtClean="0"/>
              <a:t>Jest </a:t>
            </a:r>
            <a:r>
              <a:rPr lang="pl-PL" dirty="0"/>
              <a:t>kaszą z ziarna prosa. Są to małe okrągłe ziarna, najczęściej w żółtym </a:t>
            </a:r>
            <a:r>
              <a:rPr lang="pl-PL" dirty="0" smtClean="0"/>
              <a:t>kolorze.</a:t>
            </a:r>
            <a:endParaRPr lang="pl-PL" dirty="0"/>
          </a:p>
          <a:p>
            <a:r>
              <a:rPr lang="pl-PL" dirty="0" smtClean="0"/>
              <a:t>Spośród </a:t>
            </a:r>
            <a:r>
              <a:rPr lang="pl-PL" dirty="0"/>
              <a:t>wszystkich kasz zawiera najwięcej </a:t>
            </a:r>
            <a:r>
              <a:rPr lang="pl-PL" dirty="0" smtClean="0"/>
              <a:t>witaminy </a:t>
            </a:r>
            <a:r>
              <a:rPr lang="pl-PL" dirty="0"/>
              <a:t>B1, B2 i B6. </a:t>
            </a:r>
            <a:endParaRPr lang="pl-PL" dirty="0" smtClean="0"/>
          </a:p>
          <a:p>
            <a:r>
              <a:rPr lang="pl-PL" dirty="0" smtClean="0"/>
              <a:t>Szybko </a:t>
            </a:r>
            <a:r>
              <a:rPr lang="pl-PL" dirty="0"/>
              <a:t>ulega procesowi jełczenia, dlatego okres jej przechowywania jest krótszy niż innych kasz.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r>
              <a:rPr lang="pl-PL" dirty="0"/>
              <a:t>Kasza jaglana jest idealna do wszystkiego! Pasuje do potraw mięsnych, warzywnych, zup, a także deserów. </a:t>
            </a:r>
            <a:endParaRPr lang="pl-PL" dirty="0" smtClean="0"/>
          </a:p>
          <a:p>
            <a:r>
              <a:rPr lang="pl-PL" dirty="0" smtClean="0"/>
              <a:t>To </a:t>
            </a:r>
            <a:r>
              <a:rPr lang="pl-PL" dirty="0"/>
              <a:t>doskonały pomysł na śniadania – wystarczy ugotować ją na </a:t>
            </a:r>
            <a:r>
              <a:rPr lang="pl-PL" dirty="0" smtClean="0"/>
              <a:t>mleku</a:t>
            </a:r>
            <a:br>
              <a:rPr lang="pl-PL" dirty="0" smtClean="0"/>
            </a:br>
            <a:r>
              <a:rPr lang="pl-PL" dirty="0" smtClean="0"/>
              <a:t> </a:t>
            </a:r>
            <a:r>
              <a:rPr lang="pl-PL" dirty="0"/>
              <a:t>i dodać owoce (świetnie smakuje ze zmiksowanymi </a:t>
            </a:r>
            <a:r>
              <a:rPr lang="pl-PL" dirty="0" smtClean="0"/>
              <a:t>truskawkami).</a:t>
            </a:r>
            <a:endParaRPr lang="pl-PL" dirty="0"/>
          </a:p>
        </p:txBody>
      </p:sp>
      <p:pic>
        <p:nvPicPr>
          <p:cNvPr id="5" name="Obraz 4" descr="http://www.akademiawitalnosci.pl/wp-content/uploads/2012/05/jaglanka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376812" y="781049"/>
            <a:ext cx="2006600" cy="1504950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Obraz 5" descr="http://www.hrsmolice.pl/_foto/pozostale/_01d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899450" y="685566"/>
            <a:ext cx="2183153" cy="160043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3284673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34291" y="982132"/>
            <a:ext cx="10162307" cy="1303867"/>
          </a:xfrm>
        </p:spPr>
        <p:txBody>
          <a:bodyPr/>
          <a:lstStyle/>
          <a:p>
            <a:r>
              <a:rPr lang="pl-PL" b="1" dirty="0"/>
              <a:t>Kasza manna 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824248" y="2560319"/>
            <a:ext cx="5192504" cy="3531387"/>
          </a:xfrm>
        </p:spPr>
        <p:txBody>
          <a:bodyPr>
            <a:noAutofit/>
          </a:bodyPr>
          <a:lstStyle/>
          <a:p>
            <a:r>
              <a:rPr lang="pl-PL" sz="1800" dirty="0" smtClean="0"/>
              <a:t>To </a:t>
            </a:r>
            <a:r>
              <a:rPr lang="pl-PL" sz="1800" dirty="0"/>
              <a:t>biała, drobna kasza powstała podczas przemiału pszenicy na mąkę. Jest łatwa </a:t>
            </a:r>
            <a:r>
              <a:rPr lang="pl-PL" sz="1800" dirty="0" smtClean="0"/>
              <a:t>i </a:t>
            </a:r>
            <a:r>
              <a:rPr lang="pl-PL" sz="1800" dirty="0"/>
              <a:t>szybka </a:t>
            </a:r>
            <a:r>
              <a:rPr lang="pl-PL" sz="1800" dirty="0" smtClean="0"/>
              <a:t>                                  w </a:t>
            </a:r>
            <a:r>
              <a:rPr lang="pl-PL" sz="1800" dirty="0"/>
              <a:t>przygotowaniu. W sklepach, poza zwykłą kaszą manną, znajdziemy także mannę </a:t>
            </a:r>
            <a:r>
              <a:rPr lang="pl-PL" sz="1800" dirty="0" smtClean="0"/>
              <a:t>błyskawiczną - wymaga </a:t>
            </a:r>
            <a:r>
              <a:rPr lang="pl-PL" sz="1800" dirty="0"/>
              <a:t>krótszego gotowania</a:t>
            </a:r>
            <a:r>
              <a:rPr lang="pl-PL" sz="1800" dirty="0" smtClean="0"/>
              <a:t>.</a:t>
            </a:r>
          </a:p>
          <a:p>
            <a:r>
              <a:rPr lang="pl-PL" sz="1800" dirty="0" smtClean="0"/>
              <a:t>Dzięki </a:t>
            </a:r>
            <a:r>
              <a:rPr lang="pl-PL" sz="1800" dirty="0"/>
              <a:t>swojej lekkostrawności, kasza manna jest wskazana dla osób z chorobami układu pokarmowego </a:t>
            </a:r>
            <a:r>
              <a:rPr lang="pl-PL" sz="1800" dirty="0" smtClean="0"/>
              <a:t>lub </a:t>
            </a:r>
            <a:r>
              <a:rPr lang="pl-PL" sz="1800" dirty="0"/>
              <a:t>po przebytych </a:t>
            </a:r>
            <a:r>
              <a:rPr lang="pl-PL" sz="1800" dirty="0" smtClean="0"/>
              <a:t>operacjach, dla małych dzieci.</a:t>
            </a:r>
            <a:endParaRPr lang="pl-PL" sz="1800" dirty="0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6181343" y="2560319"/>
            <a:ext cx="5242217" cy="3521825"/>
          </a:xfrm>
        </p:spPr>
        <p:txBody>
          <a:bodyPr>
            <a:normAutofit fontScale="70000" lnSpcReduction="20000"/>
          </a:bodyPr>
          <a:lstStyle/>
          <a:p>
            <a:pPr fontAlgn="base"/>
            <a:r>
              <a:rPr lang="pl-PL" sz="2600" dirty="0"/>
              <a:t>Kaszę mannę można jeść na wszelkie sposoby. Jest świetnym pomysłem na śniadanie, obiad, kolację czy deser.</a:t>
            </a:r>
          </a:p>
          <a:p>
            <a:pPr fontAlgn="base"/>
            <a:r>
              <a:rPr lang="pl-PL" sz="2600" dirty="0"/>
              <a:t>Na śniadanie – ugotowana na mleku ze świeżymi lub suszonymi owocami, orzechami i miodem.</a:t>
            </a:r>
          </a:p>
          <a:p>
            <a:pPr fontAlgn="base"/>
            <a:r>
              <a:rPr lang="pl-PL" sz="2600" dirty="0"/>
              <a:t>Na deser – ugotowana na gęsto z dodatkiem kakao (jako alternatywa dla tradycyjnego budyniu), w formie ciasteczek, placków czy jako krem do ciasta </a:t>
            </a:r>
            <a:r>
              <a:rPr lang="pl-PL" sz="2600" dirty="0" smtClean="0"/>
              <a:t>                            i </a:t>
            </a:r>
            <a:r>
              <a:rPr lang="pl-PL" sz="2600" dirty="0"/>
              <a:t>nadzienie do babeczek.</a:t>
            </a:r>
          </a:p>
          <a:p>
            <a:pPr fontAlgn="base"/>
            <a:r>
              <a:rPr lang="pl-PL" sz="2600" dirty="0"/>
              <a:t>Na obiad – do zup, pulpetów, kotletów, gołąbków, kluseczek oraz jako zagęstnik do sosów zamiast mąki.</a:t>
            </a:r>
          </a:p>
          <a:p>
            <a:pPr fontAlgn="base"/>
            <a:r>
              <a:rPr lang="pl-PL" sz="2600" dirty="0"/>
              <a:t>Na kolację – do sałatek czy warzyw faszerowanych.</a:t>
            </a:r>
          </a:p>
          <a:p>
            <a:endParaRPr lang="pl-PL" dirty="0"/>
          </a:p>
        </p:txBody>
      </p:sp>
      <p:pic>
        <p:nvPicPr>
          <p:cNvPr id="5" name="Obraz 4" descr="http://www.goldendrop.pl/public/images/gd-kasza-manna-2014-2s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692084" y="734290"/>
            <a:ext cx="1536025" cy="1578033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Obraz 5" descr="https://lh5.googleusercontent.com/-xciikuBVwQc/TXPJZHqJO6I/AAAAAAAAACk/RpT7mV4ZMrk/s1600/kaszka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282365" y="736048"/>
            <a:ext cx="2460371" cy="157766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9379089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651164" y="982132"/>
            <a:ext cx="10377054" cy="1303867"/>
          </a:xfrm>
        </p:spPr>
        <p:txBody>
          <a:bodyPr/>
          <a:lstStyle/>
          <a:p>
            <a:pPr>
              <a:tabLst>
                <a:tab pos="7356475" algn="l"/>
              </a:tabLst>
            </a:pPr>
            <a:r>
              <a:rPr lang="pl-PL" b="1" dirty="0" smtClean="0"/>
              <a:t>Kasza kukurydziana </a:t>
            </a:r>
            <a:endParaRPr lang="pl-PL" b="1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pl-PL" dirty="0" smtClean="0"/>
              <a:t>Otrzymywana jest z ziaren </a:t>
            </a:r>
            <a:r>
              <a:rPr lang="pl-PL" dirty="0"/>
              <a:t>kukurydzy. Jest drobna i ma żółty kolor. </a:t>
            </a:r>
            <a:endParaRPr lang="pl-PL" dirty="0" smtClean="0"/>
          </a:p>
          <a:p>
            <a:r>
              <a:rPr lang="pl-PL" dirty="0" smtClean="0"/>
              <a:t>Jest </a:t>
            </a:r>
            <a:r>
              <a:rPr lang="pl-PL" dirty="0"/>
              <a:t>popularna na całym świecie – w krajach latynoamerykańskich przyrządza się z niej placki tortilli, w Rumunii jest znana pod postacią mamałygi, a we Włoszech spożywa się ją jako polentę. </a:t>
            </a:r>
            <a:endParaRPr lang="pl-PL" dirty="0" smtClean="0"/>
          </a:p>
          <a:p>
            <a:r>
              <a:rPr lang="pl-PL" dirty="0" smtClean="0"/>
              <a:t>W </a:t>
            </a:r>
            <a:r>
              <a:rPr lang="pl-PL" dirty="0"/>
              <a:t>Polsce prym wiodą kukurydziane kaszki dla niemowląt oraz produkty przeznaczone dla osób chorych na celiakię</a:t>
            </a:r>
            <a:r>
              <a:rPr lang="pl-PL" dirty="0" smtClean="0"/>
              <a:t>.</a:t>
            </a:r>
          </a:p>
          <a:p>
            <a:r>
              <a:rPr lang="pl-PL" dirty="0" smtClean="0"/>
              <a:t>Jest  lekkostrawna, wskazana dla małych dzieci.</a:t>
            </a:r>
            <a:endParaRPr lang="pl-PL" dirty="0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/>
        <p:txBody>
          <a:bodyPr>
            <a:normAutofit fontScale="77500" lnSpcReduction="20000"/>
          </a:bodyPr>
          <a:lstStyle/>
          <a:p>
            <a:r>
              <a:rPr lang="pl-PL" dirty="0"/>
              <a:t>W kuchni można ją stosować jako zagęszczacz zup i sosów</a:t>
            </a:r>
            <a:r>
              <a:rPr lang="pl-PL" dirty="0" smtClean="0"/>
              <a:t>.</a:t>
            </a:r>
          </a:p>
          <a:p>
            <a:r>
              <a:rPr lang="pl-PL" dirty="0" smtClean="0"/>
              <a:t> </a:t>
            </a:r>
            <a:r>
              <a:rPr lang="pl-PL" dirty="0"/>
              <a:t>Można robić z niej placki, ciasta, chleb czy kluseczki. Jest częstym składnikiem zup mlecznych. </a:t>
            </a:r>
            <a:endParaRPr lang="pl-PL" dirty="0" smtClean="0"/>
          </a:p>
          <a:p>
            <a:r>
              <a:rPr lang="pl-PL" dirty="0" smtClean="0"/>
              <a:t>Razem </a:t>
            </a:r>
            <a:r>
              <a:rPr lang="pl-PL" dirty="0"/>
              <a:t>z twarogiem i warzywami świetnie sprawdza się jako smaczny farsz do warzyw. </a:t>
            </a:r>
            <a:endParaRPr lang="pl-PL" dirty="0" smtClean="0"/>
          </a:p>
          <a:p>
            <a:r>
              <a:rPr lang="pl-PL" dirty="0" smtClean="0"/>
              <a:t>Ugotowana </a:t>
            </a:r>
            <a:r>
              <a:rPr lang="pl-PL" dirty="0"/>
              <a:t>na soku owocowym z dodatkiem świeżych owoców jest ciekawym pomysłem na deser.</a:t>
            </a:r>
          </a:p>
        </p:txBody>
      </p:sp>
      <p:pic>
        <p:nvPicPr>
          <p:cNvPr id="2050" name="Picture 2" descr="http://g.wieszjak.polki.pl/p/_wspolne/pliki_infornext/440000/fotolia_32137602_subscription_xxl_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37283" y="664962"/>
            <a:ext cx="2532299" cy="16903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Obraz 5" descr="https://www.premier.gov.pl/static/files/styles/width798/public/images/wydarzenia/kukurydza_gmo_996_520_kompresja.jpg?itok=O6n2dfgX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299344" y="678873"/>
            <a:ext cx="3144511" cy="167501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42644429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983673" y="982132"/>
            <a:ext cx="9912925" cy="1303867"/>
          </a:xfrm>
        </p:spPr>
        <p:txBody>
          <a:bodyPr/>
          <a:lstStyle/>
          <a:p>
            <a:r>
              <a:rPr lang="pl-PL" b="1" dirty="0"/>
              <a:t>Kasza kuskus 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901521" y="2560320"/>
            <a:ext cx="5115231" cy="3310128"/>
          </a:xfrm>
        </p:spPr>
        <p:txBody>
          <a:bodyPr>
            <a:normAutofit fontScale="85000" lnSpcReduction="20000"/>
          </a:bodyPr>
          <a:lstStyle/>
          <a:p>
            <a:pPr fontAlgn="base"/>
            <a:r>
              <a:rPr lang="pl-PL" dirty="0"/>
              <a:t>T</a:t>
            </a:r>
            <a:r>
              <a:rPr lang="pl-PL" dirty="0" smtClean="0"/>
              <a:t>o </a:t>
            </a:r>
            <a:r>
              <a:rPr lang="pl-PL" dirty="0"/>
              <a:t>jasnożółta, drobna kaszka (nieco grubsza od manny). Powstaje z twardej pszenicy </a:t>
            </a:r>
            <a:r>
              <a:rPr lang="pl-PL" dirty="0" err="1"/>
              <a:t>durum</a:t>
            </a:r>
            <a:r>
              <a:rPr lang="pl-PL" dirty="0"/>
              <a:t>, której ziarna po oczyszczeniu gotuje się na parze i poleruje. </a:t>
            </a:r>
            <a:endParaRPr lang="pl-PL" dirty="0" smtClean="0"/>
          </a:p>
          <a:p>
            <a:pPr fontAlgn="base"/>
            <a:r>
              <a:rPr lang="pl-PL" dirty="0"/>
              <a:t>T</a:t>
            </a:r>
            <a:r>
              <a:rPr lang="pl-PL" dirty="0" smtClean="0"/>
              <a:t>o </a:t>
            </a:r>
            <a:r>
              <a:rPr lang="pl-PL" dirty="0"/>
              <a:t>produkt łączący cechy kaszy i </a:t>
            </a:r>
            <a:r>
              <a:rPr lang="pl-PL" dirty="0" smtClean="0"/>
              <a:t>makaronu.</a:t>
            </a:r>
            <a:r>
              <a:rPr lang="pl-PL" dirty="0"/>
              <a:t> </a:t>
            </a:r>
            <a:br>
              <a:rPr lang="pl-PL" dirty="0"/>
            </a:br>
            <a:endParaRPr lang="pl-PL" dirty="0" smtClean="0"/>
          </a:p>
          <a:p>
            <a:pPr fontAlgn="base"/>
            <a:r>
              <a:rPr lang="pl-PL" dirty="0" smtClean="0"/>
              <a:t>Pośród </a:t>
            </a:r>
            <a:r>
              <a:rPr lang="pl-PL" dirty="0"/>
              <a:t>wszystkich innych kasz, zawiera najwięcej białka i węglowodanów, ma mniej błonnika i nieco mniej tłuszczu. Jest lekkostrawna, dlatego może stanowić element diety osób z chorym układem pokarmowym.</a:t>
            </a:r>
          </a:p>
          <a:p>
            <a:endParaRPr lang="pl-PL" dirty="0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902292" cy="3310128"/>
          </a:xfrm>
        </p:spPr>
        <p:txBody>
          <a:bodyPr>
            <a:normAutofit fontScale="85000" lnSpcReduction="20000"/>
          </a:bodyPr>
          <a:lstStyle/>
          <a:p>
            <a:r>
              <a:rPr lang="pl-PL" dirty="0"/>
              <a:t>Kasza kuskus jest </a:t>
            </a:r>
            <a:r>
              <a:rPr lang="pl-PL" dirty="0" smtClean="0"/>
              <a:t>najszybsza </a:t>
            </a:r>
            <a:r>
              <a:rPr lang="pl-PL" dirty="0"/>
              <a:t>i najłatwiejsza w przygotowaniu. Doskonale sprawdzi się </a:t>
            </a:r>
            <a:r>
              <a:rPr lang="pl-PL" dirty="0" smtClean="0"/>
              <a:t>         w </a:t>
            </a:r>
            <a:r>
              <a:rPr lang="pl-PL" dirty="0"/>
              <a:t>podróży oraz </a:t>
            </a:r>
            <a:r>
              <a:rPr lang="pl-PL" dirty="0" smtClean="0"/>
              <a:t>w </a:t>
            </a:r>
            <a:r>
              <a:rPr lang="pl-PL" dirty="0"/>
              <a:t>dni, </a:t>
            </a:r>
            <a:r>
              <a:rPr lang="pl-PL" dirty="0" smtClean="0"/>
              <a:t>w </a:t>
            </a:r>
            <a:r>
              <a:rPr lang="pl-PL" dirty="0"/>
              <a:t>które nie mamy czasu na gotowanie – wystarczy zalać ją wrzątkiem lub ugotować na parze. </a:t>
            </a:r>
            <a:endParaRPr lang="pl-PL" dirty="0" smtClean="0"/>
          </a:p>
          <a:p>
            <a:r>
              <a:rPr lang="pl-PL" dirty="0" smtClean="0"/>
              <a:t>Tak </a:t>
            </a:r>
            <a:r>
              <a:rPr lang="pl-PL" dirty="0"/>
              <a:t>przygotowaną możemy jeść na słodko – dodając owoce i biały ser z jogurtem lub na słono z mięsem i warzywami. </a:t>
            </a:r>
            <a:endParaRPr lang="pl-PL" dirty="0" smtClean="0"/>
          </a:p>
          <a:p>
            <a:r>
              <a:rPr lang="pl-PL" dirty="0" smtClean="0"/>
              <a:t>Dobrze </a:t>
            </a:r>
            <a:r>
              <a:rPr lang="pl-PL" dirty="0"/>
              <a:t>komponuje się również w sałatkach – warzywnych i owocowych.</a:t>
            </a:r>
          </a:p>
        </p:txBody>
      </p:sp>
      <p:pic>
        <p:nvPicPr>
          <p:cNvPr id="5" name="Obraz 4" descr="http://g.wieszjak.polki.pl/p/_wspolne/pliki_infornext/440000/fotolia_20754216_subscription_xl_4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234567" y="803565"/>
            <a:ext cx="2530415" cy="1524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Obraz 5" descr="http://www.turystyka-pojezierze.pl/gfx-user-normal/cogdziekiedy/natura_przyroda_klos_zboze_pszenica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873071" y="812798"/>
            <a:ext cx="1539830" cy="156979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41318622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b="1" dirty="0"/>
              <a:t>Kasza owsiana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pl-PL" dirty="0"/>
              <a:t>J</a:t>
            </a:r>
            <a:r>
              <a:rPr lang="pl-PL" dirty="0" smtClean="0"/>
              <a:t>est </a:t>
            </a:r>
            <a:r>
              <a:rPr lang="pl-PL" dirty="0"/>
              <a:t>wytwarzana z ziarna owsa – zboża, które częściej spożywamy w formie płatków. Należy jednak pamiętać, że to kasza </a:t>
            </a:r>
            <a:r>
              <a:rPr lang="pl-PL" dirty="0" smtClean="0"/>
              <a:t>jest </a:t>
            </a:r>
            <a:r>
              <a:rPr lang="pl-PL" dirty="0"/>
              <a:t>bogatsza w błonnik i składniki mineralne. </a:t>
            </a:r>
            <a:endParaRPr lang="pl-PL" dirty="0" smtClean="0"/>
          </a:p>
          <a:p>
            <a:r>
              <a:rPr lang="pl-PL" dirty="0" smtClean="0"/>
              <a:t>W </a:t>
            </a:r>
            <a:r>
              <a:rPr lang="pl-PL" dirty="0"/>
              <a:t>Polsce spożycie owsa jest kilkukrotnie niższe niż w innych </a:t>
            </a:r>
            <a:r>
              <a:rPr lang="pl-PL" dirty="0" smtClean="0"/>
              <a:t>krajach. </a:t>
            </a:r>
            <a:r>
              <a:rPr lang="pl-PL" dirty="0"/>
              <a:t>Większość upraw tego cennego zboża przeznaczana jest na paszę dla zwierząt.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10000"/>
          </a:bodyPr>
          <a:lstStyle/>
          <a:p>
            <a:r>
              <a:rPr lang="pl-PL" dirty="0"/>
              <a:t>Kasza owsiana jest idealna do zup mlecznych, deserów oraz zagęszczania potraw. </a:t>
            </a:r>
            <a:endParaRPr lang="pl-PL" dirty="0" smtClean="0"/>
          </a:p>
          <a:p>
            <a:r>
              <a:rPr lang="pl-PL" dirty="0" smtClean="0"/>
              <a:t>Można </a:t>
            </a:r>
            <a:r>
              <a:rPr lang="pl-PL" dirty="0"/>
              <a:t>stosować ją jako dodatek do kotletów, pulpetów i farszów. </a:t>
            </a:r>
            <a:endParaRPr lang="pl-PL" dirty="0" smtClean="0"/>
          </a:p>
          <a:p>
            <a:r>
              <a:rPr lang="pl-PL" dirty="0" smtClean="0"/>
              <a:t>Najlepiej </a:t>
            </a:r>
            <a:r>
              <a:rPr lang="pl-PL" dirty="0"/>
              <a:t>jednak smakuje na słodko – ugotowana na mleku, w połączeniu </a:t>
            </a:r>
            <a:r>
              <a:rPr lang="pl-PL" dirty="0" smtClean="0"/>
              <a:t/>
            </a:r>
            <a:br>
              <a:rPr lang="pl-PL" dirty="0" smtClean="0"/>
            </a:br>
            <a:r>
              <a:rPr lang="pl-PL" dirty="0" smtClean="0"/>
              <a:t>z </a:t>
            </a:r>
            <a:r>
              <a:rPr lang="pl-PL" dirty="0"/>
              <a:t>owocami.</a:t>
            </a:r>
          </a:p>
        </p:txBody>
      </p:sp>
      <p:pic>
        <p:nvPicPr>
          <p:cNvPr id="5" name="Obraz 4" descr="https://www.winiary.pl/smakasze/graphics/kasze/owsiana.pn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423564" y="637309"/>
            <a:ext cx="2064328" cy="1717964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Obraz 5" descr="http://mamzdrowie.pl/img/artykul/4023/owies-na-zdrowie_17435_290x500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26976" y="707811"/>
            <a:ext cx="2213959" cy="157818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22281381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b="1" dirty="0" smtClean="0"/>
              <a:t>Ryż </a:t>
            </a:r>
            <a:endParaRPr lang="pl-PL" b="1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pl-PL" sz="2200" dirty="0"/>
              <a:t>Ryż </a:t>
            </a:r>
            <a:r>
              <a:rPr lang="pl-PL" sz="2200" dirty="0" smtClean="0"/>
              <a:t>to zboże, roślina  z rodziny traw, obejmuje </a:t>
            </a:r>
            <a:r>
              <a:rPr lang="pl-PL" sz="2200" dirty="0"/>
              <a:t>25 gatunków. </a:t>
            </a:r>
            <a:endParaRPr lang="pl-PL" sz="2200" dirty="0" smtClean="0"/>
          </a:p>
          <a:p>
            <a:r>
              <a:rPr lang="pl-PL" sz="2200" dirty="0" smtClean="0"/>
              <a:t>Występuje </a:t>
            </a:r>
            <a:r>
              <a:rPr lang="pl-PL" sz="2200" dirty="0"/>
              <a:t>w strefie klimatów gorących i ciepłych na całym </a:t>
            </a:r>
            <a:r>
              <a:rPr lang="pl-PL" sz="2200" dirty="0" smtClean="0"/>
              <a:t>świecie (Azja, Afryka). </a:t>
            </a:r>
          </a:p>
          <a:p>
            <a:r>
              <a:rPr lang="pl-PL" sz="2200" dirty="0" smtClean="0"/>
              <a:t>Ryż </a:t>
            </a:r>
            <a:r>
              <a:rPr lang="pl-PL" sz="2200" dirty="0"/>
              <a:t>spożywczy, </a:t>
            </a:r>
            <a:r>
              <a:rPr lang="pl-PL" sz="2200" dirty="0" smtClean="0"/>
              <a:t>jest  </a:t>
            </a:r>
            <a:r>
              <a:rPr lang="pl-PL" sz="2200" dirty="0"/>
              <a:t>podstawą wyżywienia 1/3 ludności </a:t>
            </a:r>
            <a:r>
              <a:rPr lang="pl-PL" sz="2200" dirty="0" smtClean="0"/>
              <a:t>świata</a:t>
            </a:r>
            <a:r>
              <a:rPr lang="pl-PL" sz="2200" dirty="0"/>
              <a:t>.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pl-PL" sz="2200" dirty="0"/>
              <a:t>Wszystkie odmiany ryżu wymagają dużych ilości </a:t>
            </a:r>
            <a:r>
              <a:rPr lang="pl-PL" sz="2200" dirty="0" smtClean="0"/>
              <a:t>ciepła.</a:t>
            </a:r>
          </a:p>
          <a:p>
            <a:r>
              <a:rPr lang="pl-PL" sz="2200" dirty="0"/>
              <a:t>Drugim istotnym czynnikiem jest </a:t>
            </a:r>
            <a:r>
              <a:rPr lang="pl-PL" sz="2200" dirty="0" smtClean="0"/>
              <a:t>woda, dlatego uprawiany jest na terenach podmokłych , sadzonki sadzi się wprost w wodzie.</a:t>
            </a:r>
          </a:p>
          <a:p>
            <a:r>
              <a:rPr lang="pl-PL" sz="2200" dirty="0" smtClean="0"/>
              <a:t>Krajem ,który kojarzy się z uprawą ryżu </a:t>
            </a:r>
            <a:r>
              <a:rPr lang="pl-PL" sz="2200" dirty="0" err="1" smtClean="0"/>
              <a:t>sż</a:t>
            </a:r>
            <a:r>
              <a:rPr lang="pl-PL" sz="2200" dirty="0" smtClean="0"/>
              <a:t> Chiny i Wietnam.</a:t>
            </a:r>
            <a:endParaRPr lang="pl-PL" sz="2200" dirty="0"/>
          </a:p>
        </p:txBody>
      </p:sp>
      <p:pic>
        <p:nvPicPr>
          <p:cNvPr id="7" name="Obraz 6" descr="http://i.iplsc.com/dzieki-nowo-odkrytemu-genowi-mozliwa-bedzie-uprawa-ryzu-w-su/00020A2QPV8K66EG-C116-F4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188036" y="707810"/>
            <a:ext cx="2462792" cy="1633608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Obraz 7" descr="https://encrypted-tbn2.gstatic.com/images?q=tbn:ANd9GcRXhB0UqbKwVji7jqM2iVXhirAsPTCUzPq_Rm8KVfDL_Q-1cuzsD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13824" y="678872"/>
            <a:ext cx="2123886" cy="170039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16701769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l-PL" sz="5400" b="1" dirty="0" smtClean="0"/>
              <a:t>Matematyka w kuchni</a:t>
            </a:r>
            <a:endParaRPr lang="pl-PL" sz="5400" b="1" dirty="0"/>
          </a:p>
        </p:txBody>
      </p:sp>
    </p:spTree>
    <p:extLst>
      <p:ext uri="{BB962C8B-B14F-4D97-AF65-F5344CB8AC3E}">
        <p14:creationId xmlns:p14="http://schemas.microsoft.com/office/powerpoint/2010/main" xmlns="" val="25360041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ytuł 4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lvl="0"/>
            <a:r>
              <a:rPr lang="pl-PL" dirty="0" smtClean="0"/>
              <a:t>5. </a:t>
            </a:r>
            <a:r>
              <a:rPr lang="pl-PL" dirty="0"/>
              <a:t>Ile razy trzeba nalać, aby napełnić naczynie?</a:t>
            </a:r>
            <a:br>
              <a:rPr lang="pl-PL" dirty="0"/>
            </a:br>
            <a:endParaRPr lang="pl-PL" dirty="0"/>
          </a:p>
        </p:txBody>
      </p:sp>
      <p:graphicFrame>
        <p:nvGraphicFramePr>
          <p:cNvPr id="10" name="Symbol zastępczy zawartości 9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1148788842"/>
              </p:ext>
            </p:extLst>
          </p:nvPr>
        </p:nvGraphicFramePr>
        <p:xfrm>
          <a:off x="1295400" y="2050472"/>
          <a:ext cx="9601200" cy="375385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00200"/>
                <a:gridCol w="1600200"/>
                <a:gridCol w="1600200"/>
                <a:gridCol w="1600200"/>
                <a:gridCol w="1600200"/>
                <a:gridCol w="1600200"/>
              </a:tblGrid>
              <a:tr h="938464">
                <a:tc>
                  <a:txBody>
                    <a:bodyPr/>
                    <a:lstStyle/>
                    <a:p>
                      <a:endParaRPr lang="pl-PL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 smtClean="0"/>
                        <a:t>1 litr</a:t>
                      </a:r>
                      <a:endParaRPr lang="pl-PL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 smtClean="0"/>
                        <a:t>2 litry</a:t>
                      </a:r>
                      <a:endParaRPr lang="pl-PL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 smtClean="0"/>
                        <a:t>5 litrów</a:t>
                      </a:r>
                      <a:endParaRPr lang="pl-PL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 smtClean="0"/>
                        <a:t>3 litry</a:t>
                      </a:r>
                      <a:endParaRPr lang="pl-PL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 smtClean="0"/>
                        <a:t>10 litrów</a:t>
                      </a:r>
                      <a:endParaRPr lang="pl-PL" dirty="0"/>
                    </a:p>
                  </a:txBody>
                  <a:tcPr anchor="ctr"/>
                </a:tc>
              </a:tr>
              <a:tr h="938464">
                <a:tc>
                  <a:txBody>
                    <a:bodyPr/>
                    <a:lstStyle/>
                    <a:p>
                      <a:r>
                        <a:rPr lang="pl-PL" dirty="0" smtClean="0"/>
                        <a:t>         1 litr</a:t>
                      </a:r>
                      <a:endParaRPr lang="pl-PL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 smtClean="0"/>
                        <a:t>1</a:t>
                      </a:r>
                      <a:endParaRPr lang="pl-PL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pl-PL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pl-PL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pl-PL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pl-PL"/>
                    </a:p>
                  </a:txBody>
                  <a:tcPr anchor="ctr"/>
                </a:tc>
              </a:tr>
              <a:tr h="938464">
                <a:tc>
                  <a:txBody>
                    <a:bodyPr/>
                    <a:lstStyle/>
                    <a:p>
                      <a:pPr algn="ctr"/>
                      <a:r>
                        <a:rPr lang="pl-PL" dirty="0" smtClean="0"/>
                        <a:t>     pół </a:t>
                      </a:r>
                      <a:r>
                        <a:rPr lang="pl-PL" dirty="0" smtClean="0"/>
                        <a:t>litra </a:t>
                      </a:r>
                      <a:endParaRPr lang="pl-PL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 smtClean="0"/>
                        <a:t>2</a:t>
                      </a:r>
                      <a:endParaRPr lang="pl-PL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pl-PL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pl-PL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pl-PL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pl-PL" dirty="0"/>
                    </a:p>
                  </a:txBody>
                  <a:tcPr anchor="ctr"/>
                </a:tc>
              </a:tr>
              <a:tr h="938464">
                <a:tc>
                  <a:txBody>
                    <a:bodyPr/>
                    <a:lstStyle/>
                    <a:p>
                      <a:pPr algn="ctr"/>
                      <a:r>
                        <a:rPr lang="pl-PL" dirty="0" smtClean="0"/>
                        <a:t>     ćwierć </a:t>
                      </a:r>
                      <a:r>
                        <a:rPr lang="pl-PL" dirty="0" smtClean="0"/>
                        <a:t>litra </a:t>
                      </a:r>
                      <a:endParaRPr lang="pl-PL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 smtClean="0"/>
                        <a:t>4</a:t>
                      </a:r>
                      <a:endParaRPr lang="pl-PL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pl-PL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pl-PL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pl-PL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pl-PL" dirty="0"/>
                    </a:p>
                  </a:txBody>
                  <a:tcPr anchor="ctr"/>
                </a:tc>
              </a:tr>
            </a:tbl>
          </a:graphicData>
        </a:graphic>
      </p:graphicFrame>
      <p:pic>
        <p:nvPicPr>
          <p:cNvPr id="14" name="Obraz 13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2393" y="3181364"/>
            <a:ext cx="217170" cy="5003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Obraz 14" descr="C:\Users\Cecylia\AppData\Local\Microsoft\Windows\Temporary Internet Files\Content.IE5\K4K3N5X4\MC900340982[1].wmf"/>
          <p:cNvPicPr/>
          <p:nvPr/>
        </p:nvPicPr>
        <p:blipFill>
          <a:blip r:embed="rId3" cstate="print">
            <a:lum contrast="40000"/>
          </a:blip>
          <a:srcRect/>
          <a:stretch>
            <a:fillRect/>
          </a:stretch>
        </p:blipFill>
        <p:spPr bwMode="auto">
          <a:xfrm>
            <a:off x="1342689" y="4180719"/>
            <a:ext cx="396875" cy="4267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Obraz 15" descr="C:\Users\Cecylia\AppData\Local\Microsoft\Windows\Temporary Internet Files\Content.IE5\K4K3N5X4\MC900383814[1].wmf"/>
          <p:cNvPicPr/>
          <p:nvPr/>
        </p:nvPicPr>
        <p:blipFill>
          <a:blip r:embed="rId4" cstate="print">
            <a:biLevel thresh="50000"/>
          </a:blip>
          <a:srcRect/>
          <a:stretch>
            <a:fillRect/>
          </a:stretch>
        </p:blipFill>
        <p:spPr bwMode="auto">
          <a:xfrm>
            <a:off x="1413606" y="5187720"/>
            <a:ext cx="227330" cy="3225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9685388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ytuł 4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lvl="0"/>
            <a:r>
              <a:rPr lang="pl-PL" dirty="0" smtClean="0"/>
              <a:t>5. </a:t>
            </a:r>
            <a:r>
              <a:rPr lang="pl-PL" dirty="0"/>
              <a:t>Ile razy trzeba nalać, aby napełnić naczynie?</a:t>
            </a:r>
            <a:br>
              <a:rPr lang="pl-PL" dirty="0"/>
            </a:br>
            <a:endParaRPr lang="pl-PL" dirty="0"/>
          </a:p>
        </p:txBody>
      </p:sp>
      <p:graphicFrame>
        <p:nvGraphicFramePr>
          <p:cNvPr id="10" name="Symbol zastępczy zawartości 9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4027270122"/>
              </p:ext>
            </p:extLst>
          </p:nvPr>
        </p:nvGraphicFramePr>
        <p:xfrm>
          <a:off x="1281545" y="2078181"/>
          <a:ext cx="9601200" cy="375385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00200"/>
                <a:gridCol w="1600200"/>
                <a:gridCol w="1600200"/>
                <a:gridCol w="1600200"/>
                <a:gridCol w="1600200"/>
                <a:gridCol w="1600200"/>
              </a:tblGrid>
              <a:tr h="938464">
                <a:tc>
                  <a:txBody>
                    <a:bodyPr/>
                    <a:lstStyle/>
                    <a:p>
                      <a:endParaRPr lang="pl-PL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 smtClean="0"/>
                        <a:t>1 litr</a:t>
                      </a:r>
                      <a:endParaRPr lang="pl-PL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 smtClean="0"/>
                        <a:t>2 litry</a:t>
                      </a:r>
                      <a:endParaRPr lang="pl-PL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 smtClean="0"/>
                        <a:t>5 litrów</a:t>
                      </a:r>
                      <a:endParaRPr lang="pl-PL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 smtClean="0"/>
                        <a:t>3 litry</a:t>
                      </a:r>
                      <a:endParaRPr lang="pl-PL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 smtClean="0"/>
                        <a:t>10 litrów</a:t>
                      </a:r>
                      <a:endParaRPr lang="pl-PL" dirty="0"/>
                    </a:p>
                  </a:txBody>
                  <a:tcPr anchor="ctr"/>
                </a:tc>
              </a:tr>
              <a:tr h="938464">
                <a:tc>
                  <a:txBody>
                    <a:bodyPr/>
                    <a:lstStyle/>
                    <a:p>
                      <a:r>
                        <a:rPr lang="pl-PL" dirty="0" smtClean="0"/>
                        <a:t>         1 litr</a:t>
                      </a:r>
                      <a:endParaRPr lang="pl-PL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 smtClean="0"/>
                        <a:t>1</a:t>
                      </a:r>
                      <a:endParaRPr lang="pl-PL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 smtClean="0"/>
                        <a:t>2</a:t>
                      </a:r>
                      <a:endParaRPr lang="pl-PL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pl-PL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pl-PL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pl-PL"/>
                    </a:p>
                  </a:txBody>
                  <a:tcPr anchor="ctr"/>
                </a:tc>
              </a:tr>
              <a:tr h="938464">
                <a:tc>
                  <a:txBody>
                    <a:bodyPr/>
                    <a:lstStyle/>
                    <a:p>
                      <a:pPr algn="ctr"/>
                      <a:r>
                        <a:rPr lang="pl-PL" dirty="0" smtClean="0"/>
                        <a:t>    pół </a:t>
                      </a:r>
                      <a:r>
                        <a:rPr lang="pl-PL" dirty="0" smtClean="0"/>
                        <a:t>litra </a:t>
                      </a:r>
                      <a:endParaRPr lang="pl-PL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 smtClean="0"/>
                        <a:t>2</a:t>
                      </a:r>
                      <a:endParaRPr lang="pl-PL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 smtClean="0"/>
                        <a:t>4</a:t>
                      </a:r>
                      <a:endParaRPr lang="pl-PL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pl-PL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pl-PL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pl-PL" dirty="0"/>
                    </a:p>
                  </a:txBody>
                  <a:tcPr anchor="ctr"/>
                </a:tc>
              </a:tr>
              <a:tr h="938464">
                <a:tc>
                  <a:txBody>
                    <a:bodyPr/>
                    <a:lstStyle/>
                    <a:p>
                      <a:pPr algn="ctr"/>
                      <a:r>
                        <a:rPr lang="pl-PL" dirty="0" smtClean="0"/>
                        <a:t>   ćwierć </a:t>
                      </a:r>
                      <a:r>
                        <a:rPr lang="pl-PL" dirty="0" smtClean="0"/>
                        <a:t>litra </a:t>
                      </a:r>
                      <a:endParaRPr lang="pl-PL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 smtClean="0"/>
                        <a:t>4</a:t>
                      </a:r>
                      <a:endParaRPr lang="pl-PL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 smtClean="0"/>
                        <a:t>8</a:t>
                      </a:r>
                      <a:endParaRPr lang="pl-PL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pl-PL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pl-PL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pl-PL" dirty="0"/>
                    </a:p>
                  </a:txBody>
                  <a:tcPr anchor="ctr"/>
                </a:tc>
              </a:tr>
            </a:tbl>
          </a:graphicData>
        </a:graphic>
      </p:graphicFrame>
      <p:pic>
        <p:nvPicPr>
          <p:cNvPr id="14" name="Obraz 13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53120" y="3222927"/>
            <a:ext cx="217170" cy="5003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Obraz 14" descr="C:\Users\Cecylia\AppData\Local\Microsoft\Windows\Temporary Internet Files\Content.IE5\K4K3N5X4\MC900340982[1].wmf"/>
          <p:cNvPicPr/>
          <p:nvPr/>
        </p:nvPicPr>
        <p:blipFill>
          <a:blip r:embed="rId3" cstate="print">
            <a:lum contrast="40000"/>
          </a:blip>
          <a:srcRect/>
          <a:stretch>
            <a:fillRect/>
          </a:stretch>
        </p:blipFill>
        <p:spPr bwMode="auto">
          <a:xfrm>
            <a:off x="1328835" y="4139155"/>
            <a:ext cx="396875" cy="4267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Obraz 15" descr="C:\Users\Cecylia\AppData\Local\Microsoft\Windows\Temporary Internet Files\Content.IE5\K4K3N5X4\MC900383814[1].wmf"/>
          <p:cNvPicPr/>
          <p:nvPr/>
        </p:nvPicPr>
        <p:blipFill>
          <a:blip r:embed="rId4" cstate="print">
            <a:biLevel thresh="50000"/>
          </a:blip>
          <a:srcRect/>
          <a:stretch>
            <a:fillRect/>
          </a:stretch>
        </p:blipFill>
        <p:spPr bwMode="auto">
          <a:xfrm>
            <a:off x="1372043" y="5160010"/>
            <a:ext cx="227330" cy="3225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11973623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ytuł 4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lvl="0"/>
            <a:r>
              <a:rPr lang="pl-PL" dirty="0" smtClean="0"/>
              <a:t>5. </a:t>
            </a:r>
            <a:r>
              <a:rPr lang="pl-PL" dirty="0"/>
              <a:t>Ile razy trzeba nalać, aby napełnić naczynie</a:t>
            </a:r>
            <a:r>
              <a:rPr lang="pl-PL" dirty="0" smtClean="0"/>
              <a:t>?</a:t>
            </a:r>
            <a:br>
              <a:rPr lang="pl-PL" dirty="0" smtClean="0"/>
            </a:br>
            <a:endParaRPr lang="pl-PL" dirty="0"/>
          </a:p>
        </p:txBody>
      </p:sp>
      <p:graphicFrame>
        <p:nvGraphicFramePr>
          <p:cNvPr id="10" name="Symbol zastępczy zawartości 9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4293917272"/>
              </p:ext>
            </p:extLst>
          </p:nvPr>
        </p:nvGraphicFramePr>
        <p:xfrm>
          <a:off x="1309254" y="2078181"/>
          <a:ext cx="9601200" cy="375385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00200"/>
                <a:gridCol w="1600200"/>
                <a:gridCol w="1600200"/>
                <a:gridCol w="1600200"/>
                <a:gridCol w="1600200"/>
                <a:gridCol w="1600200"/>
              </a:tblGrid>
              <a:tr h="938464">
                <a:tc>
                  <a:txBody>
                    <a:bodyPr/>
                    <a:lstStyle/>
                    <a:p>
                      <a:endParaRPr lang="pl-PL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 smtClean="0"/>
                        <a:t>1 litr</a:t>
                      </a:r>
                      <a:endParaRPr lang="pl-PL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 smtClean="0"/>
                        <a:t>2 litry</a:t>
                      </a:r>
                      <a:endParaRPr lang="pl-PL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 smtClean="0"/>
                        <a:t>5 litrów</a:t>
                      </a:r>
                      <a:endParaRPr lang="pl-PL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 smtClean="0"/>
                        <a:t>3 litry</a:t>
                      </a:r>
                      <a:endParaRPr lang="pl-PL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 smtClean="0"/>
                        <a:t>10 litrów</a:t>
                      </a:r>
                      <a:endParaRPr lang="pl-PL" dirty="0"/>
                    </a:p>
                  </a:txBody>
                  <a:tcPr anchor="ctr"/>
                </a:tc>
              </a:tr>
              <a:tr h="938464">
                <a:tc>
                  <a:txBody>
                    <a:bodyPr/>
                    <a:lstStyle/>
                    <a:p>
                      <a:r>
                        <a:rPr lang="pl-PL" dirty="0" smtClean="0"/>
                        <a:t>         1 litr</a:t>
                      </a:r>
                      <a:endParaRPr lang="pl-PL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 smtClean="0"/>
                        <a:t>1</a:t>
                      </a:r>
                      <a:endParaRPr lang="pl-PL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 smtClean="0"/>
                        <a:t>2</a:t>
                      </a:r>
                      <a:endParaRPr lang="pl-PL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 smtClean="0"/>
                        <a:t>5</a:t>
                      </a:r>
                      <a:endParaRPr lang="pl-PL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pl-PL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pl-PL" dirty="0"/>
                    </a:p>
                  </a:txBody>
                  <a:tcPr anchor="ctr"/>
                </a:tc>
              </a:tr>
              <a:tr h="938464">
                <a:tc>
                  <a:txBody>
                    <a:bodyPr/>
                    <a:lstStyle/>
                    <a:p>
                      <a:pPr algn="ctr"/>
                      <a:r>
                        <a:rPr lang="pl-PL" dirty="0" smtClean="0"/>
                        <a:t>     pół </a:t>
                      </a:r>
                      <a:r>
                        <a:rPr lang="pl-PL" dirty="0" smtClean="0"/>
                        <a:t>litra </a:t>
                      </a:r>
                      <a:endParaRPr lang="pl-PL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 smtClean="0"/>
                        <a:t>2</a:t>
                      </a:r>
                      <a:endParaRPr lang="pl-PL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 smtClean="0"/>
                        <a:t>4</a:t>
                      </a:r>
                      <a:endParaRPr lang="pl-PL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 smtClean="0"/>
                        <a:t>10</a:t>
                      </a:r>
                      <a:endParaRPr lang="pl-PL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pl-PL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pl-PL" dirty="0"/>
                    </a:p>
                  </a:txBody>
                  <a:tcPr anchor="ctr"/>
                </a:tc>
              </a:tr>
              <a:tr h="938464">
                <a:tc>
                  <a:txBody>
                    <a:bodyPr/>
                    <a:lstStyle/>
                    <a:p>
                      <a:pPr algn="ctr"/>
                      <a:r>
                        <a:rPr lang="pl-PL" dirty="0" smtClean="0"/>
                        <a:t>      ćwierć </a:t>
                      </a:r>
                      <a:r>
                        <a:rPr lang="pl-PL" dirty="0" smtClean="0"/>
                        <a:t>litra </a:t>
                      </a:r>
                      <a:endParaRPr lang="pl-PL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 smtClean="0"/>
                        <a:t>4</a:t>
                      </a:r>
                      <a:endParaRPr lang="pl-PL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 smtClean="0"/>
                        <a:t>8</a:t>
                      </a:r>
                      <a:endParaRPr lang="pl-PL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 smtClean="0"/>
                        <a:t>20</a:t>
                      </a:r>
                      <a:endParaRPr lang="pl-PL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pl-PL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pl-PL" dirty="0"/>
                    </a:p>
                  </a:txBody>
                  <a:tcPr anchor="ctr"/>
                </a:tc>
              </a:tr>
            </a:tbl>
          </a:graphicData>
        </a:graphic>
      </p:graphicFrame>
      <p:pic>
        <p:nvPicPr>
          <p:cNvPr id="14" name="Obraz 13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50103" y="3181364"/>
            <a:ext cx="217170" cy="5003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Obraz 14" descr="C:\Users\Cecylia\AppData\Local\Microsoft\Windows\Temporary Internet Files\Content.IE5\K4K3N5X4\MC900340982[1].wmf"/>
          <p:cNvPicPr/>
          <p:nvPr/>
        </p:nvPicPr>
        <p:blipFill>
          <a:blip r:embed="rId3" cstate="print">
            <a:lum contrast="40000"/>
          </a:blip>
          <a:srcRect/>
          <a:stretch>
            <a:fillRect/>
          </a:stretch>
        </p:blipFill>
        <p:spPr bwMode="auto">
          <a:xfrm>
            <a:off x="1384253" y="4180719"/>
            <a:ext cx="396875" cy="4267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Obraz 15" descr="C:\Users\Cecylia\AppData\Local\Microsoft\Windows\Temporary Internet Files\Content.IE5\K4K3N5X4\MC900383814[1].wmf"/>
          <p:cNvPicPr/>
          <p:nvPr/>
        </p:nvPicPr>
        <p:blipFill>
          <a:blip r:embed="rId4" cstate="print">
            <a:biLevel thresh="50000"/>
          </a:blip>
          <a:srcRect/>
          <a:stretch>
            <a:fillRect/>
          </a:stretch>
        </p:blipFill>
        <p:spPr bwMode="auto">
          <a:xfrm>
            <a:off x="1441315" y="5173865"/>
            <a:ext cx="227330" cy="3225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17250080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ytuł 4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lvl="0"/>
            <a:r>
              <a:rPr lang="pl-PL" dirty="0" smtClean="0"/>
              <a:t>5. </a:t>
            </a:r>
            <a:r>
              <a:rPr lang="pl-PL" dirty="0"/>
              <a:t>Ile razy trzeba nalać, aby napełnić naczynie?</a:t>
            </a:r>
            <a:br>
              <a:rPr lang="pl-PL" dirty="0"/>
            </a:br>
            <a:endParaRPr lang="pl-PL" dirty="0"/>
          </a:p>
        </p:txBody>
      </p:sp>
      <p:graphicFrame>
        <p:nvGraphicFramePr>
          <p:cNvPr id="10" name="Symbol zastępczy zawartości 9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3702987200"/>
              </p:ext>
            </p:extLst>
          </p:nvPr>
        </p:nvGraphicFramePr>
        <p:xfrm>
          <a:off x="1295400" y="2064327"/>
          <a:ext cx="9601200" cy="375385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00200"/>
                <a:gridCol w="1600200"/>
                <a:gridCol w="1600200"/>
                <a:gridCol w="1600200"/>
                <a:gridCol w="1600200"/>
                <a:gridCol w="1600200"/>
              </a:tblGrid>
              <a:tr h="938464">
                <a:tc>
                  <a:txBody>
                    <a:bodyPr/>
                    <a:lstStyle/>
                    <a:p>
                      <a:endParaRPr lang="pl-PL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 smtClean="0"/>
                        <a:t>1 litr</a:t>
                      </a:r>
                      <a:endParaRPr lang="pl-PL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 smtClean="0"/>
                        <a:t>2 litry</a:t>
                      </a:r>
                      <a:endParaRPr lang="pl-PL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 smtClean="0"/>
                        <a:t>5 litrów</a:t>
                      </a:r>
                      <a:endParaRPr lang="pl-PL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 smtClean="0"/>
                        <a:t>3 litry</a:t>
                      </a:r>
                      <a:endParaRPr lang="pl-PL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 smtClean="0"/>
                        <a:t>10 litrów</a:t>
                      </a:r>
                      <a:endParaRPr lang="pl-PL" dirty="0"/>
                    </a:p>
                  </a:txBody>
                  <a:tcPr anchor="ctr"/>
                </a:tc>
              </a:tr>
              <a:tr h="938464">
                <a:tc>
                  <a:txBody>
                    <a:bodyPr/>
                    <a:lstStyle/>
                    <a:p>
                      <a:r>
                        <a:rPr lang="pl-PL" dirty="0" smtClean="0"/>
                        <a:t>         1 litr</a:t>
                      </a:r>
                      <a:endParaRPr lang="pl-PL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 smtClean="0"/>
                        <a:t>1</a:t>
                      </a:r>
                      <a:endParaRPr lang="pl-PL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 smtClean="0"/>
                        <a:t>2</a:t>
                      </a:r>
                      <a:endParaRPr lang="pl-PL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 smtClean="0"/>
                        <a:t>5</a:t>
                      </a:r>
                      <a:endParaRPr lang="pl-PL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 smtClean="0"/>
                        <a:t>3</a:t>
                      </a:r>
                      <a:endParaRPr lang="pl-PL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pl-PL" dirty="0"/>
                    </a:p>
                  </a:txBody>
                  <a:tcPr anchor="ctr"/>
                </a:tc>
              </a:tr>
              <a:tr h="938464">
                <a:tc>
                  <a:txBody>
                    <a:bodyPr/>
                    <a:lstStyle/>
                    <a:p>
                      <a:pPr algn="ctr"/>
                      <a:r>
                        <a:rPr lang="pl-PL" dirty="0" smtClean="0"/>
                        <a:t>        pół </a:t>
                      </a:r>
                      <a:r>
                        <a:rPr lang="pl-PL" dirty="0" smtClean="0"/>
                        <a:t>litra </a:t>
                      </a:r>
                      <a:endParaRPr lang="pl-PL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 smtClean="0"/>
                        <a:t>2</a:t>
                      </a:r>
                      <a:endParaRPr lang="pl-PL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 smtClean="0"/>
                        <a:t>4</a:t>
                      </a:r>
                      <a:endParaRPr lang="pl-PL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 smtClean="0"/>
                        <a:t>10</a:t>
                      </a:r>
                      <a:endParaRPr lang="pl-PL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 smtClean="0"/>
                        <a:t>6</a:t>
                      </a:r>
                      <a:endParaRPr lang="pl-PL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pl-PL" dirty="0"/>
                    </a:p>
                  </a:txBody>
                  <a:tcPr anchor="ctr"/>
                </a:tc>
              </a:tr>
              <a:tr h="938464">
                <a:tc>
                  <a:txBody>
                    <a:bodyPr/>
                    <a:lstStyle/>
                    <a:p>
                      <a:pPr algn="ctr"/>
                      <a:r>
                        <a:rPr lang="pl-PL" dirty="0" smtClean="0"/>
                        <a:t>      ćwierć </a:t>
                      </a:r>
                      <a:r>
                        <a:rPr lang="pl-PL" dirty="0" smtClean="0"/>
                        <a:t>litra </a:t>
                      </a:r>
                      <a:endParaRPr lang="pl-PL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 smtClean="0"/>
                        <a:t>4</a:t>
                      </a:r>
                      <a:endParaRPr lang="pl-PL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 smtClean="0"/>
                        <a:t>8</a:t>
                      </a:r>
                      <a:endParaRPr lang="pl-PL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 smtClean="0"/>
                        <a:t>20</a:t>
                      </a:r>
                      <a:endParaRPr lang="pl-PL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 smtClean="0"/>
                        <a:t>12</a:t>
                      </a:r>
                      <a:endParaRPr lang="pl-PL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pl-PL" dirty="0"/>
                    </a:p>
                  </a:txBody>
                  <a:tcPr anchor="ctr"/>
                </a:tc>
              </a:tr>
            </a:tbl>
          </a:graphicData>
        </a:graphic>
      </p:graphicFrame>
      <p:pic>
        <p:nvPicPr>
          <p:cNvPr id="14" name="Obraz 13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36248" y="3181364"/>
            <a:ext cx="217170" cy="5003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Obraz 14" descr="C:\Users\Cecylia\AppData\Local\Microsoft\Windows\Temporary Internet Files\Content.IE5\K4K3N5X4\MC900340982[1].wmf"/>
          <p:cNvPicPr/>
          <p:nvPr/>
        </p:nvPicPr>
        <p:blipFill>
          <a:blip r:embed="rId3" cstate="print">
            <a:lum contrast="40000"/>
          </a:blip>
          <a:srcRect/>
          <a:stretch>
            <a:fillRect/>
          </a:stretch>
        </p:blipFill>
        <p:spPr bwMode="auto">
          <a:xfrm>
            <a:off x="1398107" y="4153010"/>
            <a:ext cx="396875" cy="4267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Obraz 15" descr="C:\Users\Cecylia\AppData\Local\Microsoft\Windows\Temporary Internet Files\Content.IE5\K4K3N5X4\MC900383814[1].wmf"/>
          <p:cNvPicPr/>
          <p:nvPr/>
        </p:nvPicPr>
        <p:blipFill>
          <a:blip r:embed="rId4" cstate="print">
            <a:biLevel thresh="50000"/>
          </a:blip>
          <a:srcRect/>
          <a:stretch>
            <a:fillRect/>
          </a:stretch>
        </p:blipFill>
        <p:spPr bwMode="auto">
          <a:xfrm>
            <a:off x="1413606" y="5173865"/>
            <a:ext cx="227330" cy="3225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34495194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ytuł 4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lvl="0"/>
            <a:r>
              <a:rPr lang="pl-PL" dirty="0" smtClean="0"/>
              <a:t>5. </a:t>
            </a:r>
            <a:r>
              <a:rPr lang="pl-PL" dirty="0"/>
              <a:t>Ile razy trzeba nalać, aby napełnić naczynie?</a:t>
            </a:r>
            <a:br>
              <a:rPr lang="pl-PL" dirty="0"/>
            </a:br>
            <a:endParaRPr lang="pl-PL" dirty="0"/>
          </a:p>
        </p:txBody>
      </p:sp>
      <p:graphicFrame>
        <p:nvGraphicFramePr>
          <p:cNvPr id="10" name="Symbol zastępczy zawartości 9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1119783557"/>
              </p:ext>
            </p:extLst>
          </p:nvPr>
        </p:nvGraphicFramePr>
        <p:xfrm>
          <a:off x="1309255" y="2036617"/>
          <a:ext cx="9601200" cy="375385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00200"/>
                <a:gridCol w="1600200"/>
                <a:gridCol w="1600200"/>
                <a:gridCol w="1600200"/>
                <a:gridCol w="1600200"/>
                <a:gridCol w="1600200"/>
              </a:tblGrid>
              <a:tr h="938464">
                <a:tc>
                  <a:txBody>
                    <a:bodyPr/>
                    <a:lstStyle/>
                    <a:p>
                      <a:endParaRPr lang="pl-PL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 smtClean="0"/>
                        <a:t>1 litr</a:t>
                      </a:r>
                      <a:endParaRPr lang="pl-PL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 smtClean="0"/>
                        <a:t>2 litry</a:t>
                      </a:r>
                      <a:endParaRPr lang="pl-PL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 smtClean="0"/>
                        <a:t>5 litrów</a:t>
                      </a:r>
                      <a:endParaRPr lang="pl-PL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 smtClean="0"/>
                        <a:t>3 litry</a:t>
                      </a:r>
                      <a:endParaRPr lang="pl-PL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 smtClean="0"/>
                        <a:t>10 litrów</a:t>
                      </a:r>
                      <a:endParaRPr lang="pl-PL" dirty="0"/>
                    </a:p>
                  </a:txBody>
                  <a:tcPr anchor="ctr"/>
                </a:tc>
              </a:tr>
              <a:tr h="938464">
                <a:tc>
                  <a:txBody>
                    <a:bodyPr/>
                    <a:lstStyle/>
                    <a:p>
                      <a:r>
                        <a:rPr lang="pl-PL" dirty="0" smtClean="0"/>
                        <a:t>         1 litr</a:t>
                      </a:r>
                      <a:endParaRPr lang="pl-PL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 smtClean="0"/>
                        <a:t>1</a:t>
                      </a:r>
                      <a:endParaRPr lang="pl-PL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 smtClean="0"/>
                        <a:t>2</a:t>
                      </a:r>
                      <a:endParaRPr lang="pl-PL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 smtClean="0"/>
                        <a:t>5</a:t>
                      </a:r>
                      <a:endParaRPr lang="pl-PL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 smtClean="0"/>
                        <a:t>3</a:t>
                      </a:r>
                      <a:endParaRPr lang="pl-PL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 smtClean="0"/>
                        <a:t>10</a:t>
                      </a:r>
                      <a:endParaRPr lang="pl-PL" dirty="0"/>
                    </a:p>
                  </a:txBody>
                  <a:tcPr anchor="ctr"/>
                </a:tc>
              </a:tr>
              <a:tr h="938464">
                <a:tc>
                  <a:txBody>
                    <a:bodyPr/>
                    <a:lstStyle/>
                    <a:p>
                      <a:pPr algn="ctr"/>
                      <a:r>
                        <a:rPr lang="pl-PL" dirty="0" smtClean="0"/>
                        <a:t>       pół </a:t>
                      </a:r>
                      <a:r>
                        <a:rPr lang="pl-PL" dirty="0" smtClean="0"/>
                        <a:t>litra </a:t>
                      </a:r>
                      <a:endParaRPr lang="pl-PL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 smtClean="0"/>
                        <a:t>2</a:t>
                      </a:r>
                      <a:endParaRPr lang="pl-PL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 smtClean="0"/>
                        <a:t>4</a:t>
                      </a:r>
                      <a:endParaRPr lang="pl-PL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 smtClean="0"/>
                        <a:t>10</a:t>
                      </a:r>
                      <a:endParaRPr lang="pl-PL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 smtClean="0"/>
                        <a:t>6</a:t>
                      </a:r>
                      <a:endParaRPr lang="pl-PL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 smtClean="0"/>
                        <a:t>20</a:t>
                      </a:r>
                      <a:endParaRPr lang="pl-PL" dirty="0"/>
                    </a:p>
                  </a:txBody>
                  <a:tcPr anchor="ctr"/>
                </a:tc>
              </a:tr>
              <a:tr h="938464">
                <a:tc>
                  <a:txBody>
                    <a:bodyPr/>
                    <a:lstStyle/>
                    <a:p>
                      <a:pPr algn="ctr"/>
                      <a:r>
                        <a:rPr lang="pl-PL" dirty="0" smtClean="0"/>
                        <a:t>      ćwierć </a:t>
                      </a:r>
                      <a:r>
                        <a:rPr lang="pl-PL" dirty="0" smtClean="0"/>
                        <a:t>litra </a:t>
                      </a:r>
                      <a:endParaRPr lang="pl-PL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 smtClean="0"/>
                        <a:t>4</a:t>
                      </a:r>
                      <a:endParaRPr lang="pl-PL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 smtClean="0"/>
                        <a:t>8</a:t>
                      </a:r>
                      <a:endParaRPr lang="pl-PL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 smtClean="0"/>
                        <a:t>20</a:t>
                      </a:r>
                      <a:endParaRPr lang="pl-PL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 smtClean="0"/>
                        <a:t>12</a:t>
                      </a:r>
                      <a:endParaRPr lang="pl-PL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 smtClean="0"/>
                        <a:t>40</a:t>
                      </a:r>
                      <a:endParaRPr lang="pl-PL" dirty="0"/>
                    </a:p>
                  </a:txBody>
                  <a:tcPr anchor="ctr"/>
                </a:tc>
              </a:tr>
            </a:tbl>
          </a:graphicData>
        </a:graphic>
      </p:graphicFrame>
      <p:pic>
        <p:nvPicPr>
          <p:cNvPr id="14" name="Obraz 13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63958" y="3125945"/>
            <a:ext cx="217170" cy="5003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Obraz 14" descr="C:\Users\Cecylia\AppData\Local\Microsoft\Windows\Temporary Internet Files\Content.IE5\K4K3N5X4\MC900340982[1].wmf"/>
          <p:cNvPicPr/>
          <p:nvPr/>
        </p:nvPicPr>
        <p:blipFill>
          <a:blip r:embed="rId3" cstate="print">
            <a:lum contrast="40000"/>
          </a:blip>
          <a:srcRect/>
          <a:stretch>
            <a:fillRect/>
          </a:stretch>
        </p:blipFill>
        <p:spPr bwMode="auto">
          <a:xfrm>
            <a:off x="1384252" y="4153010"/>
            <a:ext cx="396875" cy="4267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Obraz 15" descr="C:\Users\Cecylia\AppData\Local\Microsoft\Windows\Temporary Internet Files\Content.IE5\K4K3N5X4\MC900383814[1].wmf"/>
          <p:cNvPicPr/>
          <p:nvPr/>
        </p:nvPicPr>
        <p:blipFill>
          <a:blip r:embed="rId4" cstate="print">
            <a:biLevel thresh="50000"/>
          </a:blip>
          <a:srcRect/>
          <a:stretch>
            <a:fillRect/>
          </a:stretch>
        </p:blipFill>
        <p:spPr bwMode="auto">
          <a:xfrm>
            <a:off x="1482879" y="5132302"/>
            <a:ext cx="227330" cy="3225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7566176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623455" y="775855"/>
            <a:ext cx="10945090" cy="1510145"/>
          </a:xfrm>
        </p:spPr>
        <p:txBody>
          <a:bodyPr>
            <a:normAutofit fontScale="90000"/>
          </a:bodyPr>
          <a:lstStyle/>
          <a:p>
            <a:pPr lvl="0" algn="l"/>
            <a:r>
              <a:rPr lang="pl-PL" sz="4000" dirty="0" smtClean="0"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6. Aby </a:t>
            </a:r>
            <a:r>
              <a:rPr lang="pl-PL" sz="4000" dirty="0"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przygotować placuszki z kaszy jaglanej potrzebujemy:</a:t>
            </a:r>
            <a:r>
              <a:rPr lang="pl-PL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pl-PL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l-PL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</a:t>
            </a:r>
            <a:r>
              <a:rPr lang="pl-PL" sz="2800" b="1" dirty="0" smtClean="0"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składniki                                                        masa </a:t>
            </a:r>
            <a:r>
              <a:rPr lang="pl-PL" sz="2800" b="1" dirty="0" smtClean="0"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(ciężar)</a:t>
            </a:r>
            <a:endParaRPr lang="pl-PL" dirty="0">
              <a:latin typeface="+mn-lt"/>
            </a:endParaRPr>
          </a:p>
        </p:txBody>
      </p:sp>
      <p:graphicFrame>
        <p:nvGraphicFramePr>
          <p:cNvPr id="11" name="Symbol zastępczy zawartości 10"/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xmlns="" val="1335802561"/>
              </p:ext>
            </p:extLst>
          </p:nvPr>
        </p:nvGraphicFramePr>
        <p:xfrm>
          <a:off x="692728" y="2216728"/>
          <a:ext cx="5506088" cy="372103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48858"/>
                <a:gridCol w="2564061"/>
                <a:gridCol w="1693169"/>
              </a:tblGrid>
              <a:tr h="625188">
                <a:tc>
                  <a:txBody>
                    <a:bodyPr/>
                    <a:lstStyle/>
                    <a:p>
                      <a:r>
                        <a:rPr lang="pl-PL" dirty="0" smtClean="0"/>
                        <a:t>Ilość </a:t>
                      </a:r>
                      <a:endParaRPr lang="pl-PL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pl-PL" dirty="0" smtClean="0"/>
                        <a:t>Produkt </a:t>
                      </a:r>
                      <a:endParaRPr lang="pl-PL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pl-PL" dirty="0" smtClean="0"/>
                        <a:t>Waga  (g) </a:t>
                      </a:r>
                      <a:endParaRPr lang="pl-PL" dirty="0"/>
                    </a:p>
                  </a:txBody>
                  <a:tcPr anchor="ctr"/>
                </a:tc>
              </a:tr>
              <a:tr h="696121">
                <a:tc>
                  <a:txBody>
                    <a:bodyPr/>
                    <a:lstStyle/>
                    <a:p>
                      <a:r>
                        <a:rPr lang="pl-PL" dirty="0" smtClean="0"/>
                        <a:t>5 łyżek</a:t>
                      </a:r>
                      <a:endParaRPr lang="pl-PL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pl-PL" sz="1800" dirty="0" smtClean="0">
                          <a:effectLst/>
                          <a:latin typeface="Garamond" panose="02020404030301010803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łyżek ugotowanej kaszy jaglanej </a:t>
                      </a:r>
                      <a:endParaRPr lang="pl-PL" dirty="0">
                        <a:latin typeface="Garamond" panose="02020404030301010803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pl-PL" dirty="0"/>
                    </a:p>
                  </a:txBody>
                  <a:tcPr anchor="ctr"/>
                </a:tc>
              </a:tr>
              <a:tr h="599932">
                <a:tc>
                  <a:txBody>
                    <a:bodyPr/>
                    <a:lstStyle/>
                    <a:p>
                      <a:r>
                        <a:rPr lang="pl-PL" dirty="0" smtClean="0"/>
                        <a:t>2 sztuki</a:t>
                      </a:r>
                      <a:endParaRPr lang="pl-PL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pl-PL" smtClean="0"/>
                        <a:t>banany</a:t>
                      </a:r>
                      <a:endParaRPr lang="pl-PL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pl-PL" dirty="0"/>
                    </a:p>
                  </a:txBody>
                  <a:tcPr anchor="ctr"/>
                </a:tc>
              </a:tr>
              <a:tr h="599932">
                <a:tc>
                  <a:txBody>
                    <a:bodyPr/>
                    <a:lstStyle/>
                    <a:p>
                      <a:r>
                        <a:rPr lang="pl-PL" dirty="0" smtClean="0"/>
                        <a:t>1 łyżeczka</a:t>
                      </a:r>
                      <a:endParaRPr lang="pl-PL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pl-PL" dirty="0" smtClean="0"/>
                        <a:t>kakao</a:t>
                      </a:r>
                      <a:endParaRPr lang="pl-PL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anchor="ctr"/>
                </a:tc>
              </a:tr>
              <a:tr h="599932">
                <a:tc>
                  <a:txBody>
                    <a:bodyPr/>
                    <a:lstStyle/>
                    <a:p>
                      <a:r>
                        <a:rPr lang="pl-PL" dirty="0" smtClean="0"/>
                        <a:t>2 sztuki</a:t>
                      </a:r>
                      <a:endParaRPr lang="pl-PL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pl-PL" dirty="0" smtClean="0"/>
                        <a:t>jajka </a:t>
                      </a:r>
                      <a:endParaRPr lang="pl-PL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anchor="ctr"/>
                </a:tc>
              </a:tr>
              <a:tr h="599932">
                <a:tc>
                  <a:txBody>
                    <a:bodyPr/>
                    <a:lstStyle/>
                    <a:p>
                      <a:endParaRPr lang="pl-PL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pl-PL" dirty="0" smtClean="0"/>
                        <a:t>Razem: </a:t>
                      </a:r>
                      <a:endParaRPr lang="pl-PL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pl-PL" dirty="0"/>
                    </a:p>
                  </a:txBody>
                  <a:tcPr anchor="ctr"/>
                </a:tc>
              </a:tr>
            </a:tbl>
          </a:graphicData>
        </a:graphic>
      </p:graphicFrame>
      <p:graphicFrame>
        <p:nvGraphicFramePr>
          <p:cNvPr id="12" name="Symbol zastępczy zawartości 11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xmlns="" val="2406541836"/>
              </p:ext>
            </p:extLst>
          </p:nvPr>
        </p:nvGraphicFramePr>
        <p:xfrm>
          <a:off x="6303819" y="2214276"/>
          <a:ext cx="5209308" cy="311544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39536"/>
                <a:gridCol w="2658303"/>
                <a:gridCol w="1211469"/>
              </a:tblGrid>
              <a:tr h="618841">
                <a:tc>
                  <a:txBody>
                    <a:bodyPr/>
                    <a:lstStyle/>
                    <a:p>
                      <a:r>
                        <a:rPr lang="pl-PL" dirty="0" smtClean="0"/>
                        <a:t>Ilość </a:t>
                      </a:r>
                      <a:endParaRPr lang="pl-PL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pl-PL" dirty="0" smtClean="0"/>
                        <a:t>Produkt  </a:t>
                      </a:r>
                      <a:endParaRPr lang="pl-PL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pl-PL" dirty="0" smtClean="0"/>
                        <a:t>Waga (g)</a:t>
                      </a:r>
                      <a:endParaRPr lang="pl-PL" dirty="0"/>
                    </a:p>
                  </a:txBody>
                  <a:tcPr anchor="ctr"/>
                </a:tc>
              </a:tr>
              <a:tr h="618841">
                <a:tc>
                  <a:txBody>
                    <a:bodyPr/>
                    <a:lstStyle/>
                    <a:p>
                      <a:r>
                        <a:rPr lang="pl-PL" dirty="0" smtClean="0"/>
                        <a:t>1 łyżka</a:t>
                      </a:r>
                      <a:endParaRPr lang="pl-PL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1800" dirty="0" smtClean="0">
                          <a:effectLst/>
                          <a:latin typeface="Garamond" panose="02020404030301010803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łyżek ugotowanej kaszy jaglanej </a:t>
                      </a:r>
                      <a:endParaRPr lang="pl-PL" dirty="0" smtClean="0">
                        <a:latin typeface="Garamond" panose="02020404030301010803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pl-PL" dirty="0" smtClean="0"/>
                        <a:t>60</a:t>
                      </a:r>
                      <a:endParaRPr lang="pl-PL" dirty="0"/>
                    </a:p>
                  </a:txBody>
                  <a:tcPr anchor="ctr"/>
                </a:tc>
              </a:tr>
              <a:tr h="618841">
                <a:tc>
                  <a:txBody>
                    <a:bodyPr/>
                    <a:lstStyle/>
                    <a:p>
                      <a:r>
                        <a:rPr lang="pl-PL" dirty="0" smtClean="0"/>
                        <a:t>1 sztuka</a:t>
                      </a:r>
                      <a:endParaRPr lang="pl-PL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pl-PL" dirty="0" smtClean="0"/>
                        <a:t>banan</a:t>
                      </a:r>
                      <a:endParaRPr lang="pl-PL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pl-PL" dirty="0" smtClean="0"/>
                        <a:t>100</a:t>
                      </a:r>
                      <a:endParaRPr lang="pl-PL" dirty="0"/>
                    </a:p>
                  </a:txBody>
                  <a:tcPr anchor="ctr"/>
                </a:tc>
              </a:tr>
              <a:tr h="618841">
                <a:tc>
                  <a:txBody>
                    <a:bodyPr/>
                    <a:lstStyle/>
                    <a:p>
                      <a:r>
                        <a:rPr lang="pl-PL" dirty="0" smtClean="0"/>
                        <a:t>1 łyżeczka</a:t>
                      </a:r>
                      <a:endParaRPr lang="pl-PL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pl-PL" dirty="0" smtClean="0"/>
                        <a:t>kakao</a:t>
                      </a:r>
                      <a:endParaRPr lang="pl-PL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pl-PL" dirty="0" smtClean="0"/>
                        <a:t>3</a:t>
                      </a:r>
                      <a:endParaRPr lang="pl-PL" dirty="0"/>
                    </a:p>
                  </a:txBody>
                  <a:tcPr anchor="ctr"/>
                </a:tc>
              </a:tr>
              <a:tr h="618841">
                <a:tc>
                  <a:txBody>
                    <a:bodyPr/>
                    <a:lstStyle/>
                    <a:p>
                      <a:r>
                        <a:rPr lang="pl-PL" dirty="0" smtClean="0"/>
                        <a:t>1 sztuka </a:t>
                      </a:r>
                      <a:endParaRPr lang="pl-PL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pl-PL" dirty="0" smtClean="0"/>
                        <a:t>jajko</a:t>
                      </a:r>
                      <a:endParaRPr lang="pl-PL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pl-PL" dirty="0" smtClean="0"/>
                        <a:t>65</a:t>
                      </a:r>
                      <a:endParaRPr lang="pl-PL" dirty="0"/>
                    </a:p>
                  </a:txBody>
                  <a:tcPr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1086828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" name="Symbol zastępczy zawartości 10"/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xmlns="" val="2969728914"/>
              </p:ext>
            </p:extLst>
          </p:nvPr>
        </p:nvGraphicFramePr>
        <p:xfrm>
          <a:off x="706582" y="2211152"/>
          <a:ext cx="5578308" cy="381622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30692"/>
                <a:gridCol w="2222769"/>
                <a:gridCol w="2124847"/>
              </a:tblGrid>
              <a:tr h="599932">
                <a:tc>
                  <a:txBody>
                    <a:bodyPr/>
                    <a:lstStyle/>
                    <a:p>
                      <a:r>
                        <a:rPr lang="pl-PL" dirty="0" smtClean="0"/>
                        <a:t>Ilość </a:t>
                      </a:r>
                      <a:endParaRPr lang="pl-PL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pl-PL" dirty="0" smtClean="0"/>
                        <a:t>Produkt </a:t>
                      </a:r>
                      <a:endParaRPr lang="pl-PL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pl-PL" dirty="0" smtClean="0"/>
                        <a:t>Waga  (g) </a:t>
                      </a:r>
                      <a:endParaRPr lang="pl-PL" dirty="0"/>
                    </a:p>
                  </a:txBody>
                  <a:tcPr anchor="ctr"/>
                </a:tc>
              </a:tr>
              <a:tr h="696121">
                <a:tc>
                  <a:txBody>
                    <a:bodyPr/>
                    <a:lstStyle/>
                    <a:p>
                      <a:r>
                        <a:rPr lang="pl-PL" dirty="0" smtClean="0"/>
                        <a:t>5 łyżek</a:t>
                      </a:r>
                      <a:endParaRPr lang="pl-PL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pl-PL" sz="1800" dirty="0" smtClean="0">
                          <a:effectLst/>
                          <a:latin typeface="Garamond" panose="02020404030301010803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łyżek ugotowanej kaszy jaglanej </a:t>
                      </a:r>
                      <a:endParaRPr lang="pl-PL" dirty="0">
                        <a:latin typeface="Garamond" panose="02020404030301010803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pl-PL" dirty="0" smtClean="0"/>
                        <a:t>60+60+60+60+60=</a:t>
                      </a:r>
                    </a:p>
                    <a:p>
                      <a:r>
                        <a:rPr lang="pl-PL" dirty="0" smtClean="0"/>
                        <a:t>5 </a:t>
                      </a:r>
                      <a:r>
                        <a:rPr lang="pl-PL" dirty="0" smtClean="0">
                          <a:sym typeface="Symbol" panose="05050102010706020507" pitchFamily="18" charset="2"/>
                        </a:rPr>
                        <a:t> 60 = </a:t>
                      </a:r>
                      <a:endParaRPr lang="pl-PL" dirty="0"/>
                    </a:p>
                  </a:txBody>
                  <a:tcPr anchor="ctr"/>
                </a:tc>
              </a:tr>
              <a:tr h="599932">
                <a:tc>
                  <a:txBody>
                    <a:bodyPr/>
                    <a:lstStyle/>
                    <a:p>
                      <a:r>
                        <a:rPr lang="pl-PL" dirty="0" smtClean="0"/>
                        <a:t>2 sztuki</a:t>
                      </a:r>
                      <a:endParaRPr lang="pl-PL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pl-PL" smtClean="0"/>
                        <a:t>banany</a:t>
                      </a:r>
                      <a:endParaRPr lang="pl-PL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pl-PL" dirty="0" smtClean="0"/>
                        <a:t>100+100=</a:t>
                      </a:r>
                    </a:p>
                    <a:p>
                      <a:r>
                        <a:rPr lang="pl-PL" dirty="0" smtClean="0"/>
                        <a:t>2 </a:t>
                      </a:r>
                      <a:r>
                        <a:rPr lang="pl-PL" dirty="0" smtClean="0">
                          <a:sym typeface="Symbol" panose="05050102010706020507" pitchFamily="18" charset="2"/>
                        </a:rPr>
                        <a:t> 100 = </a:t>
                      </a:r>
                      <a:endParaRPr lang="pl-PL" dirty="0"/>
                    </a:p>
                  </a:txBody>
                  <a:tcPr anchor="ctr"/>
                </a:tc>
              </a:tr>
              <a:tr h="599932">
                <a:tc>
                  <a:txBody>
                    <a:bodyPr/>
                    <a:lstStyle/>
                    <a:p>
                      <a:r>
                        <a:rPr lang="pl-PL" dirty="0" smtClean="0"/>
                        <a:t>1 łyżeczka</a:t>
                      </a:r>
                      <a:endParaRPr lang="pl-PL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pl-PL" dirty="0" smtClean="0"/>
                        <a:t>kakao</a:t>
                      </a:r>
                      <a:endParaRPr lang="pl-PL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pl-PL" dirty="0" smtClean="0"/>
                        <a:t>3</a:t>
                      </a:r>
                    </a:p>
                    <a:p>
                      <a:r>
                        <a:rPr lang="pl-PL" dirty="0" smtClean="0"/>
                        <a:t>1 </a:t>
                      </a:r>
                      <a:r>
                        <a:rPr lang="pl-PL" dirty="0" smtClean="0">
                          <a:sym typeface="Symbol" panose="05050102010706020507" pitchFamily="18" charset="2"/>
                        </a:rPr>
                        <a:t> 3 = </a:t>
                      </a:r>
                      <a:endParaRPr lang="pl-PL" dirty="0"/>
                    </a:p>
                  </a:txBody>
                  <a:tcPr anchor="ctr"/>
                </a:tc>
              </a:tr>
              <a:tr h="599932">
                <a:tc>
                  <a:txBody>
                    <a:bodyPr/>
                    <a:lstStyle/>
                    <a:p>
                      <a:r>
                        <a:rPr lang="pl-PL" dirty="0" smtClean="0"/>
                        <a:t>2 sztuki</a:t>
                      </a:r>
                      <a:endParaRPr lang="pl-PL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pl-PL" dirty="0" smtClean="0"/>
                        <a:t>jajka </a:t>
                      </a:r>
                      <a:endParaRPr lang="pl-PL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pl-PL" dirty="0" smtClean="0"/>
                        <a:t>65+65=</a:t>
                      </a:r>
                    </a:p>
                    <a:p>
                      <a:r>
                        <a:rPr lang="pl-PL" dirty="0" smtClean="0"/>
                        <a:t>2 </a:t>
                      </a:r>
                      <a:r>
                        <a:rPr lang="pl-PL" dirty="0" smtClean="0">
                          <a:sym typeface="Symbol" panose="05050102010706020507" pitchFamily="18" charset="2"/>
                        </a:rPr>
                        <a:t> 65 = </a:t>
                      </a:r>
                      <a:endParaRPr lang="pl-PL" dirty="0"/>
                    </a:p>
                  </a:txBody>
                  <a:tcPr anchor="ctr"/>
                </a:tc>
              </a:tr>
              <a:tr h="599932">
                <a:tc>
                  <a:txBody>
                    <a:bodyPr/>
                    <a:lstStyle/>
                    <a:p>
                      <a:endParaRPr lang="pl-PL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pl-PL" dirty="0" smtClean="0"/>
                        <a:t>Razem: </a:t>
                      </a:r>
                      <a:endParaRPr lang="pl-PL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pl-PL" dirty="0"/>
                    </a:p>
                  </a:txBody>
                  <a:tcPr anchor="ctr"/>
                </a:tc>
              </a:tr>
            </a:tbl>
          </a:graphicData>
        </a:graphic>
      </p:graphicFrame>
      <p:graphicFrame>
        <p:nvGraphicFramePr>
          <p:cNvPr id="12" name="Symbol zastępczy zawartości 11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xmlns="" val="3098051344"/>
              </p:ext>
            </p:extLst>
          </p:nvPr>
        </p:nvGraphicFramePr>
        <p:xfrm>
          <a:off x="6375043" y="2216728"/>
          <a:ext cx="5125454" cy="321152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17973"/>
                <a:gridCol w="2615513"/>
                <a:gridCol w="1191968"/>
              </a:tblGrid>
              <a:tr h="588265">
                <a:tc>
                  <a:txBody>
                    <a:bodyPr/>
                    <a:lstStyle/>
                    <a:p>
                      <a:r>
                        <a:rPr lang="pl-PL" dirty="0" smtClean="0"/>
                        <a:t>Ilość </a:t>
                      </a:r>
                      <a:endParaRPr lang="pl-PL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pl-PL" dirty="0" smtClean="0"/>
                        <a:t>Produkt  </a:t>
                      </a:r>
                      <a:endParaRPr lang="pl-PL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pl-PL" dirty="0" smtClean="0"/>
                        <a:t>Waga (g)</a:t>
                      </a:r>
                      <a:endParaRPr lang="pl-PL" dirty="0"/>
                    </a:p>
                  </a:txBody>
                  <a:tcPr anchor="ctr"/>
                </a:tc>
              </a:tr>
              <a:tr h="672551">
                <a:tc>
                  <a:txBody>
                    <a:bodyPr/>
                    <a:lstStyle/>
                    <a:p>
                      <a:r>
                        <a:rPr lang="pl-PL" dirty="0" smtClean="0"/>
                        <a:t>1 łyżka</a:t>
                      </a:r>
                      <a:endParaRPr lang="pl-PL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1800" dirty="0" smtClean="0">
                          <a:effectLst/>
                          <a:latin typeface="Garamond" panose="02020404030301010803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łyżek ugotowanej kaszy jaglanej </a:t>
                      </a:r>
                      <a:endParaRPr lang="pl-PL" dirty="0" smtClean="0">
                        <a:latin typeface="Garamond" panose="02020404030301010803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pl-PL" dirty="0" smtClean="0"/>
                        <a:t>60</a:t>
                      </a:r>
                      <a:endParaRPr lang="pl-PL" dirty="0"/>
                    </a:p>
                  </a:txBody>
                  <a:tcPr anchor="ctr"/>
                </a:tc>
              </a:tr>
              <a:tr h="650235">
                <a:tc>
                  <a:txBody>
                    <a:bodyPr/>
                    <a:lstStyle/>
                    <a:p>
                      <a:r>
                        <a:rPr lang="pl-PL" dirty="0" smtClean="0"/>
                        <a:t>1 sztuka</a:t>
                      </a:r>
                      <a:endParaRPr lang="pl-PL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pl-PL" dirty="0" smtClean="0"/>
                        <a:t>banan</a:t>
                      </a:r>
                      <a:endParaRPr lang="pl-PL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pl-PL" dirty="0" smtClean="0"/>
                        <a:t>100</a:t>
                      </a:r>
                      <a:endParaRPr lang="pl-PL" dirty="0"/>
                    </a:p>
                  </a:txBody>
                  <a:tcPr anchor="ctr"/>
                </a:tc>
              </a:tr>
              <a:tr h="650235">
                <a:tc>
                  <a:txBody>
                    <a:bodyPr/>
                    <a:lstStyle/>
                    <a:p>
                      <a:r>
                        <a:rPr lang="pl-PL" dirty="0" smtClean="0"/>
                        <a:t>1 łyżeczka</a:t>
                      </a:r>
                      <a:endParaRPr lang="pl-PL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pl-PL" dirty="0" smtClean="0"/>
                        <a:t>kakao</a:t>
                      </a:r>
                      <a:endParaRPr lang="pl-PL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pl-PL" dirty="0" smtClean="0"/>
                        <a:t>3</a:t>
                      </a:r>
                      <a:endParaRPr lang="pl-PL" dirty="0"/>
                    </a:p>
                  </a:txBody>
                  <a:tcPr anchor="ctr"/>
                </a:tc>
              </a:tr>
              <a:tr h="650235">
                <a:tc>
                  <a:txBody>
                    <a:bodyPr/>
                    <a:lstStyle/>
                    <a:p>
                      <a:r>
                        <a:rPr lang="pl-PL" dirty="0" smtClean="0"/>
                        <a:t>1 sztuka </a:t>
                      </a:r>
                      <a:endParaRPr lang="pl-PL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pl-PL" dirty="0" smtClean="0"/>
                        <a:t>jajko</a:t>
                      </a:r>
                      <a:endParaRPr lang="pl-PL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pl-PL" dirty="0" smtClean="0"/>
                        <a:t>65</a:t>
                      </a:r>
                      <a:endParaRPr lang="pl-PL" dirty="0"/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6" name="Tytuł 1"/>
          <p:cNvSpPr>
            <a:spLocks noGrp="1"/>
          </p:cNvSpPr>
          <p:nvPr>
            <p:ph type="title"/>
          </p:nvPr>
        </p:nvSpPr>
        <p:spPr>
          <a:xfrm>
            <a:off x="623455" y="775855"/>
            <a:ext cx="10945090" cy="1510145"/>
          </a:xfrm>
        </p:spPr>
        <p:txBody>
          <a:bodyPr>
            <a:normAutofit fontScale="90000"/>
          </a:bodyPr>
          <a:lstStyle/>
          <a:p>
            <a:pPr lvl="0" algn="l"/>
            <a:r>
              <a:rPr lang="pl-PL" sz="4000" dirty="0" smtClean="0"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6. Aby </a:t>
            </a:r>
            <a:r>
              <a:rPr lang="pl-PL" sz="4000" dirty="0"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przygotować placuszki z kaszy jaglanej potrzebujemy:</a:t>
            </a:r>
            <a:r>
              <a:rPr lang="pl-PL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pl-PL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l-PL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</a:t>
            </a:r>
            <a:r>
              <a:rPr lang="pl-PL" sz="2800" b="1" dirty="0" smtClean="0"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składniki                                                        masa </a:t>
            </a:r>
            <a:r>
              <a:rPr lang="pl-PL" sz="2800" b="1" dirty="0" smtClean="0"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(ciężar)</a:t>
            </a:r>
            <a:endParaRPr lang="pl-PL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52256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637308" y="732751"/>
            <a:ext cx="10903527" cy="1054486"/>
          </a:xfrm>
        </p:spPr>
        <p:txBody>
          <a:bodyPr>
            <a:normAutofit/>
          </a:bodyPr>
          <a:lstStyle/>
          <a:p>
            <a:pPr lvl="0" algn="l"/>
            <a:r>
              <a:rPr lang="pl-PL" sz="3600" dirty="0" smtClean="0"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6. Aby </a:t>
            </a:r>
            <a:r>
              <a:rPr lang="pl-PL" sz="3600" dirty="0"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przygotować placuszki z kaszy jaglanej potrzebujemy</a:t>
            </a:r>
            <a:r>
              <a:rPr lang="pl-PL" sz="3600" dirty="0" smtClean="0"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pl-PL" sz="3600" dirty="0">
              <a:latin typeface="+mn-lt"/>
            </a:endParaRPr>
          </a:p>
        </p:txBody>
      </p:sp>
      <p:graphicFrame>
        <p:nvGraphicFramePr>
          <p:cNvPr id="11" name="Symbol zastępczy zawartości 10"/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xmlns="" val="1071823525"/>
              </p:ext>
            </p:extLst>
          </p:nvPr>
        </p:nvGraphicFramePr>
        <p:xfrm>
          <a:off x="1411253" y="2050471"/>
          <a:ext cx="9436855" cy="378229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81968"/>
                <a:gridCol w="2878160"/>
                <a:gridCol w="4476727"/>
              </a:tblGrid>
              <a:tr h="601000">
                <a:tc>
                  <a:txBody>
                    <a:bodyPr/>
                    <a:lstStyle/>
                    <a:p>
                      <a:r>
                        <a:rPr lang="pl-PL" dirty="0" smtClean="0"/>
                        <a:t>Ilość </a:t>
                      </a:r>
                      <a:endParaRPr lang="pl-PL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pl-PL" dirty="0" smtClean="0"/>
                        <a:t>Produkt </a:t>
                      </a:r>
                      <a:endParaRPr lang="pl-PL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pl-PL" dirty="0" smtClean="0"/>
                        <a:t>Waga  (g) </a:t>
                      </a:r>
                      <a:endParaRPr lang="pl-PL" dirty="0"/>
                    </a:p>
                  </a:txBody>
                  <a:tcPr anchor="ctr"/>
                </a:tc>
              </a:tr>
              <a:tr h="715333">
                <a:tc>
                  <a:txBody>
                    <a:bodyPr/>
                    <a:lstStyle/>
                    <a:p>
                      <a:r>
                        <a:rPr lang="pl-PL" dirty="0" smtClean="0"/>
                        <a:t>5 łyżek</a:t>
                      </a:r>
                      <a:endParaRPr lang="pl-PL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pl-PL" sz="1800" dirty="0" smtClean="0">
                          <a:effectLst/>
                          <a:latin typeface="Garamond" panose="02020404030301010803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łyżek ugotowanej kaszy jaglanej </a:t>
                      </a:r>
                      <a:endParaRPr lang="pl-PL" dirty="0">
                        <a:latin typeface="Garamond" panose="02020404030301010803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pl-PL" sz="3200" b="1" dirty="0" smtClean="0"/>
                        <a:t>5 </a:t>
                      </a:r>
                      <a:r>
                        <a:rPr lang="pl-PL" sz="3200" b="1" dirty="0" smtClean="0">
                          <a:sym typeface="Symbol" panose="05050102010706020507" pitchFamily="18" charset="2"/>
                        </a:rPr>
                        <a:t> 60 = 300 </a:t>
                      </a:r>
                      <a:endParaRPr lang="pl-PL" sz="3200" b="1" dirty="0"/>
                    </a:p>
                  </a:txBody>
                  <a:tcPr anchor="ctr"/>
                </a:tc>
              </a:tr>
              <a:tr h="616490">
                <a:tc>
                  <a:txBody>
                    <a:bodyPr/>
                    <a:lstStyle/>
                    <a:p>
                      <a:r>
                        <a:rPr lang="pl-PL" dirty="0" smtClean="0"/>
                        <a:t>2 sztuki</a:t>
                      </a:r>
                      <a:endParaRPr lang="pl-PL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pl-PL" dirty="0" smtClean="0"/>
                        <a:t>banany</a:t>
                      </a:r>
                      <a:endParaRPr lang="pl-PL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pl-PL" sz="3200" b="1" dirty="0" smtClean="0"/>
                        <a:t>2 </a:t>
                      </a:r>
                      <a:r>
                        <a:rPr lang="pl-PL" sz="3200" b="1" dirty="0" smtClean="0">
                          <a:sym typeface="Symbol" panose="05050102010706020507" pitchFamily="18" charset="2"/>
                        </a:rPr>
                        <a:t> 100 = </a:t>
                      </a:r>
                      <a:endParaRPr lang="pl-PL" sz="3200" b="1" dirty="0"/>
                    </a:p>
                  </a:txBody>
                  <a:tcPr anchor="ctr"/>
                </a:tc>
              </a:tr>
              <a:tr h="616490">
                <a:tc>
                  <a:txBody>
                    <a:bodyPr/>
                    <a:lstStyle/>
                    <a:p>
                      <a:r>
                        <a:rPr lang="pl-PL" dirty="0" smtClean="0"/>
                        <a:t>1 łyżeczka</a:t>
                      </a:r>
                      <a:endParaRPr lang="pl-PL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pl-PL" dirty="0" smtClean="0"/>
                        <a:t>kakao</a:t>
                      </a:r>
                      <a:endParaRPr lang="pl-PL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pl-PL" sz="3200" b="1" dirty="0" smtClean="0"/>
                        <a:t>1 </a:t>
                      </a:r>
                      <a:r>
                        <a:rPr lang="pl-PL" sz="3200" b="1" dirty="0" smtClean="0">
                          <a:sym typeface="Symbol" panose="05050102010706020507" pitchFamily="18" charset="2"/>
                        </a:rPr>
                        <a:t> 3 = </a:t>
                      </a:r>
                      <a:endParaRPr lang="pl-PL" sz="3200" b="1" dirty="0"/>
                    </a:p>
                  </a:txBody>
                  <a:tcPr anchor="ctr"/>
                </a:tc>
              </a:tr>
              <a:tr h="616490">
                <a:tc>
                  <a:txBody>
                    <a:bodyPr/>
                    <a:lstStyle/>
                    <a:p>
                      <a:r>
                        <a:rPr lang="pl-PL" dirty="0" smtClean="0"/>
                        <a:t>2 sztuki</a:t>
                      </a:r>
                      <a:endParaRPr lang="pl-PL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pl-PL" dirty="0" smtClean="0"/>
                        <a:t>jajka </a:t>
                      </a:r>
                      <a:endParaRPr lang="pl-PL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pl-PL" sz="3200" b="1" dirty="0" smtClean="0"/>
                        <a:t>2 </a:t>
                      </a:r>
                      <a:r>
                        <a:rPr lang="pl-PL" sz="3200" b="1" dirty="0" smtClean="0">
                          <a:sym typeface="Symbol" panose="05050102010706020507" pitchFamily="18" charset="2"/>
                        </a:rPr>
                        <a:t> 65 = </a:t>
                      </a:r>
                      <a:endParaRPr lang="pl-PL" sz="3200" b="1" dirty="0"/>
                    </a:p>
                  </a:txBody>
                  <a:tcPr anchor="ctr"/>
                </a:tc>
              </a:tr>
              <a:tr h="616490">
                <a:tc>
                  <a:txBody>
                    <a:bodyPr/>
                    <a:lstStyle/>
                    <a:p>
                      <a:endParaRPr lang="pl-PL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pl-PL" dirty="0" smtClean="0"/>
                        <a:t>Razem: </a:t>
                      </a:r>
                      <a:endParaRPr lang="pl-PL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pl-PL" dirty="0"/>
                    </a:p>
                  </a:txBody>
                  <a:tcPr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16583081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637308" y="732751"/>
            <a:ext cx="10903527" cy="1054486"/>
          </a:xfrm>
        </p:spPr>
        <p:txBody>
          <a:bodyPr>
            <a:normAutofit/>
          </a:bodyPr>
          <a:lstStyle/>
          <a:p>
            <a:pPr lvl="0" algn="l"/>
            <a:r>
              <a:rPr lang="pl-PL" sz="3600" dirty="0" smtClean="0"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6. Aby </a:t>
            </a:r>
            <a:r>
              <a:rPr lang="pl-PL" sz="3600" dirty="0"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przygotować placuszki z kaszy jaglanej potrzebujemy</a:t>
            </a:r>
            <a:r>
              <a:rPr lang="pl-PL" sz="3600" dirty="0" smtClean="0"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pl-PL" sz="3600" dirty="0">
              <a:latin typeface="+mn-lt"/>
            </a:endParaRPr>
          </a:p>
        </p:txBody>
      </p:sp>
      <p:graphicFrame>
        <p:nvGraphicFramePr>
          <p:cNvPr id="11" name="Symbol zastępczy zawartości 10"/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xmlns="" val="1071823525"/>
              </p:ext>
            </p:extLst>
          </p:nvPr>
        </p:nvGraphicFramePr>
        <p:xfrm>
          <a:off x="1411253" y="2050471"/>
          <a:ext cx="9436855" cy="378229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81968"/>
                <a:gridCol w="2878160"/>
                <a:gridCol w="4476727"/>
              </a:tblGrid>
              <a:tr h="601000">
                <a:tc>
                  <a:txBody>
                    <a:bodyPr/>
                    <a:lstStyle/>
                    <a:p>
                      <a:r>
                        <a:rPr lang="pl-PL" dirty="0" smtClean="0"/>
                        <a:t>Ilość </a:t>
                      </a:r>
                      <a:endParaRPr lang="pl-PL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pl-PL" dirty="0" smtClean="0"/>
                        <a:t>Produkt </a:t>
                      </a:r>
                      <a:endParaRPr lang="pl-PL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pl-PL" dirty="0" smtClean="0"/>
                        <a:t>Waga  (g) </a:t>
                      </a:r>
                      <a:endParaRPr lang="pl-PL" dirty="0"/>
                    </a:p>
                  </a:txBody>
                  <a:tcPr anchor="ctr"/>
                </a:tc>
              </a:tr>
              <a:tr h="715333">
                <a:tc>
                  <a:txBody>
                    <a:bodyPr/>
                    <a:lstStyle/>
                    <a:p>
                      <a:r>
                        <a:rPr lang="pl-PL" dirty="0" smtClean="0"/>
                        <a:t>5 łyżek</a:t>
                      </a:r>
                      <a:endParaRPr lang="pl-PL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pl-PL" sz="1800" dirty="0" smtClean="0">
                          <a:effectLst/>
                          <a:latin typeface="Garamond" panose="02020404030301010803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łyżek ugotowanej kaszy jaglanej </a:t>
                      </a:r>
                      <a:endParaRPr lang="pl-PL" dirty="0">
                        <a:latin typeface="Garamond" panose="02020404030301010803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pl-PL" sz="3200" b="1" dirty="0" smtClean="0"/>
                        <a:t>5 </a:t>
                      </a:r>
                      <a:r>
                        <a:rPr lang="pl-PL" sz="3200" b="1" dirty="0" smtClean="0">
                          <a:sym typeface="Symbol" panose="05050102010706020507" pitchFamily="18" charset="2"/>
                        </a:rPr>
                        <a:t> 60 = 300 </a:t>
                      </a:r>
                      <a:endParaRPr lang="pl-PL" sz="3200" b="1" dirty="0"/>
                    </a:p>
                  </a:txBody>
                  <a:tcPr anchor="ctr"/>
                </a:tc>
              </a:tr>
              <a:tr h="616490">
                <a:tc>
                  <a:txBody>
                    <a:bodyPr/>
                    <a:lstStyle/>
                    <a:p>
                      <a:r>
                        <a:rPr lang="pl-PL" dirty="0" smtClean="0"/>
                        <a:t>2 sztuki</a:t>
                      </a:r>
                      <a:endParaRPr lang="pl-PL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pl-PL" dirty="0" smtClean="0"/>
                        <a:t>banany</a:t>
                      </a:r>
                      <a:endParaRPr lang="pl-PL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pl-PL" sz="3200" b="1" dirty="0" smtClean="0"/>
                        <a:t>2 </a:t>
                      </a:r>
                      <a:r>
                        <a:rPr lang="pl-PL" sz="3200" b="1" dirty="0" smtClean="0">
                          <a:sym typeface="Symbol" panose="05050102010706020507" pitchFamily="18" charset="2"/>
                        </a:rPr>
                        <a:t> 100 = </a:t>
                      </a:r>
                      <a:r>
                        <a:rPr lang="pl-PL" sz="3200" b="1" dirty="0" smtClean="0">
                          <a:sym typeface="Symbol" panose="05050102010706020507" pitchFamily="18" charset="2"/>
                        </a:rPr>
                        <a:t>200</a:t>
                      </a:r>
                      <a:endParaRPr lang="pl-PL" sz="3200" b="1" dirty="0"/>
                    </a:p>
                  </a:txBody>
                  <a:tcPr anchor="ctr"/>
                </a:tc>
              </a:tr>
              <a:tr h="616490">
                <a:tc>
                  <a:txBody>
                    <a:bodyPr/>
                    <a:lstStyle/>
                    <a:p>
                      <a:r>
                        <a:rPr lang="pl-PL" dirty="0" smtClean="0"/>
                        <a:t>1 łyżeczka</a:t>
                      </a:r>
                      <a:endParaRPr lang="pl-PL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pl-PL" dirty="0" smtClean="0"/>
                        <a:t>kakao</a:t>
                      </a:r>
                      <a:endParaRPr lang="pl-PL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pl-PL" sz="3200" b="1" dirty="0" smtClean="0"/>
                        <a:t>1 </a:t>
                      </a:r>
                      <a:r>
                        <a:rPr lang="pl-PL" sz="3200" b="1" dirty="0" smtClean="0">
                          <a:sym typeface="Symbol" panose="05050102010706020507" pitchFamily="18" charset="2"/>
                        </a:rPr>
                        <a:t> 3 = </a:t>
                      </a:r>
                      <a:endParaRPr lang="pl-PL" sz="3200" b="1" dirty="0"/>
                    </a:p>
                  </a:txBody>
                  <a:tcPr anchor="ctr"/>
                </a:tc>
              </a:tr>
              <a:tr h="616490">
                <a:tc>
                  <a:txBody>
                    <a:bodyPr/>
                    <a:lstStyle/>
                    <a:p>
                      <a:r>
                        <a:rPr lang="pl-PL" dirty="0" smtClean="0"/>
                        <a:t>2 sztuki</a:t>
                      </a:r>
                      <a:endParaRPr lang="pl-PL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pl-PL" dirty="0" smtClean="0"/>
                        <a:t>jajka </a:t>
                      </a:r>
                      <a:endParaRPr lang="pl-PL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pl-PL" sz="3200" b="1" dirty="0" smtClean="0"/>
                        <a:t>2 </a:t>
                      </a:r>
                      <a:r>
                        <a:rPr lang="pl-PL" sz="3200" b="1" dirty="0" smtClean="0">
                          <a:sym typeface="Symbol" panose="05050102010706020507" pitchFamily="18" charset="2"/>
                        </a:rPr>
                        <a:t> 65 = </a:t>
                      </a:r>
                      <a:endParaRPr lang="pl-PL" sz="3200" b="1" dirty="0"/>
                    </a:p>
                  </a:txBody>
                  <a:tcPr anchor="ctr"/>
                </a:tc>
              </a:tr>
              <a:tr h="616490">
                <a:tc>
                  <a:txBody>
                    <a:bodyPr/>
                    <a:lstStyle/>
                    <a:p>
                      <a:endParaRPr lang="pl-PL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pl-PL" dirty="0" smtClean="0"/>
                        <a:t>Razem: </a:t>
                      </a:r>
                      <a:endParaRPr lang="pl-PL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pl-PL" dirty="0"/>
                    </a:p>
                  </a:txBody>
                  <a:tcPr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16583081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637308" y="732751"/>
            <a:ext cx="10903527" cy="1054486"/>
          </a:xfrm>
        </p:spPr>
        <p:txBody>
          <a:bodyPr>
            <a:normAutofit/>
          </a:bodyPr>
          <a:lstStyle/>
          <a:p>
            <a:pPr lvl="0" algn="l"/>
            <a:r>
              <a:rPr lang="pl-PL" sz="3600" dirty="0" smtClean="0"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6. Aby </a:t>
            </a:r>
            <a:r>
              <a:rPr lang="pl-PL" sz="3600" dirty="0"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przygotować placuszki z kaszy jaglanej potrzebujemy</a:t>
            </a:r>
            <a:r>
              <a:rPr lang="pl-PL" sz="3600" dirty="0" smtClean="0"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pl-PL" sz="3600" dirty="0">
              <a:latin typeface="+mn-lt"/>
            </a:endParaRPr>
          </a:p>
        </p:txBody>
      </p:sp>
      <p:graphicFrame>
        <p:nvGraphicFramePr>
          <p:cNvPr id="11" name="Symbol zastępczy zawartości 10"/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xmlns="" val="1071823525"/>
              </p:ext>
            </p:extLst>
          </p:nvPr>
        </p:nvGraphicFramePr>
        <p:xfrm>
          <a:off x="1411253" y="2050471"/>
          <a:ext cx="9436855" cy="378229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81968"/>
                <a:gridCol w="2878160"/>
                <a:gridCol w="4476727"/>
              </a:tblGrid>
              <a:tr h="601000">
                <a:tc>
                  <a:txBody>
                    <a:bodyPr/>
                    <a:lstStyle/>
                    <a:p>
                      <a:r>
                        <a:rPr lang="pl-PL" dirty="0" smtClean="0"/>
                        <a:t>Ilość </a:t>
                      </a:r>
                      <a:endParaRPr lang="pl-PL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pl-PL" dirty="0" smtClean="0"/>
                        <a:t>Produkt </a:t>
                      </a:r>
                      <a:endParaRPr lang="pl-PL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pl-PL" dirty="0" smtClean="0"/>
                        <a:t>Waga  (g) </a:t>
                      </a:r>
                      <a:endParaRPr lang="pl-PL" dirty="0"/>
                    </a:p>
                  </a:txBody>
                  <a:tcPr anchor="ctr"/>
                </a:tc>
              </a:tr>
              <a:tr h="715333">
                <a:tc>
                  <a:txBody>
                    <a:bodyPr/>
                    <a:lstStyle/>
                    <a:p>
                      <a:r>
                        <a:rPr lang="pl-PL" dirty="0" smtClean="0"/>
                        <a:t>5 łyżek</a:t>
                      </a:r>
                      <a:endParaRPr lang="pl-PL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pl-PL" sz="1800" dirty="0" smtClean="0">
                          <a:effectLst/>
                          <a:latin typeface="Garamond" panose="02020404030301010803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łyżek ugotowanej kaszy jaglanej </a:t>
                      </a:r>
                      <a:endParaRPr lang="pl-PL" dirty="0">
                        <a:latin typeface="Garamond" panose="02020404030301010803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pl-PL" sz="3200" b="1" dirty="0" smtClean="0"/>
                        <a:t>5 </a:t>
                      </a:r>
                      <a:r>
                        <a:rPr lang="pl-PL" sz="3200" b="1" dirty="0" smtClean="0">
                          <a:sym typeface="Symbol" panose="05050102010706020507" pitchFamily="18" charset="2"/>
                        </a:rPr>
                        <a:t> 60 = 300 </a:t>
                      </a:r>
                      <a:endParaRPr lang="pl-PL" sz="3200" b="1" dirty="0"/>
                    </a:p>
                  </a:txBody>
                  <a:tcPr anchor="ctr"/>
                </a:tc>
              </a:tr>
              <a:tr h="616490">
                <a:tc>
                  <a:txBody>
                    <a:bodyPr/>
                    <a:lstStyle/>
                    <a:p>
                      <a:r>
                        <a:rPr lang="pl-PL" dirty="0" smtClean="0"/>
                        <a:t>2 sztuki</a:t>
                      </a:r>
                      <a:endParaRPr lang="pl-PL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pl-PL" dirty="0" smtClean="0"/>
                        <a:t>banany</a:t>
                      </a:r>
                      <a:endParaRPr lang="pl-PL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pl-PL" sz="3200" b="1" dirty="0" smtClean="0"/>
                        <a:t>2 </a:t>
                      </a:r>
                      <a:r>
                        <a:rPr lang="pl-PL" sz="3200" b="1" dirty="0" smtClean="0">
                          <a:sym typeface="Symbol" panose="05050102010706020507" pitchFamily="18" charset="2"/>
                        </a:rPr>
                        <a:t> 100 = </a:t>
                      </a:r>
                      <a:r>
                        <a:rPr lang="pl-PL" sz="3200" b="1" dirty="0" smtClean="0">
                          <a:sym typeface="Symbol" panose="05050102010706020507" pitchFamily="18" charset="2"/>
                        </a:rPr>
                        <a:t>200</a:t>
                      </a:r>
                      <a:endParaRPr lang="pl-PL" sz="3200" b="1" dirty="0"/>
                    </a:p>
                  </a:txBody>
                  <a:tcPr anchor="ctr"/>
                </a:tc>
              </a:tr>
              <a:tr h="616490">
                <a:tc>
                  <a:txBody>
                    <a:bodyPr/>
                    <a:lstStyle/>
                    <a:p>
                      <a:r>
                        <a:rPr lang="pl-PL" dirty="0" smtClean="0"/>
                        <a:t>1 łyżeczka</a:t>
                      </a:r>
                      <a:endParaRPr lang="pl-PL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pl-PL" dirty="0" smtClean="0"/>
                        <a:t>kakao</a:t>
                      </a:r>
                      <a:endParaRPr lang="pl-PL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pl-PL" sz="3200" b="1" dirty="0" smtClean="0"/>
                        <a:t>1 </a:t>
                      </a:r>
                      <a:r>
                        <a:rPr lang="pl-PL" sz="3200" b="1" dirty="0" smtClean="0">
                          <a:sym typeface="Symbol" panose="05050102010706020507" pitchFamily="18" charset="2"/>
                        </a:rPr>
                        <a:t> 3 = </a:t>
                      </a:r>
                      <a:r>
                        <a:rPr lang="pl-PL" sz="3200" b="1" dirty="0" smtClean="0">
                          <a:sym typeface="Symbol" panose="05050102010706020507" pitchFamily="18" charset="2"/>
                        </a:rPr>
                        <a:t>3</a:t>
                      </a:r>
                      <a:endParaRPr lang="pl-PL" sz="3200" b="1" dirty="0"/>
                    </a:p>
                  </a:txBody>
                  <a:tcPr anchor="ctr"/>
                </a:tc>
              </a:tr>
              <a:tr h="616490">
                <a:tc>
                  <a:txBody>
                    <a:bodyPr/>
                    <a:lstStyle/>
                    <a:p>
                      <a:r>
                        <a:rPr lang="pl-PL" dirty="0" smtClean="0"/>
                        <a:t>2 sztuki</a:t>
                      </a:r>
                      <a:endParaRPr lang="pl-PL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pl-PL" dirty="0" smtClean="0"/>
                        <a:t>jajka </a:t>
                      </a:r>
                      <a:endParaRPr lang="pl-PL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pl-PL" sz="3200" b="1" dirty="0" smtClean="0"/>
                        <a:t>2 </a:t>
                      </a:r>
                      <a:r>
                        <a:rPr lang="pl-PL" sz="3200" b="1" dirty="0" smtClean="0">
                          <a:sym typeface="Symbol" panose="05050102010706020507" pitchFamily="18" charset="2"/>
                        </a:rPr>
                        <a:t> 65 = </a:t>
                      </a:r>
                      <a:endParaRPr lang="pl-PL" sz="3200" b="1" dirty="0"/>
                    </a:p>
                  </a:txBody>
                  <a:tcPr anchor="ctr"/>
                </a:tc>
              </a:tr>
              <a:tr h="616490">
                <a:tc>
                  <a:txBody>
                    <a:bodyPr/>
                    <a:lstStyle/>
                    <a:p>
                      <a:endParaRPr lang="pl-PL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pl-PL" dirty="0" smtClean="0"/>
                        <a:t>Razem: </a:t>
                      </a:r>
                      <a:endParaRPr lang="pl-PL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pl-PL" dirty="0"/>
                    </a:p>
                  </a:txBody>
                  <a:tcPr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16583081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637308" y="732751"/>
            <a:ext cx="10903527" cy="1054486"/>
          </a:xfrm>
        </p:spPr>
        <p:txBody>
          <a:bodyPr>
            <a:normAutofit/>
          </a:bodyPr>
          <a:lstStyle/>
          <a:p>
            <a:pPr lvl="0" algn="l"/>
            <a:r>
              <a:rPr lang="pl-PL" sz="3600" dirty="0" smtClean="0"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6. Aby </a:t>
            </a:r>
            <a:r>
              <a:rPr lang="pl-PL" sz="3600" dirty="0"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przygotować placuszki z kaszy jaglanej potrzebujemy</a:t>
            </a:r>
            <a:r>
              <a:rPr lang="pl-PL" sz="3600" dirty="0" smtClean="0"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pl-PL" sz="3600" dirty="0">
              <a:latin typeface="+mn-lt"/>
            </a:endParaRPr>
          </a:p>
        </p:txBody>
      </p:sp>
      <p:graphicFrame>
        <p:nvGraphicFramePr>
          <p:cNvPr id="11" name="Symbol zastępczy zawartości 10"/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xmlns="" val="1071823525"/>
              </p:ext>
            </p:extLst>
          </p:nvPr>
        </p:nvGraphicFramePr>
        <p:xfrm>
          <a:off x="1411253" y="2050471"/>
          <a:ext cx="9436855" cy="378229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81968"/>
                <a:gridCol w="2878160"/>
                <a:gridCol w="4476727"/>
              </a:tblGrid>
              <a:tr h="601000">
                <a:tc>
                  <a:txBody>
                    <a:bodyPr/>
                    <a:lstStyle/>
                    <a:p>
                      <a:r>
                        <a:rPr lang="pl-PL" dirty="0" smtClean="0"/>
                        <a:t>Ilość </a:t>
                      </a:r>
                      <a:endParaRPr lang="pl-PL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pl-PL" dirty="0" smtClean="0"/>
                        <a:t>Produkt </a:t>
                      </a:r>
                      <a:endParaRPr lang="pl-PL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pl-PL" dirty="0" smtClean="0"/>
                        <a:t>Waga  (g) </a:t>
                      </a:r>
                      <a:endParaRPr lang="pl-PL" dirty="0"/>
                    </a:p>
                  </a:txBody>
                  <a:tcPr anchor="ctr"/>
                </a:tc>
              </a:tr>
              <a:tr h="715333">
                <a:tc>
                  <a:txBody>
                    <a:bodyPr/>
                    <a:lstStyle/>
                    <a:p>
                      <a:r>
                        <a:rPr lang="pl-PL" dirty="0" smtClean="0"/>
                        <a:t>5 łyżek</a:t>
                      </a:r>
                      <a:endParaRPr lang="pl-PL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pl-PL" sz="1800" dirty="0" smtClean="0">
                          <a:effectLst/>
                          <a:latin typeface="Garamond" panose="02020404030301010803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łyżek ugotowanej kaszy jaglanej </a:t>
                      </a:r>
                      <a:endParaRPr lang="pl-PL" dirty="0">
                        <a:latin typeface="Garamond" panose="02020404030301010803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pl-PL" sz="3200" b="1" dirty="0" smtClean="0"/>
                        <a:t>5 </a:t>
                      </a:r>
                      <a:r>
                        <a:rPr lang="pl-PL" sz="3200" b="1" dirty="0" smtClean="0">
                          <a:sym typeface="Symbol" panose="05050102010706020507" pitchFamily="18" charset="2"/>
                        </a:rPr>
                        <a:t> 60 = 300 </a:t>
                      </a:r>
                      <a:endParaRPr lang="pl-PL" sz="3200" b="1" dirty="0"/>
                    </a:p>
                  </a:txBody>
                  <a:tcPr anchor="ctr"/>
                </a:tc>
              </a:tr>
              <a:tr h="616490">
                <a:tc>
                  <a:txBody>
                    <a:bodyPr/>
                    <a:lstStyle/>
                    <a:p>
                      <a:r>
                        <a:rPr lang="pl-PL" dirty="0" smtClean="0"/>
                        <a:t>2 sztuki</a:t>
                      </a:r>
                      <a:endParaRPr lang="pl-PL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pl-PL" dirty="0" smtClean="0"/>
                        <a:t>banany</a:t>
                      </a:r>
                      <a:endParaRPr lang="pl-PL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pl-PL" sz="3200" b="1" dirty="0" smtClean="0"/>
                        <a:t>2 </a:t>
                      </a:r>
                      <a:r>
                        <a:rPr lang="pl-PL" sz="3200" b="1" dirty="0" smtClean="0">
                          <a:sym typeface="Symbol" panose="05050102010706020507" pitchFamily="18" charset="2"/>
                        </a:rPr>
                        <a:t> 100 = </a:t>
                      </a:r>
                      <a:r>
                        <a:rPr lang="pl-PL" sz="3200" b="1" dirty="0" smtClean="0">
                          <a:sym typeface="Symbol" panose="05050102010706020507" pitchFamily="18" charset="2"/>
                        </a:rPr>
                        <a:t>200</a:t>
                      </a:r>
                      <a:endParaRPr lang="pl-PL" sz="3200" b="1" dirty="0"/>
                    </a:p>
                  </a:txBody>
                  <a:tcPr anchor="ctr"/>
                </a:tc>
              </a:tr>
              <a:tr h="616490">
                <a:tc>
                  <a:txBody>
                    <a:bodyPr/>
                    <a:lstStyle/>
                    <a:p>
                      <a:r>
                        <a:rPr lang="pl-PL" dirty="0" smtClean="0"/>
                        <a:t>1 łyżeczka</a:t>
                      </a:r>
                      <a:endParaRPr lang="pl-PL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pl-PL" dirty="0" smtClean="0"/>
                        <a:t>kakao</a:t>
                      </a:r>
                      <a:endParaRPr lang="pl-PL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pl-PL" sz="3200" b="1" dirty="0" smtClean="0"/>
                        <a:t>1 </a:t>
                      </a:r>
                      <a:r>
                        <a:rPr lang="pl-PL" sz="3200" b="1" dirty="0" smtClean="0">
                          <a:sym typeface="Symbol" panose="05050102010706020507" pitchFamily="18" charset="2"/>
                        </a:rPr>
                        <a:t> 3 = </a:t>
                      </a:r>
                      <a:r>
                        <a:rPr lang="pl-PL" sz="3200" b="1" dirty="0" smtClean="0">
                          <a:sym typeface="Symbol" panose="05050102010706020507" pitchFamily="18" charset="2"/>
                        </a:rPr>
                        <a:t>3</a:t>
                      </a:r>
                      <a:endParaRPr lang="pl-PL" sz="3200" b="1" dirty="0"/>
                    </a:p>
                  </a:txBody>
                  <a:tcPr anchor="ctr"/>
                </a:tc>
              </a:tr>
              <a:tr h="616490">
                <a:tc>
                  <a:txBody>
                    <a:bodyPr/>
                    <a:lstStyle/>
                    <a:p>
                      <a:r>
                        <a:rPr lang="pl-PL" dirty="0" smtClean="0"/>
                        <a:t>2 sztuki</a:t>
                      </a:r>
                      <a:endParaRPr lang="pl-PL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pl-PL" dirty="0" smtClean="0"/>
                        <a:t>jajka </a:t>
                      </a:r>
                      <a:endParaRPr lang="pl-PL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pl-PL" sz="3200" b="1" dirty="0" smtClean="0"/>
                        <a:t>2 </a:t>
                      </a:r>
                      <a:r>
                        <a:rPr lang="pl-PL" sz="3200" b="1" dirty="0" smtClean="0">
                          <a:sym typeface="Symbol" panose="05050102010706020507" pitchFamily="18" charset="2"/>
                        </a:rPr>
                        <a:t> 65 = </a:t>
                      </a:r>
                      <a:r>
                        <a:rPr lang="pl-PL" sz="3200" b="1" dirty="0" smtClean="0">
                          <a:sym typeface="Symbol" panose="05050102010706020507" pitchFamily="18" charset="2"/>
                        </a:rPr>
                        <a:t>130</a:t>
                      </a:r>
                    </a:p>
                  </a:txBody>
                  <a:tcPr anchor="ctr"/>
                </a:tc>
              </a:tr>
              <a:tr h="616490">
                <a:tc>
                  <a:txBody>
                    <a:bodyPr/>
                    <a:lstStyle/>
                    <a:p>
                      <a:endParaRPr lang="pl-PL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pl-PL" dirty="0" smtClean="0"/>
                        <a:t>Razem: </a:t>
                      </a:r>
                      <a:endParaRPr lang="pl-PL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pl-PL" dirty="0"/>
                    </a:p>
                  </a:txBody>
                  <a:tcPr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16583081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637308" y="732751"/>
            <a:ext cx="10903527" cy="1054486"/>
          </a:xfrm>
        </p:spPr>
        <p:txBody>
          <a:bodyPr>
            <a:normAutofit/>
          </a:bodyPr>
          <a:lstStyle/>
          <a:p>
            <a:pPr lvl="0" algn="l"/>
            <a:r>
              <a:rPr lang="pl-PL" sz="3600" dirty="0" smtClean="0"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6. Aby </a:t>
            </a:r>
            <a:r>
              <a:rPr lang="pl-PL" sz="3600" dirty="0"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przygotować placuszki z kaszy jaglanej potrzebujemy</a:t>
            </a:r>
            <a:r>
              <a:rPr lang="pl-PL" sz="3600" dirty="0" smtClean="0"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pl-PL" sz="3600" dirty="0">
              <a:latin typeface="+mn-lt"/>
            </a:endParaRPr>
          </a:p>
        </p:txBody>
      </p:sp>
      <p:graphicFrame>
        <p:nvGraphicFramePr>
          <p:cNvPr id="11" name="Symbol zastępczy zawartości 10"/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xmlns="" val="1071823525"/>
              </p:ext>
            </p:extLst>
          </p:nvPr>
        </p:nvGraphicFramePr>
        <p:xfrm>
          <a:off x="1411253" y="1801551"/>
          <a:ext cx="9436855" cy="353156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81968"/>
                <a:gridCol w="2878160"/>
                <a:gridCol w="4476727"/>
              </a:tblGrid>
              <a:tr h="601000">
                <a:tc>
                  <a:txBody>
                    <a:bodyPr/>
                    <a:lstStyle/>
                    <a:p>
                      <a:r>
                        <a:rPr lang="pl-PL" dirty="0" smtClean="0"/>
                        <a:t>Ilość </a:t>
                      </a:r>
                      <a:endParaRPr lang="pl-PL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pl-PL" dirty="0" smtClean="0"/>
                        <a:t>Produkt </a:t>
                      </a:r>
                      <a:endParaRPr lang="pl-PL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pl-PL" dirty="0" smtClean="0"/>
                        <a:t>Waga  (g) </a:t>
                      </a:r>
                      <a:endParaRPr lang="pl-PL" dirty="0"/>
                    </a:p>
                  </a:txBody>
                  <a:tcPr anchor="ctr"/>
                </a:tc>
              </a:tr>
              <a:tr h="715333">
                <a:tc>
                  <a:txBody>
                    <a:bodyPr/>
                    <a:lstStyle/>
                    <a:p>
                      <a:r>
                        <a:rPr lang="pl-PL" dirty="0" smtClean="0"/>
                        <a:t>5 łyżek</a:t>
                      </a:r>
                      <a:endParaRPr lang="pl-PL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pl-PL" sz="1800" dirty="0" smtClean="0">
                          <a:effectLst/>
                          <a:latin typeface="Garamond" panose="02020404030301010803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łyżek ugotowanej kaszy jaglanej </a:t>
                      </a:r>
                      <a:endParaRPr lang="pl-PL" dirty="0">
                        <a:latin typeface="Garamond" panose="02020404030301010803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pl-PL" sz="3200" b="1" dirty="0" smtClean="0"/>
                        <a:t>5 </a:t>
                      </a:r>
                      <a:r>
                        <a:rPr lang="pl-PL" sz="3200" b="1" dirty="0" smtClean="0">
                          <a:sym typeface="Symbol" panose="05050102010706020507" pitchFamily="18" charset="2"/>
                        </a:rPr>
                        <a:t> 60 = 300 </a:t>
                      </a:r>
                      <a:endParaRPr lang="pl-PL" sz="3200" b="1" dirty="0"/>
                    </a:p>
                  </a:txBody>
                  <a:tcPr anchor="ctr"/>
                </a:tc>
              </a:tr>
              <a:tr h="616490">
                <a:tc>
                  <a:txBody>
                    <a:bodyPr/>
                    <a:lstStyle/>
                    <a:p>
                      <a:r>
                        <a:rPr lang="pl-PL" dirty="0" smtClean="0"/>
                        <a:t>2 sztuki</a:t>
                      </a:r>
                      <a:endParaRPr lang="pl-PL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pl-PL" dirty="0" smtClean="0"/>
                        <a:t>banany</a:t>
                      </a:r>
                      <a:endParaRPr lang="pl-PL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pl-PL" sz="3200" b="1" dirty="0" smtClean="0"/>
                        <a:t>2 </a:t>
                      </a:r>
                      <a:r>
                        <a:rPr lang="pl-PL" sz="3200" b="1" dirty="0" smtClean="0">
                          <a:sym typeface="Symbol" panose="05050102010706020507" pitchFamily="18" charset="2"/>
                        </a:rPr>
                        <a:t> 100 = </a:t>
                      </a:r>
                      <a:r>
                        <a:rPr lang="pl-PL" sz="3200" b="1" dirty="0" smtClean="0">
                          <a:sym typeface="Symbol" panose="05050102010706020507" pitchFamily="18" charset="2"/>
                        </a:rPr>
                        <a:t>200</a:t>
                      </a:r>
                      <a:endParaRPr lang="pl-PL" sz="3200" b="1" dirty="0"/>
                    </a:p>
                  </a:txBody>
                  <a:tcPr anchor="ctr"/>
                </a:tc>
              </a:tr>
              <a:tr h="616490">
                <a:tc>
                  <a:txBody>
                    <a:bodyPr/>
                    <a:lstStyle/>
                    <a:p>
                      <a:r>
                        <a:rPr lang="pl-PL" dirty="0" smtClean="0"/>
                        <a:t>1 łyżeczka</a:t>
                      </a:r>
                      <a:endParaRPr lang="pl-PL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pl-PL" dirty="0" smtClean="0"/>
                        <a:t>kakao</a:t>
                      </a:r>
                      <a:endParaRPr lang="pl-PL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pl-PL" sz="3200" b="1" dirty="0" smtClean="0"/>
                        <a:t>1 </a:t>
                      </a:r>
                      <a:r>
                        <a:rPr lang="pl-PL" sz="3200" b="1" dirty="0" smtClean="0">
                          <a:sym typeface="Symbol" panose="05050102010706020507" pitchFamily="18" charset="2"/>
                        </a:rPr>
                        <a:t> 3 = </a:t>
                      </a:r>
                      <a:r>
                        <a:rPr lang="pl-PL" sz="3200" b="1" dirty="0" smtClean="0">
                          <a:sym typeface="Symbol" panose="05050102010706020507" pitchFamily="18" charset="2"/>
                        </a:rPr>
                        <a:t>3</a:t>
                      </a:r>
                      <a:endParaRPr lang="pl-PL" sz="3200" b="1" dirty="0"/>
                    </a:p>
                  </a:txBody>
                  <a:tcPr anchor="ctr"/>
                </a:tc>
              </a:tr>
              <a:tr h="616490">
                <a:tc>
                  <a:txBody>
                    <a:bodyPr/>
                    <a:lstStyle/>
                    <a:p>
                      <a:r>
                        <a:rPr lang="pl-PL" dirty="0" smtClean="0"/>
                        <a:t>2 sztuki</a:t>
                      </a:r>
                      <a:endParaRPr lang="pl-PL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pl-PL" dirty="0" smtClean="0"/>
                        <a:t>jajka </a:t>
                      </a:r>
                      <a:endParaRPr lang="pl-PL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pl-PL" sz="3200" b="1" dirty="0" smtClean="0"/>
                        <a:t>2 </a:t>
                      </a:r>
                      <a:r>
                        <a:rPr lang="pl-PL" sz="3200" b="1" dirty="0" smtClean="0">
                          <a:sym typeface="Symbol" panose="05050102010706020507" pitchFamily="18" charset="2"/>
                        </a:rPr>
                        <a:t> 65 = </a:t>
                      </a:r>
                      <a:r>
                        <a:rPr lang="pl-PL" sz="3200" b="1" dirty="0" smtClean="0">
                          <a:sym typeface="Symbol" panose="05050102010706020507" pitchFamily="18" charset="2"/>
                        </a:rPr>
                        <a:t>130</a:t>
                      </a:r>
                    </a:p>
                  </a:txBody>
                  <a:tcPr anchor="ctr"/>
                </a:tc>
              </a:tr>
              <a:tr h="0">
                <a:tc>
                  <a:txBody>
                    <a:bodyPr/>
                    <a:lstStyle/>
                    <a:p>
                      <a:endParaRPr lang="pl-PL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pl-PL" dirty="0" smtClean="0"/>
                        <a:t>Razem: </a:t>
                      </a:r>
                      <a:endParaRPr lang="pl-PL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pl-PL" dirty="0"/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4" name="Prostokąt 3"/>
          <p:cNvSpPr/>
          <p:nvPr/>
        </p:nvSpPr>
        <p:spPr>
          <a:xfrm>
            <a:off x="1978111" y="5480379"/>
            <a:ext cx="717954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l-PL" sz="3200" b="1" dirty="0" smtClean="0"/>
              <a:t>7. Ile </a:t>
            </a:r>
            <a:r>
              <a:rPr lang="pl-PL" sz="3200" b="1" dirty="0"/>
              <a:t>ważą wszystkie produkty? </a:t>
            </a:r>
          </a:p>
        </p:txBody>
      </p:sp>
    </p:spTree>
    <p:extLst>
      <p:ext uri="{BB962C8B-B14F-4D97-AF65-F5344CB8AC3E}">
        <p14:creationId xmlns:p14="http://schemas.microsoft.com/office/powerpoint/2010/main" xmlns="" val="16583081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" name="Symbol zastępczy zawartości 10"/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xmlns="" val="1071823525"/>
              </p:ext>
            </p:extLst>
          </p:nvPr>
        </p:nvGraphicFramePr>
        <p:xfrm>
          <a:off x="1411253" y="1856508"/>
          <a:ext cx="9436855" cy="389288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81968"/>
                <a:gridCol w="2878160"/>
                <a:gridCol w="4476727"/>
              </a:tblGrid>
              <a:tr h="605944">
                <a:tc>
                  <a:txBody>
                    <a:bodyPr/>
                    <a:lstStyle/>
                    <a:p>
                      <a:r>
                        <a:rPr lang="pl-PL" dirty="0" smtClean="0"/>
                        <a:t>Ilość </a:t>
                      </a:r>
                      <a:endParaRPr lang="pl-PL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pl-PL" dirty="0" smtClean="0"/>
                        <a:t>Produkt </a:t>
                      </a:r>
                      <a:endParaRPr lang="pl-PL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pl-PL" dirty="0" smtClean="0"/>
                        <a:t>Waga  (g) </a:t>
                      </a:r>
                      <a:endParaRPr lang="pl-PL" dirty="0"/>
                    </a:p>
                  </a:txBody>
                  <a:tcPr anchor="ctr"/>
                </a:tc>
              </a:tr>
              <a:tr h="721218">
                <a:tc>
                  <a:txBody>
                    <a:bodyPr/>
                    <a:lstStyle/>
                    <a:p>
                      <a:r>
                        <a:rPr lang="pl-PL" dirty="0" smtClean="0"/>
                        <a:t>5 łyżek</a:t>
                      </a:r>
                      <a:endParaRPr lang="pl-PL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pl-PL" sz="1800" dirty="0" smtClean="0">
                          <a:effectLst/>
                          <a:latin typeface="Garamond" panose="02020404030301010803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łyżek ugotowanej kaszy jaglanej </a:t>
                      </a:r>
                      <a:endParaRPr lang="pl-PL" dirty="0">
                        <a:latin typeface="Garamond" panose="02020404030301010803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pl-PL" sz="3200" b="1" dirty="0" smtClean="0"/>
                        <a:t>5 </a:t>
                      </a:r>
                      <a:r>
                        <a:rPr lang="pl-PL" sz="3200" b="1" dirty="0" smtClean="0">
                          <a:sym typeface="Symbol" panose="05050102010706020507" pitchFamily="18" charset="2"/>
                        </a:rPr>
                        <a:t> 60 = 300 </a:t>
                      </a:r>
                      <a:endParaRPr lang="pl-PL" sz="3200" b="1" dirty="0"/>
                    </a:p>
                  </a:txBody>
                  <a:tcPr anchor="ctr"/>
                </a:tc>
              </a:tr>
              <a:tr h="621562">
                <a:tc>
                  <a:txBody>
                    <a:bodyPr/>
                    <a:lstStyle/>
                    <a:p>
                      <a:r>
                        <a:rPr lang="pl-PL" dirty="0" smtClean="0"/>
                        <a:t>2 sztuki</a:t>
                      </a:r>
                      <a:endParaRPr lang="pl-PL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pl-PL" dirty="0" smtClean="0"/>
                        <a:t>banany</a:t>
                      </a:r>
                      <a:endParaRPr lang="pl-PL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pl-PL" sz="3200" b="1" dirty="0" smtClean="0"/>
                        <a:t>2 </a:t>
                      </a:r>
                      <a:r>
                        <a:rPr lang="pl-PL" sz="3200" b="1" dirty="0" smtClean="0">
                          <a:sym typeface="Symbol" panose="05050102010706020507" pitchFamily="18" charset="2"/>
                        </a:rPr>
                        <a:t> 100 = </a:t>
                      </a:r>
                      <a:r>
                        <a:rPr lang="pl-PL" sz="3200" b="1" dirty="0" smtClean="0">
                          <a:sym typeface="Symbol" panose="05050102010706020507" pitchFamily="18" charset="2"/>
                        </a:rPr>
                        <a:t>200</a:t>
                      </a:r>
                      <a:endParaRPr lang="pl-PL" sz="3200" b="1" dirty="0"/>
                    </a:p>
                  </a:txBody>
                  <a:tcPr anchor="ctr"/>
                </a:tc>
              </a:tr>
              <a:tr h="621562">
                <a:tc>
                  <a:txBody>
                    <a:bodyPr/>
                    <a:lstStyle/>
                    <a:p>
                      <a:r>
                        <a:rPr lang="pl-PL" dirty="0" smtClean="0"/>
                        <a:t>1 łyżeczka</a:t>
                      </a:r>
                      <a:endParaRPr lang="pl-PL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pl-PL" dirty="0" smtClean="0"/>
                        <a:t>kakao</a:t>
                      </a:r>
                      <a:endParaRPr lang="pl-PL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pl-PL" sz="3200" b="1" dirty="0" smtClean="0"/>
                        <a:t>1 </a:t>
                      </a:r>
                      <a:r>
                        <a:rPr lang="pl-PL" sz="3200" b="1" dirty="0" smtClean="0">
                          <a:sym typeface="Symbol" panose="05050102010706020507" pitchFamily="18" charset="2"/>
                        </a:rPr>
                        <a:t> 3 = </a:t>
                      </a:r>
                      <a:r>
                        <a:rPr lang="pl-PL" sz="3200" b="1" dirty="0" smtClean="0">
                          <a:sym typeface="Symbol" panose="05050102010706020507" pitchFamily="18" charset="2"/>
                        </a:rPr>
                        <a:t>3</a:t>
                      </a:r>
                      <a:endParaRPr lang="pl-PL" sz="3200" b="1" dirty="0"/>
                    </a:p>
                  </a:txBody>
                  <a:tcPr anchor="ctr"/>
                </a:tc>
              </a:tr>
              <a:tr h="621562">
                <a:tc>
                  <a:txBody>
                    <a:bodyPr/>
                    <a:lstStyle/>
                    <a:p>
                      <a:r>
                        <a:rPr lang="pl-PL" dirty="0" smtClean="0"/>
                        <a:t>2 sztuki</a:t>
                      </a:r>
                      <a:endParaRPr lang="pl-PL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pl-PL" dirty="0" smtClean="0"/>
                        <a:t>jajka </a:t>
                      </a:r>
                      <a:endParaRPr lang="pl-PL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pl-PL" sz="3200" b="1" dirty="0" smtClean="0"/>
                        <a:t>2 </a:t>
                      </a:r>
                      <a:r>
                        <a:rPr lang="pl-PL" sz="3200" b="1" dirty="0" smtClean="0">
                          <a:sym typeface="Symbol" panose="05050102010706020507" pitchFamily="18" charset="2"/>
                        </a:rPr>
                        <a:t> 65 = </a:t>
                      </a:r>
                      <a:r>
                        <a:rPr lang="pl-PL" sz="3200" b="1" dirty="0" smtClean="0">
                          <a:sym typeface="Symbol" panose="05050102010706020507" pitchFamily="18" charset="2"/>
                        </a:rPr>
                        <a:t>130</a:t>
                      </a:r>
                    </a:p>
                  </a:txBody>
                  <a:tcPr anchor="ctr"/>
                </a:tc>
              </a:tr>
              <a:tr h="548881">
                <a:tc>
                  <a:txBody>
                    <a:bodyPr/>
                    <a:lstStyle/>
                    <a:p>
                      <a:endParaRPr lang="pl-PL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pl-PL" sz="4000" b="1" dirty="0" smtClean="0"/>
                        <a:t>Razem: </a:t>
                      </a:r>
                      <a:endParaRPr lang="pl-PL" sz="40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pl-PL" sz="4000" b="1" dirty="0" smtClean="0"/>
                        <a:t>  633</a:t>
                      </a:r>
                      <a:endParaRPr lang="pl-PL" sz="4000" b="1" dirty="0"/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5" name="Tytuł 4"/>
          <p:cNvSpPr>
            <a:spLocks noGrp="1"/>
          </p:cNvSpPr>
          <p:nvPr>
            <p:ph type="title"/>
          </p:nvPr>
        </p:nvSpPr>
        <p:spPr>
          <a:xfrm>
            <a:off x="1323111" y="538787"/>
            <a:ext cx="9601196" cy="1303867"/>
          </a:xfrm>
        </p:spPr>
        <p:txBody>
          <a:bodyPr/>
          <a:lstStyle/>
          <a:p>
            <a:r>
              <a:rPr lang="pl-PL" b="1" dirty="0" smtClean="0"/>
              <a:t>Wszystkie produkty ważą :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xmlns="" val="16583081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ytuł 4"/>
          <p:cNvSpPr>
            <a:spLocks noGrp="1"/>
          </p:cNvSpPr>
          <p:nvPr>
            <p:ph type="title"/>
          </p:nvPr>
        </p:nvSpPr>
        <p:spPr>
          <a:xfrm>
            <a:off x="845127" y="609600"/>
            <a:ext cx="10557164" cy="1676399"/>
          </a:xfrm>
        </p:spPr>
        <p:txBody>
          <a:bodyPr>
            <a:noAutofit/>
          </a:bodyPr>
          <a:lstStyle/>
          <a:p>
            <a:pPr lvl="0">
              <a:lnSpc>
                <a:spcPct val="115000"/>
              </a:lnSpc>
              <a:spcAft>
                <a:spcPts val="1000"/>
              </a:spcAft>
            </a:pPr>
            <a:r>
              <a:rPr lang="pl-PL" sz="2800" b="1" dirty="0" smtClean="0"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8</a:t>
            </a:r>
            <a:r>
              <a:rPr lang="pl-PL" sz="2800" b="1" dirty="0" smtClean="0"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.   </a:t>
            </a:r>
            <a:r>
              <a:rPr lang="pl-PL" sz="2800" dirty="0" smtClean="0"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Mama </a:t>
            </a:r>
            <a:r>
              <a:rPr lang="pl-PL" sz="2800" dirty="0"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upiekła 15 placuszków z kaszy jaglanej. </a:t>
            </a:r>
            <a:r>
              <a:rPr lang="pl-PL" sz="2800" dirty="0" smtClean="0"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pl-PL" sz="2800" dirty="0" smtClean="0"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l-PL" sz="2800" dirty="0" smtClean="0"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Marta zjadła 4, </a:t>
            </a:r>
            <a:r>
              <a:rPr lang="pl-PL" sz="2800" dirty="0"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Tomek o 3 więcej niż Marta. Ile placków zostało dla mamy?</a:t>
            </a:r>
          </a:p>
        </p:txBody>
      </p:sp>
      <p:graphicFrame>
        <p:nvGraphicFramePr>
          <p:cNvPr id="7" name="Symbol zastępczy zawartości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3199606515"/>
              </p:ext>
            </p:extLst>
          </p:nvPr>
        </p:nvGraphicFramePr>
        <p:xfrm>
          <a:off x="900544" y="2299855"/>
          <a:ext cx="10432474" cy="310927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216237"/>
                <a:gridCol w="5216237"/>
              </a:tblGrid>
              <a:tr h="800668">
                <a:tc>
                  <a:txBody>
                    <a:bodyPr/>
                    <a:lstStyle/>
                    <a:p>
                      <a:r>
                        <a:rPr lang="pl-PL" sz="2800" b="1" dirty="0" smtClean="0">
                          <a:latin typeface="+mn-lt"/>
                        </a:rPr>
                        <a:t>Dane matematyczne:</a:t>
                      </a:r>
                      <a:endParaRPr lang="pl-PL" sz="2800" b="1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pl-PL" sz="2800" b="1" dirty="0" smtClean="0">
                          <a:latin typeface="+mn-lt"/>
                        </a:rPr>
                        <a:t>Dane liczbowe:</a:t>
                      </a:r>
                      <a:endParaRPr lang="pl-PL" sz="2800" b="1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769535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2800" b="1" dirty="0" smtClean="0"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upiekła 15 </a:t>
                      </a:r>
                      <a:endParaRPr lang="pl-PL" sz="2800" b="1" dirty="0" smtClean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pl-PL" sz="2800" b="1" dirty="0" smtClean="0">
                          <a:latin typeface="+mn-lt"/>
                        </a:rPr>
                        <a:t>było 15</a:t>
                      </a:r>
                      <a:endParaRPr lang="pl-PL" sz="2800" b="1" dirty="0">
                        <a:latin typeface="+mn-lt"/>
                      </a:endParaRPr>
                    </a:p>
                  </a:txBody>
                  <a:tcPr anchor="ctr"/>
                </a:tc>
              </a:tr>
              <a:tr h="769535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2800" b="1" dirty="0" smtClean="0"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Marta zjadła 4</a:t>
                      </a:r>
                      <a:endParaRPr lang="pl-PL" sz="2800" b="1" dirty="0" smtClean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pl-PL" sz="2800" b="1" dirty="0" smtClean="0">
                          <a:latin typeface="+mn-lt"/>
                        </a:rPr>
                        <a:t>ubyło</a:t>
                      </a:r>
                      <a:r>
                        <a:rPr lang="pl-PL" sz="2800" b="1" baseline="0" dirty="0" smtClean="0">
                          <a:latin typeface="+mn-lt"/>
                        </a:rPr>
                        <a:t> </a:t>
                      </a:r>
                      <a:r>
                        <a:rPr lang="pl-PL" sz="2800" b="1" dirty="0" smtClean="0">
                          <a:latin typeface="+mn-lt"/>
                        </a:rPr>
                        <a:t>4</a:t>
                      </a:r>
                      <a:endParaRPr lang="pl-PL" sz="2800" b="1" dirty="0">
                        <a:latin typeface="+mn-lt"/>
                      </a:endParaRPr>
                    </a:p>
                  </a:txBody>
                  <a:tcPr anchor="ctr"/>
                </a:tc>
              </a:tr>
              <a:tr h="769535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2800" b="1" dirty="0" smtClean="0"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Tomek o 3 więcej niż Marta</a:t>
                      </a:r>
                      <a:endParaRPr lang="pl-PL" sz="2800" b="1" dirty="0" smtClean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pl-PL" sz="2800" b="1" dirty="0" smtClean="0">
                          <a:latin typeface="+mn-lt"/>
                        </a:rPr>
                        <a:t>ubyło (4+3=7)</a:t>
                      </a:r>
                      <a:endParaRPr lang="pl-PL" sz="2800" b="1" dirty="0">
                        <a:latin typeface="+mn-lt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17263319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Rozwiązanie: 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pl-PL" sz="5400" b="1" dirty="0" smtClean="0"/>
              <a:t>15 – 4 – (4 + 3) = </a:t>
            </a:r>
          </a:p>
          <a:p>
            <a:pPr marL="0" indent="0" algn="ctr">
              <a:buNone/>
            </a:pPr>
            <a:r>
              <a:rPr lang="pl-PL" sz="5400" b="1" dirty="0"/>
              <a:t> </a:t>
            </a:r>
            <a:r>
              <a:rPr lang="pl-PL" sz="5400" b="1" dirty="0" smtClean="0"/>
              <a:t>         </a:t>
            </a:r>
            <a:r>
              <a:rPr lang="pl-PL" sz="5400" b="1" dirty="0" smtClean="0"/>
              <a:t>7</a:t>
            </a:r>
            <a:endParaRPr lang="pl-PL" sz="5400" b="1" dirty="0"/>
          </a:p>
        </p:txBody>
      </p:sp>
      <p:cxnSp>
        <p:nvCxnSpPr>
          <p:cNvPr id="5" name="Łącznik prosty ze strzałką 4"/>
          <p:cNvCxnSpPr/>
          <p:nvPr/>
        </p:nvCxnSpPr>
        <p:spPr>
          <a:xfrm>
            <a:off x="6383824" y="3182058"/>
            <a:ext cx="283335" cy="309093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7" name="Łącznik prosty ze strzałką 6"/>
          <p:cNvCxnSpPr/>
          <p:nvPr/>
        </p:nvCxnSpPr>
        <p:spPr>
          <a:xfrm flipH="1">
            <a:off x="6808827" y="3182058"/>
            <a:ext cx="244698" cy="309092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7939329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Rozwiązanie: 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pl-PL" sz="5400" b="1" dirty="0" smtClean="0"/>
              <a:t>15 – 4 – (4 + 3) = 11 – 7 = 4 </a:t>
            </a:r>
          </a:p>
          <a:p>
            <a:pPr marL="0" indent="0" algn="ctr">
              <a:buNone/>
            </a:pPr>
            <a:endParaRPr lang="pl-PL" sz="5400" dirty="0" smtClean="0"/>
          </a:p>
          <a:p>
            <a:pPr marL="0" indent="0" algn="ctr">
              <a:buNone/>
            </a:pPr>
            <a:r>
              <a:rPr lang="pl-PL" sz="4000" dirty="0" smtClean="0"/>
              <a:t>Odpowiedź:</a:t>
            </a:r>
          </a:p>
          <a:p>
            <a:pPr marL="0" indent="0">
              <a:buNone/>
            </a:pPr>
            <a:endParaRPr lang="pl-PL" sz="4000" dirty="0" smtClean="0"/>
          </a:p>
          <a:p>
            <a:pPr marL="0" indent="0" algn="ctr">
              <a:buNone/>
            </a:pPr>
            <a:endParaRPr lang="pl-PL" sz="4000" b="1" dirty="0"/>
          </a:p>
        </p:txBody>
      </p:sp>
    </p:spTree>
    <p:extLst>
      <p:ext uri="{BB962C8B-B14F-4D97-AF65-F5344CB8AC3E}">
        <p14:creationId xmlns:p14="http://schemas.microsoft.com/office/powerpoint/2010/main" xmlns="" val="11169193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Rozwiązanie: 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pl-PL" sz="5400" b="1" dirty="0" smtClean="0"/>
              <a:t>15 – 4 – (4 + 3) = 11 – 7 = 4 </a:t>
            </a:r>
          </a:p>
          <a:p>
            <a:pPr marL="0" indent="0" algn="ctr">
              <a:buNone/>
            </a:pPr>
            <a:endParaRPr lang="pl-PL" sz="4000" dirty="0" smtClean="0"/>
          </a:p>
          <a:p>
            <a:pPr marL="0" indent="0" algn="ctr">
              <a:buNone/>
            </a:pPr>
            <a:r>
              <a:rPr lang="pl-PL" sz="4000" dirty="0" smtClean="0"/>
              <a:t>Odpowiedź:</a:t>
            </a:r>
          </a:p>
          <a:p>
            <a:pPr marL="0" indent="0" algn="ctr">
              <a:buNone/>
            </a:pPr>
            <a:r>
              <a:rPr lang="pl-PL" sz="5400" b="1" dirty="0" smtClean="0"/>
              <a:t>Dla mamy zostały 4 placki.</a:t>
            </a:r>
          </a:p>
          <a:p>
            <a:pPr marL="0" indent="0" algn="ctr">
              <a:buNone/>
            </a:pPr>
            <a:endParaRPr lang="pl-PL" sz="4000" b="1" dirty="0"/>
          </a:p>
        </p:txBody>
      </p:sp>
    </p:spTree>
    <p:extLst>
      <p:ext uri="{BB962C8B-B14F-4D97-AF65-F5344CB8AC3E}">
        <p14:creationId xmlns:p14="http://schemas.microsoft.com/office/powerpoint/2010/main" xmlns="" val="9139055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czny">
  <a:themeElements>
    <a:clrScheme name="Organiczny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czny">
      <a:majorFont>
        <a:latin typeface="Garamond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zny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187</TotalTime>
  <Words>1499</Words>
  <Application>Microsoft Office PowerPoint</Application>
  <PresentationFormat>Niestandardowy</PresentationFormat>
  <Paragraphs>343</Paragraphs>
  <Slides>28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28</vt:i4>
      </vt:variant>
    </vt:vector>
  </HeadingPairs>
  <TitlesOfParts>
    <vt:vector size="29" baseType="lpstr">
      <vt:lpstr>Organiczny</vt:lpstr>
      <vt:lpstr>Kipi kasza,                 kipi groch……</vt:lpstr>
      <vt:lpstr>  Kasza jest źródłem węglowodanów, błonnika, witamin i składników mineralnych  </vt:lpstr>
      <vt:lpstr>Kasza gryczana </vt:lpstr>
      <vt:lpstr>Kasza jęczmienna</vt:lpstr>
      <vt:lpstr>Kasza jaglana</vt:lpstr>
      <vt:lpstr>Kasza manna </vt:lpstr>
      <vt:lpstr>Kasza kukurydziana </vt:lpstr>
      <vt:lpstr>Kasza kuskus </vt:lpstr>
      <vt:lpstr>Kasza owsiana</vt:lpstr>
      <vt:lpstr>Ryż </vt:lpstr>
      <vt:lpstr>Matematyka w kuchni</vt:lpstr>
      <vt:lpstr>5. Ile razy trzeba nalać, aby napełnić naczynie? </vt:lpstr>
      <vt:lpstr>5. Ile razy trzeba nalać, aby napełnić naczynie? </vt:lpstr>
      <vt:lpstr>5. Ile razy trzeba nalać, aby napełnić naczynie? </vt:lpstr>
      <vt:lpstr>5. Ile razy trzeba nalać, aby napełnić naczynie? </vt:lpstr>
      <vt:lpstr>5. Ile razy trzeba nalać, aby napełnić naczynie? </vt:lpstr>
      <vt:lpstr>6. Aby przygotować placuszki z kaszy jaglanej potrzebujemy:                składniki                                                        masa (ciężar)</vt:lpstr>
      <vt:lpstr>6. Aby przygotować placuszki z kaszy jaglanej potrzebujemy:                składniki                                                        masa (ciężar)</vt:lpstr>
      <vt:lpstr>6. Aby przygotować placuszki z kaszy jaglanej potrzebujemy:</vt:lpstr>
      <vt:lpstr>6. Aby przygotować placuszki z kaszy jaglanej potrzebujemy:</vt:lpstr>
      <vt:lpstr>6. Aby przygotować placuszki z kaszy jaglanej potrzebujemy:</vt:lpstr>
      <vt:lpstr>6. Aby przygotować placuszki z kaszy jaglanej potrzebujemy:</vt:lpstr>
      <vt:lpstr>6. Aby przygotować placuszki z kaszy jaglanej potrzebujemy:</vt:lpstr>
      <vt:lpstr>Wszystkie produkty ważą :</vt:lpstr>
      <vt:lpstr>8.   Mama upiekła 15 placuszków z kaszy jaglanej.  Marta zjadła 4, Tomek o 3 więcej niż Marta. Ile placków zostało dla mamy?</vt:lpstr>
      <vt:lpstr>Rozwiązanie: </vt:lpstr>
      <vt:lpstr>Rozwiązanie: </vt:lpstr>
      <vt:lpstr>Rozwiązanie: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Kipi kasza, kipi groch……</dc:title>
  <dc:creator>Cecylia Baran</dc:creator>
  <cp:lastModifiedBy>Łukasz Tutak</cp:lastModifiedBy>
  <cp:revision>22</cp:revision>
  <dcterms:created xsi:type="dcterms:W3CDTF">2014-12-15T21:35:24Z</dcterms:created>
  <dcterms:modified xsi:type="dcterms:W3CDTF">2015-07-09T07:54:52Z</dcterms:modified>
</cp:coreProperties>
</file>