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95" r:id="rId3"/>
    <p:sldId id="284" r:id="rId4"/>
    <p:sldId id="285" r:id="rId5"/>
    <p:sldId id="286" r:id="rId6"/>
    <p:sldId id="287" r:id="rId7"/>
    <p:sldId id="289" r:id="rId8"/>
    <p:sldId id="290" r:id="rId9"/>
    <p:sldId id="291" r:id="rId10"/>
    <p:sldId id="292" r:id="rId11"/>
    <p:sldId id="293" r:id="rId12"/>
    <p:sldId id="294" r:id="rId13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1E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BAD52-1B68-4D41-8F01-E859738CBE98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FBE74-FF28-49C2-927E-4105C572740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C0D47-A854-48F1-99D6-A7D0FDEFDE8B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BE4F70-00AF-484B-98B2-F7ED95F5AEB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CD038-1E55-4117-9236-16B98A5484C4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BD9C1-0D3D-4F34-B1A2-D2E1DAFF26F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1B361-9C04-4B7C-B093-C251A6F55D69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B1885-D9DA-432E-BDF2-63935E2C3131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65E5-5C29-4F3C-A2BC-45543D2D8B1B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2FAF2-DE0F-4B67-9242-73BF99C06D9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346DA-9A26-428B-8945-292318C23C1F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C3827-C631-4BF1-8BC9-C188410E518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18EDC-97B3-4D4E-AB9D-5DFA94A601FA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04586-4C7E-4912-8F22-73A4E9D566D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393B9-8AD5-402C-8CC4-CF7522951549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D8B76-94AF-4315-A019-783A1428A79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0FD05-E921-4E82-936A-EEF7933ED2E5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7EBE7-0CE2-466B-9BCD-4FBF42BC5382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7838C-CE0C-4DB9-BB9D-8E10B715BBB6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D973D3-0C5D-4629-89A4-7015A0C9FFD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A9800-1480-4B79-8988-1A9F731DF626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AF4EA9-E5CC-434F-83C6-0A4E396AC17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DCD562-8AD0-47C8-A704-A05B33C1D7C9}" type="datetimeFigureOut">
              <a:rPr lang="pl-PL"/>
              <a:pPr>
                <a:defRPr/>
              </a:pPr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l-PL" smtClean="0"/>
              <a:t>Prezentacja_9.ppt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F9DFDB1B-DC56-4691-94C2-32540785939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Prostokąt 1"/>
          <p:cNvSpPr>
            <a:spLocks noChangeArrowheads="1"/>
          </p:cNvSpPr>
          <p:nvPr/>
        </p:nvSpPr>
        <p:spPr bwMode="auto">
          <a:xfrm>
            <a:off x="755577" y="1967929"/>
            <a:ext cx="763284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1" hangingPunct="1"/>
            <a:r>
              <a:rPr lang="pl-PL" altLang="pl-PL" sz="2000" b="1" i="1" kern="1500" spc="20" dirty="0">
                <a:solidFill>
                  <a:srgbClr val="3F1E03"/>
                </a:solidFill>
                <a:latin typeface="Book Antiqua" pitchFamily="18" charset="0"/>
              </a:rPr>
              <a:t>Praca towarzyszy człowiekowi od początku dziejów, aby przetrwać człowiek musiał wytwarzać różne przedmioty.</a:t>
            </a:r>
          </a:p>
          <a:p>
            <a:pPr algn="just" eaLnBrk="1" hangingPunct="1"/>
            <a:r>
              <a:rPr lang="pl-PL" altLang="pl-PL" sz="2000" b="1" i="1" kern="1500" spc="20" dirty="0">
                <a:solidFill>
                  <a:srgbClr val="3F1E03"/>
                </a:solidFill>
                <a:latin typeface="Book Antiqua" pitchFamily="18" charset="0"/>
              </a:rPr>
              <a:t>W zależności od swoich uzdolnień jeden człowiek świetnie lepił garnki, inny robił beczki, jeszcze inny szył buty lub wykuwał zbroję. Człowiek, który lepił garnki potrzebował beczki, więc zamienił się z sąsiadem. Mówimy, że był to handel wymienny. Potem ludzie za swoje wyroby brali pieniądze.</a:t>
            </a:r>
          </a:p>
          <a:p>
            <a:pPr algn="just" eaLnBrk="1" hangingPunct="1"/>
            <a:r>
              <a:rPr lang="pl-PL" altLang="pl-PL" sz="2000" b="1" i="1" kern="1500" spc="20" dirty="0">
                <a:solidFill>
                  <a:srgbClr val="3F1E03"/>
                </a:solidFill>
                <a:latin typeface="Book Antiqua" pitchFamily="18" charset="0"/>
              </a:rPr>
              <a:t>Z czasem udoskonalano proces produkcji. Dziś maszyny wykonują wiele czynności. Zmieniły się też potrzeby ludzi. Dzisiaj rzadko kto potrzebuje beczki, a garnki gliniane zastąpione zostały przez garnki aluminiowe. Niektóre zawody są dziś rzadko spotykane lub zupełnie zaginęły. Popatrz </a:t>
            </a:r>
            <a:r>
              <a:rPr lang="pl-PL" altLang="pl-PL" sz="2000" b="1" i="1" kern="1500" spc="20" dirty="0" smtClean="0">
                <a:solidFill>
                  <a:srgbClr val="3F1E03"/>
                </a:solidFill>
                <a:latin typeface="Book Antiqua" pitchFamily="18" charset="0"/>
              </a:rPr>
              <a:t>                      i </a:t>
            </a:r>
            <a:r>
              <a:rPr lang="pl-PL" altLang="pl-PL" sz="2000" b="1" i="1" kern="1500" spc="20" dirty="0">
                <a:solidFill>
                  <a:srgbClr val="3F1E03"/>
                </a:solidFill>
                <a:latin typeface="Book Antiqua" pitchFamily="18" charset="0"/>
              </a:rPr>
              <a:t>zgadnij, czym się zajmują </a:t>
            </a:r>
            <a:r>
              <a:rPr lang="pl-PL" altLang="pl-PL" sz="2000" b="1" i="1" kern="1500" spc="20" dirty="0" smtClean="0">
                <a:solidFill>
                  <a:srgbClr val="3F1E03"/>
                </a:solidFill>
                <a:latin typeface="Book Antiqua" pitchFamily="18" charset="0"/>
              </a:rPr>
              <a:t>rzemieślnicy:</a:t>
            </a:r>
            <a:endParaRPr lang="pl-PL" altLang="pl-PL" sz="2000" b="1" i="1" kern="1500" spc="20" dirty="0">
              <a:solidFill>
                <a:srgbClr val="3F1E03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>
                <a:solidFill>
                  <a:srgbClr val="3F1E03"/>
                </a:solidFill>
                <a:latin typeface="Century Schoolbook" pitchFamily="18" charset="0"/>
              </a:rPr>
              <a:t>Garncarz</a:t>
            </a:r>
          </a:p>
        </p:txBody>
      </p:sp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323528" y="5661248"/>
            <a:ext cx="864095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pl-PL" altLang="pl-PL" sz="2000" b="1" dirty="0">
                <a:solidFill>
                  <a:srgbClr val="3F1E03"/>
                </a:solidFill>
                <a:latin typeface="Book Antiqua" pitchFamily="18" charset="0"/>
              </a:rPr>
              <a:t>Garncarstwo jest jednym z najstarszych </a:t>
            </a:r>
            <a:r>
              <a:rPr lang="pl-PL" altLang="pl-PL" sz="2000" b="1" dirty="0" smtClean="0">
                <a:solidFill>
                  <a:srgbClr val="3F1E03"/>
                </a:solidFill>
                <a:latin typeface="Book Antiqua" pitchFamily="18" charset="0"/>
              </a:rPr>
              <a:t>rzemiosł.</a:t>
            </a:r>
            <a:br>
              <a:rPr lang="pl-PL" altLang="pl-PL" sz="2000" b="1" dirty="0" smtClean="0">
                <a:solidFill>
                  <a:srgbClr val="3F1E03"/>
                </a:solidFill>
                <a:latin typeface="Book Antiqua" pitchFamily="18" charset="0"/>
              </a:rPr>
            </a:br>
            <a:r>
              <a:rPr lang="pl-PL" altLang="pl-PL" sz="2000" b="1" dirty="0" smtClean="0">
                <a:solidFill>
                  <a:srgbClr val="3F1E03"/>
                </a:solidFill>
                <a:latin typeface="Book Antiqua" pitchFamily="18" charset="0"/>
              </a:rPr>
              <a:t>Garncarz 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wytwarzał garnki, dzbany i naczynia codziennego użytku.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827088" y="5949280"/>
            <a:ext cx="75771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 b="1" dirty="0">
                <a:solidFill>
                  <a:srgbClr val="3F1E03"/>
                </a:solidFill>
                <a:latin typeface="Book Antiqua" pitchFamily="18" charset="0"/>
              </a:rPr>
              <a:t>Kołodziej 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wyrabiał koła drewniane i części do powozów</a:t>
            </a:r>
            <a:r>
              <a:rPr lang="pl-PL" altLang="pl-PL" sz="2000" b="1" dirty="0">
                <a:solidFill>
                  <a:srgbClr val="3F1E03"/>
                </a:solidFill>
                <a:latin typeface="Book Antiqua" pitchFamily="18" charset="0"/>
              </a:rPr>
              <a:t>.</a:t>
            </a:r>
          </a:p>
        </p:txBody>
      </p:sp>
      <p:pic>
        <p:nvPicPr>
          <p:cNvPr id="4101" name="Obraz 6" descr="http://icity.pl/media/images/event_new/x00/x75/x2b/29995/dd7a686b121d9b988cb2ea852cec2baa211f95ed_or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107612"/>
            <a:ext cx="6483716" cy="469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Obraz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588" y="3421063"/>
            <a:ext cx="1828800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 smtClean="0">
                <a:solidFill>
                  <a:srgbClr val="3F1E03"/>
                </a:solidFill>
                <a:latin typeface="Century Schoolbook" pitchFamily="18" charset="0"/>
              </a:rPr>
              <a:t>Kołodziej</a:t>
            </a:r>
            <a:endParaRPr lang="pl-PL" altLang="pl-PL" sz="4400" b="1" i="1" dirty="0">
              <a:solidFill>
                <a:srgbClr val="3F1E03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755650" y="5529426"/>
            <a:ext cx="75771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 b="1" dirty="0">
                <a:solidFill>
                  <a:srgbClr val="3F1E03"/>
                </a:solidFill>
                <a:latin typeface="Book Antiqua" pitchFamily="18" charset="0"/>
              </a:rPr>
              <a:t>Bednarz 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robił beczki, w których przechowywano różnorodne produkty, np. kapustę kiszoną. </a:t>
            </a:r>
          </a:p>
        </p:txBody>
      </p:sp>
      <p:pic>
        <p:nvPicPr>
          <p:cNvPr id="51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005064"/>
            <a:ext cx="12954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 smtClean="0">
                <a:solidFill>
                  <a:srgbClr val="3F1E03"/>
                </a:solidFill>
                <a:latin typeface="Century Schoolbook" pitchFamily="18" charset="0"/>
              </a:rPr>
              <a:t>Bednarz</a:t>
            </a:r>
            <a:endParaRPr lang="pl-PL" altLang="pl-PL" sz="4400" b="1" i="1" dirty="0">
              <a:solidFill>
                <a:srgbClr val="3F1E03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755650" y="5443538"/>
            <a:ext cx="75771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 b="1" dirty="0">
                <a:solidFill>
                  <a:srgbClr val="3F1E03"/>
                </a:solidFill>
                <a:latin typeface="Book Antiqua" pitchFamily="18" charset="0"/>
              </a:rPr>
              <a:t>Bartnik (pszczelarz) ,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 zajmował się hodowlą pszczół leśnych</a:t>
            </a:r>
            <a:b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</a:b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      i zbieraniem miodu.</a:t>
            </a:r>
            <a:endParaRPr lang="pl-PL" altLang="pl-PL" sz="2000" b="1" dirty="0">
              <a:solidFill>
                <a:srgbClr val="3F1E03"/>
              </a:solidFill>
              <a:latin typeface="Book Antiqua" pitchFamily="18" charset="0"/>
            </a:endParaRPr>
          </a:p>
        </p:txBody>
      </p:sp>
      <p:pic>
        <p:nvPicPr>
          <p:cNvPr id="6149" name="Obraz 6" descr="http://upload.wikimedia.org/wikipedia/commons/thumb/d/d4/Jozef_Lapczynski_-_Wybieranie_barci_u_Kurpi%C3%B3w.JPG/220px-Jozef_Lapczynski_-_Wybieranie_barci_u_Kurpi%C3%B3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124744"/>
            <a:ext cx="3850172" cy="4226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0" name="Obraz 7" descr="http://www.tapeciarnia.pl/tapeciarnia_pl.php?adres=171492_sloiki_miod_kwiat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57535">
            <a:off x="5743304" y="3002743"/>
            <a:ext cx="2374903" cy="1690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 smtClean="0">
                <a:solidFill>
                  <a:srgbClr val="3F1E03"/>
                </a:solidFill>
                <a:latin typeface="Century Schoolbook" pitchFamily="18" charset="0"/>
              </a:rPr>
              <a:t>Bartnik</a:t>
            </a:r>
            <a:endParaRPr lang="pl-PL" altLang="pl-PL" sz="4400" b="1" i="1" dirty="0">
              <a:solidFill>
                <a:srgbClr val="3F1E03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0" y="567344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2000" b="1" dirty="0">
                <a:solidFill>
                  <a:srgbClr val="3F1E03"/>
                </a:solidFill>
                <a:latin typeface="Book Antiqua" pitchFamily="18" charset="0"/>
              </a:rPr>
              <a:t>Młynarz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 zajmował się mieleniem ziarna zbóż na mąkę </a:t>
            </a:r>
            <a: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  <a:t/>
            </a:r>
            <a:b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</a:br>
            <a: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  <a:t>lub 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przerobem zbóż na kasze i płatki.</a:t>
            </a:r>
            <a:endParaRPr lang="pl-PL" altLang="pl-PL" sz="2000" b="1" dirty="0">
              <a:solidFill>
                <a:srgbClr val="3F1E03"/>
              </a:solidFill>
              <a:latin typeface="Book Antiqua" pitchFamily="18" charset="0"/>
            </a:endParaRPr>
          </a:p>
        </p:txBody>
      </p:sp>
      <p:pic>
        <p:nvPicPr>
          <p:cNvPr id="7173" name="Obraz 8" descr="http://alehistoria.blox.pl/resource/mlynar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136" y="1340123"/>
            <a:ext cx="3371850" cy="4078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Obraz 9" descr="https://encrypted-tbn1.gstatic.com/images?q=tbn:ANd9GcSY8jsW-0emzsAQD7jKpazXSUvvbLqiT6JqUhvoYFpq2eQ-_GJ06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060848"/>
            <a:ext cx="3168650" cy="3100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 smtClean="0">
                <a:solidFill>
                  <a:srgbClr val="3F1E03"/>
                </a:solidFill>
                <a:latin typeface="Century Schoolbook" pitchFamily="18" charset="0"/>
              </a:rPr>
              <a:t>Młynarz</a:t>
            </a:r>
            <a:endParaRPr lang="pl-PL" altLang="pl-PL" sz="4400" b="1" i="1" dirty="0">
              <a:solidFill>
                <a:srgbClr val="3F1E03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0" y="574545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2000" b="1" i="1" dirty="0">
                <a:latin typeface="Book Antiqua" pitchFamily="18" charset="0"/>
              </a:rPr>
              <a:t>Garbarz </a:t>
            </a:r>
            <a:r>
              <a:rPr lang="pl-PL" altLang="pl-PL" sz="2000" b="1" dirty="0">
                <a:latin typeface="Book Antiqua" pitchFamily="18" charset="0"/>
              </a:rPr>
              <a:t>garbował (zmiękczał) skóry, oczyszczał je </a:t>
            </a:r>
          </a:p>
          <a:p>
            <a:pPr algn="ctr" eaLnBrk="1" hangingPunct="1"/>
            <a:r>
              <a:rPr lang="pl-PL" altLang="pl-PL" sz="2000" b="1" dirty="0">
                <a:latin typeface="Book Antiqua" pitchFamily="18" charset="0"/>
              </a:rPr>
              <a:t>z tłuszczu  i włosia, suszył, a następnie farbował.</a:t>
            </a:r>
          </a:p>
        </p:txBody>
      </p:sp>
      <p:pic>
        <p:nvPicPr>
          <p:cNvPr id="8197" name="Obraz 6" descr="http://gua.convdocs.org/tw_files2/urls_10/5/d-4730/4730_html_6b53053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092169"/>
            <a:ext cx="3743672" cy="45690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 smtClean="0">
                <a:solidFill>
                  <a:srgbClr val="3F1E03"/>
                </a:solidFill>
                <a:latin typeface="Century Schoolbook" pitchFamily="18" charset="0"/>
              </a:rPr>
              <a:t>Garbarz</a:t>
            </a:r>
            <a:endParaRPr lang="pl-PL" altLang="pl-PL" sz="4400" b="1" i="1" dirty="0">
              <a:solidFill>
                <a:srgbClr val="3F1E03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0" y="5301208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2000" b="1" dirty="0">
                <a:solidFill>
                  <a:srgbClr val="3F1E03"/>
                </a:solidFill>
                <a:latin typeface="Book Antiqua" pitchFamily="18" charset="0"/>
              </a:rPr>
              <a:t>Ludwisarz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 (brązownik) – odlewał z brązu, miedzi, mosiądzu </a:t>
            </a:r>
            <a: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  <a:t/>
            </a:r>
            <a:b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</a:br>
            <a: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  <a:t>lub 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spiżu dzwony, lufy do dział, posągi, świeczniki </a:t>
            </a:r>
            <a: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  <a:t/>
            </a:r>
            <a:b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</a:br>
            <a: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  <a:t>i 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przedmioty codziennego użytku.</a:t>
            </a:r>
            <a:endParaRPr lang="pl-PL" altLang="pl-PL" sz="2000" b="1" i="1" dirty="0">
              <a:solidFill>
                <a:srgbClr val="3F1E03"/>
              </a:solidFill>
              <a:latin typeface="Book Antiqua" pitchFamily="18" charset="0"/>
            </a:endParaRPr>
          </a:p>
        </p:txBody>
      </p:sp>
      <p:pic>
        <p:nvPicPr>
          <p:cNvPr id="9221" name="Obraz 5" descr="https://encrypted-tbn3.gstatic.com/images?q=tbn:ANd9GcTiWpRHWX3WG7LM2OiNixDlcZ6BZRcz0KF_12vH-DfOll5N5FWssQ"/>
          <p:cNvPicPr>
            <a:picLocks noChangeAspect="1" noChangeArrowheads="1"/>
          </p:cNvPicPr>
          <p:nvPr/>
        </p:nvPicPr>
        <p:blipFill>
          <a:blip r:embed="rId3" cstate="print"/>
          <a:srcRect l="7229" r="7229"/>
          <a:stretch>
            <a:fillRect/>
          </a:stretch>
        </p:blipFill>
        <p:spPr bwMode="auto">
          <a:xfrm>
            <a:off x="1403648" y="1330708"/>
            <a:ext cx="5544616" cy="3825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Obraz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78980">
            <a:off x="6336139" y="3835244"/>
            <a:ext cx="18129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 smtClean="0">
                <a:solidFill>
                  <a:srgbClr val="3F1E03"/>
                </a:solidFill>
                <a:latin typeface="Century Schoolbook" pitchFamily="18" charset="0"/>
              </a:rPr>
              <a:t>Ludwisarz</a:t>
            </a:r>
            <a:endParaRPr lang="pl-PL" altLang="pl-PL" sz="4400" b="1" i="1" dirty="0">
              <a:solidFill>
                <a:srgbClr val="3F1E03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0" y="5529426"/>
            <a:ext cx="925252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2000" b="1" dirty="0">
                <a:solidFill>
                  <a:srgbClr val="3F1E03"/>
                </a:solidFill>
                <a:latin typeface="Book Antiqua" pitchFamily="18" charset="0"/>
              </a:rPr>
              <a:t>Rymarz  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wytwarzał uprzęże konne, siodła, akcesoria jeździeckie  </a:t>
            </a:r>
            <a: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  <a:t/>
            </a:r>
            <a:b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</a:br>
            <a:r>
              <a:rPr lang="pl-PL" altLang="pl-PL" sz="2000" dirty="0" smtClean="0">
                <a:solidFill>
                  <a:srgbClr val="3F1E03"/>
                </a:solidFill>
                <a:latin typeface="Book Antiqua" pitchFamily="18" charset="0"/>
              </a:rPr>
              <a:t>oraz 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skórzane pasy pędne.</a:t>
            </a:r>
          </a:p>
        </p:txBody>
      </p:sp>
      <p:pic>
        <p:nvPicPr>
          <p:cNvPr id="2" name="Symbol zastępczy zawartości 4" descr="rymar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8126" y="1213272"/>
            <a:ext cx="5676162" cy="4015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63" y="3643313"/>
            <a:ext cx="15335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 smtClean="0">
                <a:solidFill>
                  <a:srgbClr val="3F1E03"/>
                </a:solidFill>
                <a:latin typeface="Century Schoolbook" pitchFamily="18" charset="0"/>
              </a:rPr>
              <a:t>Rymarz</a:t>
            </a:r>
            <a:endParaRPr lang="pl-PL" altLang="pl-PL" sz="4400" b="1" i="1" dirty="0">
              <a:solidFill>
                <a:srgbClr val="3F1E03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pole tekstowe 6"/>
          <p:cNvSpPr txBox="1">
            <a:spLocks noChangeArrowheads="1"/>
          </p:cNvSpPr>
          <p:nvPr/>
        </p:nvSpPr>
        <p:spPr bwMode="auto">
          <a:xfrm>
            <a:off x="611560" y="5293657"/>
            <a:ext cx="803783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2000" b="1" i="1" dirty="0">
                <a:solidFill>
                  <a:srgbClr val="3F1E03"/>
                </a:solidFill>
                <a:latin typeface="Book Antiqua" pitchFamily="18" charset="0"/>
              </a:rPr>
              <a:t>Kowal</a:t>
            </a: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 zajmował się wyrobem przedmiotów użytkowych z metalu jak podkowy, kociołki, narzędzia i inne przedmioty z metalu.</a:t>
            </a:r>
            <a:b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</a:br>
            <a:r>
              <a:rPr lang="pl-PL" altLang="pl-PL" sz="2000" dirty="0">
                <a:solidFill>
                  <a:srgbClr val="3F1E03"/>
                </a:solidFill>
                <a:latin typeface="Book Antiqua" pitchFamily="18" charset="0"/>
              </a:rPr>
              <a:t> Podkuwał również  konie i zajmował się pielęgnacją końskich kopyt.</a:t>
            </a:r>
            <a:endParaRPr lang="pl-PL" altLang="pl-PL" sz="2000" b="1" i="1" dirty="0">
              <a:solidFill>
                <a:srgbClr val="3F1E03"/>
              </a:solidFill>
              <a:latin typeface="Book Antiqua" pitchFamily="18" charset="0"/>
            </a:endParaRPr>
          </a:p>
        </p:txBody>
      </p:sp>
      <p:sp>
        <p:nvSpPr>
          <p:cNvPr id="11269" name="AutoShape 2" descr="http://www.interklasa.pl/portal/dokumenty/m022/img/kowal2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11270" name="Obraz 8" descr="http://www.interklasa.pl/portal/dokumenty/m022/img/kowal1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013227"/>
            <a:ext cx="3456384" cy="4209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1" name="Obraz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717032"/>
            <a:ext cx="16256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4"/>
          <p:cNvSpPr txBox="1">
            <a:spLocks noChangeArrowheads="1"/>
          </p:cNvSpPr>
          <p:nvPr/>
        </p:nvSpPr>
        <p:spPr bwMode="auto">
          <a:xfrm>
            <a:off x="0" y="3553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400" b="1" i="1" dirty="0" smtClean="0">
                <a:solidFill>
                  <a:srgbClr val="3F1E03"/>
                </a:solidFill>
                <a:latin typeface="Century Schoolbook" pitchFamily="18" charset="0"/>
              </a:rPr>
              <a:t>Kowal</a:t>
            </a:r>
            <a:endParaRPr lang="pl-PL" altLang="pl-PL" sz="4400" b="1" i="1" dirty="0">
              <a:solidFill>
                <a:srgbClr val="3F1E03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1"/>
          <p:cNvSpPr>
            <a:spLocks noGrp="1"/>
          </p:cNvSpPr>
          <p:nvPr>
            <p:ph type="ctrTitle"/>
          </p:nvPr>
        </p:nvSpPr>
        <p:spPr>
          <a:xfrm>
            <a:off x="250825" y="404813"/>
            <a:ext cx="8713788" cy="720725"/>
          </a:xfrm>
        </p:spPr>
        <p:txBody>
          <a:bodyPr/>
          <a:lstStyle/>
          <a:p>
            <a:r>
              <a:rPr lang="pl-PL" altLang="pl-PL" dirty="0" smtClean="0"/>
              <a:t/>
            </a:r>
            <a:br>
              <a:rPr lang="pl-PL" altLang="pl-PL" dirty="0" smtClean="0"/>
            </a:br>
            <a:r>
              <a:rPr lang="pl-PL" altLang="pl-PL" dirty="0" smtClean="0"/>
              <a:t/>
            </a:r>
            <a:br>
              <a:rPr lang="pl-PL" altLang="pl-PL" dirty="0" smtClean="0"/>
            </a:br>
            <a:r>
              <a:rPr lang="pl-PL" altLang="pl-PL" sz="3200" b="1" dirty="0" smtClean="0">
                <a:latin typeface="Book Antiqua" pitchFamily="18" charset="0"/>
              </a:rPr>
              <a:t>Zapamiętaj pisownię nazw zawodów:</a:t>
            </a:r>
            <a:br>
              <a:rPr lang="pl-PL" altLang="pl-PL" sz="3200" b="1" dirty="0" smtClean="0">
                <a:latin typeface="Book Antiqua" pitchFamily="18" charset="0"/>
              </a:rPr>
            </a:br>
            <a:r>
              <a:rPr lang="pl-PL" altLang="pl-PL" dirty="0" smtClean="0"/>
              <a:t/>
            </a:r>
            <a:br>
              <a:rPr lang="pl-PL" altLang="pl-PL" dirty="0" smtClean="0"/>
            </a:br>
            <a:endParaRPr lang="pl-PL" altLang="pl-PL" dirty="0" smtClean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900113" y="1125538"/>
            <a:ext cx="6400800" cy="23272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młyn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 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garba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rz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rym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 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ludwis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bedn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  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maryn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piek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   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m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lecz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</a:t>
            </a:r>
            <a:endParaRPr lang="pl-PL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endParaRPr lang="pl-PL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0" y="587727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latin typeface="Book Antiqua" pitchFamily="18" charset="0"/>
              </a:rPr>
              <a:t>Uzasadnij pisownię </a:t>
            </a:r>
            <a:r>
              <a:rPr lang="pl-PL" sz="3600" b="1" dirty="0" err="1" smtClean="0">
                <a:solidFill>
                  <a:schemeClr val="tx2">
                    <a:lumMod val="75000"/>
                  </a:schemeClr>
                </a:solidFill>
                <a:latin typeface="Book Antiqua" pitchFamily="18" charset="0"/>
              </a:rPr>
              <a:t>rz</a:t>
            </a:r>
            <a:r>
              <a:rPr lang="pl-PL" sz="3200" b="1" dirty="0" smtClean="0">
                <a:latin typeface="Book Antiqua" pitchFamily="18" charset="0"/>
              </a:rPr>
              <a:t> w tych wyrazach</a:t>
            </a:r>
          </a:p>
          <a:p>
            <a:pPr algn="ctr"/>
            <a:endParaRPr lang="pl-PL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ctrTitle"/>
          </p:nvPr>
        </p:nvSpPr>
        <p:spPr>
          <a:xfrm>
            <a:off x="468313" y="404813"/>
            <a:ext cx="7772400" cy="1470025"/>
          </a:xfrm>
        </p:spPr>
        <p:txBody>
          <a:bodyPr/>
          <a:lstStyle/>
          <a:p>
            <a:r>
              <a:rPr lang="pl-PL" altLang="pl-PL" dirty="0" smtClean="0"/>
              <a:t/>
            </a:r>
            <a:br>
              <a:rPr lang="pl-PL" altLang="pl-PL" dirty="0" smtClean="0"/>
            </a:br>
            <a:r>
              <a:rPr lang="pl-PL" altLang="pl-PL" dirty="0" smtClean="0"/>
              <a:t/>
            </a:r>
            <a:br>
              <a:rPr lang="pl-PL" altLang="pl-PL" dirty="0" smtClean="0"/>
            </a:br>
            <a:r>
              <a:rPr lang="pl-PL" altLang="pl-PL" dirty="0" smtClean="0"/>
              <a:t/>
            </a:r>
            <a:br>
              <a:rPr lang="pl-PL" altLang="pl-PL" dirty="0" smtClean="0"/>
            </a:br>
            <a:r>
              <a:rPr lang="pl-PL" altLang="pl-PL" sz="3200" b="1" dirty="0" smtClean="0">
                <a:latin typeface="Book Antiqua" pitchFamily="18" charset="0"/>
              </a:rPr>
              <a:t>W nazwach zawodów piszemy </a:t>
            </a:r>
            <a:r>
              <a:rPr lang="pl-PL" altLang="pl-PL" sz="3200" b="1" dirty="0" err="1" smtClean="0">
                <a:solidFill>
                  <a:schemeClr val="tx2">
                    <a:lumMod val="75000"/>
                  </a:schemeClr>
                </a:solidFill>
                <a:latin typeface="Book Antiqua" pitchFamily="18" charset="0"/>
              </a:rPr>
              <a:t>rz</a:t>
            </a:r>
            <a:r>
              <a:rPr lang="pl-PL" altLang="pl-PL" sz="3200" b="1" dirty="0" smtClean="0">
                <a:latin typeface="Book Antiqua" pitchFamily="18" charset="0"/>
              </a:rPr>
              <a:t>, bo wymienia się na </a:t>
            </a:r>
            <a:r>
              <a:rPr lang="pl-PL" altLang="pl-PL" sz="3200" b="1" dirty="0" smtClean="0">
                <a:solidFill>
                  <a:schemeClr val="tx2">
                    <a:lumMod val="75000"/>
                  </a:schemeClr>
                </a:solidFill>
                <a:latin typeface="Book Antiqua" pitchFamily="18" charset="0"/>
              </a:rPr>
              <a:t>r</a:t>
            </a:r>
            <a:r>
              <a:rPr lang="pl-PL" altLang="pl-PL" sz="3200" b="1" dirty="0" smtClean="0">
                <a:latin typeface="Book Antiqua" pitchFamily="18" charset="0"/>
              </a:rPr>
              <a:t>:</a:t>
            </a:r>
            <a:r>
              <a:rPr lang="pl-PL" altLang="pl-PL" dirty="0" smtClean="0"/>
              <a:t/>
            </a:r>
            <a:br>
              <a:rPr lang="pl-PL" altLang="pl-PL" dirty="0" smtClean="0"/>
            </a:br>
            <a:r>
              <a:rPr lang="pl-PL" altLang="pl-PL" dirty="0" smtClean="0"/>
              <a:t/>
            </a:r>
            <a:br>
              <a:rPr lang="pl-PL" altLang="pl-PL" dirty="0" smtClean="0"/>
            </a:br>
            <a:r>
              <a:rPr lang="pl-PL" altLang="pl-PL" dirty="0" smtClean="0"/>
              <a:t/>
            </a:r>
            <a:br>
              <a:rPr lang="pl-PL" altLang="pl-PL" dirty="0" smtClean="0"/>
            </a:br>
            <a:r>
              <a:rPr lang="pl-PL" altLang="pl-PL" dirty="0" smtClean="0"/>
              <a:t/>
            </a:r>
            <a:br>
              <a:rPr lang="pl-PL" altLang="pl-PL" dirty="0" smtClean="0"/>
            </a:br>
            <a:endParaRPr lang="pl-PL" altLang="pl-PL" dirty="0" smtClean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95536" y="1460376"/>
            <a:ext cx="6400800" cy="17526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młyn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– 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</a:rPr>
              <a:t>młyna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skie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garba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rz -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</a:rPr>
              <a:t>garba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ski</a:t>
            </a:r>
            <a:endParaRPr lang="pl-PL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>
                <a:solidFill>
                  <a:schemeClr val="tx2">
                    <a:lumMod val="75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ym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 -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ryma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ska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bedn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 -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bedna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ska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>
                <a:solidFill>
                  <a:schemeClr val="tx2">
                    <a:lumMod val="75000"/>
                  </a:schemeClr>
                </a:solidFill>
              </a:rPr>
              <a:t>m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aryn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-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maryna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ski</a:t>
            </a:r>
            <a:endParaRPr lang="pl-PL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piek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 -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pieka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nia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dirty="0">
                <a:solidFill>
                  <a:schemeClr val="tx2">
                    <a:lumMod val="75000"/>
                  </a:schemeClr>
                </a:solidFill>
              </a:rPr>
              <a:t>m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lecz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arz –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mlecza</a:t>
            </a: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ski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pl-PL" b="1" dirty="0" smtClean="0">
                <a:solidFill>
                  <a:schemeClr val="tx1"/>
                </a:solidFill>
                <a:latin typeface="Book Antiqua" pitchFamily="18" charset="0"/>
              </a:rPr>
              <a:t>Czy znasz inne wyrazy zakończone cząstką –</a:t>
            </a:r>
            <a:r>
              <a:rPr lang="pl-PL" b="1" dirty="0" err="1" smtClean="0">
                <a:solidFill>
                  <a:schemeClr val="tx1"/>
                </a:solidFill>
                <a:latin typeface="Book Antiqua" pitchFamily="18" charset="0"/>
              </a:rPr>
              <a:t>arz</a:t>
            </a:r>
            <a:r>
              <a:rPr lang="pl-PL" b="1" dirty="0" smtClean="0">
                <a:solidFill>
                  <a:schemeClr val="tx1"/>
                </a:solidFill>
                <a:latin typeface="Book Antiqua" pitchFamily="18" charset="0"/>
              </a:rPr>
              <a:t>?</a:t>
            </a:r>
            <a:endParaRPr lang="pl-PL" b="1" dirty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259</Words>
  <Application>Microsoft Office PowerPoint</Application>
  <PresentationFormat>Pokaz na ekranie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  Zapamiętaj pisownię nazw zawodów:  </vt:lpstr>
      <vt:lpstr>   W nazwach zawodów piszemy rz, bo wymienia się na r: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S M</dc:creator>
  <cp:lastModifiedBy>Łukasz Tutak</cp:lastModifiedBy>
  <cp:revision>52</cp:revision>
  <dcterms:created xsi:type="dcterms:W3CDTF">2009-05-17T11:22:24Z</dcterms:created>
  <dcterms:modified xsi:type="dcterms:W3CDTF">2015-07-06T11:27:40Z</dcterms:modified>
</cp:coreProperties>
</file>