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302" r:id="rId4"/>
    <p:sldId id="257" r:id="rId5"/>
    <p:sldId id="258" r:id="rId6"/>
    <p:sldId id="260" r:id="rId7"/>
    <p:sldId id="263" r:id="rId8"/>
    <p:sldId id="303" r:id="rId9"/>
    <p:sldId id="304" r:id="rId10"/>
    <p:sldId id="305" r:id="rId11"/>
    <p:sldId id="266" r:id="rId12"/>
    <p:sldId id="274" r:id="rId13"/>
    <p:sldId id="272" r:id="rId14"/>
    <p:sldId id="306" r:id="rId15"/>
    <p:sldId id="307" r:id="rId16"/>
    <p:sldId id="308" r:id="rId17"/>
    <p:sldId id="297" r:id="rId18"/>
    <p:sldId id="298" r:id="rId19"/>
    <p:sldId id="299" r:id="rId20"/>
    <p:sldId id="300" r:id="rId2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0093"/>
    <a:srgbClr val="008000"/>
    <a:srgbClr val="990099"/>
    <a:srgbClr val="669900"/>
    <a:srgbClr val="993300"/>
    <a:srgbClr val="CC00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44" autoAdjust="0"/>
    <p:restoredTop sz="94660"/>
  </p:normalViewPr>
  <p:slideViewPr>
    <p:cSldViewPr>
      <p:cViewPr varScale="1">
        <p:scale>
          <a:sx n="64" d="100"/>
          <a:sy n="64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 altLang="pl-P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l-PL" altLang="pl-PL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 altLang="pl-PL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96D3400-B087-4B24-9408-2B6B686E2E8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747668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CC5F6E-5787-4389-8D89-FCF8B15534E9}" type="slidenum">
              <a:rPr lang="pl-PL" altLang="pl-PL"/>
              <a:pPr/>
              <a:t>1</a:t>
            </a:fld>
            <a:endParaRPr lang="pl-PL" altLang="pl-PL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4235598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CAD9C5-45F5-4375-8BAE-B1AB10052644}" type="slidenum">
              <a:rPr lang="pl-PL" altLang="pl-PL"/>
              <a:pPr/>
              <a:t>2</a:t>
            </a:fld>
            <a:endParaRPr lang="pl-PL" altLang="pl-PL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975123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ADD2EF-BD3D-4F4C-8F75-D26EE3C8A727}" type="slidenum">
              <a:rPr lang="pl-PL" altLang="pl-PL"/>
              <a:pPr/>
              <a:t>4</a:t>
            </a:fld>
            <a:endParaRPr lang="pl-PL" altLang="pl-PL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095631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3573E0-6809-41C8-9731-A3A3229F2BAD}" type="slidenum">
              <a:rPr lang="pl-PL" altLang="pl-PL"/>
              <a:pPr/>
              <a:t>5</a:t>
            </a:fld>
            <a:endParaRPr lang="pl-PL" altLang="pl-PL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613569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EA551E-EBD9-472F-BFC7-95CBCF4184D0}" type="slidenum">
              <a:rPr lang="pl-PL" altLang="pl-PL"/>
              <a:pPr/>
              <a:t>6</a:t>
            </a:fld>
            <a:endParaRPr lang="pl-PL" altLang="pl-PL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422401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99A7DA-C610-447C-80E3-D515E1157D9D}" type="slidenum">
              <a:rPr lang="pl-PL" altLang="pl-PL"/>
              <a:pPr/>
              <a:t>7</a:t>
            </a:fld>
            <a:endParaRPr lang="pl-PL" altLang="pl-PL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3670210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E4070D-0F86-4254-9923-695CB6B0AF1C}" type="slidenum">
              <a:rPr lang="pl-PL" altLang="pl-PL"/>
              <a:pPr/>
              <a:t>11</a:t>
            </a:fld>
            <a:endParaRPr lang="pl-PL" altLang="pl-PL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218058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11C4FD-F2CC-4A5A-B1F7-D9188F249553}" type="slidenum">
              <a:rPr lang="pl-PL" altLang="pl-PL"/>
              <a:pPr/>
              <a:t>12</a:t>
            </a:fld>
            <a:endParaRPr lang="pl-PL" altLang="pl-PL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74297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B7C167-3267-4C07-B6DE-BAA4E649FA21}" type="slidenum">
              <a:rPr lang="pl-PL" altLang="pl-PL"/>
              <a:pPr/>
              <a:t>13</a:t>
            </a:fld>
            <a:endParaRPr lang="pl-PL" altLang="pl-PL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195679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EE6D5-1ED6-4D4A-928E-193D21A9E46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199973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B9E3C-7821-4324-80A7-52DEF74FE40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322348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F15769-7435-4625-B44B-85F8EE6188F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3769946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72795-A152-4DFD-9908-14A7557471F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1913784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18EEC4-DD6C-4213-B534-011E7B6ECC3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1775652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36884-AFD2-49F7-81B3-2DAD6A0FBB6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2330906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9365C-9EC6-4405-A44E-4FA49A8ADA2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42487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8B9A3-2474-4563-800E-B395A52C9C89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1273374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0C80A-14F6-41F9-BA1D-B62E557A0A9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62595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7D3C1-2970-4096-A24C-E17C5AB695F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513526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B82E1-62CC-410D-AACE-51195A83122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368550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88D5D9-16FD-403B-827C-F191F7C149B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f/f0/Savoy_cabbage_leaves.jpg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9/91/White_flower_with_drop_in_it.jpg" TargetMode="External"/><Relationship Id="rId5" Type="http://schemas.openxmlformats.org/officeDocument/2006/relationships/image" Target="../media/image14.jpeg"/><Relationship Id="rId10" Type="http://schemas.openxmlformats.org/officeDocument/2006/relationships/image" Target="../media/image17.jpeg"/><Relationship Id="rId4" Type="http://schemas.openxmlformats.org/officeDocument/2006/relationships/hyperlink" Target="http://upload.wikimedia.org/wikipedia/commons/c/c9/Brassica_oleracea2.jpg" TargetMode="Externa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c/Cauliflower.jpg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4/4f/Fractal_Broccoli.jpg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://upload.wikimedia.org/wikipedia/commons/f/fb/Broccoli_bunches.jpg" TargetMode="External"/><Relationship Id="rId9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hyperlink" Target="http://upload.wikimedia.org/wikipedia/commons/5/5b/NCI_peas_in_pod.jpg" TargetMode="External"/><Relationship Id="rId7" Type="http://schemas.openxmlformats.org/officeDocument/2006/relationships/hyperlink" Target="http://upload.wikimedia.org/wikipedia/commons/5/59/Tuinboon_zaden_in_peul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eg"/><Relationship Id="rId5" Type="http://schemas.openxmlformats.org/officeDocument/2006/relationships/hyperlink" Target="http://upload.wikimedia.org/wikipedia/commons/e/e7/Phaseolus_vulgaris_seed.jpg" TargetMode="External"/><Relationship Id="rId4" Type="http://schemas.openxmlformats.org/officeDocument/2006/relationships/image" Target="../media/image22.jpeg"/><Relationship Id="rId9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8/Leeks_bg.JPG" TargetMode="External"/><Relationship Id="rId7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hyperlink" Target="http://upload.wikimedia.org/wikipedia/commons/2/26/Allium_sativum_-_Garlic_-_01.jpg" TargetMode="Externa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555776" y="620688"/>
            <a:ext cx="5396136" cy="1470025"/>
          </a:xfr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pl-PL" altLang="pl-PL" sz="4800" b="1" dirty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WARZYWA </a:t>
            </a:r>
            <a:r>
              <a:rPr lang="pl-PL" altLang="pl-PL" sz="4800" b="1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altLang="pl-PL" sz="4800" b="1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l-PL" altLang="pl-PL" sz="4800" b="1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OKOPOWE </a:t>
            </a:r>
            <a:endParaRPr lang="pl-PL" altLang="pl-PL" sz="4800" b="1" dirty="0">
              <a:ln w="11430"/>
              <a:solidFill>
                <a:srgbClr val="9900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39552" y="2276872"/>
            <a:ext cx="7992888" cy="410445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l-PL" sz="2800" b="1" dirty="0" smtClean="0"/>
              <a:t>	</a:t>
            </a:r>
            <a:r>
              <a:rPr lang="pl-PL" sz="2800" b="1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Rośliny </a:t>
            </a:r>
            <a:r>
              <a:rPr lang="pl-PL" sz="2800" b="1" dirty="0">
                <a:latin typeface="Myriad Pro" pitchFamily="34" charset="0"/>
                <a:ea typeface="Verdana" pitchFamily="34" charset="0"/>
                <a:cs typeface="Verdana" pitchFamily="34" charset="0"/>
              </a:rPr>
              <a:t>okopowe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, 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rośliny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 polowe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        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wymagające 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kilkakrotnego okopywania </a:t>
            </a:r>
            <a:endParaRPr lang="pl-PL" sz="2800" dirty="0" smtClean="0">
              <a:latin typeface="Myriad Pro" pitchFamily="34" charset="0"/>
              <a:ea typeface="Verdana" pitchFamily="34" charset="0"/>
              <a:cs typeface="Verdana" pitchFamily="34" charset="0"/>
            </a:endParaRPr>
          </a:p>
          <a:p>
            <a:pPr>
              <a:spcBef>
                <a:spcPts val="0"/>
              </a:spcBef>
            </a:pP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         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lub 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obsypywania w okresie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wzrostu.</a:t>
            </a:r>
          </a:p>
          <a:p>
            <a:pPr algn="l">
              <a:spcBef>
                <a:spcPts val="1800"/>
              </a:spcBef>
            </a:pP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Rośliny 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okopowe dzieli się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na:</a:t>
            </a:r>
            <a:endParaRPr lang="pl-PL" sz="2800" dirty="0" smtClean="0">
              <a:latin typeface="Myriad Pro" pitchFamily="34" charset="0"/>
              <a:ea typeface="Verdana" pitchFamily="34" charset="0"/>
              <a:cs typeface="Verdana" pitchFamily="34" charset="0"/>
            </a:endParaRPr>
          </a:p>
          <a:p>
            <a:pPr algn="l">
              <a:buFont typeface="Courier New" pitchFamily="49" charset="0"/>
              <a:buChar char="o"/>
            </a:pP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pl-PL" sz="2800" b="1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bulwiaste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: 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ziemniak</a:t>
            </a:r>
            <a:endParaRPr lang="pl-PL" sz="2800" dirty="0" smtClean="0">
              <a:latin typeface="Myriad Pro" pitchFamily="34" charset="0"/>
              <a:ea typeface="Verdana" pitchFamily="34" charset="0"/>
              <a:cs typeface="Verdana" pitchFamily="34" charset="0"/>
            </a:endParaRPr>
          </a:p>
          <a:p>
            <a:pPr algn="l">
              <a:buFont typeface="Courier New" pitchFamily="49" charset="0"/>
              <a:buChar char="o"/>
            </a:pPr>
            <a:r>
              <a:rPr lang="pl-PL" sz="2800" b="1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 korzeniowe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: marchew, burak </a:t>
            </a:r>
            <a:r>
              <a:rPr lang="pl-PL" sz="2800" dirty="0">
                <a:latin typeface="Myriad Pro" pitchFamily="34" charset="0"/>
                <a:ea typeface="Verdana" pitchFamily="34" charset="0"/>
                <a:cs typeface="Verdana" pitchFamily="34" charset="0"/>
              </a:rPr>
              <a:t> 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brukiew,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rzepa,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		      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seler</a:t>
            </a:r>
            <a:r>
              <a:rPr lang="pl-PL" sz="2800" dirty="0" smtClean="0">
                <a:latin typeface="Myriad Pro" pitchFamily="34" charset="0"/>
                <a:ea typeface="Verdana" pitchFamily="34" charset="0"/>
                <a:cs typeface="Verdana" pitchFamily="34" charset="0"/>
              </a:rPr>
              <a:t>, pietruszka, chrzan</a:t>
            </a:r>
            <a:endParaRPr lang="pl-PL" altLang="pl-PL" sz="2800" dirty="0">
              <a:latin typeface="Myriad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915816" y="404664"/>
            <a:ext cx="4608512" cy="1143000"/>
          </a:xfrm>
        </p:spPr>
        <p:txBody>
          <a:bodyPr/>
          <a:lstStyle/>
          <a:p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Ziemniak</a:t>
            </a:r>
            <a:endParaRPr lang="pl-P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32098" name="Picture 2" descr="https://encrypted-tbn2.gstatic.com/images?q=tbn:ANd9GcR3SoxUbqSjRpVIuul-pVmLWldIy0ovUikFtHoXO3zXyG1mQ8KOf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76872"/>
            <a:ext cx="277177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2100" name="Picture 4" descr="https://encrypted-tbn0.gstatic.com/images?q=tbn:ANd9GcRFYWjQ7tjJlzwbVmBgOivaIdxZ2gLzrcL-pGCKp6Orus34OjZZs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81128"/>
            <a:ext cx="3324213" cy="182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2102" name="Picture 6" descr="https://encrypted-tbn1.gstatic.com/images?q=tbn:ANd9GcQFhDjbYaDLGlyPkq59bktcNif3tvLXhFw1EJyYzJcU2eK96Tf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37112"/>
            <a:ext cx="23241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2104" name="Picture 8" descr="https://encrypted-tbn3.gstatic.com/images?q=tbn:ANd9GcR_Q3bIUIDYpBM8veY_JdGGPrGQogmQKkKm5sIo2e9ZqivF3vx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4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0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5436096" y="2060848"/>
            <a:ext cx="2520280" cy="823912"/>
          </a:xfrm>
        </p:spPr>
        <p:txBody>
          <a:bodyPr/>
          <a:lstStyle/>
          <a:p>
            <a:r>
              <a:rPr lang="pl-PL" altLang="pl-PL" sz="2000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ĆWIKŁOWY</a:t>
            </a:r>
            <a:endParaRPr lang="pl-PL" sz="2000" dirty="0">
              <a:solidFill>
                <a:srgbClr val="D6009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152" name="Picture 8" descr="https://encrypted-tbn1.gstatic.com/images?q=tbn:ANd9GcQhz4cb_yYQ8ZvDB2cn6eb9_VGXlhWFizE9hxoTBC7tGnIB7mnjJ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encrypted-tbn1.gstatic.com/images?q=tbn:ANd9GcSjx_MyMm7-X36x1Ik3c3vre8E4eiJjwiDxEsvxa0258uBZPNm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8584" y="458112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www.krir.pl/images/krir/buraki_cuk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581128"/>
            <a:ext cx="2486027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2915816" y="404664"/>
            <a:ext cx="4608512" cy="1143000"/>
          </a:xfrm>
        </p:spPr>
        <p:txBody>
          <a:bodyPr/>
          <a:lstStyle/>
          <a:p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Buraki</a:t>
            </a:r>
            <a:endParaRPr lang="pl-P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339752" y="4005064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2000" b="1" dirty="0" smtClean="0">
                <a:solidFill>
                  <a:srgbClr val="D6009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PASTEWNY                  CUKROWY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2" descr="data:image/jpeg;base64,/9j/4AAQSkZJRgABAQAAAQABAAD/2wCEAAkGBxISEhUUERMVFRUWFxoXGBcXGBgXIBocGBYYFxcYGhgYHCggGBolHh0YITMiJSkrLi4wGh8zODMsNykvLisBCgoKDg0OGhAQGywmHyQsLCw0LCwsLCw0LCwsLCwsLCwvLCwsLC8sLCwsLCwsLCwsLCwsLDQsLC8sLDQ1LCwsLP/AABEIALsBDgMBIgACEQEDEQH/xAAbAAEAAgMBAQAAAAAAAAAAAAAABAUBAwYHAv/EADkQAAEDAgQEBQIEBgICAwAAAAEAAhEDIQQSMUEFIlFhBhMycYFCkVKhsfAUIzPB0eFyomKSBxWC/8QAGQEBAAMBAQAAAAAAAAAAAAAAAAECAwQF/8QAKBEAAgIBBAEDBAMBAAAAAAAAAAECEQMEEiExQSJR8BMUMqFxscFh/9oADAMBAAIRAxEAPwD3FERAEREAREQBERAEREAREQBERAEREAREQBFhVNXi4BfTqfyngEtNiDrlIJtPYqkpqPYssxXZmLcwzASWyJAOhjoti4fAY7+a173SWmC4bB1y0n3Ex3Kl8D8S1albJVYA11mANIM6kybFoE37e65sWshNpPiyqkjrUWC5a6GJY9uZjg5t7ggixgj3C67LG1FFwuNbUGZp5SYa7QOMmcvUW132UnMloGVCxPEWtOVvO8uyho6wCSbWaAQSe/Wyj4vjdNs5IeWGHAGIiQduYiNBdctiPEVI1S+m2HuEXc4QQTYhsSSA3eNOi5M+qjCkmiGzr8RxWkyoKbncxEx0G0+6kuxLQ4NJ5iCY7DUnovPaGPL6zq1aq3TK1gpte6pDjygGzLyASP8AKmcZbXpk1fJrvFy852+kCWkZLNDTtl+VmtVJxckvP6Is7yUXBcE8YHK0Gm55cY9T3HMdrtiP+MruMM5xa0vADiJIG3a66cOohl/ElOzaiItyQiIgCIiAIiIAiIgCIiAIiIAiIgCIoHGX1W0y6k5oLbnNEZd7nRVlLamwT1iVytfxG+nQBLTn2c9sB19dpkdFGPiMMqCqHE06jw1zCZyy1sED6byJmCuf7zHV2V3I6DjPGWUGOMhzwJDJ122BhcLjvGLarHipRpl+Qhjsslp2N5gC522Vz5dGq5wxEkOJflZuLyHbkaablclxmrS8xjW0W02EQdTIMxMRvBgCLN1C4suonLlNV7FHKy14fiXCgPOe3yHvzMjNLyJJYYu0GBe2u8qfwnHsFYVA9tNrgGX0a31ENzaZnadL+6pMLgGnCMEOzNeQ8ucIaAJ5bTYRa5HsFvrU3NpA03Na9hAeQ1uZvLIyEwbg6gg2cOgOSnU1x1yQjqvEmKw9ZoDgXkSW+oAG0WkAjf4XJYbFuoh2UFocS55Jc9pEelxDgJe63pm4uo1DHGGy9jiG5uYemdGzYnQbxc9yp3D3ZKf8S99N4FQtZnpWeQbvazOLgHWeqs8k8mVTjSRe7LWuKgqtoMy4erlaaZpsbkbnbcBrjAdYjMJJi0aKI/wzigHPzZ6+b6qhdIvJkhomY12XbYTJiKdKq5uzajZ1Bix17qY+mCu2WmWT8n/BajzF2LqMYKVWoyoHOJq0wwh1Mgkuc17QIIvvbusV+F+cXPwxYym17fVDYNQ7fjg2AJGw2U3xnimU3PpNINaq0NIbqGlwEuI0XIsxTmsqNgFsh3WXcxYO/K8/f78OSEYS2vkozrcDRp06rabHuxNV+R+amWtY0Ay4Ng8xIB1MQfvY8a8VVAwlgphrswYMxc52V2VzjYAMmwg3gwV5scWPPz1HVXuPqLSQHyIcJ1Dbx7L7wnEJcfxt9AIBgNsB31JmFT67hFrGq+fPIs6vw7XLazX1xyhxdNok3BIiAATt22XpdHEscYa4EwHWM2dofYryHgtYD+ZMkhoBJmTIOV0jSQF0PCuKDCudlLcrnExJcMv05ZgkC8Em4I91rpM6xKn0xFnoaKu4bxqhXgU3guicsiRtsf0VivXjJSVo0CIisAiIgCIiAIiIAiIgCIiAIiIAsOErKIDh/Ej24fzIp1Huc2PMcQ4Xg6GZB0Mrksc1zOWA6WtnLBBzND2xcA6xE3LTC9Y4pUphh80At7gOFrjl39hdeX8Tw4c7KYyudmIaMrbSWw2AYXkazHCLRnI0UMW/SoXAQByjNYEkubN7yJBH033AmN4acQ93k+WQIDg5osdWktJcLg2BtyzC0Oq+W1peC5oBInUAvLLTqJB/YXdeH6UNP0gGwgenUEmJJ1F9I6ys9NjUpU+hGNnJNplhrHIXkOiCZl+VzXTDWgg8xiAAFT1qlepT8sS/mzOLWkunr/4/A6r13DYZpzOLRzmdOgAHzAC5jxDwBoLnNaAHRBEAhw79xb4lbz0zUdy+IlxOT4XwCu9pLgYA5mkQYPX/AMo0GuiueF8IyupFtKXegNqfzGOZPNBd/Tdcm3eytvBWJp0qT2ucT6qmYty8jYYCetwdpMH3PQYzHYegC972st116AN3OmithwQcVKyUiVWqspNEkNaLDYdgF5fjfFlXz6zqFR7WEhsuObJywQG5iNbg9vdPEPiqpiCXUyW0abpa0tuXNabnprI+Pipq16bX06chpJLyI9U6td836zKz1Gpc5bYePJWUjRXwxpudUJe6SXS65eYPM4ydb2/ZziGtNfyg4Dyw5zsonUQXEb6wOp9gpHFw50FocWgHPHZ1mgnSwk20I+axlBz82WoWPqXdAlziPxEiSQOkADQLmtXyyl2VfEnZ6sNhuU2zanrJ0HteFswvNWaWjKGgl0bmwMCwAEg/PdYw+CfTqTmDrGCWk7WgA/ijfaVLbW8uqC8lzRPmlrYknSetwTlndJKk69iSe2u6qW0w1oLbPLTyuLiAAZsDJurvgdQUqwDpawuykHQtJ3YQQ73vPY3XHYSXuMMDA95qNeJJ53ExPQTC9K4ZwGtiKDZq03tE5KkFr23MtIg2noehCjDjvJ6e0WSO6wmFp02gU2NaOgELetWGY5rGhzszgAC6IkgXMbStq99dGgREUgIiIAiIgCIiAIiIAiIgCIiALBWUKAqOKcMZWcHOLuUQAIjvqFw/FcG+g6pVqsDoDWUyAXCXC5g2gQZnqOq9Kcxaaoa0FztACT7DVcuXTQm93kq42eXOxFdxp1CRnBDQS30iH80AWgGZ9l1vhfEPqkec6S4TteJ2A5RY/ZUnFS8Q50NZUmrlHqINgJ2GgH3Vn4LoVi/zGuYWE/zZkfQMrWCDZthrEdVyY0/qJciPB1+MxLaVN1R05WiTAmw7LhOMeJvPIY1oyEAZXCSCYJcCDBtIHz1XU+Kse2lQeC9oc5pa0E3M2MDey8gONNMEtOeGfmXBrdLganvlOmq01eWSkoJ8ETZNwfHHUqdYPB/mhobmN+V0+kb6T8KDxLiYeKtStz5yS0hoDQZ6umI6jsql+PfWrSAHvgwGg+r2dOQRr7SrGnwbNhx5xlxrmo4TGZraeXJ2lxaJMQJXD0kmyng2UmuabNc0RLjFhtIbrm6fHdRGcPL5dm53XbmM2zCWidJEj9VZ03PLXeWWkk5C51wW0RDrd3Fsf8XLnOC5xWqVHX8vMWOz9MxdA3YRN9rQpjB9plSwbxagGw2o7zPS7KCW5tYJNrdRdaMRjC084kEgnL3k3PboqZjaT3EPAkmYFoAnNmiwv9ohSGYwguNFwNNv1EEidwLX2+6u8a3JpEkmtUDC+XTfNmkmNeWLBoGlyTZT6eJY9vqc8m4zGNBaCbb/AJqNg67rN8ttj/xudrjl+FYVcYWU303Boe8NPKbtcINrAuEA69VSdN3QRc8BwWFNpd5gIhrASHu5YBnliRrprvp6xwZlQUm+aIfeRa17AZbQBC8j8J0vMdd7qZa3zPMAJDA0ZiXjMIbtYzMQu5wnjem4Bjed4hpcWlmYyASG3gfOq7NJKMVulwaRZ2KKPhMbSq/06jHxrlcHfopC9FOy4REUgIiIAiIgCIiAIiIAiIgCIiAIiIDBCpePVg4GmTDIzVSNmg2aO7j+7qzxuKFNpcfgdTsFwvGOJuygU7vc7M4uiJmxjdoFgO+kLnz5FHgF851KlRfVxIbmqNJDDs0NIYxu4gG57lcpS8RVGsbRwdLI5wALsuao875WaNAnV0wOi+KeBc981q4DneupUOZxj6KdMXdGvQfEKQ/jVHDMczBsGd1nVqh5iNJvF5+mwG0LneVJ23X9jogVeDVG1A/Fh73G5Gb7ZqhPOR0BDREX2rMbgspaPMy1Gvu2HEgwA0GGjQTeAOYrfVxVes8udAyggOfJLnOYYIcRa+UcsdNzNLxhzKRyMJdVfFxqBAuDsTqXdDK521kfpZRqyVUwjGshtUsMXcKckkmTfMCASf0U3B02uaG5i/lnNDZkuItLpGgOkW1tAoP4wuuXEgEtnSbkEj5kR2KtcBWa2YJ5gNDoGg2BiJI5fYmy5px2/kVZvGCYx9JpcHsY3K5rgbjVzyCYkuLzJn1BRePup0ab3YfI1zMrnMAB5Z1cTfLoYbp0vICvVcXmuA1oiAO5I0BPT8ypWMwdOoGybtAAJsTOx3i2ptJUxUoyufXZU4kxUcP5ZDqpAyTFpHRoyNsO8A94vsNggJYQ1tRgMgO/sOUWIMEd4U11NlEVKjKHmPgNIJ26XBjvAub3XN4TF4oVX1XDleSSMoEdA0QJjT7reN5VcekTRZ1cAQ2KtqRIFpnvJeTmO/v+Slw52eXO8yLAmfSA4DLmNpGxX1W4sX0TAI2EAzpBBadb7d/lSOGOqte2JOYTFiA20OM20mNeo1BVW2n2QiZ5YBLcplwggCbTE65o7NkH3W1mEyOkO5XEgPcHNlokVA5oaXAn0xtfqu98LMa+kKkQ6SC6AJg2MjXVTeI8Kwr6VTM1lMBpcXtABGUE5raxexldf29xtMvt4K7gvibCUw2nTpPzuPM2mxzpIGoLuYg7T8wuvoVMzQS0tnYxI+xXlvDuEYgsZicP5dTy3kQQS5pa6BDRZw+rU67r0nhD6xpg1w0PvIaCLTaQSb/K3085NU1+i0W/JNREXSWCIiAIiIAiIgCIiAIiwTCAyvh9QBaamJ6fdQziOaBJ/RZSyV0WUbJb8Q6DkaCe5gfcAwufqeKXh/l1KQpu0uS6DtsJB2ImVcYio8NJptD3fhLskje+U36CPkLnRjmYknO3y61K2R0SJMAg7tOmaOu6ylkfuaRgmfGNxDjJc7M82F9J6dP8lUdag4OLw4Z4+o8tMDVwEXf+izxfiflctR4aR9LeYxsRex7kKgxHnYkHyWFzBq2HXjq++Y9tlzONu2RKPPBsxVVjWkNe3SS4m5O/sN+pWvD0KuIaAwEgnNaYMQBfcDpaF2fCPAeFfSDnh8va0+oy02MC2uxssVcTS4dU/h6Mvs6q6bkF2VlKnMWFnOJ15R1R6ZKW+XRltbZy+MwT6Aa2oc51h0WB03kSZ91UY9jXVJYJqOBAOsAm5sTHT2+yusS41XukZnl0vebNDug/FlECBpfSxR9RlJsTfTNqSejANYv89brHbU3KPTKuPJR1cEPQyMjYaHRb8JPS942u46Kx4Dgf4l5LQfLYDzRA1Gp++nbuo+La5zT5bRAOWJm8iWzuYnN9ve14dQeyh5bneWHkZ4IBdPpZmAkN10JntdTti36uirNWNDS7KJyU3Al358zt3GbNbeL7gKK97NQ0gw48ziHGSOe0gC8x0grdgsY7Oc+aIOWiMt3TDQCJIm8mSZt7fHBqb/PzOY0OklwqSBzTNiACBNgMw91OTGpr5wQ+TbRxrzma4iGtDi6BMGbk7jS/dfFdozOAgtgAfVLrEkAxA1AELrqXAqT3OdRpPeXavdytM+8T7QFIw3gnmJfUIlscnWI1I0HsrR0+SMlTv/CdrPOWUmYf1DOZs2wAk6vMTMAw37wpuDYH0nufTL3PnJUEtOYRLXN9JaR0+BFh3zPAGHbTNMEuzHMXPuSfdVeJ8GfwtJ7mOzDMHZTsNDEb316K08E4q0g4ssv/AI/wlTy3Oe9pYT/TFyDA9X4T2V7xDgNOq1zSXAOEGCud4Y4YZoxLH56LgRUAaM1iABEgAgn9zKteG+MsPWqNptFRpcYBc0RPSziR8hdOOcIxUZOr/ZaPVFjwThQwzCxr3OBM3At1iNtNVZIi6Uq4RYIiKQEREAREQBERAERfL3gCUBmVAxdXNYencrVinPdN4G0GPz3UVlMkX06f57rCU74RpGPk3GmTpH/6/wBFbWwNoKw0yskj97rN/wDC5sZU3XO+LeEMrtFRrSXsI9Jg66g7bT1ACt69QW6f6P7+yqBiSXRs8QTtqGx+f5KkraotHuzkcBwJ2JquqVQBmcSdrkxF9tBddvwTg76LcriCNpABHaylYHCNblMGWktdtPuNwdft1U6riALfZTV8sjdXCOP8S8Mc6m6o3zqbgckU3R9UBzg0wWG0zMDpque8KcWY10VwS97sjpMnMJIcNyTMGTEmesd3jsQXSAY2P6/v2Xm+LpmnxB3lNdmaQ9wAJvmAsJ0IJdqBzLJxv0mnFWy/4nRaQQDHSGl3/Uf3hUT8JTnM+q4uiJhogHZvPyTpMEq+x2DfVdOWIEAZn29hIaPeFX4vCVaID20sxBAgtJF95FwVb7eSVs5JSNvDMA4QKVG20Gf+0AD8vdTsZwzFNYajqdJrQJcXPuZMat02tb3XX8HpZqbHZS0kAwdR2Wzj3D6lej5VNwZmcMxN+UXIAjWYWywpRtFWjlKPDWUSf4it5JEENpsGZ8ic7XDeSQT1Fzouv4dwfDtAe1mYuAOZ5znrc3E+y5vx3wxmWgPMDXNHlta4nml1NuabwBNyeoV54LxBfhKZmQJaOXKRlOUgje4N7bJj4yODRC7ovIWYRF1Fgq/jeNo0qTzWMMIymxd6raC51Vgtdag14Ic0EGxBEqJJtcA4nE4ulTwLG0SyoahIJDS3MTTc0lwic0Zdb2HRQPDWGq0MWadM+oZgXNGV7JMPbuLX1Hyr7x5hqpo0/JaSGPk5QSRDeUwNtfyW7wTQreSH4jKbAUjHMGEA5ZiQJAt2XnvE5ZkvailcnSNWUReiXCIiAIiIAiIgCL5e8C5UZ9cnSw6qspJEpWZxeMawX+eyhHHsJ1/fRV3HXNNNzM5aXTDgYIOov8FRuF4dwaDVJnYX/wDY9SuaWSTdI3jBJWyzc7MZMxsOlls8vpZanOgXMWn7bjqoY4gXCDGYaFpsdwQe6AmVMUAD1br3CjjElxkDlcCQR1Bv+o/NVzntacxPNluNe/xBn7r6ovc4ACzdgOncpQ4JdfE8sNE8wJg6AkT+ewUjChgBnvPzdQG4chp01EewP+FipxKg3MDUknZoLosAfSCpURZa1K5Om9v9qFiKTnDWIIP2IP791A/+4EkMp1HTEmIFhA1v+SlU6tRw/pu+6bbF0feKtHv/AJupGC4KzzH1Y5nxJ9mgR+S+8JgXVHTUFhoP3qr+nTAC0hCnZnOXFESngGjZbhhW9FIRbGZrbTAXy9h2W5EBx3j2gDQFRwg0nSDJ0MAj7hp02spXgTifnUS0tyuY4kju8lxMajmJ/TYro6tFrhDgCOhEqNw/hNGh/SYG2Im5MFxdEnaST8rL6b+puTIrmyaiItSQiIgMELKIgCIiAIiIAiLBKAytFfEBttStdTEyOXTr/hVuJxYaLlYzy10aRhfZINTdxLjPa322VXjOLw7IwFzz9LdbddgO5WmnSq1rNJY3dx1PxsrDB4BlMZWNvq52pn36rHlmvCIFDhznOzV3AwZDBOUHuSOY/YdlPxEi4idp0PY9j1W2rUDTBEzv/Y91W4qo6YHMbwNr6T37Kyh7EOVmrEYqwN23Bg7E2I/NQ2tgACGNkjpa+/20Uqjw57zLnfays8PwpgvEnqbqyxsq5IpaTBPIxzrEdBf3Uyhhax2a0ff9bfkr6lhgNlJZTWigirkUTOBZv6ji73P9lOo8Gpt+kK0a1fStRSyLSwTBoAt4pDovtFNEWYDVlEUgIiIAiIgCIiAIiIAiIgCIiAIiIAiL5e4ASUAe8ASVAxGJInMRGw/z1WrEYszJ0+n977KJicCXtL6xLWAE5Rqfcj9FhKTl0axil2Q6mOlxFIT1O3yf7KThsANXuk6x0m+myh4fHNHLRZIAEZRN/Yae56qVh87r1BG+QkAx1IH6LJUassAQ7lFh+5Wuu7LLRoRtqPlavNh3LPfpp+XwttLDl1z+7q8VZR8EINc4/wB/3op9DBhTKWGAUhtNbKJm5Eenh1ubTW3KkK1FbPkNX0AsopICIiAIiIAiIgCIiAIiIAiIgCIiAIiIAiIgCIiALmeI8Vz1jSbfL9MXLup7fC6ZfBpNmYE9Yv8AdUnHcqLRltdkLA4Q2dU9Ww/D/tTyirsfjNmuiNTqO4R1BDmTPuviRdrdtVVYmpmMNJ1/TZZL8xhg1AuPnf8AeqssHw+Lu1We1y7NLUTThMITdytGU4X01sLK2UaMm7MQsoikgIiIAiIgCIiAIiIAiIgCIiAIiIAiIgCIiAIiIAiIgCIiAIiICu49WqNouNJpc7oDHuqLhTKtZsBjqbR+KfnX9F1yKkoJu2XU6VETA4FtJoAGiloislRSwiIpAREQBERAEREAREQBERAEREAREQBERAEREAREQBERAEREAREQ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Tytuł 1"/>
          <p:cNvSpPr txBox="1">
            <a:spLocks/>
          </p:cNvSpPr>
          <p:nvPr/>
        </p:nvSpPr>
        <p:spPr bwMode="auto">
          <a:xfrm>
            <a:off x="1403648" y="764704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Marchew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 bwMode="auto">
          <a:xfrm>
            <a:off x="4788024" y="764704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Pietruszka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 bwMode="auto">
          <a:xfrm>
            <a:off x="683568" y="4077072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Seler</a:t>
            </a:r>
            <a:endParaRPr kumimoji="0" lang="pl-PL" sz="3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ytuł 1"/>
          <p:cNvSpPr txBox="1">
            <a:spLocks/>
          </p:cNvSpPr>
          <p:nvPr/>
        </p:nvSpPr>
        <p:spPr bwMode="auto">
          <a:xfrm>
            <a:off x="4572000" y="4005064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Rzepa</a:t>
            </a:r>
            <a:endParaRPr kumimoji="0" lang="pl-PL" sz="3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 bwMode="auto">
          <a:xfrm>
            <a:off x="3707904" y="26064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Rzodkiewka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 bwMode="auto">
          <a:xfrm>
            <a:off x="1331640" y="3573016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Chrzan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899592" y="2803376"/>
            <a:ext cx="7704856" cy="3001888"/>
          </a:xfrm>
        </p:spPr>
        <p:txBody>
          <a:bodyPr/>
          <a:lstStyle/>
          <a:p>
            <a:r>
              <a:rPr lang="pl-PL" sz="2800" dirty="0" smtClean="0">
                <a:latin typeface="Myriad Pro" pitchFamily="34" charset="0"/>
              </a:rPr>
              <a:t>Są to sałata</a:t>
            </a:r>
            <a:r>
              <a:rPr lang="pl-PL" sz="2800" dirty="0">
                <a:latin typeface="Myriad Pro" pitchFamily="34" charset="0"/>
              </a:rPr>
              <a:t>, szpinak, szczaw, cykoria, </a:t>
            </a:r>
            <a:r>
              <a:rPr lang="pl-PL" sz="2800" dirty="0" smtClean="0">
                <a:latin typeface="Myriad Pro" pitchFamily="34" charset="0"/>
              </a:rPr>
              <a:t/>
            </a:r>
            <a:br>
              <a:rPr lang="pl-PL" sz="2800" dirty="0" smtClean="0">
                <a:latin typeface="Myriad Pro" pitchFamily="34" charset="0"/>
              </a:rPr>
            </a:br>
            <a:r>
              <a:rPr lang="pl-PL" sz="2800" dirty="0" smtClean="0">
                <a:latin typeface="Myriad Pro" pitchFamily="34" charset="0"/>
              </a:rPr>
              <a:t> </a:t>
            </a:r>
            <a:r>
              <a:rPr lang="pl-PL" sz="2800" dirty="0">
                <a:latin typeface="Myriad Pro" pitchFamily="34" charset="0"/>
              </a:rPr>
              <a:t>nawet pietruszka naciowa. Warzywa tej grupy są często bogatym źródłem witamin oraz soli mineralnych. Niestety są one także bardzo nietrwałe i nie nadają się do długiego przechowywania.</a:t>
            </a:r>
            <a:endParaRPr lang="pl-PL" altLang="pl-PL" sz="2800" dirty="0">
              <a:latin typeface="Myriad Pro" pitchFamily="34" charset="0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2411760" y="764704"/>
            <a:ext cx="6336704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WARZYWA </a:t>
            </a:r>
            <a:b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O JADALNYCH</a:t>
            </a:r>
            <a:r>
              <a:rPr kumimoji="0" lang="pl-PL" altLang="pl-PL" sz="4800" b="1" i="0" u="none" strike="noStrike" kern="1200" cap="none" spc="0" normalizeH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LIŚCIACH</a:t>
            </a: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9900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4" name="Picture 4" descr="http://zdrowieinatura.com.pl/wp-content/uploads/2013/04/Fotolia_21410577_Subscription_Monthly_XXL-300x3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13509" y="1412776"/>
            <a:ext cx="4854835" cy="485483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 bwMode="auto">
          <a:xfrm>
            <a:off x="2915816" y="26064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Sałata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54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 bwMode="auto">
          <a:xfrm>
            <a:off x="3131840" y="19776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Szczaw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 bwMode="auto">
          <a:xfrm>
            <a:off x="611560" y="314096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Szpinak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81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06896" y="2564904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l-PL" sz="2800" dirty="0" smtClean="0">
                <a:latin typeface="Myriad Pro" pitchFamily="34" charset="0"/>
              </a:rPr>
              <a:t>Warzywa </a:t>
            </a:r>
            <a:r>
              <a:rPr lang="pl-PL" sz="2800" dirty="0">
                <a:latin typeface="Myriad Pro" pitchFamily="34" charset="0"/>
              </a:rPr>
              <a:t>kapustne to warzywa, których jadalną częścią są liście i łodygi lub nierozwinięte kwiatostany. To bardzo wartościowa grupa warzyw pod względem substancji odżywczych, doskonale nadają się do długiego przechowywania. Do jej przedstawicieli należą m.in. kapusta, brukselka, kalafior, brokuł oraz kalarepa.</a:t>
            </a:r>
          </a:p>
          <a:p>
            <a:pPr algn="ctr">
              <a:buNone/>
            </a:pPr>
            <a:endParaRPr lang="pl-PL" sz="2800" dirty="0">
              <a:latin typeface="Myriad Pro" pitchFamily="34" charset="0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2555776" y="620688"/>
            <a:ext cx="5396136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WARZYWA </a:t>
            </a:r>
            <a:b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KAPUSTNE 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9900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724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Grafika:Brassica oleracea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72816"/>
            <a:ext cx="2880320" cy="226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Grafika:White flower with drop in i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9080"/>
            <a:ext cx="3167509" cy="244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854" name="Picture 14" descr="Grafika:Savoy cabbage leave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6"/>
            <a:ext cx="3816350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860" name="Picture 20" descr="http://jedzwarzywa.pl/brukselka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149080"/>
            <a:ext cx="3666365" cy="243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 bwMode="auto">
          <a:xfrm>
            <a:off x="2843808" y="19776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Kapusta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 bwMode="auto">
          <a:xfrm>
            <a:off x="3275856" y="1133872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Kalarepa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Grafika:Broccoli bunche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1"/>
            <a:ext cx="2582818" cy="180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4280" name="Picture 8" descr="Grafika:Fractal Broccoli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33056"/>
            <a:ext cx="2588013" cy="194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Grafika:Cauliflower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0562" y="1916832"/>
            <a:ext cx="362745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 bwMode="auto">
          <a:xfrm>
            <a:off x="4644008" y="773832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Kalafior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 bwMode="auto">
          <a:xfrm>
            <a:off x="1331640" y="764704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Brokuł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320480"/>
          </a:xfrm>
        </p:spPr>
        <p:txBody>
          <a:bodyPr/>
          <a:lstStyle/>
          <a:p>
            <a:pPr algn="ctr">
              <a:buNone/>
            </a:pPr>
            <a:r>
              <a:rPr lang="pl-PL" sz="2800" dirty="0" smtClean="0">
                <a:latin typeface="Myriad Pro" pitchFamily="34" charset="0"/>
              </a:rPr>
              <a:t>             Owoce </a:t>
            </a:r>
            <a:r>
              <a:rPr lang="pl-PL" sz="2800" dirty="0">
                <a:latin typeface="Myriad Pro" pitchFamily="34" charset="0"/>
              </a:rPr>
              <a:t>i nasiona roślin </a:t>
            </a:r>
            <a:r>
              <a:rPr lang="pl-PL" sz="2800" dirty="0" smtClean="0">
                <a:latin typeface="Myriad Pro" pitchFamily="34" charset="0"/>
              </a:rPr>
              <a:t>strączkowych</a:t>
            </a:r>
            <a:br>
              <a:rPr lang="pl-PL" sz="2800" dirty="0" smtClean="0">
                <a:latin typeface="Myriad Pro" pitchFamily="34" charset="0"/>
              </a:rPr>
            </a:br>
            <a:r>
              <a:rPr lang="pl-PL" sz="2800" dirty="0" smtClean="0">
                <a:latin typeface="Myriad Pro" pitchFamily="34" charset="0"/>
              </a:rPr>
              <a:t> </a:t>
            </a:r>
            <a:r>
              <a:rPr lang="pl-PL" sz="2800" dirty="0" smtClean="0">
                <a:latin typeface="Myriad Pro" pitchFamily="34" charset="0"/>
              </a:rPr>
              <a:t>  są </a:t>
            </a:r>
            <a:r>
              <a:rPr lang="pl-PL" sz="2800" dirty="0">
                <a:latin typeface="Myriad Pro" pitchFamily="34" charset="0"/>
              </a:rPr>
              <a:t>po zbożach drugim pod względem ważności źródłem pożywienia roślinnego dla ludzi. </a:t>
            </a:r>
            <a:r>
              <a:rPr lang="pl-PL" sz="2800" dirty="0" smtClean="0">
                <a:latin typeface="Myriad Pro" pitchFamily="34" charset="0"/>
              </a:rPr>
              <a:t>Zawierają </a:t>
            </a:r>
            <a:r>
              <a:rPr lang="pl-PL" sz="2800" dirty="0">
                <a:latin typeface="Myriad Pro" pitchFamily="34" charset="0"/>
              </a:rPr>
              <a:t>one wiele cennych składników odżywczych, w tym przede wszystkim białko. Wśród roślin strączkowych odnajdziemy fasolę, groch, soczewicę, soję oraz bób.</a:t>
            </a:r>
          </a:p>
          <a:p>
            <a:pPr algn="ctr">
              <a:buNone/>
            </a:pPr>
            <a:endParaRPr lang="pl-PL" sz="2800" dirty="0">
              <a:latin typeface="Myriad Pro" pitchFamily="34" charset="0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2555776" y="620688"/>
            <a:ext cx="5396136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WARZYWA </a:t>
            </a:r>
            <a:b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STRĄCZKOWE 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9900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771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Grafika:NCI peas in pod.jpg">
            <a:hlinkClick r:id="rId3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3179479" cy="160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Grafika:Phaseolus vulgaris seed.jpg">
            <a:hlinkClick r:id="rId5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97652" y="4131076"/>
            <a:ext cx="1800201" cy="270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Grafika:Tuinboon zaden in peul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84784"/>
            <a:ext cx="2171454" cy="180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5170" name="Picture 2" descr="http://rolno-ogrodniczy.pl/galerie/f/fasola-szparagowa-rocdor_222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581128"/>
            <a:ext cx="1804987" cy="18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ytuł 1"/>
          <p:cNvSpPr txBox="1">
            <a:spLocks/>
          </p:cNvSpPr>
          <p:nvPr/>
        </p:nvSpPr>
        <p:spPr bwMode="auto">
          <a:xfrm>
            <a:off x="1907704" y="332656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Groch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ytuł 1"/>
          <p:cNvSpPr txBox="1">
            <a:spLocks/>
          </p:cNvSpPr>
          <p:nvPr/>
        </p:nvSpPr>
        <p:spPr bwMode="auto">
          <a:xfrm>
            <a:off x="5220072" y="260648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Bób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ytuł 1"/>
          <p:cNvSpPr txBox="1">
            <a:spLocks/>
          </p:cNvSpPr>
          <p:nvPr/>
        </p:nvSpPr>
        <p:spPr bwMode="auto">
          <a:xfrm>
            <a:off x="2627784" y="3356992"/>
            <a:ext cx="46085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Fasola</a:t>
            </a:r>
            <a:endParaRPr kumimoji="0" lang="pl-PL" sz="4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89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pl-PL" sz="2800" dirty="0" smtClean="0">
                <a:latin typeface="Myriad Pro" pitchFamily="34" charset="0"/>
              </a:rPr>
              <a:t>		             Ze </a:t>
            </a:r>
            <a:r>
              <a:rPr lang="pl-PL" sz="2800" dirty="0">
                <a:latin typeface="Myriad Pro" pitchFamily="34" charset="0"/>
              </a:rPr>
              <a:t>względu na dużą </a:t>
            </a:r>
            <a:r>
              <a:rPr lang="pl-PL" sz="2800" dirty="0" smtClean="0">
                <a:latin typeface="Myriad Pro" pitchFamily="34" charset="0"/>
              </a:rPr>
              <a:t>ilość olejków 	</a:t>
            </a:r>
            <a:r>
              <a:rPr lang="pl-PL" sz="2800" dirty="0" smtClean="0">
                <a:latin typeface="Myriad Pro" pitchFamily="34" charset="0"/>
              </a:rPr>
              <a:t> </a:t>
            </a:r>
            <a:r>
              <a:rPr lang="pl-PL" sz="2800" dirty="0" smtClean="0">
                <a:latin typeface="Myriad Pro" pitchFamily="34" charset="0"/>
              </a:rPr>
              <a:t>     </a:t>
            </a:r>
          </a:p>
          <a:p>
            <a:pPr algn="ctr">
              <a:spcBef>
                <a:spcPts val="0"/>
              </a:spcBef>
              <a:buNone/>
            </a:pPr>
            <a:r>
              <a:rPr lang="pl-PL" sz="2800" dirty="0" smtClean="0">
                <a:latin typeface="Myriad Pro" pitchFamily="34" charset="0"/>
              </a:rPr>
              <a:t> </a:t>
            </a:r>
            <a:r>
              <a:rPr lang="pl-PL" sz="2800" dirty="0" smtClean="0">
                <a:latin typeface="Myriad Pro" pitchFamily="34" charset="0"/>
              </a:rPr>
              <a:t>             eterycznych </a:t>
            </a:r>
            <a:r>
              <a:rPr lang="pl-PL" sz="2800" dirty="0">
                <a:latin typeface="Myriad Pro" pitchFamily="34" charset="0"/>
              </a:rPr>
              <a:t>warzywa </a:t>
            </a:r>
            <a:r>
              <a:rPr lang="pl-PL" sz="2800" dirty="0" smtClean="0">
                <a:latin typeface="Myriad Pro" pitchFamily="34" charset="0"/>
              </a:rPr>
              <a:t>cebulowe  </a:t>
            </a:r>
          </a:p>
          <a:p>
            <a:pPr algn="ctr">
              <a:spcBef>
                <a:spcPts val="0"/>
              </a:spcBef>
              <a:buNone/>
            </a:pPr>
            <a:r>
              <a:rPr lang="pl-PL" sz="2800" dirty="0" smtClean="0">
                <a:latin typeface="Myriad Pro" pitchFamily="34" charset="0"/>
              </a:rPr>
              <a:t>	</a:t>
            </a:r>
            <a:r>
              <a:rPr lang="pl-PL" sz="2800" dirty="0" smtClean="0">
                <a:latin typeface="Myriad Pro" pitchFamily="34" charset="0"/>
              </a:rPr>
              <a:t>	     </a:t>
            </a:r>
            <a:r>
              <a:rPr lang="pl-PL" sz="2800" dirty="0" smtClean="0">
                <a:latin typeface="Myriad Pro" pitchFamily="34" charset="0"/>
              </a:rPr>
              <a:t>podkreślają smak </a:t>
            </a:r>
            <a:r>
              <a:rPr lang="pl-PL" sz="2800" dirty="0">
                <a:latin typeface="Myriad Pro" pitchFamily="34" charset="0"/>
              </a:rPr>
              <a:t>potraw. Cechą charakterystyczną warzyw </a:t>
            </a:r>
            <a:r>
              <a:rPr lang="pl-PL" sz="2800" dirty="0" smtClean="0">
                <a:latin typeface="Myriad Pro" pitchFamily="34" charset="0"/>
              </a:rPr>
              <a:t>są liczne </a:t>
            </a:r>
            <a:r>
              <a:rPr lang="pl-PL" sz="2800" dirty="0">
                <a:latin typeface="Myriad Pro" pitchFamily="34" charset="0"/>
              </a:rPr>
              <a:t>warstwy skórki </a:t>
            </a:r>
            <a:r>
              <a:rPr lang="pl-PL" sz="2800" dirty="0" smtClean="0">
                <a:latin typeface="Myriad Pro" pitchFamily="34" charset="0"/>
              </a:rPr>
              <a:t>okrywającej. Do </a:t>
            </a:r>
            <a:r>
              <a:rPr lang="pl-PL" sz="2800" dirty="0">
                <a:latin typeface="Myriad Pro" pitchFamily="34" charset="0"/>
              </a:rPr>
              <a:t>przedstawicieli tej </a:t>
            </a:r>
            <a:r>
              <a:rPr lang="pl-PL" sz="2800" dirty="0" smtClean="0">
                <a:latin typeface="Myriad Pro" pitchFamily="34" charset="0"/>
              </a:rPr>
              <a:t>grupy należą </a:t>
            </a:r>
            <a:r>
              <a:rPr lang="pl-PL" sz="2800" dirty="0">
                <a:latin typeface="Myriad Pro" pitchFamily="34" charset="0"/>
              </a:rPr>
              <a:t>m.in</a:t>
            </a:r>
            <a:r>
              <a:rPr lang="pl-PL" sz="2800" dirty="0" smtClean="0">
                <a:latin typeface="Myriad Pro" pitchFamily="34" charset="0"/>
              </a:rPr>
              <a:t>. </a:t>
            </a:r>
            <a:r>
              <a:rPr lang="pl-PL" sz="2800" dirty="0">
                <a:latin typeface="Myriad Pro" pitchFamily="34" charset="0"/>
              </a:rPr>
              <a:t>cebula, </a:t>
            </a:r>
            <a:r>
              <a:rPr lang="pl-PL" sz="2800" dirty="0" smtClean="0">
                <a:latin typeface="Myriad Pro" pitchFamily="34" charset="0"/>
              </a:rPr>
              <a:t>por </a:t>
            </a:r>
            <a:r>
              <a:rPr lang="pl-PL" sz="2800" dirty="0">
                <a:latin typeface="Myriad Pro" pitchFamily="34" charset="0"/>
              </a:rPr>
              <a:t>i czosnek</a:t>
            </a:r>
            <a:r>
              <a:rPr lang="pl-PL" sz="2800" dirty="0" smtClean="0">
                <a:latin typeface="Myriad Pro" pitchFamily="34" charset="0"/>
              </a:rPr>
              <a:t>. </a:t>
            </a:r>
          </a:p>
          <a:p>
            <a:endParaRPr lang="pl-PL" sz="2400" dirty="0"/>
          </a:p>
          <a:p>
            <a:endParaRPr lang="pl-PL" dirty="0"/>
          </a:p>
        </p:txBody>
      </p:sp>
      <p:pic>
        <p:nvPicPr>
          <p:cNvPr id="4" name="Picture 5" descr="Grafika:Leeks bg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37112"/>
            <a:ext cx="2641100" cy="198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Grafika:Allium sativum - Garlic - 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585358" cy="177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az 9" descr="http://bi.gazeta.pl/im/3/10583/z10583893Q,Cebula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013176"/>
            <a:ext cx="2330756" cy="162173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2632248" y="116632"/>
            <a:ext cx="5396136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WARZYWA </a:t>
            </a:r>
            <a:b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CEBULOWE 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9900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69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300742"/>
            <a:ext cx="8229600" cy="1143000"/>
          </a:xfrm>
        </p:spPr>
        <p:txBody>
          <a:bodyPr/>
          <a:lstStyle/>
          <a:p>
            <a:r>
              <a:rPr lang="pl-PL" altLang="pl-PL" b="1" dirty="0">
                <a:solidFill>
                  <a:srgbClr val="009900"/>
                </a:solidFill>
                <a:latin typeface="Arial Black" panose="020B0A04020102020204" pitchFamily="34" charset="0"/>
              </a:rPr>
              <a:t>K</a:t>
            </a:r>
            <a:r>
              <a:rPr lang="pl-PL" altLang="pl-PL" b="1" dirty="0">
                <a:solidFill>
                  <a:srgbClr val="FF0000"/>
                </a:solidFill>
                <a:latin typeface="Arial Black" panose="020B0A04020102020204" pitchFamily="34" charset="0"/>
              </a:rPr>
              <a:t>O</a:t>
            </a:r>
            <a:r>
              <a:rPr lang="pl-PL" altLang="pl-PL" b="1" dirty="0">
                <a:solidFill>
                  <a:srgbClr val="FFC000"/>
                </a:solidFill>
                <a:latin typeface="Arial Black" panose="020B0A04020102020204" pitchFamily="34" charset="0"/>
              </a:rPr>
              <a:t>L</a:t>
            </a:r>
            <a:r>
              <a:rPr lang="pl-PL" altLang="pl-PL" b="1" dirty="0">
                <a:solidFill>
                  <a:srgbClr val="990099"/>
                </a:solidFill>
                <a:latin typeface="Arial Black" panose="020B0A04020102020204" pitchFamily="34" charset="0"/>
              </a:rPr>
              <a:t>O</a:t>
            </a:r>
            <a:r>
              <a:rPr lang="pl-PL" altLang="pl-PL" b="1" dirty="0">
                <a:solidFill>
                  <a:srgbClr val="009900"/>
                </a:solidFill>
                <a:latin typeface="Arial Black" panose="020B0A04020102020204" pitchFamily="34" charset="0"/>
              </a:rPr>
              <a:t>R</a:t>
            </a:r>
            <a:r>
              <a:rPr lang="pl-PL" altLang="pl-PL" b="1" dirty="0">
                <a:solidFill>
                  <a:srgbClr val="C00000"/>
                </a:solidFill>
                <a:latin typeface="Arial Black" panose="020B0A04020102020204" pitchFamily="34" charset="0"/>
              </a:rPr>
              <a:t>O</a:t>
            </a:r>
            <a:r>
              <a:rPr lang="pl-PL" altLang="pl-PL" b="1" dirty="0">
                <a:solidFill>
                  <a:srgbClr val="FFFF00"/>
                </a:solidFill>
                <a:latin typeface="Arial Black" panose="020B0A04020102020204" pitchFamily="34" charset="0"/>
              </a:rPr>
              <a:t>W</a:t>
            </a:r>
            <a:r>
              <a:rPr lang="pl-PL" altLang="pl-PL" b="1" dirty="0">
                <a:solidFill>
                  <a:srgbClr val="002060"/>
                </a:solidFill>
                <a:latin typeface="Arial Black" panose="020B0A04020102020204" pitchFamily="34" charset="0"/>
              </a:rPr>
              <a:t>E</a:t>
            </a:r>
            <a:r>
              <a:rPr lang="pl-PL" altLang="pl-PL" b="1" dirty="0">
                <a:solidFill>
                  <a:srgbClr val="009900"/>
                </a:solidFill>
                <a:latin typeface="Arial Black" panose="020B0A04020102020204" pitchFamily="34" charset="0"/>
              </a:rPr>
              <a:t> W</a:t>
            </a:r>
            <a:r>
              <a:rPr lang="pl-PL" altLang="pl-PL" b="1" dirty="0">
                <a:solidFill>
                  <a:srgbClr val="FF0000"/>
                </a:solidFill>
                <a:latin typeface="Arial Black" panose="020B0A04020102020204" pitchFamily="34" charset="0"/>
              </a:rPr>
              <a:t>I</a:t>
            </a:r>
            <a:r>
              <a:rPr lang="pl-PL" altLang="pl-PL" b="1" dirty="0">
                <a:solidFill>
                  <a:srgbClr val="009900"/>
                </a:solidFill>
                <a:latin typeface="Arial Black" panose="020B0A04020102020204" pitchFamily="34" charset="0"/>
              </a:rPr>
              <a:t>T</a:t>
            </a:r>
            <a:r>
              <a:rPr lang="pl-PL" altLang="pl-PL" b="1" dirty="0">
                <a:solidFill>
                  <a:srgbClr val="993300"/>
                </a:solidFill>
                <a:latin typeface="Arial Black" panose="020B0A04020102020204" pitchFamily="34" charset="0"/>
              </a:rPr>
              <a:t>A</a:t>
            </a:r>
            <a:r>
              <a:rPr lang="pl-PL" altLang="pl-PL" b="1" dirty="0">
                <a:solidFill>
                  <a:srgbClr val="669900"/>
                </a:solidFill>
                <a:latin typeface="Arial Black" panose="020B0A04020102020204" pitchFamily="34" charset="0"/>
              </a:rPr>
              <a:t>M</a:t>
            </a:r>
            <a:r>
              <a:rPr lang="pl-PL" altLang="pl-PL" b="1" dirty="0">
                <a:solidFill>
                  <a:srgbClr val="FF0000"/>
                </a:solidFill>
                <a:latin typeface="Arial Black" panose="020B0A04020102020204" pitchFamily="34" charset="0"/>
              </a:rPr>
              <a:t>I</a:t>
            </a:r>
            <a:r>
              <a:rPr lang="pl-PL" altLang="pl-PL" b="1" dirty="0">
                <a:solidFill>
                  <a:srgbClr val="FFC000"/>
                </a:solidFill>
                <a:latin typeface="Arial Black" panose="020B0A04020102020204" pitchFamily="34" charset="0"/>
              </a:rPr>
              <a:t>N</a:t>
            </a:r>
            <a:r>
              <a:rPr lang="pl-PL" altLang="pl-PL" b="1" dirty="0">
                <a:solidFill>
                  <a:srgbClr val="009900"/>
                </a:solidFill>
                <a:latin typeface="Arial Black" panose="020B0A04020102020204" pitchFamily="34" charset="0"/>
              </a:rPr>
              <a:t>Y</a:t>
            </a:r>
            <a:endParaRPr lang="pl-PL" dirty="0">
              <a:latin typeface="Bookman Old Style" panose="020506040505050202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sz="2600" dirty="0" smtClean="0">
                <a:latin typeface="Myriad Pro" pitchFamily="34" charset="0"/>
              </a:rPr>
              <a:t>Świeżymi warzywami i owocami możemy cieszyć się </a:t>
            </a:r>
            <a:r>
              <a:rPr lang="pl-PL" sz="2600" dirty="0" smtClean="0">
                <a:latin typeface="Myriad Pro" pitchFamily="34" charset="0"/>
              </a:rPr>
              <a:t>cały rok </a:t>
            </a:r>
            <a:r>
              <a:rPr lang="pl-PL" sz="2600" dirty="0" smtClean="0">
                <a:latin typeface="Myriad Pro" pitchFamily="34" charset="0"/>
              </a:rPr>
              <a:t>pod warunkiem, że właściwie </a:t>
            </a:r>
            <a:r>
              <a:rPr lang="pl-PL" sz="2600" dirty="0" smtClean="0">
                <a:latin typeface="Myriad Pro" pitchFamily="34" charset="0"/>
              </a:rPr>
              <a:t>je przechowamy </a:t>
            </a:r>
            <a:r>
              <a:rPr lang="pl-PL" sz="2600" dirty="0" smtClean="0">
                <a:latin typeface="Myriad Pro" pitchFamily="34" charset="0"/>
              </a:rPr>
              <a:t>zimą. </a:t>
            </a:r>
          </a:p>
          <a:p>
            <a:pPr>
              <a:buNone/>
            </a:pPr>
            <a:r>
              <a:rPr lang="pl-PL" sz="2600" dirty="0" smtClean="0">
                <a:latin typeface="Myriad Pro" pitchFamily="34" charset="0"/>
              </a:rPr>
              <a:t>Są na to różne sposoby:</a:t>
            </a:r>
          </a:p>
          <a:p>
            <a:r>
              <a:rPr lang="pl-PL" sz="2600" dirty="0" smtClean="0">
                <a:latin typeface="Myriad Pro" pitchFamily="34" charset="0"/>
              </a:rPr>
              <a:t>Kopcowanie</a:t>
            </a:r>
          </a:p>
          <a:p>
            <a:r>
              <a:rPr lang="pl-PL" sz="2600" dirty="0" smtClean="0">
                <a:latin typeface="Myriad Pro" pitchFamily="34" charset="0"/>
              </a:rPr>
              <a:t>Przechowywanie </a:t>
            </a:r>
            <a:br>
              <a:rPr lang="pl-PL" sz="2600" dirty="0" smtClean="0">
                <a:latin typeface="Myriad Pro" pitchFamily="34" charset="0"/>
              </a:rPr>
            </a:br>
            <a:r>
              <a:rPr lang="pl-PL" sz="2600" dirty="0" smtClean="0">
                <a:latin typeface="Myriad Pro" pitchFamily="34" charset="0"/>
              </a:rPr>
              <a:t>w chłodniach</a:t>
            </a:r>
          </a:p>
          <a:p>
            <a:r>
              <a:rPr lang="pl-PL" sz="2600" dirty="0" smtClean="0">
                <a:latin typeface="Myriad Pro" pitchFamily="34" charset="0"/>
              </a:rPr>
              <a:t>Mrożenie</a:t>
            </a:r>
          </a:p>
        </p:txBody>
      </p:sp>
      <p:pic>
        <p:nvPicPr>
          <p:cNvPr id="5" name="Obraz 4" descr="http://www.tvr24.pl/files/8c185b527bc65e799acff5006296f9cd/Fotolia_43459693_Subscription_XXL_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01008"/>
            <a:ext cx="4824536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140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90872" y="2060848"/>
            <a:ext cx="8229600" cy="4525963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pl-PL" sz="2500" dirty="0" smtClean="0">
                <a:latin typeface="Myriad Pro" pitchFamily="34" charset="0"/>
              </a:rPr>
              <a:t>Kopcowanie </a:t>
            </a:r>
            <a:r>
              <a:rPr lang="pl-PL" sz="2500" dirty="0">
                <a:latin typeface="Myriad Pro" pitchFamily="34" charset="0"/>
              </a:rPr>
              <a:t>polega na przykrywaniu </a:t>
            </a:r>
            <a:r>
              <a:rPr lang="pl-PL" sz="2500" dirty="0" smtClean="0">
                <a:latin typeface="Myriad Pro" pitchFamily="34" charset="0"/>
              </a:rPr>
              <a:t>warzyw warstwami </a:t>
            </a:r>
            <a:r>
              <a:rPr lang="pl-PL" sz="2500" dirty="0">
                <a:latin typeface="Myriad Pro" pitchFamily="34" charset="0"/>
              </a:rPr>
              <a:t>słomy i </a:t>
            </a:r>
            <a:r>
              <a:rPr lang="pl-PL" sz="2500" dirty="0" smtClean="0">
                <a:latin typeface="Myriad Pro" pitchFamily="34" charset="0"/>
              </a:rPr>
              <a:t>ziemi. Tak przechowuje się warzywa korzeniowe (buraki, pietruszkę, seler, marchew), ziemniaki, kapustę głowiastą i cebulę.</a:t>
            </a:r>
          </a:p>
          <a:p>
            <a:r>
              <a:rPr lang="pl-PL" sz="2500" dirty="0" smtClean="0">
                <a:latin typeface="Myriad Pro" pitchFamily="34" charset="0"/>
              </a:rPr>
              <a:t>Przechowywanie w piwnicach umieszczonych w ziemi (ziemianki).</a:t>
            </a:r>
          </a:p>
          <a:p>
            <a:r>
              <a:rPr lang="pl-PL" sz="2500" dirty="0" smtClean="0">
                <a:latin typeface="Myriad Pro" pitchFamily="34" charset="0"/>
              </a:rPr>
              <a:t>Czasami też rolnicy pozostawiają warzywa na polu, ale przysypują je ziemią, np. por, pietruszka.</a:t>
            </a:r>
          </a:p>
          <a:p>
            <a:r>
              <a:rPr lang="pl-PL" sz="2500" dirty="0" smtClean="0">
                <a:latin typeface="Myriad Pro" pitchFamily="34" charset="0"/>
              </a:rPr>
              <a:t>Tak przechowywane warzywa </a:t>
            </a:r>
            <a:r>
              <a:rPr lang="pl-PL" sz="2500" dirty="0">
                <a:latin typeface="Myriad Pro" pitchFamily="34" charset="0"/>
              </a:rPr>
              <a:t>d</a:t>
            </a:r>
            <a:r>
              <a:rPr lang="pl-PL" sz="2500" dirty="0" smtClean="0">
                <a:latin typeface="Myriad Pro" pitchFamily="34" charset="0"/>
              </a:rPr>
              <a:t>ługo zachowują świeżość </a:t>
            </a:r>
            <a:br>
              <a:rPr lang="pl-PL" sz="2500" dirty="0" smtClean="0">
                <a:latin typeface="Myriad Pro" pitchFamily="34" charset="0"/>
              </a:rPr>
            </a:br>
            <a:r>
              <a:rPr lang="pl-PL" sz="2500" dirty="0" smtClean="0">
                <a:latin typeface="Myriad Pro" pitchFamily="34" charset="0"/>
              </a:rPr>
              <a:t>i swoje właściwości odżywcze.</a:t>
            </a:r>
          </a:p>
          <a:p>
            <a:endParaRPr lang="pl-PL" sz="2500" dirty="0">
              <a:latin typeface="Myriad Pro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88640"/>
            <a:ext cx="3528392" cy="1963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11968" y="446807"/>
            <a:ext cx="5396136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KOPCOWANIE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471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575445"/>
            <a:ext cx="8435280" cy="4525963"/>
          </a:xfrm>
        </p:spPr>
        <p:txBody>
          <a:bodyPr/>
          <a:lstStyle/>
          <a:p>
            <a:r>
              <a:rPr lang="pl-PL" sz="2500" dirty="0" smtClean="0">
                <a:latin typeface="Myriad Pro" pitchFamily="34" charset="0"/>
              </a:rPr>
              <a:t>Przechowywanie w chłodniach</a:t>
            </a:r>
          </a:p>
          <a:p>
            <a:r>
              <a:rPr lang="pl-PL" sz="2500" dirty="0" smtClean="0">
                <a:latin typeface="Myriad Pro" pitchFamily="34" charset="0"/>
              </a:rPr>
              <a:t>Chłodnie są to magazyny, w których utrzymuje się niską temperaturę w zależności od gatunku warzyw lub owoców od </a:t>
            </a:r>
            <a:r>
              <a:rPr lang="pl-PL" sz="2500" b="1" dirty="0" smtClean="0">
                <a:latin typeface="Myriad Pro" pitchFamily="34" charset="0"/>
              </a:rPr>
              <a:t>0 </a:t>
            </a:r>
            <a:r>
              <a:rPr lang="pl-PL" sz="2500" b="1" baseline="40000" dirty="0" smtClean="0">
                <a:latin typeface="Myriad Pro" pitchFamily="34" charset="0"/>
              </a:rPr>
              <a:t>o</a:t>
            </a:r>
            <a:r>
              <a:rPr lang="pl-PL" sz="2500" b="1" dirty="0" smtClean="0">
                <a:latin typeface="Myriad Pro" pitchFamily="34" charset="0"/>
              </a:rPr>
              <a:t>C do 13</a:t>
            </a:r>
            <a:r>
              <a:rPr lang="pl-PL" sz="2500" b="1" baseline="30000" dirty="0" smtClean="0">
                <a:latin typeface="Myriad Pro" pitchFamily="34" charset="0"/>
              </a:rPr>
              <a:t> </a:t>
            </a:r>
            <a:r>
              <a:rPr lang="pl-PL" sz="2500" b="1" baseline="40000" dirty="0" smtClean="0">
                <a:latin typeface="Myriad Pro" pitchFamily="34" charset="0"/>
              </a:rPr>
              <a:t>o</a:t>
            </a:r>
            <a:r>
              <a:rPr lang="pl-PL" sz="2500" b="1" dirty="0" smtClean="0">
                <a:latin typeface="Myriad Pro" pitchFamily="34" charset="0"/>
              </a:rPr>
              <a:t>C</a:t>
            </a:r>
          </a:p>
          <a:p>
            <a:r>
              <a:rPr lang="pl-PL" sz="2500" b="1" dirty="0" smtClean="0">
                <a:latin typeface="Myriad Pro" pitchFamily="34" charset="0"/>
              </a:rPr>
              <a:t>W taki sposób można przechowywać większość gatunków warzyw np. brukselka, fasola, kalafior, brokuł i owoców np. jabłka, gruszki, morele i inne. </a:t>
            </a:r>
          </a:p>
          <a:p>
            <a:r>
              <a:rPr lang="pl-PL" sz="2500" b="1" dirty="0" smtClean="0">
                <a:latin typeface="Myriad Pro" pitchFamily="34" charset="0"/>
              </a:rPr>
              <a:t>Dzięki przechowywaniu warzyw i owoców w chłodniach możemy cały rok cieszyć się świeżymi skarbami lata. </a:t>
            </a:r>
            <a:endParaRPr lang="pl-PL" sz="2500" dirty="0">
              <a:latin typeface="Myriad Pro" pitchFamily="34" charset="0"/>
            </a:endParaRPr>
          </a:p>
        </p:txBody>
      </p:sp>
      <p:pic>
        <p:nvPicPr>
          <p:cNvPr id="6" name="Obraz 5" descr="http://elektroserwis.org/img/chlodnictwo/kapusta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600400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111968" y="446807"/>
            <a:ext cx="5108104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CHŁODNIE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803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23528" y="1783357"/>
            <a:ext cx="8280920" cy="4525963"/>
          </a:xfrm>
        </p:spPr>
        <p:txBody>
          <a:bodyPr>
            <a:noAutofit/>
          </a:bodyPr>
          <a:lstStyle/>
          <a:p>
            <a:r>
              <a:rPr lang="pl-PL" sz="2500" dirty="0" smtClean="0">
                <a:latin typeface="Myriad Pro" pitchFamily="34" charset="0"/>
              </a:rPr>
              <a:t>Suszenie polega na </a:t>
            </a:r>
            <a:r>
              <a:rPr lang="pl-PL" sz="2500" dirty="0" smtClean="0">
                <a:latin typeface="Myriad Pro" pitchFamily="34" charset="0"/>
              </a:rPr>
              <a:t>odparowaniu                            wody </a:t>
            </a:r>
            <a:r>
              <a:rPr lang="pl-PL" sz="2500" dirty="0" smtClean="0">
                <a:latin typeface="Myriad Pro" pitchFamily="34" charset="0"/>
              </a:rPr>
              <a:t>z warzyw i owoców.</a:t>
            </a:r>
          </a:p>
          <a:p>
            <a:r>
              <a:rPr lang="pl-PL" sz="2500" dirty="0" smtClean="0">
                <a:latin typeface="Myriad Pro" pitchFamily="34" charset="0"/>
              </a:rPr>
              <a:t>Produkty kroimy na cienkie plasterki</a:t>
            </a:r>
            <a:br>
              <a:rPr lang="pl-PL" sz="2500" dirty="0" smtClean="0">
                <a:latin typeface="Myriad Pro" pitchFamily="34" charset="0"/>
              </a:rPr>
            </a:br>
            <a:r>
              <a:rPr lang="pl-PL" sz="2500" dirty="0" smtClean="0">
                <a:latin typeface="Myriad Pro" pitchFamily="34" charset="0"/>
              </a:rPr>
              <a:t>i </a:t>
            </a:r>
            <a:r>
              <a:rPr lang="pl-PL" sz="2500" dirty="0" smtClean="0">
                <a:latin typeface="Myriad Pro" pitchFamily="34" charset="0"/>
              </a:rPr>
              <a:t>suszymy przez kilka godzin, </a:t>
            </a:r>
            <a:br>
              <a:rPr lang="pl-PL" sz="2500" dirty="0" smtClean="0">
                <a:latin typeface="Myriad Pro" pitchFamily="34" charset="0"/>
              </a:rPr>
            </a:br>
            <a:r>
              <a:rPr lang="pl-PL" sz="2500" dirty="0" smtClean="0">
                <a:latin typeface="Myriad Pro" pitchFamily="34" charset="0"/>
              </a:rPr>
              <a:t>czasem kilka dni na słońcu,</a:t>
            </a:r>
            <a:br>
              <a:rPr lang="pl-PL" sz="2500" dirty="0" smtClean="0">
                <a:latin typeface="Myriad Pro" pitchFamily="34" charset="0"/>
              </a:rPr>
            </a:br>
            <a:r>
              <a:rPr lang="pl-PL" sz="2500" dirty="0" smtClean="0">
                <a:latin typeface="Myriad Pro" pitchFamily="34" charset="0"/>
              </a:rPr>
              <a:t>w </a:t>
            </a:r>
            <a:r>
              <a:rPr lang="pl-PL" sz="2500" dirty="0" smtClean="0">
                <a:latin typeface="Myriad Pro" pitchFamily="34" charset="0"/>
              </a:rPr>
              <a:t>piekarnik lub w specjalnych </a:t>
            </a:r>
            <a:br>
              <a:rPr lang="pl-PL" sz="2500" dirty="0" smtClean="0">
                <a:latin typeface="Myriad Pro" pitchFamily="34" charset="0"/>
              </a:rPr>
            </a:br>
            <a:r>
              <a:rPr lang="pl-PL" sz="2500" dirty="0" smtClean="0">
                <a:latin typeface="Myriad Pro" pitchFamily="34" charset="0"/>
              </a:rPr>
              <a:t>suszarkach do warzyw.</a:t>
            </a:r>
          </a:p>
          <a:p>
            <a:r>
              <a:rPr lang="pl-PL" sz="2500" dirty="0" smtClean="0">
                <a:latin typeface="Myriad Pro" pitchFamily="34" charset="0"/>
              </a:rPr>
              <a:t>Suszyć możemy wszystkie dary lata: owoce </a:t>
            </a:r>
            <a:r>
              <a:rPr lang="pl-PL" sz="2500" dirty="0" smtClean="0">
                <a:latin typeface="Myriad Pro" pitchFamily="34" charset="0"/>
              </a:rPr>
              <a:t>– jabłka </a:t>
            </a:r>
            <a:r>
              <a:rPr lang="pl-PL" sz="2500" dirty="0" smtClean="0">
                <a:latin typeface="Myriad Pro" pitchFamily="34" charset="0"/>
              </a:rPr>
              <a:t>śliwki, warzywa, np. pomidory, zioła, grzyby.</a:t>
            </a:r>
          </a:p>
          <a:p>
            <a:r>
              <a:rPr lang="pl-PL" sz="2500" dirty="0" smtClean="0">
                <a:latin typeface="Myriad Pro" pitchFamily="34" charset="0"/>
              </a:rPr>
              <a:t>Suszone produkty znakomicie dodają się do zup sosów, sałatek, zawierają dużo błonnika.</a:t>
            </a:r>
          </a:p>
          <a:p>
            <a:pPr>
              <a:buNone/>
            </a:pPr>
            <a:endParaRPr lang="pl-PL" sz="2500" dirty="0">
              <a:latin typeface="Myriad Pro" pitchFamily="34" charset="0"/>
            </a:endParaRPr>
          </a:p>
        </p:txBody>
      </p:sp>
      <p:pic>
        <p:nvPicPr>
          <p:cNvPr id="3074" name="Picture 2" descr="http://bi.gazeta.pl/im/57/3b/e9/z15285079Q,Suszone-owoc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1677934" cy="163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bi.gazeta.pl/im/9/6897/z6897319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0648"/>
            <a:ext cx="213984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bi.gazeta.pl/im/96/87/bb/z12289942Q,Suszone-grzyby-wrzucamy-do-kapusty--zurku-i-barsz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32856"/>
            <a:ext cx="2586723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111968" y="446807"/>
            <a:ext cx="4604048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800" b="1" i="0" u="none" strike="noStrike" kern="120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SUSZENIE</a:t>
            </a:r>
            <a:endParaRPr kumimoji="0" lang="pl-PL" altLang="pl-PL" sz="4800" b="1" i="0" u="none" strike="noStrike" kern="1200" cap="none" spc="0" normalizeH="0" baseline="0" noProof="0" dirty="0">
              <a:ln w="11430"/>
              <a:solidFill>
                <a:srgbClr val="0000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754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283</Words>
  <Application>Microsoft Office PowerPoint</Application>
  <PresentationFormat>Pokaz na ekranie (4:3)</PresentationFormat>
  <Paragraphs>67</Paragraphs>
  <Slides>20</Slides>
  <Notes>9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Projekt domyślny</vt:lpstr>
      <vt:lpstr>Slajd 1</vt:lpstr>
      <vt:lpstr>WARZYWA  OKOPOWE </vt:lpstr>
      <vt:lpstr>Ziemniak</vt:lpstr>
      <vt:lpstr>Buraki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KOLOROWE WITAMINY</vt:lpstr>
      <vt:lpstr>Slajd 18</vt:lpstr>
      <vt:lpstr>Slajd 19</vt:lpstr>
      <vt:lpstr>Slajd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ROŚLINY UPRAWIANE  W OGRODACH</dc:title>
  <dc:creator>Grembowski</dc:creator>
  <cp:lastModifiedBy>Łukasz Tutak</cp:lastModifiedBy>
  <cp:revision>76</cp:revision>
  <dcterms:created xsi:type="dcterms:W3CDTF">2008-05-22T20:10:44Z</dcterms:created>
  <dcterms:modified xsi:type="dcterms:W3CDTF">2015-07-06T11:17:30Z</dcterms:modified>
</cp:coreProperties>
</file>