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84" r:id="rId3"/>
    <p:sldId id="285" r:id="rId4"/>
    <p:sldId id="257" r:id="rId5"/>
    <p:sldId id="269" r:id="rId6"/>
    <p:sldId id="273" r:id="rId7"/>
    <p:sldId id="262" r:id="rId8"/>
    <p:sldId id="264" r:id="rId9"/>
    <p:sldId id="265" r:id="rId10"/>
    <p:sldId id="290" r:id="rId11"/>
    <p:sldId id="270" r:id="rId12"/>
    <p:sldId id="274" r:id="rId13"/>
    <p:sldId id="271" r:id="rId14"/>
    <p:sldId id="275" r:id="rId15"/>
    <p:sldId id="286" r:id="rId16"/>
    <p:sldId id="288" r:id="rId17"/>
    <p:sldId id="289" r:id="rId18"/>
    <p:sldId id="291" r:id="rId19"/>
    <p:sldId id="292" r:id="rId20"/>
    <p:sldId id="293" r:id="rId21"/>
    <p:sldId id="294" r:id="rId22"/>
    <p:sldId id="295" r:id="rId23"/>
    <p:sldId id="296" r:id="rId24"/>
    <p:sldId id="297" r:id="rId25"/>
    <p:sldId id="298" r:id="rId26"/>
    <p:sldId id="278" r:id="rId27"/>
  </p:sldIdLst>
  <p:sldSz cx="9144000" cy="6858000" type="screen4x3"/>
  <p:notesSz cx="6858000" cy="9144000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06E217-F81B-4A2E-8CEF-433425679030}" type="datetimeFigureOut">
              <a:rPr lang="pl-PL" smtClean="0"/>
              <a:pPr/>
              <a:t>2015-07-06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856623-BBFA-478D-8E87-A1742FD557CA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4625155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9" name="Shape 3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42621448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6" name="Shape 4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26165672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5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3" name="Shape 5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42180048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Shape 5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9" name="Shape 5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11829671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6" name="Shape 2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1598155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3" name="Shape 3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18365587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hape 4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1" name="Shape 4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10687881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9" name="Shape 4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4301344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B7DA71-43E8-469B-A3F3-7BA51265A90F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="" xmlns:p14="http://schemas.microsoft.com/office/powerpoint/2010/main" val="461200013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B97C1B-D051-4A2C-99EE-898E050421FD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="" xmlns:p14="http://schemas.microsoft.com/office/powerpoint/2010/main" val="1356168808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09383A-2F19-434E-BC81-BCA8C1AAC9C3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="" xmlns:p14="http://schemas.microsoft.com/office/powerpoint/2010/main" val="1295563604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ECCAEB-7E4C-4845-81CE-7B0FC9EDE6E0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="" xmlns:p14="http://schemas.microsoft.com/office/powerpoint/2010/main" val="1617655942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2E3622-E222-4CB1-A0D6-C65F93B62091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="" xmlns:p14="http://schemas.microsoft.com/office/powerpoint/2010/main" val="665748614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A83E93-8E79-4911-BF5E-0908910C5A3A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="" xmlns:p14="http://schemas.microsoft.com/office/powerpoint/2010/main" val="628072499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74FC7F-E66F-49E3-9E22-365AB3E39540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="" xmlns:p14="http://schemas.microsoft.com/office/powerpoint/2010/main" val="4014092943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0C725D-03B2-4857-A4C7-40F68409A0AA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="" xmlns:p14="http://schemas.microsoft.com/office/powerpoint/2010/main" val="2704454982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5714A1-626E-4025-835B-E36BE9667526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="" xmlns:p14="http://schemas.microsoft.com/office/powerpoint/2010/main" val="3913705040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25BFF9-CD2B-4AF6-892F-9819021DEC94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="" xmlns:p14="http://schemas.microsoft.com/office/powerpoint/2010/main" val="83104675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344CB0-F196-49BB-8A71-3D4EEA1C1B58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="" xmlns:p14="http://schemas.microsoft.com/office/powerpoint/2010/main" val="3700530042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ytuł, tekst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B11392-64EF-4C11-B3C2-ED599D359E79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="" xmlns:p14="http://schemas.microsoft.com/office/powerpoint/2010/main" val="4169164246"/>
      </p:ext>
    </p:extLst>
  </p:cSld>
  <p:clrMapOvr>
    <a:masterClrMapping/>
  </p:clrMapOvr>
  <p:transition spd="med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ytuł i tekst nad zawartości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0BE4F4-F2FC-4F35-A8C8-5AD589B60AC9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="" xmlns:p14="http://schemas.microsoft.com/office/powerpoint/2010/main" val="3870153839"/>
      </p:ext>
    </p:extLst>
  </p:cSld>
  <p:clrMapOvr>
    <a:masterClrMapping/>
  </p:clrMapOvr>
  <p:transition spd="med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/>
          <p:nvPr/>
        </p:nvSpPr>
        <p:spPr>
          <a:xfrm rot="-5400000">
            <a:off x="6281181" y="3995180"/>
            <a:ext cx="1205741" cy="4519896"/>
          </a:xfrm>
          <a:custGeom>
            <a:avLst/>
            <a:gdLst/>
            <a:ahLst/>
            <a:cxnLst/>
            <a:rect l="0" t="0" r="0" b="0"/>
            <a:pathLst>
              <a:path w="1205742" h="4519897" extrusionOk="0">
                <a:moveTo>
                  <a:pt x="924" y="0"/>
                </a:moveTo>
                <a:cubicBezTo>
                  <a:pt x="6351" y="1497993"/>
                  <a:pt x="-3772" y="3021904"/>
                  <a:pt x="1655" y="4519897"/>
                </a:cubicBezTo>
                <a:lnTo>
                  <a:pt x="831272" y="4518403"/>
                </a:lnTo>
                <a:lnTo>
                  <a:pt x="1205742" y="3850819"/>
                </a:lnTo>
                <a:lnTo>
                  <a:pt x="359114" y="3126246"/>
                </a:lnTo>
                <a:lnTo>
                  <a:pt x="880116" y="2173718"/>
                </a:lnTo>
                <a:lnTo>
                  <a:pt x="49768" y="1449145"/>
                </a:lnTo>
                <a:lnTo>
                  <a:pt x="562630" y="480334"/>
                </a:lnTo>
                <a:lnTo>
                  <a:pt x="924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2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0" name="Shape 20"/>
          <p:cNvSpPr txBox="1">
            <a:spLocks noGrp="1"/>
          </p:cNvSpPr>
          <p:nvPr>
            <p:ph type="body" idx="1"/>
          </p:nvPr>
        </p:nvSpPr>
        <p:spPr>
          <a:xfrm>
            <a:off x="457200" y="1600201"/>
            <a:ext cx="8229600" cy="49675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="" xmlns:p14="http://schemas.microsoft.com/office/powerpoint/2010/main" val="291622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 wzorca tytułu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BD2DBB6B-6FFE-43CD-8CC6-3BF8F5211FE5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ransition spd="med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Click="0" advTm="10000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773832"/>
            <a:ext cx="8229600" cy="1143000"/>
          </a:xfrm>
        </p:spPr>
        <p:txBody>
          <a:bodyPr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pl-PL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Co to jest katar?</a:t>
            </a:r>
            <a:endParaRPr lang="pl-PL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927373"/>
            <a:ext cx="8229600" cy="4525963"/>
          </a:xfrm>
        </p:spPr>
        <p:txBody>
          <a:bodyPr/>
          <a:lstStyle/>
          <a:p>
            <a:r>
              <a:rPr lang="pl-PL" sz="2800" b="1" dirty="0" smtClean="0">
                <a:solidFill>
                  <a:srgbClr val="002060"/>
                </a:solidFill>
              </a:rPr>
              <a:t>Katar to inaczej nieżyt nosa</a:t>
            </a:r>
            <a:r>
              <a:rPr lang="pl-PL" sz="2800" dirty="0" smtClean="0">
                <a:solidFill>
                  <a:srgbClr val="002060"/>
                </a:solidFill>
              </a:rPr>
              <a:t>: zapalenie błony śluzowej nosa, często też zatok przynosowych</a:t>
            </a:r>
          </a:p>
          <a:p>
            <a:r>
              <a:rPr lang="pl-PL" sz="2800" dirty="0" smtClean="0">
                <a:solidFill>
                  <a:srgbClr val="002060"/>
                </a:solidFill>
              </a:rPr>
              <a:t>Do </a:t>
            </a:r>
            <a:r>
              <a:rPr lang="pl-PL" sz="2800" dirty="0">
                <a:solidFill>
                  <a:srgbClr val="002060"/>
                </a:solidFill>
              </a:rPr>
              <a:t>objawów </a:t>
            </a:r>
            <a:r>
              <a:rPr lang="pl-PL" sz="2800" dirty="0" smtClean="0">
                <a:solidFill>
                  <a:srgbClr val="002060"/>
                </a:solidFill>
              </a:rPr>
              <a:t>należą: kichanie , </a:t>
            </a:r>
            <a:r>
              <a:rPr lang="pl-PL" sz="2800" dirty="0">
                <a:solidFill>
                  <a:srgbClr val="002060"/>
                </a:solidFill>
              </a:rPr>
              <a:t>"drapanie" w </a:t>
            </a:r>
            <a:r>
              <a:rPr lang="pl-PL" sz="2800" dirty="0" smtClean="0">
                <a:solidFill>
                  <a:srgbClr val="002060"/>
                </a:solidFill>
              </a:rPr>
              <a:t>nosie</a:t>
            </a:r>
            <a:r>
              <a:rPr lang="pl-PL" sz="2800" dirty="0">
                <a:solidFill>
                  <a:srgbClr val="002060"/>
                </a:solidFill>
              </a:rPr>
              <a:t> i gardle, </a:t>
            </a:r>
            <a:r>
              <a:rPr lang="pl-PL" sz="2800" dirty="0" smtClean="0">
                <a:solidFill>
                  <a:srgbClr val="002060"/>
                </a:solidFill>
              </a:rPr>
              <a:t>kaszel, </a:t>
            </a:r>
            <a:r>
              <a:rPr lang="pl-PL" sz="2800" dirty="0">
                <a:solidFill>
                  <a:srgbClr val="002060"/>
                </a:solidFill>
              </a:rPr>
              <a:t>pieczenie spojówek, wyciek płynnej wydzieliny z nosa, </a:t>
            </a:r>
            <a:r>
              <a:rPr lang="pl-PL" sz="2800" dirty="0" smtClean="0">
                <a:solidFill>
                  <a:srgbClr val="002060"/>
                </a:solidFill>
              </a:rPr>
              <a:t/>
            </a:r>
            <a:br>
              <a:rPr lang="pl-PL" sz="2800" dirty="0" smtClean="0">
                <a:solidFill>
                  <a:srgbClr val="002060"/>
                </a:solidFill>
              </a:rPr>
            </a:br>
            <a:r>
              <a:rPr lang="pl-PL" sz="2800" dirty="0" smtClean="0">
                <a:solidFill>
                  <a:srgbClr val="002060"/>
                </a:solidFill>
              </a:rPr>
              <a:t>zatkany </a:t>
            </a:r>
            <a:r>
              <a:rPr lang="pl-PL" sz="2800" dirty="0">
                <a:solidFill>
                  <a:srgbClr val="002060"/>
                </a:solidFill>
              </a:rPr>
              <a:t>nos, ogólne osłabienie, </a:t>
            </a:r>
            <a:r>
              <a:rPr lang="pl-PL" sz="2800" dirty="0" smtClean="0">
                <a:solidFill>
                  <a:srgbClr val="002060"/>
                </a:solidFill>
              </a:rPr>
              <a:t/>
            </a:r>
            <a:br>
              <a:rPr lang="pl-PL" sz="2800" dirty="0" smtClean="0">
                <a:solidFill>
                  <a:srgbClr val="002060"/>
                </a:solidFill>
              </a:rPr>
            </a:br>
            <a:r>
              <a:rPr lang="pl-PL" sz="2800" dirty="0" smtClean="0">
                <a:solidFill>
                  <a:srgbClr val="002060"/>
                </a:solidFill>
              </a:rPr>
              <a:t>ból głowy,</a:t>
            </a:r>
            <a:r>
              <a:rPr lang="pl-PL" sz="2800" dirty="0">
                <a:solidFill>
                  <a:srgbClr val="002060"/>
                </a:solidFill>
              </a:rPr>
              <a:t> </a:t>
            </a:r>
            <a:r>
              <a:rPr lang="pl-PL" sz="2800" dirty="0" smtClean="0">
                <a:solidFill>
                  <a:srgbClr val="002060"/>
                </a:solidFill>
              </a:rPr>
              <a:t>stan podgorączkowy.</a:t>
            </a:r>
            <a:endParaRPr lang="pl-PL" dirty="0">
              <a:solidFill>
                <a:srgbClr val="002060"/>
              </a:solidFill>
            </a:endParaRPr>
          </a:p>
          <a:p>
            <a:pPr>
              <a:buNone/>
            </a:pPr>
            <a:endParaRPr lang="pl-PL" dirty="0">
              <a:solidFill>
                <a:srgbClr val="002060"/>
              </a:solidFill>
            </a:endParaRP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4077072"/>
            <a:ext cx="1993351" cy="248411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6303983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557808"/>
            <a:ext cx="8229600" cy="1143000"/>
          </a:xfrm>
        </p:spPr>
        <p:txBody>
          <a:bodyPr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pl-PL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Przyczyny kataru</a:t>
            </a:r>
            <a:endParaRPr lang="pl-PL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87104" y="1711349"/>
            <a:ext cx="8229600" cy="4525963"/>
          </a:xfrm>
        </p:spPr>
        <p:txBody>
          <a:bodyPr/>
          <a:lstStyle/>
          <a:p>
            <a:r>
              <a:rPr lang="pl-PL" sz="2800" dirty="0" smtClean="0">
                <a:solidFill>
                  <a:srgbClr val="002060"/>
                </a:solidFill>
              </a:rPr>
              <a:t>Katar może </a:t>
            </a:r>
            <a:r>
              <a:rPr lang="pl-PL" sz="2800" dirty="0">
                <a:solidFill>
                  <a:srgbClr val="002060"/>
                </a:solidFill>
              </a:rPr>
              <a:t>mieć podłoże </a:t>
            </a:r>
            <a:r>
              <a:rPr lang="pl-PL" sz="2800" dirty="0" smtClean="0">
                <a:solidFill>
                  <a:srgbClr val="002060"/>
                </a:solidFill>
              </a:rPr>
              <a:t>alergiczne, gdy jesteśmy uczuleni na pyłki roślin, kurz, sierść zwierząt.</a:t>
            </a:r>
          </a:p>
          <a:p>
            <a:r>
              <a:rPr lang="pl-PL" sz="2800" dirty="0" smtClean="0">
                <a:solidFill>
                  <a:srgbClr val="002060"/>
                </a:solidFill>
              </a:rPr>
              <a:t>Przyczyną kataru może być także infekcja wirusowa, szerząca się drogą kropelkową</a:t>
            </a:r>
            <a:r>
              <a:rPr lang="pl-PL" sz="2800" dirty="0" smtClean="0"/>
              <a:t>.</a:t>
            </a:r>
          </a:p>
        </p:txBody>
      </p:sp>
      <p:pic>
        <p:nvPicPr>
          <p:cNvPr id="56322" name="Picture 2" descr="http://images.clipartlogo.com/files/images/22/225082/nose_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293096"/>
            <a:ext cx="3049887" cy="20900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77035821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23528" y="1556792"/>
            <a:ext cx="8496944" cy="504031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l-PL" altLang="pl-PL" sz="2800" b="1" dirty="0" smtClean="0">
                <a:solidFill>
                  <a:srgbClr val="002060"/>
                </a:solidFill>
              </a:rPr>
              <a:t>Katar często jest początkiem innych chorób,  towarzyszy grypie.</a:t>
            </a:r>
          </a:p>
          <a:p>
            <a:pPr eaLnBrk="1" hangingPunct="1">
              <a:lnSpc>
                <a:spcPct val="90000"/>
              </a:lnSpc>
            </a:pPr>
            <a:r>
              <a:rPr lang="pl-PL" altLang="pl-PL" sz="2800" b="1" dirty="0" smtClean="0">
                <a:solidFill>
                  <a:srgbClr val="002060"/>
                </a:solidFill>
              </a:rPr>
              <a:t>Grypa </a:t>
            </a:r>
            <a:r>
              <a:rPr lang="pl-PL" altLang="pl-PL" sz="2800" dirty="0" smtClean="0">
                <a:solidFill>
                  <a:srgbClr val="002060"/>
                </a:solidFill>
              </a:rPr>
              <a:t>jest ostrą chorobą wirusową, oprócz </a:t>
            </a:r>
            <a:br>
              <a:rPr lang="pl-PL" altLang="pl-PL" sz="2800" dirty="0" smtClean="0">
                <a:solidFill>
                  <a:srgbClr val="002060"/>
                </a:solidFill>
              </a:rPr>
            </a:br>
            <a:r>
              <a:rPr lang="pl-PL" altLang="pl-PL" sz="2800" dirty="0" smtClean="0">
                <a:solidFill>
                  <a:srgbClr val="002060"/>
                </a:solidFill>
              </a:rPr>
              <a:t>kataru , bólu głowy często </a:t>
            </a:r>
            <a:br>
              <a:rPr lang="pl-PL" altLang="pl-PL" sz="2800" dirty="0" smtClean="0">
                <a:solidFill>
                  <a:srgbClr val="002060"/>
                </a:solidFill>
              </a:rPr>
            </a:br>
            <a:r>
              <a:rPr lang="pl-PL" altLang="pl-PL" sz="2800" dirty="0" smtClean="0">
                <a:solidFill>
                  <a:srgbClr val="002060"/>
                </a:solidFill>
              </a:rPr>
              <a:t>odczuwamy ból mięśni, </a:t>
            </a:r>
            <a:br>
              <a:rPr lang="pl-PL" altLang="pl-PL" sz="2800" dirty="0" smtClean="0">
                <a:solidFill>
                  <a:srgbClr val="002060"/>
                </a:solidFill>
              </a:rPr>
            </a:br>
            <a:r>
              <a:rPr lang="pl-PL" altLang="pl-PL" sz="2800" dirty="0" smtClean="0">
                <a:solidFill>
                  <a:srgbClr val="002060"/>
                </a:solidFill>
              </a:rPr>
              <a:t>osłabienie.</a:t>
            </a:r>
          </a:p>
          <a:p>
            <a:pPr eaLnBrk="1" hangingPunct="1">
              <a:lnSpc>
                <a:spcPct val="90000"/>
              </a:lnSpc>
            </a:pPr>
            <a:r>
              <a:rPr lang="pl-PL" altLang="pl-PL" sz="2800" dirty="0" smtClean="0">
                <a:solidFill>
                  <a:srgbClr val="002060"/>
                </a:solidFill>
              </a:rPr>
              <a:t>Grypa przenosi się drogą </a:t>
            </a:r>
            <a:br>
              <a:rPr lang="pl-PL" altLang="pl-PL" sz="2800" dirty="0" smtClean="0">
                <a:solidFill>
                  <a:srgbClr val="002060"/>
                </a:solidFill>
              </a:rPr>
            </a:br>
            <a:r>
              <a:rPr lang="pl-PL" altLang="pl-PL" sz="2800" dirty="0" smtClean="0">
                <a:solidFill>
                  <a:srgbClr val="002060"/>
                </a:solidFill>
              </a:rPr>
              <a:t>kropelkową, bądź przez </a:t>
            </a:r>
            <a:br>
              <a:rPr lang="pl-PL" altLang="pl-PL" sz="2800" dirty="0" smtClean="0">
                <a:solidFill>
                  <a:srgbClr val="002060"/>
                </a:solidFill>
              </a:rPr>
            </a:br>
            <a:r>
              <a:rPr lang="pl-PL" altLang="pl-PL" sz="2800" dirty="0" smtClean="0">
                <a:solidFill>
                  <a:srgbClr val="002060"/>
                </a:solidFill>
              </a:rPr>
              <a:t>kontakt z zakażoną osobą.</a:t>
            </a:r>
          </a:p>
        </p:txBody>
      </p:sp>
      <p:sp>
        <p:nvSpPr>
          <p:cNvPr id="3075" name="Rectangle 7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705892"/>
            <a:ext cx="9144000" cy="850900"/>
          </a:xfrm>
        </p:spPr>
        <p:txBody>
          <a:bodyPr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eaLnBrk="1" hangingPunct="1"/>
            <a:r>
              <a:rPr lang="pl-PL" altLang="pl-PL" sz="40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Przeziębienie, grypa..</a:t>
            </a: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3076110"/>
            <a:ext cx="3816425" cy="3721689"/>
          </a:xfrm>
          <a:prstGeom prst="rect">
            <a:avLst/>
          </a:prstGeom>
        </p:spPr>
      </p:pic>
    </p:spTree>
  </p:cSld>
  <p:clrMapOvr>
    <a:masterClrMapping/>
  </p:clrMapOvr>
  <p:transition spd="med">
    <p:fade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557808"/>
            <a:ext cx="9144000" cy="1143000"/>
          </a:xfrm>
        </p:spPr>
        <p:txBody>
          <a:bodyPr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eaLnBrk="1" hangingPunct="1"/>
            <a:r>
              <a:rPr lang="pl-PL" altLang="pl-PL" sz="32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 JAK DOCHODZI DO ZAKAŻENIA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 smtClean="0"/>
          </a:p>
          <a:p>
            <a:endParaRPr lang="pl-PL" dirty="0"/>
          </a:p>
          <a:p>
            <a:endParaRPr lang="pl-PL" dirty="0" smtClean="0"/>
          </a:p>
          <a:p>
            <a:endParaRPr lang="pl-PL" dirty="0"/>
          </a:p>
          <a:p>
            <a:endParaRPr lang="pl-PL" dirty="0" smtClean="0"/>
          </a:p>
          <a:p>
            <a:endParaRPr lang="pl-PL" dirty="0"/>
          </a:p>
          <a:p>
            <a:endParaRPr lang="pl-PL" dirty="0" smtClean="0"/>
          </a:p>
          <a:p>
            <a:endParaRPr lang="pl-PL" dirty="0"/>
          </a:p>
          <a:p>
            <a:endParaRPr lang="pl-PL" dirty="0" smtClean="0"/>
          </a:p>
          <a:p>
            <a:endParaRPr lang="pl-PL" dirty="0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323528" y="2132856"/>
            <a:ext cx="3538736" cy="3951288"/>
          </a:xfrm>
        </p:spPr>
        <p:txBody>
          <a:bodyPr/>
          <a:lstStyle/>
          <a:p>
            <a:pPr algn="ctr">
              <a:buNone/>
            </a:pPr>
            <a:r>
              <a:rPr lang="pl-PL" sz="2800" dirty="0" smtClean="0">
                <a:solidFill>
                  <a:srgbClr val="002060"/>
                </a:solidFill>
              </a:rPr>
              <a:t>Podczas kichania </a:t>
            </a:r>
            <a:br>
              <a:rPr lang="pl-PL" sz="2800" dirty="0" smtClean="0">
                <a:solidFill>
                  <a:srgbClr val="002060"/>
                </a:solidFill>
              </a:rPr>
            </a:br>
            <a:r>
              <a:rPr lang="pl-PL" sz="2800" dirty="0" smtClean="0">
                <a:solidFill>
                  <a:srgbClr val="002060"/>
                </a:solidFill>
              </a:rPr>
              <a:t>z naszego nosa </a:t>
            </a:r>
            <a:br>
              <a:rPr lang="pl-PL" sz="2800" dirty="0" smtClean="0">
                <a:solidFill>
                  <a:srgbClr val="002060"/>
                </a:solidFill>
              </a:rPr>
            </a:br>
            <a:r>
              <a:rPr lang="pl-PL" sz="2800" dirty="0" smtClean="0">
                <a:solidFill>
                  <a:srgbClr val="002060"/>
                </a:solidFill>
              </a:rPr>
              <a:t>i gardła wydzielają się kropelki śluzu, który dostaje się do organizmu innych osób.</a:t>
            </a:r>
            <a:endParaRPr lang="pl-PL" sz="2800" dirty="0">
              <a:solidFill>
                <a:srgbClr val="002060"/>
              </a:solidFill>
            </a:endParaRPr>
          </a:p>
        </p:txBody>
      </p:sp>
      <p:pic>
        <p:nvPicPr>
          <p:cNvPr id="4103" name="Picture 7" descr="http://www.sp6stargard.net/images/grypa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95936" y="1700808"/>
            <a:ext cx="4547082" cy="36901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2938462"/>
          </a:xfrm>
        </p:spPr>
        <p:txBody>
          <a:bodyPr/>
          <a:lstStyle/>
          <a:p>
            <a:pPr eaLnBrk="1" hangingPunct="1"/>
            <a:r>
              <a:rPr lang="pl-PL" altLang="pl-PL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JAK MOŻNA SIĘ UCHRONIĆ PRZED ZARAŻENIEM?</a:t>
            </a:r>
          </a:p>
        </p:txBody>
      </p:sp>
      <p:pic>
        <p:nvPicPr>
          <p:cNvPr id="7173" name="Picture 5" descr="http://bi.gazeta.pl/im/82/53/ef/z15684482Q,Przeziebieni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492896"/>
            <a:ext cx="3744416" cy="374441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908050"/>
            <a:ext cx="8713788" cy="5649913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pl-PL" altLang="pl-PL" b="1" dirty="0" smtClean="0">
                <a:solidFill>
                  <a:srgbClr val="002060"/>
                </a:solidFill>
              </a:rPr>
              <a:t>   Przede wszystkim należy myć dokładnie ręce przez 20-30 sekund mydłem pod bieżącą, ciepłą wodą, wielokrotnie </a:t>
            </a:r>
            <a:br>
              <a:rPr lang="pl-PL" altLang="pl-PL" b="1" dirty="0" smtClean="0">
                <a:solidFill>
                  <a:srgbClr val="002060"/>
                </a:solidFill>
              </a:rPr>
            </a:br>
            <a:r>
              <a:rPr lang="pl-PL" altLang="pl-PL" b="1" dirty="0" smtClean="0">
                <a:solidFill>
                  <a:srgbClr val="002060"/>
                </a:solidFill>
              </a:rPr>
              <a:t>w ciągu dnia .</a:t>
            </a:r>
          </a:p>
        </p:txBody>
      </p:sp>
      <p:pic>
        <p:nvPicPr>
          <p:cNvPr id="921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3068960"/>
            <a:ext cx="2951163" cy="237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601613"/>
            <a:ext cx="9144000" cy="528955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pl-PL" altLang="pl-PL" b="1" dirty="0" smtClean="0">
                <a:solidFill>
                  <a:srgbClr val="002060"/>
                </a:solidFill>
              </a:rPr>
              <a:t>   </a:t>
            </a:r>
            <a:r>
              <a:rPr lang="pl-PL" altLang="pl-PL" sz="3600" b="1" dirty="0" smtClean="0">
                <a:solidFill>
                  <a:srgbClr val="002060"/>
                </a:solidFill>
              </a:rPr>
              <a:t>Należy unikać kontaktu z chorymi zamiast odwiedzin, zadzwoń </a:t>
            </a:r>
            <a:br>
              <a:rPr lang="pl-PL" altLang="pl-PL" sz="3600" b="1" dirty="0" smtClean="0">
                <a:solidFill>
                  <a:srgbClr val="002060"/>
                </a:solidFill>
              </a:rPr>
            </a:br>
            <a:r>
              <a:rPr lang="pl-PL" altLang="pl-PL" sz="3600" b="1" dirty="0" smtClean="0">
                <a:solidFill>
                  <a:srgbClr val="002060"/>
                </a:solidFill>
              </a:rPr>
              <a:t>lub  wyślij SMS. </a:t>
            </a:r>
          </a:p>
        </p:txBody>
      </p:sp>
      <p:pic>
        <p:nvPicPr>
          <p:cNvPr id="6" name="Obraz 5" descr="http://www.starostwo.olawa.pl/uploads/pub/news/news_102/text/cellphone.gif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780928"/>
            <a:ext cx="2304256" cy="2880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19672" y="2780928"/>
            <a:ext cx="2862746" cy="291373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357188"/>
            <a:ext cx="9144000" cy="5768975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pl-PL" altLang="pl-PL" b="1" dirty="0" smtClean="0"/>
              <a:t>   </a:t>
            </a:r>
          </a:p>
          <a:p>
            <a:pPr algn="ctr" eaLnBrk="1" hangingPunct="1">
              <a:buFontTx/>
              <a:buNone/>
            </a:pPr>
            <a:r>
              <a:rPr lang="pl-PL" altLang="pl-PL" b="1" dirty="0" smtClean="0"/>
              <a:t>   </a:t>
            </a:r>
            <a:r>
              <a:rPr lang="pl-PL" altLang="pl-PL" b="1" dirty="0" smtClean="0">
                <a:solidFill>
                  <a:srgbClr val="002060"/>
                </a:solidFill>
              </a:rPr>
              <a:t>Chorzy powinni bezwzględnie zakrywać </a:t>
            </a:r>
            <a:br>
              <a:rPr lang="pl-PL" altLang="pl-PL" b="1" dirty="0" smtClean="0">
                <a:solidFill>
                  <a:srgbClr val="002060"/>
                </a:solidFill>
              </a:rPr>
            </a:br>
            <a:r>
              <a:rPr lang="pl-PL" altLang="pl-PL" b="1" dirty="0" smtClean="0">
                <a:solidFill>
                  <a:srgbClr val="002060"/>
                </a:solidFill>
              </a:rPr>
              <a:t>usta i nos kichając i kaszląc .</a:t>
            </a:r>
          </a:p>
          <a:p>
            <a:pPr algn="ctr" eaLnBrk="1" hangingPunct="1">
              <a:buFontTx/>
              <a:buNone/>
            </a:pPr>
            <a:r>
              <a:rPr lang="pl-PL" altLang="pl-PL" b="1" dirty="0" smtClean="0">
                <a:solidFill>
                  <a:srgbClr val="002060"/>
                </a:solidFill>
              </a:rPr>
              <a:t>   Chusteczki należy wyrzucać!</a:t>
            </a:r>
            <a:r>
              <a:rPr lang="pl-PL" altLang="pl-PL" dirty="0" smtClean="0">
                <a:solidFill>
                  <a:srgbClr val="002060"/>
                </a:solidFill>
              </a:rPr>
              <a:t> </a:t>
            </a:r>
          </a:p>
          <a:p>
            <a:pPr algn="ctr" eaLnBrk="1" hangingPunct="1">
              <a:buFontTx/>
              <a:buNone/>
            </a:pPr>
            <a:r>
              <a:rPr lang="pl-PL" altLang="pl-PL" b="1" dirty="0" smtClean="0">
                <a:solidFill>
                  <a:srgbClr val="002060"/>
                </a:solidFill>
              </a:rPr>
              <a:t>   Umyć ręce pod bieżącą wodą </a:t>
            </a:r>
            <a:br>
              <a:rPr lang="pl-PL" altLang="pl-PL" b="1" dirty="0" smtClean="0">
                <a:solidFill>
                  <a:srgbClr val="002060"/>
                </a:solidFill>
              </a:rPr>
            </a:br>
            <a:r>
              <a:rPr lang="pl-PL" altLang="pl-PL" b="1" dirty="0" smtClean="0">
                <a:solidFill>
                  <a:srgbClr val="002060"/>
                </a:solidFill>
              </a:rPr>
              <a:t>po kasłaniu lub kichaniu</a:t>
            </a:r>
            <a:r>
              <a:rPr lang="pl-PL" altLang="pl-PL" dirty="0" smtClean="0">
                <a:solidFill>
                  <a:srgbClr val="002060"/>
                </a:solidFill>
              </a:rPr>
              <a:t> .</a:t>
            </a:r>
            <a:endParaRPr lang="pl-PL" altLang="pl-PL" sz="3600" dirty="0" smtClean="0">
              <a:solidFill>
                <a:srgbClr val="002060"/>
              </a:solidFill>
            </a:endParaRPr>
          </a:p>
          <a:p>
            <a:pPr algn="ctr" eaLnBrk="1" hangingPunct="1"/>
            <a:endParaRPr lang="pl-PL" altLang="pl-PL" sz="3600" dirty="0" smtClean="0">
              <a:solidFill>
                <a:srgbClr val="002060"/>
              </a:solidFill>
            </a:endParaRPr>
          </a:p>
        </p:txBody>
      </p:sp>
      <p:pic>
        <p:nvPicPr>
          <p:cNvPr id="12291" name="Picture 5" descr="C:\Documents and Settings\m@jk@\Ustawienia lokalne\Temporary Internet Files\Content.IE5\YP5PM5P7\MCj0411490000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789040"/>
            <a:ext cx="2154237" cy="277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3933056"/>
            <a:ext cx="2664296" cy="2664296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Pamiętaj </a:t>
            </a:r>
            <a:endParaRPr lang="pl-PL" sz="4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323528" y="1556792"/>
            <a:ext cx="4762872" cy="3951288"/>
          </a:xfrm>
        </p:spPr>
        <p:txBody>
          <a:bodyPr/>
          <a:lstStyle/>
          <a:p>
            <a:r>
              <a:rPr lang="pl-PL" altLang="pl-PL" b="1" dirty="0">
                <a:solidFill>
                  <a:srgbClr val="002060"/>
                </a:solidFill>
              </a:rPr>
              <a:t>Należy mieć przy sobie zawsze jednorazowe chusteczki higieniczne  !</a:t>
            </a:r>
            <a:br>
              <a:rPr lang="pl-PL" altLang="pl-PL" b="1" dirty="0">
                <a:solidFill>
                  <a:srgbClr val="002060"/>
                </a:solidFill>
              </a:rPr>
            </a:br>
            <a:r>
              <a:rPr lang="pl-PL" altLang="pl-PL" b="1" dirty="0">
                <a:solidFill>
                  <a:srgbClr val="002060"/>
                </a:solidFill>
              </a:rPr>
              <a:t>Oczyszczać nos </a:t>
            </a:r>
            <a:r>
              <a:rPr lang="pl-PL" altLang="pl-PL" b="1" dirty="0" smtClean="0">
                <a:solidFill>
                  <a:srgbClr val="002060"/>
                </a:solidFill>
              </a:rPr>
              <a:t/>
            </a:r>
            <a:br>
              <a:rPr lang="pl-PL" altLang="pl-PL" b="1" dirty="0" smtClean="0">
                <a:solidFill>
                  <a:srgbClr val="002060"/>
                </a:solidFill>
              </a:rPr>
            </a:br>
            <a:r>
              <a:rPr lang="pl-PL" altLang="pl-PL" b="1" dirty="0" smtClean="0">
                <a:solidFill>
                  <a:srgbClr val="002060"/>
                </a:solidFill>
              </a:rPr>
              <a:t>z wydzieliny.</a:t>
            </a:r>
            <a:endParaRPr lang="pl-PL" altLang="pl-PL" dirty="0" smtClean="0">
              <a:solidFill>
                <a:srgbClr val="002060"/>
              </a:solidFill>
            </a:endParaRPr>
          </a:p>
          <a:p>
            <a:endParaRPr lang="pl-PL" altLang="pl-PL" dirty="0">
              <a:solidFill>
                <a:srgbClr val="002060"/>
              </a:solidFill>
            </a:endParaRPr>
          </a:p>
          <a:p>
            <a:r>
              <a:rPr lang="pl-PL" altLang="pl-PL" b="1" dirty="0" smtClean="0">
                <a:solidFill>
                  <a:srgbClr val="002060"/>
                </a:solidFill>
              </a:rPr>
              <a:t>W </a:t>
            </a:r>
            <a:r>
              <a:rPr lang="pl-PL" altLang="pl-PL" b="1" dirty="0">
                <a:solidFill>
                  <a:srgbClr val="002060"/>
                </a:solidFill>
              </a:rPr>
              <a:t>przypadku braku jednorazowych chusteczek higienicznych należy kichać </a:t>
            </a:r>
            <a:r>
              <a:rPr lang="pl-PL" altLang="pl-PL" b="1" dirty="0" smtClean="0">
                <a:solidFill>
                  <a:srgbClr val="002060"/>
                </a:solidFill>
              </a:rPr>
              <a:t/>
            </a:r>
            <a:br>
              <a:rPr lang="pl-PL" altLang="pl-PL" b="1" dirty="0" smtClean="0">
                <a:solidFill>
                  <a:srgbClr val="002060"/>
                </a:solidFill>
              </a:rPr>
            </a:br>
            <a:r>
              <a:rPr lang="pl-PL" altLang="pl-PL" b="1" dirty="0" smtClean="0">
                <a:solidFill>
                  <a:srgbClr val="002060"/>
                </a:solidFill>
              </a:rPr>
              <a:t>i </a:t>
            </a:r>
            <a:r>
              <a:rPr lang="pl-PL" altLang="pl-PL" b="1" dirty="0">
                <a:solidFill>
                  <a:srgbClr val="002060"/>
                </a:solidFill>
              </a:rPr>
              <a:t>kasłać w </a:t>
            </a:r>
            <a:r>
              <a:rPr lang="pl-PL" altLang="pl-PL" b="1" dirty="0" smtClean="0">
                <a:solidFill>
                  <a:srgbClr val="002060"/>
                </a:solidFill>
              </a:rPr>
              <a:t>rękaw w </a:t>
            </a:r>
            <a:r>
              <a:rPr lang="pl-PL" altLang="pl-PL" b="1" dirty="0">
                <a:solidFill>
                  <a:srgbClr val="002060"/>
                </a:solidFill>
              </a:rPr>
              <a:t>okolicy łokcia, a nie w dłonie</a:t>
            </a:r>
            <a:r>
              <a:rPr lang="pl-PL" altLang="pl-PL" sz="2800" b="1" dirty="0">
                <a:solidFill>
                  <a:srgbClr val="002060"/>
                </a:solidFill>
              </a:rPr>
              <a:t> </a:t>
            </a:r>
            <a:r>
              <a:rPr lang="pl-PL" altLang="pl-PL" sz="2800" b="1" dirty="0" smtClean="0">
                <a:solidFill>
                  <a:srgbClr val="002060"/>
                </a:solidFill>
              </a:rPr>
              <a:t>!</a:t>
            </a:r>
          </a:p>
          <a:p>
            <a:endParaRPr lang="pl-PL" altLang="pl-PL" sz="2800" dirty="0" smtClean="0"/>
          </a:p>
          <a:p>
            <a:r>
              <a:rPr lang="pl-PL" altLang="pl-PL" dirty="0" smtClean="0"/>
              <a:t>.</a:t>
            </a:r>
            <a:endParaRPr lang="pl-PL" dirty="0"/>
          </a:p>
          <a:p>
            <a:endParaRPr lang="pl-PL" dirty="0"/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152483"/>
            <a:ext cx="2664296" cy="27055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C:\Documents and Settings\m@jk@\Ustawienia lokalne\Temporary Internet Files\Content.IE5\UHV53Y4W\MCj0407964000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484784"/>
            <a:ext cx="3457039" cy="2419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10062562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692150"/>
            <a:ext cx="8786813" cy="5434013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pl-PL" altLang="pl-PL" dirty="0" smtClean="0"/>
              <a:t>   </a:t>
            </a:r>
            <a:r>
              <a:rPr lang="pl-PL" altLang="pl-PL" sz="2400" b="1" dirty="0" smtClean="0">
                <a:solidFill>
                  <a:srgbClr val="002060"/>
                </a:solidFill>
              </a:rPr>
              <a:t>Należy jak najwięcej wolnego czasu spędzać na świeżym powietrzu, nawet wtedy, gdy jest zimno !</a:t>
            </a:r>
          </a:p>
          <a:p>
            <a:pPr algn="ctr" eaLnBrk="1" hangingPunct="1">
              <a:buFontTx/>
              <a:buNone/>
            </a:pPr>
            <a:r>
              <a:rPr lang="pl-PL" altLang="pl-PL" sz="2400" b="1" dirty="0" smtClean="0">
                <a:solidFill>
                  <a:srgbClr val="002060"/>
                </a:solidFill>
              </a:rPr>
              <a:t>    W ten sposób hartujesz swój organizm, </a:t>
            </a:r>
            <a:br>
              <a:rPr lang="pl-PL" altLang="pl-PL" sz="2400" b="1" dirty="0" smtClean="0">
                <a:solidFill>
                  <a:srgbClr val="002060"/>
                </a:solidFill>
              </a:rPr>
            </a:br>
            <a:r>
              <a:rPr lang="pl-PL" altLang="pl-PL" sz="2400" b="1" dirty="0" smtClean="0">
                <a:solidFill>
                  <a:srgbClr val="002060"/>
                </a:solidFill>
              </a:rPr>
              <a:t>budujesz swoją odporność.</a:t>
            </a:r>
          </a:p>
        </p:txBody>
      </p:sp>
      <p:pic>
        <p:nvPicPr>
          <p:cNvPr id="16387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7780" y="2938401"/>
            <a:ext cx="3243262" cy="322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9" descr="dzieci%20bawia%20si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964" y="2938401"/>
            <a:ext cx="3600450" cy="344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620713"/>
            <a:ext cx="9144000" cy="550545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pl-PL" altLang="pl-PL" dirty="0" smtClean="0">
                <a:solidFill>
                  <a:srgbClr val="002060"/>
                </a:solidFill>
              </a:rPr>
              <a:t>   </a:t>
            </a:r>
          </a:p>
          <a:p>
            <a:pPr algn="ctr" eaLnBrk="1" hangingPunct="1">
              <a:buFontTx/>
              <a:buNone/>
            </a:pPr>
            <a:r>
              <a:rPr lang="pl-PL" altLang="pl-PL" b="1" dirty="0" smtClean="0">
                <a:solidFill>
                  <a:srgbClr val="002060"/>
                </a:solidFill>
              </a:rPr>
              <a:t>   Ubieraj się odpowiednio do pogody, </a:t>
            </a:r>
            <a:br>
              <a:rPr lang="pl-PL" altLang="pl-PL" b="1" dirty="0" smtClean="0">
                <a:solidFill>
                  <a:srgbClr val="002060"/>
                </a:solidFill>
              </a:rPr>
            </a:br>
            <a:r>
              <a:rPr lang="pl-PL" altLang="pl-PL" b="1" dirty="0" smtClean="0">
                <a:solidFill>
                  <a:srgbClr val="002060"/>
                </a:solidFill>
              </a:rPr>
              <a:t>tak by organizm się nie przegrzewał.</a:t>
            </a:r>
          </a:p>
          <a:p>
            <a:pPr algn="ctr" eaLnBrk="1" hangingPunct="1">
              <a:buFontTx/>
              <a:buNone/>
            </a:pPr>
            <a:r>
              <a:rPr lang="pl-PL" altLang="pl-PL" b="1" dirty="0" smtClean="0">
                <a:solidFill>
                  <a:srgbClr val="002060"/>
                </a:solidFill>
              </a:rPr>
              <a:t>   Najlepiej na cebulkę !</a:t>
            </a:r>
          </a:p>
          <a:p>
            <a:pPr algn="ctr" eaLnBrk="1" hangingPunct="1">
              <a:buFontTx/>
              <a:buNone/>
            </a:pPr>
            <a:endParaRPr lang="pl-PL" altLang="pl-PL" b="1" dirty="0" smtClean="0">
              <a:solidFill>
                <a:srgbClr val="002060"/>
              </a:solidFill>
            </a:endParaRPr>
          </a:p>
          <a:p>
            <a:pPr algn="ctr" eaLnBrk="1" hangingPunct="1">
              <a:buFontTx/>
              <a:buNone/>
            </a:pPr>
            <a:r>
              <a:rPr lang="pl-PL" altLang="pl-PL" b="1" dirty="0" smtClean="0">
                <a:solidFill>
                  <a:srgbClr val="002060"/>
                </a:solidFill>
              </a:rPr>
              <a:t> </a:t>
            </a:r>
            <a:endParaRPr lang="pl-PL" altLang="pl-PL" dirty="0" smtClean="0">
              <a:solidFill>
                <a:srgbClr val="002060"/>
              </a:solidFill>
            </a:endParaRPr>
          </a:p>
        </p:txBody>
      </p:sp>
      <p:pic>
        <p:nvPicPr>
          <p:cNvPr id="17413" name="Picture 5" descr="http://www.supercatalogpks.com/media/portal/org/images/artykuly/przewodnik_kupujacego/04_ubrani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140968"/>
            <a:ext cx="4392488" cy="332764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Obraz 7" descr="http://us.cdn3.123rf.com/168nwm/yayayoy/yayayoy1007/yayayoy100700036/7340045-cartoon-onion-pointing-with-his-finger.jpg"/>
          <p:cNvPicPr/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492896"/>
            <a:ext cx="1504950" cy="16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71500" y="500063"/>
            <a:ext cx="8229600" cy="5434012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pl-PL" altLang="pl-PL" sz="3600" b="1" dirty="0" smtClean="0"/>
              <a:t>  </a:t>
            </a:r>
            <a:endParaRPr lang="pl-PL" altLang="pl-PL" sz="3600" b="1" dirty="0" smtClean="0">
              <a:solidFill>
                <a:srgbClr val="002060"/>
              </a:solidFill>
            </a:endParaRPr>
          </a:p>
          <a:p>
            <a:pPr algn="ctr" eaLnBrk="1" hangingPunct="1">
              <a:buFontTx/>
              <a:buNone/>
            </a:pPr>
            <a:r>
              <a:rPr lang="pl-PL" altLang="pl-PL" sz="3600" b="1" dirty="0" smtClean="0">
                <a:solidFill>
                  <a:srgbClr val="002060"/>
                </a:solidFill>
              </a:rPr>
              <a:t>    Wietrz pokój 3-4 razy dziennie, każdorazowo przez 10 minut .</a:t>
            </a:r>
          </a:p>
        </p:txBody>
      </p:sp>
      <p:pic>
        <p:nvPicPr>
          <p:cNvPr id="19461" name="Picture 5" descr="http://static.freepik.com/free-photo/open-window_9494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2963" t="3704" r="11111" b="3704"/>
          <a:stretch>
            <a:fillRect/>
          </a:stretch>
        </p:blipFill>
        <p:spPr bwMode="auto">
          <a:xfrm>
            <a:off x="3203848" y="2564904"/>
            <a:ext cx="3168352" cy="38638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55227"/>
            <a:ext cx="9144000" cy="543401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pl-PL" altLang="pl-PL" b="1" dirty="0" smtClean="0"/>
              <a:t>   </a:t>
            </a:r>
            <a:endParaRPr lang="pl-PL" altLang="pl-PL" b="1" dirty="0" smtClean="0">
              <a:solidFill>
                <a:srgbClr val="002060"/>
              </a:solidFill>
            </a:endParaRPr>
          </a:p>
          <a:p>
            <a:pPr algn="ctr" eaLnBrk="1" hangingPunct="1">
              <a:buFontTx/>
              <a:buNone/>
            </a:pPr>
            <a:r>
              <a:rPr lang="pl-PL" altLang="pl-PL" sz="3600" b="1" dirty="0" smtClean="0">
                <a:solidFill>
                  <a:srgbClr val="002060"/>
                </a:solidFill>
              </a:rPr>
              <a:t>Jedz dużo owoców i warzyw, </a:t>
            </a:r>
            <a:br>
              <a:rPr lang="pl-PL" altLang="pl-PL" sz="3600" b="1" dirty="0" smtClean="0">
                <a:solidFill>
                  <a:srgbClr val="002060"/>
                </a:solidFill>
              </a:rPr>
            </a:br>
            <a:r>
              <a:rPr lang="pl-PL" altLang="pl-PL" sz="3600" b="1" dirty="0" smtClean="0">
                <a:solidFill>
                  <a:srgbClr val="002060"/>
                </a:solidFill>
              </a:rPr>
              <a:t>zwłaszcza sezonowych</a:t>
            </a:r>
            <a:r>
              <a:rPr lang="pl-PL" altLang="pl-PL" sz="3600" b="1" dirty="0">
                <a:solidFill>
                  <a:srgbClr val="002060"/>
                </a:solidFill>
              </a:rPr>
              <a:t>,</a:t>
            </a:r>
            <a:r>
              <a:rPr lang="pl-PL" altLang="pl-PL" sz="3600" b="1" dirty="0" smtClean="0">
                <a:solidFill>
                  <a:srgbClr val="002060"/>
                </a:solidFill>
              </a:rPr>
              <a:t> zawierają one dużo witamin. Zimą ważna jest zwłaszcza witamina C.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Wymień produkty bogate w witaminę C</a:t>
            </a:r>
            <a:endParaRPr lang="pl-PL" sz="4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r>
              <a:rPr lang="pl-PL" sz="2000" dirty="0">
                <a:solidFill>
                  <a:srgbClr val="002060"/>
                </a:solidFill>
              </a:rPr>
              <a:t>Dużą ilość witaminy C można znaleźć w różnego rodzaju </a:t>
            </a:r>
            <a:r>
              <a:rPr lang="pl-PL" sz="2000" dirty="0" smtClean="0">
                <a:solidFill>
                  <a:srgbClr val="002060"/>
                </a:solidFill>
              </a:rPr>
              <a:t>kapustach, zwłaszcza kapuście kiszonej. </a:t>
            </a:r>
          </a:p>
          <a:p>
            <a:endParaRPr lang="pl-PL" sz="1050" dirty="0" smtClean="0">
              <a:solidFill>
                <a:srgbClr val="002060"/>
              </a:solidFill>
            </a:endParaRPr>
          </a:p>
          <a:p>
            <a:r>
              <a:rPr lang="pl-PL" sz="2000" dirty="0" smtClean="0">
                <a:solidFill>
                  <a:srgbClr val="002060"/>
                </a:solidFill>
              </a:rPr>
              <a:t>Największą </a:t>
            </a:r>
            <a:r>
              <a:rPr lang="pl-PL" sz="2000" dirty="0">
                <a:solidFill>
                  <a:srgbClr val="002060"/>
                </a:solidFill>
              </a:rPr>
              <a:t>ilość witaminy C wśród warzyw zawiera </a:t>
            </a:r>
            <a:r>
              <a:rPr lang="pl-PL" sz="2000" dirty="0" smtClean="0">
                <a:solidFill>
                  <a:srgbClr val="002060"/>
                </a:solidFill>
              </a:rPr>
              <a:t>papryka Spożycie </a:t>
            </a:r>
            <a:r>
              <a:rPr lang="pl-PL" sz="2000" dirty="0">
                <a:solidFill>
                  <a:srgbClr val="002060"/>
                </a:solidFill>
              </a:rPr>
              <a:t>już niewielkiej ilości zielonej papryki wystarczy, aby </a:t>
            </a:r>
            <a:r>
              <a:rPr lang="pl-PL" sz="2000" dirty="0" smtClean="0">
                <a:solidFill>
                  <a:srgbClr val="002060"/>
                </a:solidFill>
              </a:rPr>
              <a:t>pokryte </a:t>
            </a:r>
            <a:r>
              <a:rPr lang="pl-PL" sz="2000" dirty="0">
                <a:solidFill>
                  <a:srgbClr val="002060"/>
                </a:solidFill>
              </a:rPr>
              <a:t>było dzienne zapotrzebowanie na tę witaminę. </a:t>
            </a:r>
            <a:endParaRPr lang="pl-PL" sz="2000" dirty="0" smtClean="0">
              <a:solidFill>
                <a:srgbClr val="002060"/>
              </a:solidFill>
            </a:endParaRPr>
          </a:p>
          <a:p>
            <a:endParaRPr lang="pl-PL" sz="1100" dirty="0" smtClean="0">
              <a:solidFill>
                <a:srgbClr val="002060"/>
              </a:solidFill>
            </a:endParaRPr>
          </a:p>
          <a:p>
            <a:r>
              <a:rPr lang="pl-PL" sz="2000" dirty="0" smtClean="0">
                <a:solidFill>
                  <a:srgbClr val="002060"/>
                </a:solidFill>
              </a:rPr>
              <a:t>Istotne </a:t>
            </a:r>
            <a:r>
              <a:rPr lang="pl-PL" sz="2000" dirty="0">
                <a:solidFill>
                  <a:srgbClr val="002060"/>
                </a:solidFill>
              </a:rPr>
              <a:t>źródło witaminy C to także </a:t>
            </a:r>
            <a:r>
              <a:rPr lang="pl-PL" sz="2000" dirty="0" smtClean="0">
                <a:solidFill>
                  <a:srgbClr val="002060"/>
                </a:solidFill>
              </a:rPr>
              <a:t>ziemniaki. </a:t>
            </a:r>
            <a:br>
              <a:rPr lang="pl-PL" sz="2000" dirty="0" smtClean="0">
                <a:solidFill>
                  <a:srgbClr val="002060"/>
                </a:solidFill>
              </a:rPr>
            </a:br>
            <a:r>
              <a:rPr lang="pl-PL" sz="2000" dirty="0" smtClean="0">
                <a:solidFill>
                  <a:srgbClr val="002060"/>
                </a:solidFill>
              </a:rPr>
              <a:t>Najwięcej </a:t>
            </a:r>
            <a:r>
              <a:rPr lang="pl-PL" sz="2000" dirty="0">
                <a:solidFill>
                  <a:srgbClr val="002060"/>
                </a:solidFill>
              </a:rPr>
              <a:t>witaminy C znajduje się tuż pod </a:t>
            </a:r>
            <a:r>
              <a:rPr lang="pl-PL" sz="2000" dirty="0" smtClean="0">
                <a:solidFill>
                  <a:srgbClr val="002060"/>
                </a:solidFill>
              </a:rPr>
              <a:t>skórką.</a:t>
            </a:r>
          </a:p>
          <a:p>
            <a:endParaRPr lang="pl-PL" sz="1100" dirty="0" smtClean="0">
              <a:solidFill>
                <a:srgbClr val="002060"/>
              </a:solidFill>
            </a:endParaRPr>
          </a:p>
          <a:p>
            <a:r>
              <a:rPr lang="pl-PL" sz="2000" dirty="0" smtClean="0">
                <a:solidFill>
                  <a:srgbClr val="002060"/>
                </a:solidFill>
              </a:rPr>
              <a:t>Witaminę C zawierają również owoce cytrusowe, takie jak cytryna, </a:t>
            </a:r>
            <a:r>
              <a:rPr lang="pl-PL" sz="2000" dirty="0" smtClean="0">
                <a:solidFill>
                  <a:srgbClr val="002060"/>
                </a:solidFill>
                <a:latin typeface="Arial (Tekst podstawowy)"/>
              </a:rPr>
              <a:t>pomarańcza, </a:t>
            </a:r>
            <a:r>
              <a:rPr lang="pl-PL" sz="2000" dirty="0" smtClean="0">
                <a:solidFill>
                  <a:srgbClr val="002060"/>
                </a:solidFill>
                <a:latin typeface="Arial (Tekst podstawowy)"/>
              </a:rPr>
              <a:t>grapefruit</a:t>
            </a:r>
            <a:r>
              <a:rPr lang="pl-PL" sz="2000" dirty="0" smtClean="0">
                <a:solidFill>
                  <a:srgbClr val="002060"/>
                </a:solidFill>
                <a:latin typeface="Arial (Tekst podstawowy)"/>
              </a:rPr>
              <a:t>. </a:t>
            </a:r>
            <a:endParaRPr lang="pl-PL" sz="2000" dirty="0" smtClean="0">
              <a:solidFill>
                <a:srgbClr val="002060"/>
              </a:solidFill>
              <a:latin typeface="Arial (Tekst podstawowy)"/>
            </a:endParaRPr>
          </a:p>
          <a:p>
            <a:endParaRPr lang="pl-PL" sz="1050" dirty="0" smtClean="0">
              <a:solidFill>
                <a:srgbClr val="002060"/>
              </a:solidFill>
            </a:endParaRPr>
          </a:p>
          <a:p>
            <a:r>
              <a:rPr lang="pl-PL" sz="2000" dirty="0" smtClean="0">
                <a:solidFill>
                  <a:srgbClr val="002060"/>
                </a:solidFill>
              </a:rPr>
              <a:t>Dużą </a:t>
            </a:r>
            <a:r>
              <a:rPr lang="pl-PL" sz="2000" dirty="0">
                <a:solidFill>
                  <a:srgbClr val="002060"/>
                </a:solidFill>
              </a:rPr>
              <a:t>ilość witaminy C można znaleźć także </a:t>
            </a:r>
            <a:r>
              <a:rPr lang="pl-PL" sz="2000" dirty="0" smtClean="0">
                <a:solidFill>
                  <a:srgbClr val="002060"/>
                </a:solidFill>
              </a:rPr>
              <a:t/>
            </a:r>
            <a:br>
              <a:rPr lang="pl-PL" sz="2000" dirty="0" smtClean="0">
                <a:solidFill>
                  <a:srgbClr val="002060"/>
                </a:solidFill>
              </a:rPr>
            </a:br>
            <a:r>
              <a:rPr lang="pl-PL" sz="2000" dirty="0" smtClean="0">
                <a:solidFill>
                  <a:srgbClr val="002060"/>
                </a:solidFill>
              </a:rPr>
              <a:t>w </a:t>
            </a:r>
            <a:r>
              <a:rPr lang="pl-PL" sz="2000" dirty="0">
                <a:solidFill>
                  <a:srgbClr val="002060"/>
                </a:solidFill>
              </a:rPr>
              <a:t>jabłkach, szczególnie w odmianie </a:t>
            </a:r>
            <a:r>
              <a:rPr lang="pl-PL" sz="2000" dirty="0" smtClean="0">
                <a:solidFill>
                  <a:srgbClr val="002060"/>
                </a:solidFill>
              </a:rPr>
              <a:t>antonówka,</a:t>
            </a:r>
            <a:br>
              <a:rPr lang="pl-PL" sz="2000" dirty="0" smtClean="0">
                <a:solidFill>
                  <a:srgbClr val="002060"/>
                </a:solidFill>
              </a:rPr>
            </a:br>
            <a:r>
              <a:rPr lang="pl-PL" sz="2000" dirty="0" smtClean="0">
                <a:solidFill>
                  <a:srgbClr val="002060"/>
                </a:solidFill>
              </a:rPr>
              <a:t>soku </a:t>
            </a:r>
            <a:r>
              <a:rPr lang="pl-PL" sz="2000" dirty="0" smtClean="0">
                <a:solidFill>
                  <a:srgbClr val="002060"/>
                </a:solidFill>
              </a:rPr>
              <a:t>z  czarnej porzeczki, malin lub dzikiego bzu.</a:t>
            </a:r>
            <a:endParaRPr lang="pl-PL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707206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Właściwa dieta pomaga zapobiegać przeziębieniom, dlatego powinniśmy jeść: </a:t>
            </a:r>
            <a:endParaRPr lang="pl-PL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251520" y="1700808"/>
            <a:ext cx="4293578" cy="4853136"/>
          </a:xfrm>
        </p:spPr>
        <p:txBody>
          <a:bodyPr/>
          <a:lstStyle/>
          <a:p>
            <a:r>
              <a:rPr lang="pl-PL" sz="2400" dirty="0">
                <a:solidFill>
                  <a:srgbClr val="002060"/>
                </a:solidFill>
              </a:rPr>
              <a:t>chude mięso, </a:t>
            </a:r>
            <a:r>
              <a:rPr lang="pl-PL" sz="2400" dirty="0" smtClean="0">
                <a:solidFill>
                  <a:srgbClr val="002060"/>
                </a:solidFill>
              </a:rPr>
              <a:t>ryby,</a:t>
            </a:r>
            <a:endParaRPr lang="pl-PL" sz="2400" dirty="0">
              <a:solidFill>
                <a:srgbClr val="002060"/>
              </a:solidFill>
            </a:endParaRPr>
          </a:p>
          <a:p>
            <a:r>
              <a:rPr lang="pl-PL" sz="2400" dirty="0">
                <a:solidFill>
                  <a:srgbClr val="002060"/>
                </a:solidFill>
              </a:rPr>
              <a:t>nasiona roślin </a:t>
            </a:r>
            <a:r>
              <a:rPr lang="pl-PL" sz="2400" dirty="0" smtClean="0">
                <a:solidFill>
                  <a:srgbClr val="002060"/>
                </a:solidFill>
              </a:rPr>
              <a:t>strączkowych: fasola</a:t>
            </a:r>
            <a:r>
              <a:rPr lang="pl-PL" sz="2400" dirty="0">
                <a:solidFill>
                  <a:srgbClr val="002060"/>
                </a:solidFill>
              </a:rPr>
              <a:t>, </a:t>
            </a:r>
            <a:r>
              <a:rPr lang="pl-PL" sz="2400" dirty="0" smtClean="0">
                <a:solidFill>
                  <a:srgbClr val="002060"/>
                </a:solidFill>
              </a:rPr>
              <a:t>bób, </a:t>
            </a:r>
            <a:endParaRPr lang="pl-PL" sz="2400" dirty="0">
              <a:solidFill>
                <a:srgbClr val="002060"/>
              </a:solidFill>
            </a:endParaRPr>
          </a:p>
          <a:p>
            <a:r>
              <a:rPr lang="pl-PL" sz="2400" dirty="0" smtClean="0">
                <a:solidFill>
                  <a:srgbClr val="002060"/>
                </a:solidFill>
              </a:rPr>
              <a:t>kasze , ciemne pieczywo </a:t>
            </a:r>
            <a:r>
              <a:rPr lang="pl-PL" sz="2400" dirty="0">
                <a:solidFill>
                  <a:srgbClr val="002060"/>
                </a:solidFill>
              </a:rPr>
              <a:t>razowe, </a:t>
            </a:r>
            <a:r>
              <a:rPr lang="pl-PL" sz="2400" dirty="0" smtClean="0">
                <a:solidFill>
                  <a:srgbClr val="002060"/>
                </a:solidFill>
              </a:rPr>
              <a:t>graham,</a:t>
            </a:r>
            <a:endParaRPr lang="pl-PL" sz="2400" dirty="0">
              <a:solidFill>
                <a:srgbClr val="002060"/>
              </a:solidFill>
            </a:endParaRPr>
          </a:p>
          <a:p>
            <a:r>
              <a:rPr lang="pl-PL" sz="2400" dirty="0">
                <a:solidFill>
                  <a:srgbClr val="002060"/>
                </a:solidFill>
              </a:rPr>
              <a:t> zielone </a:t>
            </a:r>
            <a:r>
              <a:rPr lang="pl-PL" sz="2400" dirty="0" smtClean="0">
                <a:solidFill>
                  <a:srgbClr val="002060"/>
                </a:solidFill>
              </a:rPr>
              <a:t>warzywa: sałata</a:t>
            </a:r>
            <a:r>
              <a:rPr lang="pl-PL" sz="2400" dirty="0">
                <a:solidFill>
                  <a:srgbClr val="002060"/>
                </a:solidFill>
              </a:rPr>
              <a:t>, natka pietruszki, </a:t>
            </a:r>
            <a:r>
              <a:rPr lang="pl-PL" sz="2400" dirty="0" smtClean="0">
                <a:solidFill>
                  <a:srgbClr val="002060"/>
                </a:solidFill>
              </a:rPr>
              <a:t>brokuły,</a:t>
            </a:r>
            <a:endParaRPr lang="pl-PL" sz="2400" dirty="0">
              <a:solidFill>
                <a:srgbClr val="002060"/>
              </a:solidFill>
            </a:endParaRPr>
          </a:p>
          <a:p>
            <a:r>
              <a:rPr lang="pl-PL" sz="2400" dirty="0" smtClean="0">
                <a:solidFill>
                  <a:srgbClr val="002060"/>
                </a:solidFill>
              </a:rPr>
              <a:t> różne gatunki orzechów.</a:t>
            </a:r>
            <a:endParaRPr lang="pl-PL" sz="2400" dirty="0">
              <a:solidFill>
                <a:srgbClr val="002060"/>
              </a:solidFill>
            </a:endParaRPr>
          </a:p>
        </p:txBody>
      </p:sp>
      <p:pic>
        <p:nvPicPr>
          <p:cNvPr id="52226" name="Picture 2" descr="http://wylecz-zgage.pl/wp-content/uploads/2013/06/16-500x31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56174">
            <a:off x="4634596" y="2103563"/>
            <a:ext cx="2300576" cy="14401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228" name="Picture 4" descr="http://www.swiatczarnegoteriera.republika.pl/images/zdjecia/zywienie/mikro/mi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02675">
            <a:off x="7073969" y="1600200"/>
            <a:ext cx="1900585" cy="142544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232" name="Picture 8" descr="http://www.senior.pl/Produkty-ktore-pomoga-kontrolowac-poziom-cholesterolu-cz-II_img4dc7204eedc8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7709">
            <a:off x="6455811" y="3833666"/>
            <a:ext cx="2448784" cy="162436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234" name="Picture 10" descr="http://6.s.dziennik.pl/pliki/4178000/4178244-warzywa-zielenina-brokuly-szczypior-643-48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73185">
            <a:off x="4493224" y="4023361"/>
            <a:ext cx="1824137" cy="13673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236" name="Picture 12" descr="http://www.swiatkwiatow.pl/userfiles/image/orzechy_wlasciwosci4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5394" y="5436304"/>
            <a:ext cx="2033936" cy="135595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040143165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52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52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52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11560" y="384420"/>
            <a:ext cx="8229600" cy="876155"/>
          </a:xfrm>
        </p:spPr>
        <p:txBody>
          <a:bodyPr/>
          <a:lstStyle/>
          <a:p>
            <a:pPr algn="l"/>
            <a:r>
              <a:rPr lang="pl-PL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Domowe sposoby na katar:</a:t>
            </a:r>
            <a:endParaRPr lang="pl-PL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81137" y="1497012"/>
            <a:ext cx="8229600" cy="4525963"/>
          </a:xfrm>
        </p:spPr>
        <p:txBody>
          <a:bodyPr/>
          <a:lstStyle/>
          <a:p>
            <a:r>
              <a:rPr lang="pl-PL" dirty="0" smtClean="0">
                <a:solidFill>
                  <a:srgbClr val="002060"/>
                </a:solidFill>
              </a:rPr>
              <a:t>Herbata z sokiem malinowym, </a:t>
            </a:r>
            <a:br>
              <a:rPr lang="pl-PL" dirty="0" smtClean="0">
                <a:solidFill>
                  <a:srgbClr val="002060"/>
                </a:solidFill>
              </a:rPr>
            </a:br>
            <a:r>
              <a:rPr lang="pl-PL" dirty="0" smtClean="0">
                <a:solidFill>
                  <a:srgbClr val="002060"/>
                </a:solidFill>
              </a:rPr>
              <a:t>z czarnego bzu, dzikiej róży;</a:t>
            </a:r>
          </a:p>
          <a:p>
            <a:endParaRPr lang="pl-PL" dirty="0" smtClean="0">
              <a:solidFill>
                <a:srgbClr val="002060"/>
              </a:solidFill>
            </a:endParaRPr>
          </a:p>
          <a:p>
            <a:r>
              <a:rPr lang="pl-PL" dirty="0" smtClean="0">
                <a:solidFill>
                  <a:srgbClr val="002060"/>
                </a:solidFill>
              </a:rPr>
              <a:t>Syrop z cebuli i cukru;</a:t>
            </a:r>
          </a:p>
          <a:p>
            <a:endParaRPr lang="pl-PL" dirty="0" smtClean="0">
              <a:solidFill>
                <a:srgbClr val="002060"/>
              </a:solidFill>
            </a:endParaRPr>
          </a:p>
          <a:p>
            <a:r>
              <a:rPr lang="pl-PL" dirty="0" smtClean="0">
                <a:solidFill>
                  <a:srgbClr val="002060"/>
                </a:solidFill>
              </a:rPr>
              <a:t>Rosół z natką pietruszki;</a:t>
            </a: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04290" y="3075073"/>
            <a:ext cx="2216613" cy="1471272"/>
          </a:xfrm>
          <a:prstGeom prst="rect">
            <a:avLst/>
          </a:prstGeom>
        </p:spPr>
      </p:pic>
      <p:pic>
        <p:nvPicPr>
          <p:cNvPr id="9" name="Obraz 8" descr="http://s.babyonline.pl/i/dary-lasu-grzyby-jezyny-jagody-maliny-dzika-roza-ARTICLE_MAIN-6204.jpg"/>
          <p:cNvPicPr/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980" y="1189649"/>
            <a:ext cx="2524125" cy="1767205"/>
          </a:xfrm>
          <a:prstGeom prst="rect">
            <a:avLst/>
          </a:prstGeom>
          <a:noFill/>
          <a:ln>
            <a:noFill/>
          </a:ln>
        </p:spPr>
      </p:pic>
      <p:pic>
        <p:nvPicPr>
          <p:cNvPr id="53252" name="Picture 4" descr="http://zdrowienatalerzu.pl/wp-content/uploads/2014/04/@DSC_7908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918761"/>
            <a:ext cx="2618531" cy="17413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64379081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 txBox="1">
            <a:spLocks noGrp="1"/>
          </p:cNvSpPr>
          <p:nvPr>
            <p:ph type="ctrTitle"/>
          </p:nvPr>
        </p:nvSpPr>
        <p:spPr>
          <a:xfrm>
            <a:off x="683568" y="908720"/>
            <a:ext cx="8460432" cy="3522899"/>
          </a:xfrm>
          <a:prstGeom prst="rect">
            <a:avLst/>
          </a:prstGeom>
        </p:spPr>
        <p:txBody>
          <a:bodyPr vert="horz" wrap="square" lIns="91425" tIns="91425" rIns="91425" bIns="91425" numCol="1" anchor="b" anchorCtr="0" compatLnSpc="1">
            <a:prstTxWarp prst="textNoShape">
              <a:avLst/>
            </a:prstTxWarp>
            <a:noAutofit/>
          </a:bodyPr>
          <a:lstStyle/>
          <a:p>
            <a:pPr>
              <a:spcBef>
                <a:spcPts val="0"/>
              </a:spcBef>
            </a:pPr>
            <a:r>
              <a:rPr lang="pl" sz="6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Surówka </a:t>
            </a:r>
          </a:p>
          <a:p>
            <a:pPr>
              <a:spcBef>
                <a:spcPts val="0"/>
              </a:spcBef>
            </a:pPr>
            <a:r>
              <a:rPr lang="pl" sz="6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z</a:t>
            </a:r>
          </a:p>
          <a:p>
            <a:pPr>
              <a:spcBef>
                <a:spcPts val="0"/>
              </a:spcBef>
            </a:pPr>
            <a:r>
              <a:rPr lang="pl" sz="6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kiszonej </a:t>
            </a:r>
            <a:r>
              <a:rPr lang="pl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kapusty</a:t>
            </a:r>
            <a:br>
              <a:rPr lang="pl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pl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(</a:t>
            </a:r>
            <a:r>
              <a:rPr lang="pl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przepis)</a:t>
            </a:r>
            <a:endParaRPr lang="pl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3708251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41"/>
          <p:cNvSpPr txBox="1">
            <a:spLocks noGrp="1"/>
          </p:cNvSpPr>
          <p:nvPr>
            <p:ph type="title"/>
          </p:nvPr>
        </p:nvSpPr>
        <p:spPr>
          <a:xfrm>
            <a:off x="467544" y="332656"/>
            <a:ext cx="8229600" cy="857400"/>
          </a:xfrm>
          <a:prstGeom prst="rect">
            <a:avLst/>
          </a:prstGeom>
        </p:spPr>
        <p:txBody>
          <a:bodyPr vert="horz" wrap="square" lIns="91425" tIns="91425" rIns="91425" bIns="91425" numCol="1" anchor="b" anchorCtr="0" compatLnSpc="1">
            <a:prstTxWarp prst="textNoShape">
              <a:avLst/>
            </a:prstTxWarp>
            <a:noAutofit/>
          </a:bodyPr>
          <a:lstStyle/>
          <a:p>
            <a:r>
              <a:rPr lang="pl" sz="3000" dirty="0">
                <a:solidFill>
                  <a:srgbClr val="FFFF00"/>
                </a:solidFill>
              </a:rPr>
              <a:t>1. Do zrobienia surówki potrzebujemy:</a:t>
            </a:r>
          </a:p>
        </p:txBody>
      </p:sp>
      <p:sp>
        <p:nvSpPr>
          <p:cNvPr id="42" name="Shape 42"/>
          <p:cNvSpPr txBox="1">
            <a:spLocks noGrp="1"/>
          </p:cNvSpPr>
          <p:nvPr>
            <p:ph type="body" idx="1"/>
          </p:nvPr>
        </p:nvSpPr>
        <p:spPr>
          <a:xfrm>
            <a:off x="899592" y="1268760"/>
            <a:ext cx="7931224" cy="3725699"/>
          </a:xfrm>
          <a:prstGeom prst="rect">
            <a:avLst/>
          </a:prstGeom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  <a:noAutofit/>
          </a:bodyPr>
          <a:lstStyle/>
          <a:p>
            <a:pPr algn="ctr">
              <a:buNone/>
            </a:pPr>
            <a:r>
              <a:rPr lang="pl" dirty="0" smtClean="0"/>
              <a:t>1 </a:t>
            </a:r>
            <a:r>
              <a:rPr lang="pl" dirty="0"/>
              <a:t>kg kapusty kiszonej</a:t>
            </a:r>
          </a:p>
          <a:p>
            <a:pPr algn="ctr">
              <a:buNone/>
            </a:pPr>
            <a:r>
              <a:rPr lang="pl" dirty="0"/>
              <a:t>1 małą cebulę </a:t>
            </a:r>
          </a:p>
          <a:p>
            <a:pPr algn="ctr">
              <a:buNone/>
            </a:pPr>
            <a:r>
              <a:rPr lang="pl" dirty="0"/>
              <a:t>1 marchewkę</a:t>
            </a:r>
          </a:p>
          <a:p>
            <a:pPr algn="ctr">
              <a:buNone/>
            </a:pPr>
            <a:r>
              <a:rPr lang="pl" dirty="0"/>
              <a:t>pół papryki czerwonej</a:t>
            </a:r>
          </a:p>
        </p:txBody>
      </p:sp>
      <p:pic>
        <p:nvPicPr>
          <p:cNvPr id="43" name="Shape 43"/>
          <p:cNvPicPr preferRelativeResize="0"/>
          <p:nvPr/>
        </p:nvPicPr>
        <p:blipFill>
          <a:blip r:embed="rId4" cstate="print">
            <a:alphaModFix/>
          </a:blip>
          <a:stretch>
            <a:fillRect/>
          </a:stretch>
        </p:blipFill>
        <p:spPr>
          <a:xfrm>
            <a:off x="2339752" y="3501008"/>
            <a:ext cx="5424303" cy="32489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4040756223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 txBox="1">
            <a:spLocks noGrp="1"/>
          </p:cNvSpPr>
          <p:nvPr>
            <p:ph type="title"/>
          </p:nvPr>
        </p:nvSpPr>
        <p:spPr>
          <a:xfrm>
            <a:off x="539552" y="616916"/>
            <a:ext cx="8229600" cy="1155900"/>
          </a:xfrm>
          <a:prstGeom prst="rect">
            <a:avLst/>
          </a:prstGeom>
        </p:spPr>
        <p:txBody>
          <a:bodyPr vert="horz" wrap="square" lIns="91425" tIns="91425" rIns="91425" bIns="91425" numCol="1" anchor="b" anchorCtr="0" compatLnSpc="1">
            <a:prstTxWarp prst="textNoShape">
              <a:avLst/>
            </a:prstTxWarp>
            <a:noAutofit/>
          </a:bodyPr>
          <a:lstStyle/>
          <a:p>
            <a:r>
              <a:rPr lang="pl" sz="3000" dirty="0">
                <a:solidFill>
                  <a:srgbClr val="FFFF00"/>
                </a:solidFill>
              </a:rPr>
              <a:t>2. Kapustę kroimy w paski, paprykę i cebulę </a:t>
            </a:r>
            <a:r>
              <a:rPr lang="pl" sz="3000" dirty="0" smtClean="0">
                <a:solidFill>
                  <a:srgbClr val="FFFF00"/>
                </a:solidFill>
              </a:rPr>
              <a:t/>
            </a:r>
            <a:br>
              <a:rPr lang="pl" sz="3000" dirty="0" smtClean="0">
                <a:solidFill>
                  <a:srgbClr val="FFFF00"/>
                </a:solidFill>
              </a:rPr>
            </a:br>
            <a:r>
              <a:rPr lang="pl" sz="3000" dirty="0" smtClean="0">
                <a:solidFill>
                  <a:srgbClr val="FFFF00"/>
                </a:solidFill>
              </a:rPr>
              <a:t>w </a:t>
            </a:r>
            <a:r>
              <a:rPr lang="pl" sz="3000" dirty="0">
                <a:solidFill>
                  <a:srgbClr val="FFFF00"/>
                </a:solidFill>
              </a:rPr>
              <a:t>kosteczkę, a marchew ścieramy na tarce.</a:t>
            </a:r>
          </a:p>
        </p:txBody>
      </p:sp>
      <p:pic>
        <p:nvPicPr>
          <p:cNvPr id="50" name="Shape 50"/>
          <p:cNvPicPr preferRelativeResize="0"/>
          <p:nvPr/>
        </p:nvPicPr>
        <p:blipFill>
          <a:blip r:embed="rId4" cstate="print">
            <a:alphaModFix/>
          </a:blip>
          <a:stretch>
            <a:fillRect/>
          </a:stretch>
        </p:blipFill>
        <p:spPr>
          <a:xfrm>
            <a:off x="1194241" y="2219125"/>
            <a:ext cx="7338199" cy="37257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438200281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 txBox="1">
            <a:spLocks noGrp="1"/>
          </p:cNvSpPr>
          <p:nvPr>
            <p:ph type="title"/>
          </p:nvPr>
        </p:nvSpPr>
        <p:spPr>
          <a:xfrm>
            <a:off x="457200" y="1063226"/>
            <a:ext cx="8229600" cy="1403399"/>
          </a:xfrm>
          <a:prstGeom prst="rect">
            <a:avLst/>
          </a:prstGeom>
        </p:spPr>
        <p:txBody>
          <a:bodyPr vert="horz" wrap="square" lIns="91425" tIns="91425" rIns="91425" bIns="91425" numCol="1" anchor="b" anchorCtr="0" compatLnSpc="1">
            <a:prstTxWarp prst="textNoShape">
              <a:avLst/>
            </a:prstTxWarp>
            <a:noAutofit/>
          </a:bodyPr>
          <a:lstStyle/>
          <a:p>
            <a:r>
              <a:rPr lang="pl" sz="3000" dirty="0">
                <a:solidFill>
                  <a:srgbClr val="FFFF00"/>
                </a:solidFill>
              </a:rPr>
              <a:t>3. Wszystkie dodatki dorzucamy do kapusty </a:t>
            </a:r>
            <a:r>
              <a:rPr lang="pl" sz="3000" dirty="0" smtClean="0">
                <a:solidFill>
                  <a:srgbClr val="FFFF00"/>
                </a:solidFill>
              </a:rPr>
              <a:t/>
            </a:r>
            <a:br>
              <a:rPr lang="pl" sz="3000" dirty="0" smtClean="0">
                <a:solidFill>
                  <a:srgbClr val="FFFF00"/>
                </a:solidFill>
              </a:rPr>
            </a:br>
            <a:r>
              <a:rPr lang="pl" sz="3000" dirty="0" smtClean="0">
                <a:solidFill>
                  <a:srgbClr val="FFFF00"/>
                </a:solidFill>
              </a:rPr>
              <a:t>i </a:t>
            </a:r>
            <a:r>
              <a:rPr lang="pl" sz="3000" dirty="0">
                <a:solidFill>
                  <a:srgbClr val="FFFF00"/>
                </a:solidFill>
              </a:rPr>
              <a:t>przekładamy do miski stołowej delikatnie ozdabiając ;)</a:t>
            </a:r>
          </a:p>
        </p:txBody>
      </p:sp>
      <p:pic>
        <p:nvPicPr>
          <p:cNvPr id="56" name="Shape 56"/>
          <p:cNvPicPr preferRelativeResize="0"/>
          <p:nvPr/>
        </p:nvPicPr>
        <p:blipFill>
          <a:blip r:embed="rId4" cstate="print">
            <a:alphaModFix/>
          </a:blip>
          <a:stretch>
            <a:fillRect/>
          </a:stretch>
        </p:blipFill>
        <p:spPr>
          <a:xfrm>
            <a:off x="1907704" y="2636912"/>
            <a:ext cx="5616624" cy="381642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671804637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hape 23"/>
          <p:cNvSpPr txBox="1">
            <a:spLocks noGrp="1"/>
          </p:cNvSpPr>
          <p:nvPr>
            <p:ph type="ctrTitle"/>
          </p:nvPr>
        </p:nvSpPr>
        <p:spPr>
          <a:xfrm>
            <a:off x="-144016" y="1916832"/>
            <a:ext cx="8460432" cy="2884371"/>
          </a:xfrm>
          <a:prstGeom prst="rect">
            <a:avLst/>
          </a:prstGeom>
        </p:spPr>
        <p:txBody>
          <a:bodyPr vert="horz" wrap="square" lIns="91425" tIns="91425" rIns="91425" bIns="91425" numCol="1" anchor="b" anchorCtr="0" compatLnSpc="1">
            <a:prstTxWarp prst="textNoShape">
              <a:avLst/>
            </a:prstTxWarp>
            <a:noAutofit/>
          </a:bodyPr>
          <a:lstStyle/>
          <a:p>
            <a:pPr marL="1828800" indent="457200">
              <a:spcBef>
                <a:spcPts val="0"/>
              </a:spcBef>
            </a:pPr>
            <a:r>
              <a:rPr lang="pl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Surówka </a:t>
            </a:r>
            <a:br>
              <a:rPr lang="pl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pl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z</a:t>
            </a:r>
            <a:br>
              <a:rPr lang="pl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pl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ogórka kiszonego</a:t>
            </a:r>
            <a:br>
              <a:rPr lang="pl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pl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(przepis)</a:t>
            </a:r>
            <a:endParaRPr lang="pl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55999445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hape 28"/>
          <p:cNvSpPr txBox="1">
            <a:spLocks noGrp="1"/>
          </p:cNvSpPr>
          <p:nvPr>
            <p:ph type="title"/>
          </p:nvPr>
        </p:nvSpPr>
        <p:spPr>
          <a:xfrm>
            <a:off x="-1548680" y="332656"/>
            <a:ext cx="8229600" cy="857400"/>
          </a:xfrm>
          <a:prstGeom prst="rect">
            <a:avLst/>
          </a:prstGeom>
        </p:spPr>
        <p:txBody>
          <a:bodyPr vert="horz" wrap="square" lIns="91425" tIns="91425" rIns="91425" bIns="91425" numCol="1" anchor="b" anchorCtr="0" compatLnSpc="1">
            <a:prstTxWarp prst="textNoShape">
              <a:avLst/>
            </a:prstTxWarp>
            <a:noAutofit/>
          </a:bodyPr>
          <a:lstStyle/>
          <a:p>
            <a:r>
              <a:rPr lang="pl" dirty="0">
                <a:solidFill>
                  <a:srgbClr val="FFFF00"/>
                </a:solidFill>
              </a:rPr>
              <a:t>SKŁADNIKI:</a:t>
            </a:r>
          </a:p>
        </p:txBody>
      </p:sp>
      <p:sp>
        <p:nvSpPr>
          <p:cNvPr id="29" name="Shape 29"/>
          <p:cNvSpPr txBox="1">
            <a:spLocks noGrp="1"/>
          </p:cNvSpPr>
          <p:nvPr>
            <p:ph type="body" idx="1"/>
          </p:nvPr>
        </p:nvSpPr>
        <p:spPr>
          <a:xfrm>
            <a:off x="914400" y="1268760"/>
            <a:ext cx="8229600" cy="3725699"/>
          </a:xfrm>
          <a:prstGeom prst="rect">
            <a:avLst/>
          </a:prstGeom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  <a:noAutofit/>
          </a:bodyPr>
          <a:lstStyle/>
          <a:p>
            <a:pPr>
              <a:buFont typeface="Wingdings" pitchFamily="2" charset="2"/>
              <a:buChar char="ü"/>
            </a:pPr>
            <a:r>
              <a:rPr lang="pl" dirty="0" smtClean="0"/>
              <a:t>5 </a:t>
            </a:r>
            <a:r>
              <a:rPr lang="pl" dirty="0"/>
              <a:t>ogórków kiszonych</a:t>
            </a:r>
          </a:p>
          <a:p>
            <a:pPr>
              <a:buFont typeface="Wingdings" pitchFamily="2" charset="2"/>
              <a:buChar char="ü"/>
            </a:pPr>
            <a:endParaRPr dirty="0"/>
          </a:p>
          <a:p>
            <a:pPr>
              <a:buFont typeface="Wingdings" pitchFamily="2" charset="2"/>
              <a:buChar char="ü"/>
            </a:pPr>
            <a:r>
              <a:rPr lang="pl" dirty="0" smtClean="0"/>
              <a:t>6 </a:t>
            </a:r>
            <a:r>
              <a:rPr lang="pl" dirty="0"/>
              <a:t>rzodkiewek </a:t>
            </a:r>
            <a:r>
              <a:rPr lang="pl" dirty="0" smtClean="0"/>
              <a:t/>
            </a:r>
            <a:br>
              <a:rPr lang="pl" dirty="0" smtClean="0"/>
            </a:br>
            <a:r>
              <a:rPr lang="pl" dirty="0" smtClean="0"/>
              <a:t>dosyć </a:t>
            </a:r>
            <a:r>
              <a:rPr lang="pl" dirty="0"/>
              <a:t>dużych</a:t>
            </a:r>
          </a:p>
          <a:p>
            <a:pPr>
              <a:buFont typeface="Wingdings" pitchFamily="2" charset="2"/>
              <a:buChar char="ü"/>
            </a:pPr>
            <a:endParaRPr dirty="0"/>
          </a:p>
          <a:p>
            <a:pPr>
              <a:buFont typeface="Wingdings" pitchFamily="2" charset="2"/>
              <a:buChar char="ü"/>
            </a:pPr>
            <a:r>
              <a:rPr lang="pl" dirty="0" smtClean="0"/>
              <a:t>pół </a:t>
            </a:r>
            <a:r>
              <a:rPr lang="pl" dirty="0"/>
              <a:t>opakowania </a:t>
            </a:r>
            <a:r>
              <a:rPr lang="pl" dirty="0" smtClean="0"/>
              <a:t/>
            </a:r>
            <a:br>
              <a:rPr lang="pl" dirty="0" smtClean="0"/>
            </a:br>
            <a:r>
              <a:rPr lang="pl" dirty="0" smtClean="0"/>
              <a:t>sera </a:t>
            </a:r>
            <a:r>
              <a:rPr lang="pl" dirty="0"/>
              <a:t>FETA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2492896"/>
            <a:ext cx="4495800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141819878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Shape 35"/>
          <p:cNvSpPr txBox="1">
            <a:spLocks noGrp="1"/>
          </p:cNvSpPr>
          <p:nvPr>
            <p:ph type="title"/>
          </p:nvPr>
        </p:nvSpPr>
        <p:spPr>
          <a:xfrm>
            <a:off x="683568" y="548680"/>
            <a:ext cx="8229600" cy="857400"/>
          </a:xfrm>
          <a:prstGeom prst="rect">
            <a:avLst/>
          </a:prstGeom>
        </p:spPr>
        <p:txBody>
          <a:bodyPr vert="horz" wrap="square" lIns="91425" tIns="91425" rIns="91425" bIns="91425" numCol="1" anchor="b" anchorCtr="0" compatLnSpc="1">
            <a:prstTxWarp prst="textNoShape">
              <a:avLst/>
            </a:prstTxWarp>
            <a:noAutofit/>
          </a:bodyPr>
          <a:lstStyle/>
          <a:p>
            <a:r>
              <a:rPr lang="pl" sz="3000" dirty="0">
                <a:solidFill>
                  <a:srgbClr val="FFFF00"/>
                </a:solidFill>
              </a:rPr>
              <a:t> Rzodkiew i ogórki kroimy w półksiężyce</a:t>
            </a:r>
          </a:p>
        </p:txBody>
      </p:sp>
      <p:pic>
        <p:nvPicPr>
          <p:cNvPr id="37" name="Shape 37"/>
          <p:cNvPicPr preferRelativeResize="0"/>
          <p:nvPr/>
        </p:nvPicPr>
        <p:blipFill>
          <a:blip r:embed="rId4" cstate="print">
            <a:alphaModFix/>
          </a:blip>
          <a:stretch>
            <a:fillRect/>
          </a:stretch>
        </p:blipFill>
        <p:spPr>
          <a:xfrm>
            <a:off x="1188538" y="1700808"/>
            <a:ext cx="3044474" cy="4019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Shape 38"/>
          <p:cNvPicPr preferRelativeResize="0"/>
          <p:nvPr/>
        </p:nvPicPr>
        <p:blipFill>
          <a:blip r:embed="rId5" cstate="print">
            <a:alphaModFix/>
          </a:blip>
          <a:stretch>
            <a:fillRect/>
          </a:stretch>
        </p:blipFill>
        <p:spPr>
          <a:xfrm>
            <a:off x="5364088" y="1700808"/>
            <a:ext cx="3044474" cy="40195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882974227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 txBox="1">
            <a:spLocks noGrp="1"/>
          </p:cNvSpPr>
          <p:nvPr>
            <p:ph type="title"/>
          </p:nvPr>
        </p:nvSpPr>
        <p:spPr>
          <a:xfrm>
            <a:off x="755576" y="404664"/>
            <a:ext cx="8229600" cy="857400"/>
          </a:xfrm>
          <a:prstGeom prst="rect">
            <a:avLst/>
          </a:prstGeom>
        </p:spPr>
        <p:txBody>
          <a:bodyPr vert="horz" wrap="square" lIns="91425" tIns="91425" rIns="91425" bIns="91425" numCol="1" anchor="b" anchorCtr="0" compatLnSpc="1">
            <a:prstTxWarp prst="textNoShape">
              <a:avLst/>
            </a:prstTxWarp>
            <a:noAutofit/>
          </a:bodyPr>
          <a:lstStyle/>
          <a:p>
            <a:r>
              <a:rPr lang="pl" dirty="0">
                <a:solidFill>
                  <a:srgbClr val="FFFF00"/>
                </a:solidFill>
              </a:rPr>
              <a:t>Dodajemy skruszony ser FETA</a:t>
            </a:r>
          </a:p>
        </p:txBody>
      </p:sp>
      <p:pic>
        <p:nvPicPr>
          <p:cNvPr id="45" name="Shape 45"/>
          <p:cNvPicPr preferRelativeResize="0"/>
          <p:nvPr/>
        </p:nvPicPr>
        <p:blipFill>
          <a:blip r:embed="rId4" cstate="print">
            <a:alphaModFix/>
          </a:blip>
          <a:stretch>
            <a:fillRect/>
          </a:stretch>
        </p:blipFill>
        <p:spPr>
          <a:xfrm>
            <a:off x="1043608" y="1412776"/>
            <a:ext cx="7703400" cy="3915075"/>
          </a:xfrm>
          <a:prstGeom prst="rect">
            <a:avLst/>
          </a:prstGeom>
          <a:noFill/>
          <a:ln>
            <a:noFill/>
          </a:ln>
        </p:spPr>
      </p:pic>
      <p:sp>
        <p:nvSpPr>
          <p:cNvPr id="46" name="Shape 46"/>
          <p:cNvSpPr txBox="1"/>
          <p:nvPr/>
        </p:nvSpPr>
        <p:spPr>
          <a:xfrm>
            <a:off x="1115616" y="5373216"/>
            <a:ext cx="7703400" cy="13166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pl" sz="6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SMACZNEGO ;)</a:t>
            </a:r>
          </a:p>
        </p:txBody>
      </p:sp>
    </p:spTree>
    <p:extLst>
      <p:ext uri="{BB962C8B-B14F-4D97-AF65-F5344CB8AC3E}">
        <p14:creationId xmlns="" xmlns:p14="http://schemas.microsoft.com/office/powerpoint/2010/main" val="736564967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188640"/>
            <a:ext cx="8229600" cy="3875087"/>
          </a:xfrm>
        </p:spPr>
        <p:txBody>
          <a:bodyPr/>
          <a:lstStyle/>
          <a:p>
            <a:pPr eaLnBrk="1" hangingPunct="1"/>
            <a:r>
              <a:rPr lang="pl-PL" altLang="pl-PL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PAMIĘTAJ !</a:t>
            </a:r>
            <a:br>
              <a:rPr lang="pl-PL" altLang="pl-PL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pl-PL" altLang="pl-PL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Lepiej zapobiegać niż chorować.</a:t>
            </a:r>
          </a:p>
        </p:txBody>
      </p:sp>
      <p:pic>
        <p:nvPicPr>
          <p:cNvPr id="23555" name="Picture 9" descr="1701_pages_774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501008"/>
            <a:ext cx="4175918" cy="2992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jekt domyślny">
  <a:themeElements>
    <a:clrScheme name="Projekt domyślny 7">
      <a:dk1>
        <a:srgbClr val="5C1F00"/>
      </a:dk1>
      <a:lt1>
        <a:srgbClr val="FFFFFF"/>
      </a:lt1>
      <a:dk2>
        <a:srgbClr val="800000"/>
      </a:dk2>
      <a:lt2>
        <a:srgbClr val="DFD293"/>
      </a:lt2>
      <a:accent1>
        <a:srgbClr val="CC3300"/>
      </a:accent1>
      <a:accent2>
        <a:srgbClr val="BE7960"/>
      </a:accent2>
      <a:accent3>
        <a:srgbClr val="C0AAAA"/>
      </a:accent3>
      <a:accent4>
        <a:srgbClr val="DADADA"/>
      </a:accent4>
      <a:accent5>
        <a:srgbClr val="E2ADAA"/>
      </a:accent5>
      <a:accent6>
        <a:srgbClr val="AC6D56"/>
      </a:accent6>
      <a:hlink>
        <a:srgbClr val="FFFF99"/>
      </a:hlink>
      <a:folHlink>
        <a:srgbClr val="D3A219"/>
      </a:folHlink>
    </a:clrScheme>
    <a:fontScheme name="Projekt domyśln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jekt domyśln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507</TotalTime>
  <Words>318</Words>
  <Application>Microsoft Office PowerPoint</Application>
  <PresentationFormat>Pokaz na ekranie (4:3)</PresentationFormat>
  <Paragraphs>87</Paragraphs>
  <Slides>26</Slides>
  <Notes>8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26</vt:i4>
      </vt:variant>
    </vt:vector>
  </HeadingPairs>
  <TitlesOfParts>
    <vt:vector size="27" baseType="lpstr">
      <vt:lpstr>Projekt domyślny</vt:lpstr>
      <vt:lpstr>Slajd 1</vt:lpstr>
      <vt:lpstr>Co to jest katar?</vt:lpstr>
      <vt:lpstr>Przyczyny kataru</vt:lpstr>
      <vt:lpstr>Przeziębienie, grypa..</vt:lpstr>
      <vt:lpstr>  JAK DOCHODZI DO ZAKAŻENIA</vt:lpstr>
      <vt:lpstr>JAK MOŻNA SIĘ UCHRONIĆ PRZED ZARAŻENIEM?</vt:lpstr>
      <vt:lpstr>Slajd 7</vt:lpstr>
      <vt:lpstr>Slajd 8</vt:lpstr>
      <vt:lpstr>Slajd 9</vt:lpstr>
      <vt:lpstr>Pamiętaj </vt:lpstr>
      <vt:lpstr>Slajd 11</vt:lpstr>
      <vt:lpstr>Slajd 12</vt:lpstr>
      <vt:lpstr>Slajd 13</vt:lpstr>
      <vt:lpstr>Slajd 14</vt:lpstr>
      <vt:lpstr>Wymień produkty bogate w witaminę C</vt:lpstr>
      <vt:lpstr>Właściwa dieta pomaga zapobiegać przeziębieniom, dlatego powinniśmy jeść: </vt:lpstr>
      <vt:lpstr>Domowe sposoby na katar:</vt:lpstr>
      <vt:lpstr>Surówka  z  kiszonej kapusty (przepis)</vt:lpstr>
      <vt:lpstr>1. Do zrobienia surówki potrzebujemy:</vt:lpstr>
      <vt:lpstr>2. Kapustę kroimy w paski, paprykę i cebulę  w kosteczkę, a marchew ścieramy na tarce.</vt:lpstr>
      <vt:lpstr>3. Wszystkie dodatki dorzucamy do kapusty  i przekładamy do miski stołowej delikatnie ozdabiając ;)</vt:lpstr>
      <vt:lpstr>Surówka  z ogórka kiszonego (przepis)</vt:lpstr>
      <vt:lpstr>SKŁADNIKI:</vt:lpstr>
      <vt:lpstr> Rzodkiew i ogórki kroimy w półksiężyce</vt:lpstr>
      <vt:lpstr>Dodajemy skruszony ser FETA</vt:lpstr>
      <vt:lpstr>PAMIĘTAJ ! Lepiej zapobiegać niż chorować.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PROFILAKTYKA  GRYPY SEZONOWEJ I NOWEJ GRYPY A(H1N1)v</dc:title>
  <dc:creator>Violetta Hoffmann</dc:creator>
  <cp:lastModifiedBy>Łukasz Tutak</cp:lastModifiedBy>
  <cp:revision>41</cp:revision>
  <dcterms:created xsi:type="dcterms:W3CDTF">2009-09-09T15:18:56Z</dcterms:created>
  <dcterms:modified xsi:type="dcterms:W3CDTF">2015-07-06T11:22:24Z</dcterms:modified>
</cp:coreProperties>
</file>