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80" r:id="rId3"/>
    <p:sldId id="257" r:id="rId4"/>
    <p:sldId id="281" r:id="rId5"/>
    <p:sldId id="279" r:id="rId6"/>
    <p:sldId id="290" r:id="rId7"/>
    <p:sldId id="287" r:id="rId8"/>
    <p:sldId id="289" r:id="rId9"/>
    <p:sldId id="288" r:id="rId10"/>
    <p:sldId id="293" r:id="rId11"/>
    <p:sldId id="294" r:id="rId12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6713"/>
    <a:srgbClr val="000000"/>
    <a:srgbClr val="FFFF00"/>
    <a:srgbClr val="B3D3EA"/>
    <a:srgbClr val="78ADC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10" autoAdjust="0"/>
    <p:restoredTop sz="95596" autoAdjust="0"/>
  </p:normalViewPr>
  <p:slideViewPr>
    <p:cSldViewPr>
      <p:cViewPr>
        <p:scale>
          <a:sx n="75" d="100"/>
          <a:sy n="75" d="100"/>
        </p:scale>
        <p:origin x="-1272" y="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819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3CDD91C-37B7-4A4D-B45C-83616DB951C2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038884-3361-4B72-9F9B-0C49BB3A418C}" type="slidenum">
              <a:rPr lang="en-US"/>
              <a:pPr/>
              <a:t>1</a:t>
            </a:fld>
            <a:endParaRPr lang="en-US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AA8AFD-0ABD-4B89-A2F8-CEF32D631630}" type="slidenum">
              <a:rPr lang="en-US"/>
              <a:pPr/>
              <a:t>2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AA8AFD-0ABD-4B89-A2F8-CEF32D631630}" type="slidenum">
              <a:rPr lang="en-US"/>
              <a:pPr/>
              <a:t>3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AA8AFD-0ABD-4B89-A2F8-CEF32D631630}" type="slidenum">
              <a:rPr lang="en-US"/>
              <a:pPr/>
              <a:t>4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97DBF3-F468-4469-9764-85B84DFD3529}" type="slidenum">
              <a:rPr lang="en-US"/>
              <a:pPr/>
              <a:t>5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97DBF3-F468-4469-9764-85B84DFD3529}" type="slidenum">
              <a:rPr lang="en-US"/>
              <a:pPr/>
              <a:t>10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97DBF3-F468-4469-9764-85B84DFD3529}" type="slidenum">
              <a:rPr lang="en-US"/>
              <a:pPr/>
              <a:t>11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66800" y="3352800"/>
            <a:ext cx="7086600" cy="704850"/>
          </a:xfrm>
        </p:spPr>
        <p:txBody>
          <a:bodyPr/>
          <a:lstStyle>
            <a:lvl1pPr>
              <a:defRPr sz="400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3978275"/>
            <a:ext cx="7086600" cy="441325"/>
          </a:xfrm>
        </p:spPr>
        <p:txBody>
          <a:bodyPr/>
          <a:lstStyle>
            <a:lvl1pPr marL="0" indent="0" algn="ctr">
              <a:buFontTx/>
              <a:buNone/>
              <a:defRPr sz="2800">
                <a:solidFill>
                  <a:schemeClr val="bg2"/>
                </a:solidFill>
              </a:defRPr>
            </a:lvl1pPr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990600" y="1143000"/>
            <a:ext cx="3848100" cy="5486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991100" y="1143000"/>
            <a:ext cx="3848100" cy="5486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724650" y="274638"/>
            <a:ext cx="2114550" cy="6354762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381000" y="274638"/>
            <a:ext cx="6191250" cy="6354762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274638"/>
            <a:ext cx="8458200" cy="71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1143000"/>
            <a:ext cx="7848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2"/>
          </a:solidFill>
          <a:latin typeface="Microsoft Sans Serif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2"/>
          </a:solidFill>
          <a:latin typeface="Microsoft Sans Serif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2"/>
          </a:solidFill>
          <a:latin typeface="Microsoft Sans Serif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2"/>
          </a:solidFill>
          <a:latin typeface="Microsoft Sans Serif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2"/>
          </a:solidFill>
          <a:latin typeface="Microsoft Sans Serif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2"/>
          </a:solidFill>
          <a:latin typeface="Microsoft Sans Serif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2"/>
          </a:solidFill>
          <a:latin typeface="Microsoft Sans Serif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2"/>
          </a:solidFill>
          <a:latin typeface="Microsoft Sans Serif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d.webgenerator24.pl/k/r/9p/gc/1yjjttkw4so0k44s0ggw44gsw4k.6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Prostokąt 7"/>
          <p:cNvSpPr/>
          <p:nvPr/>
        </p:nvSpPr>
        <p:spPr>
          <a:xfrm>
            <a:off x="0" y="620688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Bookman Old Style" panose="02050604050505020204" pitchFamily="18" charset="0"/>
              </a:rPr>
              <a:t>Zatrzymać lato w kuchni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683568" y="260648"/>
            <a:ext cx="7901505" cy="153888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anose="02050604050505020204" pitchFamily="18" charset="0"/>
              </a:rPr>
              <a:t>Zatrzymać lato w kuchni  </a:t>
            </a:r>
          </a:p>
          <a:p>
            <a:pPr algn="ctr"/>
            <a:r>
              <a:rPr lang="pl-PL" sz="5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anose="02050604050505020204" pitchFamily="18" charset="0"/>
              </a:rPr>
              <a:t>KONSERWOWANIE</a:t>
            </a:r>
            <a:r>
              <a:rPr lang="pl-PL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anose="02050604050505020204" pitchFamily="18" charset="0"/>
              </a:rPr>
              <a:t> 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179512" y="1988840"/>
            <a:ext cx="4536504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2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Dawniej, niemal każda, dobra gospodyni musiała mieć spiżarnię, a w niej zapasy</a:t>
            </a:r>
            <a:br>
              <a:rPr lang="pl-PL" sz="22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</a:br>
            <a:r>
              <a:rPr lang="pl-PL" sz="22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 w postaci konfitur, marmolad, kompotów, warzyw kiszonych </a:t>
            </a:r>
            <a:br>
              <a:rPr lang="pl-PL" sz="22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</a:br>
            <a:r>
              <a:rPr lang="pl-PL" sz="22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i marynowanych.</a:t>
            </a:r>
          </a:p>
          <a:p>
            <a:r>
              <a:rPr lang="pl-PL" sz="22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Owoce gotowano w cukrze lub w miodzie – w ten sposób można przygotować kompoty, dżemy, konfitury, które są bardzo energetyczne i mają własności rozgrzewające, </a:t>
            </a:r>
            <a:br>
              <a:rPr lang="pl-PL" sz="22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</a:br>
            <a:r>
              <a:rPr lang="pl-PL" sz="22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co bardzo przyda się zimą.</a:t>
            </a:r>
            <a:endParaRPr lang="pl-PL" sz="2200" dirty="0">
              <a:solidFill>
                <a:schemeClr val="tx2">
                  <a:lumMod val="50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5" name="Picture 2" descr="http://static.smaker.pl/article/6/e/f/6ef6e34325d06db4bf6704143ef7d663_620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492896"/>
            <a:ext cx="2626362" cy="149109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mojito.info.pl/img/bac2eac907ea59c26c605de8c9f1d49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409" y="4725144"/>
            <a:ext cx="3662519" cy="14833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998215" y="332656"/>
            <a:ext cx="6814687" cy="153888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anose="02050604050505020204" pitchFamily="18" charset="0"/>
              </a:rPr>
              <a:t>Zatrzymać lato w kuchni</a:t>
            </a:r>
            <a:endParaRPr lang="pl-PL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l-PL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anose="02050604050505020204" pitchFamily="18" charset="0"/>
              </a:rPr>
              <a:t>MARYNOWANIE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1" name="Picture 4" descr="http://www.rossnet.pl/GalleryImages/Photos2/20-08-12/thumb31_91175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564904"/>
            <a:ext cx="3992601" cy="32638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Prostokąt 11"/>
          <p:cNvSpPr/>
          <p:nvPr/>
        </p:nvSpPr>
        <p:spPr>
          <a:xfrm>
            <a:off x="0" y="1916832"/>
            <a:ext cx="500404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b="1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Marynaty</a:t>
            </a:r>
            <a:r>
              <a:rPr lang="pl-PL" sz="20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 – to również bardzo popularna forma konserwowania darów natury. Warzywa lub owoce gotuje się w zalewie octowej </a:t>
            </a:r>
            <a:br>
              <a:rPr lang="pl-PL" sz="20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</a:br>
            <a:r>
              <a:rPr lang="pl-PL" sz="20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z przyprawami. Pamiętajmy, że ocet ma silne właściwości bakteriobójcze. Składniki przekładane są do czystych, wyparzonych słoików i zalewane zagotowanym wywarem octowym.</a:t>
            </a:r>
          </a:p>
          <a:p>
            <a:r>
              <a:rPr lang="pl-PL" sz="10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 </a:t>
            </a:r>
          </a:p>
          <a:p>
            <a:r>
              <a:rPr lang="pl-PL" sz="20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Do warzyw i owoców, których żywot najczęściej przedłuża się tą metodą, zaliczamy ogórki, paprykę, pomidory, gruszki, patisony, dynię, śliwki, </a:t>
            </a:r>
            <a:br>
              <a:rPr lang="pl-PL" sz="20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</a:br>
            <a:r>
              <a:rPr lang="pl-PL" sz="20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a także grzyby.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1061407" y="332656"/>
            <a:ext cx="6989414" cy="153888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anose="02050604050505020204" pitchFamily="18" charset="0"/>
              </a:rPr>
              <a:t>Zatrzymać lato w kuchni </a:t>
            </a:r>
            <a:r>
              <a:rPr lang="pl-PL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anose="02050604050505020204" pitchFamily="18" charset="0"/>
              </a:rPr>
              <a:t/>
            </a:r>
            <a:br>
              <a:rPr lang="pl-PL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anose="02050604050505020204" pitchFamily="18" charset="0"/>
              </a:rPr>
            </a:br>
            <a:r>
              <a:rPr lang="pl-PL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anose="02050604050505020204" pitchFamily="18" charset="0"/>
              </a:rPr>
              <a:t>KISZENIE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0" y="2060848"/>
            <a:ext cx="5076056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900" b="1" dirty="0" smtClean="0">
                <a:solidFill>
                  <a:schemeClr val="tx2">
                    <a:lumMod val="50000"/>
                  </a:schemeClr>
                </a:solidFill>
                <a:latin typeface="Bookman Old Style" pitchFamily="18" charset="0"/>
              </a:rPr>
              <a:t>Kiszonki</a:t>
            </a:r>
            <a:r>
              <a:rPr lang="pl-PL" sz="1900" dirty="0" smtClean="0">
                <a:solidFill>
                  <a:schemeClr val="tx2">
                    <a:lumMod val="50000"/>
                  </a:schemeClr>
                </a:solidFill>
                <a:latin typeface="Bookman Old Style" pitchFamily="18" charset="0"/>
              </a:rPr>
              <a:t> – kiszenie warzyw czy owoców </a:t>
            </a:r>
            <a:br>
              <a:rPr lang="pl-PL" sz="1900" dirty="0" smtClean="0">
                <a:solidFill>
                  <a:schemeClr val="tx2">
                    <a:lumMod val="50000"/>
                  </a:schemeClr>
                </a:solidFill>
                <a:latin typeface="Bookman Old Style" pitchFamily="18" charset="0"/>
              </a:rPr>
            </a:br>
            <a:r>
              <a:rPr lang="pl-PL" sz="1900" dirty="0" smtClean="0">
                <a:solidFill>
                  <a:schemeClr val="tx2">
                    <a:lumMod val="50000"/>
                  </a:schemeClr>
                </a:solidFill>
                <a:latin typeface="Bookman Old Style" pitchFamily="18" charset="0"/>
              </a:rPr>
              <a:t>to jedna ze starszych metod przedłużania trwałości danego produktu.</a:t>
            </a:r>
          </a:p>
          <a:p>
            <a:endParaRPr lang="pl-PL" sz="1000" dirty="0">
              <a:solidFill>
                <a:schemeClr val="tx2">
                  <a:lumMod val="50000"/>
                </a:schemeClr>
              </a:solidFill>
              <a:latin typeface="Bookman Old Style" pitchFamily="18" charset="0"/>
            </a:endParaRPr>
          </a:p>
          <a:p>
            <a:r>
              <a:rPr lang="pl-PL" sz="1900" dirty="0" smtClean="0">
                <a:solidFill>
                  <a:schemeClr val="tx2">
                    <a:lumMod val="50000"/>
                  </a:schemeClr>
                </a:solidFill>
                <a:latin typeface="Bookman Old Style" pitchFamily="18" charset="0"/>
              </a:rPr>
              <a:t>Głównym środkiem konserwującym zapobiegającym psuciu się warzyw jest sól, która przyspiesza fermentację.</a:t>
            </a:r>
          </a:p>
          <a:p>
            <a:endParaRPr lang="pl-PL" sz="1000" dirty="0" smtClean="0">
              <a:solidFill>
                <a:schemeClr val="tx2">
                  <a:lumMod val="50000"/>
                </a:schemeClr>
              </a:solidFill>
              <a:latin typeface="Bookman Old Style" pitchFamily="18" charset="0"/>
            </a:endParaRPr>
          </a:p>
          <a:p>
            <a:r>
              <a:rPr lang="pl-PL" sz="1900" dirty="0" smtClean="0">
                <a:solidFill>
                  <a:schemeClr val="tx2">
                    <a:lumMod val="50000"/>
                  </a:schemeClr>
                </a:solidFill>
                <a:latin typeface="Bookman Old Style" pitchFamily="18" charset="0"/>
              </a:rPr>
              <a:t>Podczas kiszenia smak danego warzywa czy owocu znacznie się zmienia, nie ma </a:t>
            </a:r>
            <a:br>
              <a:rPr lang="pl-PL" sz="1900" dirty="0" smtClean="0">
                <a:solidFill>
                  <a:schemeClr val="tx2">
                    <a:lumMod val="50000"/>
                  </a:schemeClr>
                </a:solidFill>
                <a:latin typeface="Bookman Old Style" pitchFamily="18" charset="0"/>
              </a:rPr>
            </a:br>
            <a:r>
              <a:rPr lang="pl-PL" sz="1900" dirty="0" smtClean="0">
                <a:solidFill>
                  <a:schemeClr val="tx2">
                    <a:lumMod val="50000"/>
                  </a:schemeClr>
                </a:solidFill>
                <a:latin typeface="Bookman Old Style" pitchFamily="18" charset="0"/>
              </a:rPr>
              <a:t>to wpływu na wartości odżywcze danego produktu, a czasami działa wręcz leczniczo ze względu na dużą zawartość witamin, zwłaszcza witaminy C.</a:t>
            </a:r>
          </a:p>
          <a:p>
            <a:r>
              <a:rPr lang="pl-PL" sz="1900" dirty="0" smtClean="0">
                <a:solidFill>
                  <a:schemeClr val="tx2">
                    <a:lumMod val="50000"/>
                  </a:schemeClr>
                </a:solidFill>
                <a:latin typeface="Bookman Old Style" pitchFamily="18" charset="0"/>
              </a:rPr>
              <a:t>Do kiszenia poza ogórkami i kapustą doskonale nadają się pomidory, buraki.</a:t>
            </a:r>
            <a:r>
              <a:rPr lang="pl-PL" sz="1800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 </a:t>
            </a:r>
            <a:endParaRPr lang="pl-PL" sz="1800" dirty="0">
              <a:solidFill>
                <a:schemeClr val="tx2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13" name="Picture 6" descr="http://1.bp.blogspot.com/-jkbhFJBuQiI/UjHELv68cPI/AAAAAAAAIDk/BvMdgvJ8Zf8/s1600/przypraw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429000"/>
            <a:ext cx="2035471" cy="15266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klodawski.pl/blog/wp-content/uploads/2014/07/P1080129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3" y="4941168"/>
            <a:ext cx="2051951" cy="15389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warto-nie-warto.pl/wp-content/uploads/2013/09/kiszenie-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060848"/>
            <a:ext cx="2088232" cy="15387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79712" y="476672"/>
            <a:ext cx="6934200" cy="715962"/>
          </a:xfrm>
        </p:spPr>
        <p:txBody>
          <a:bodyPr/>
          <a:lstStyle/>
          <a:p>
            <a:pPr algn="l"/>
            <a:r>
              <a:rPr lang="pl-PL" sz="4000" dirty="0" smtClean="0"/>
              <a:t> </a:t>
            </a:r>
            <a:r>
              <a:rPr lang="pl-PL" sz="3600" b="1" dirty="0" smtClean="0">
                <a:latin typeface="Bookman Old Style" panose="02050604050505020204" pitchFamily="18" charset="0"/>
              </a:rPr>
              <a:t>Przepis na kiszone ogórki</a:t>
            </a:r>
            <a:endParaRPr lang="en-US" sz="3600" dirty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35696" y="2204864"/>
            <a:ext cx="7308304" cy="3888432"/>
          </a:xfrm>
        </p:spPr>
        <p:txBody>
          <a:bodyPr/>
          <a:lstStyle/>
          <a:p>
            <a:pPr>
              <a:buNone/>
            </a:pPr>
            <a:r>
              <a:rPr lang="pl-PL" sz="2200" b="1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Kiszone ogórki </a:t>
            </a:r>
          </a:p>
          <a:p>
            <a:r>
              <a:rPr lang="pl-PL" sz="22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1 kg ogórków</a:t>
            </a:r>
          </a:p>
          <a:p>
            <a:r>
              <a:rPr lang="pl-PL" sz="22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1 litr zimnej wody</a:t>
            </a:r>
          </a:p>
          <a:p>
            <a:r>
              <a:rPr lang="pl-PL" sz="22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1 łyżka soli</a:t>
            </a:r>
          </a:p>
          <a:p>
            <a:r>
              <a:rPr lang="pl-PL" sz="22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4 ząbki czosnku</a:t>
            </a:r>
          </a:p>
          <a:p>
            <a:r>
              <a:rPr lang="pl-PL" sz="22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2 kawałki obranego korzenia chrzanu</a:t>
            </a:r>
          </a:p>
          <a:p>
            <a:r>
              <a:rPr lang="pl-PL" sz="22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4 gałązki kopru wraz z nasionami</a:t>
            </a:r>
          </a:p>
          <a:p>
            <a:r>
              <a:rPr lang="pl-PL" sz="22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można dodać  po 1 listku wiśni, porzeczki lub dębu do każdego słoika.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80112" y="1340768"/>
            <a:ext cx="3096344" cy="27255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23528" y="1628800"/>
            <a:ext cx="4040188" cy="639762"/>
          </a:xfrm>
        </p:spPr>
        <p:txBody>
          <a:bodyPr/>
          <a:lstStyle/>
          <a:p>
            <a:pPr algn="ctr"/>
            <a:r>
              <a:rPr lang="pl-PL" sz="20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Ogórki, gałązki kopru i liście chrzanu dokładnie umyj.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860032" y="1916832"/>
            <a:ext cx="4041775" cy="639762"/>
          </a:xfrm>
        </p:spPr>
        <p:txBody>
          <a:bodyPr/>
          <a:lstStyle/>
          <a:p>
            <a:pPr algn="ctr"/>
            <a:r>
              <a:rPr lang="pl-PL" sz="20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Korzeń chrzanu i główkę czosnku obierz i podziel     na mniejsze części.</a:t>
            </a: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anose="02050604050505020204" pitchFamily="18" charset="0"/>
              </a:rPr>
              <a:t>Kiszenie ogórków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8" name="Symbol zastępczy zawartości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2924944"/>
            <a:ext cx="1944216" cy="2592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2924944"/>
            <a:ext cx="2078291" cy="2592288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924944"/>
            <a:ext cx="3456384" cy="2592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67544" y="1628800"/>
            <a:ext cx="4040188" cy="864096"/>
          </a:xfrm>
        </p:spPr>
        <p:txBody>
          <a:bodyPr/>
          <a:lstStyle/>
          <a:p>
            <a:pPr algn="ctr">
              <a:lnSpc>
                <a:spcPct val="114000"/>
              </a:lnSpc>
              <a:spcBef>
                <a:spcPts val="0"/>
              </a:spcBef>
            </a:pPr>
            <a:r>
              <a:rPr lang="pl-PL" sz="20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Ogórki układamy pionowo   w słoiku, dosyć ciasno. </a:t>
            </a: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anose="02050604050505020204" pitchFamily="18" charset="0"/>
              </a:rPr>
              <a:t>Kiszenie ogórków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Symbol zastępczy tekstu 2"/>
          <p:cNvSpPr>
            <a:spLocks noGrp="1"/>
          </p:cNvSpPr>
          <p:nvPr>
            <p:ph type="body" idx="1"/>
          </p:nvPr>
        </p:nvSpPr>
        <p:spPr>
          <a:xfrm>
            <a:off x="4788024" y="1628800"/>
            <a:ext cx="4040188" cy="864096"/>
          </a:xfrm>
        </p:spPr>
        <p:txBody>
          <a:bodyPr/>
          <a:lstStyle/>
          <a:p>
            <a:pPr algn="ctr">
              <a:lnSpc>
                <a:spcPct val="114000"/>
              </a:lnSpc>
              <a:spcBef>
                <a:spcPts val="0"/>
              </a:spcBef>
            </a:pPr>
            <a:r>
              <a:rPr lang="pl-PL" sz="20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Dodajemy słupki chrzanu </a:t>
            </a:r>
            <a:br>
              <a:rPr lang="pl-PL" sz="20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</a:br>
            <a:r>
              <a:rPr lang="pl-PL" sz="20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i ząbki czosnku.</a:t>
            </a:r>
          </a:p>
        </p:txBody>
      </p:sp>
      <p:pic>
        <p:nvPicPr>
          <p:cNvPr id="10" name="Symbol zastępczy zawartości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780928"/>
            <a:ext cx="2591313" cy="3456384"/>
          </a:xfrm>
        </p:spPr>
      </p:pic>
      <p:pic>
        <p:nvPicPr>
          <p:cNvPr id="11" name="Symbol zastępczy zawartości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780928"/>
            <a:ext cx="2591313" cy="34563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67544" y="1700808"/>
            <a:ext cx="4040188" cy="1029791"/>
          </a:xfrm>
        </p:spPr>
        <p:txBody>
          <a:bodyPr/>
          <a:lstStyle/>
          <a:p>
            <a:pPr algn="ctr"/>
            <a:r>
              <a:rPr lang="pl-PL" sz="20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Na koniec włóż zielone przyprawy: koszyczki kopru, liście chrzanu, dębu lub wiśni.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5102225" y="1556792"/>
            <a:ext cx="4041775" cy="864097"/>
          </a:xfrm>
        </p:spPr>
        <p:txBody>
          <a:bodyPr/>
          <a:lstStyle/>
          <a:p>
            <a:pPr algn="ctr"/>
            <a:r>
              <a:rPr lang="pl-PL" sz="20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Rozpuść łyżkę soli </a:t>
            </a:r>
            <a:br>
              <a:rPr lang="pl-PL" sz="20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</a:br>
            <a:r>
              <a:rPr lang="pl-PL" sz="20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w 1 litrze wody.</a:t>
            </a: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anose="02050604050505020204" pitchFamily="18" charset="0"/>
              </a:rPr>
              <a:t>Kiszenie ogórków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8" name="Symbol zastępczy zawartości 6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7544" y="3140968"/>
            <a:ext cx="3888432" cy="2794459"/>
          </a:xfrm>
          <a:prstGeom prst="rect">
            <a:avLst/>
          </a:prstGeom>
        </p:spPr>
      </p:pic>
      <p:pic>
        <p:nvPicPr>
          <p:cNvPr id="9" name="Symbol zastępczy zawartości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3140968"/>
            <a:ext cx="2304256" cy="279445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79512" y="1628800"/>
            <a:ext cx="3995936" cy="999802"/>
          </a:xfrm>
        </p:spPr>
        <p:txBody>
          <a:bodyPr/>
          <a:lstStyle/>
          <a:p>
            <a:pPr algn="ctr"/>
            <a:r>
              <a:rPr lang="pl-PL" sz="20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Zalej ogórki przygotowaną solanką, tak by przykryć ogórki.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499992" y="1556792"/>
            <a:ext cx="4644008" cy="1512168"/>
          </a:xfrm>
        </p:spPr>
        <p:txBody>
          <a:bodyPr/>
          <a:lstStyle/>
          <a:p>
            <a:pPr lvl="0" algn="ctr">
              <a:spcBef>
                <a:spcPts val="0"/>
              </a:spcBef>
            </a:pPr>
            <a:r>
              <a:rPr lang="pl-PL" sz="17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Krawędzie słoika wytrzeć do sucha, ułożyć gumki, położyć wieczko</a:t>
            </a:r>
            <a:br>
              <a:rPr lang="pl-PL" sz="17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</a:br>
            <a:r>
              <a:rPr lang="pl-PL" sz="17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 i założyć sprężynkę lub zakręcić słoik.</a:t>
            </a:r>
          </a:p>
          <a:p>
            <a:pPr algn="ctr">
              <a:spcBef>
                <a:spcPts val="600"/>
              </a:spcBef>
            </a:pPr>
            <a:r>
              <a:rPr lang="pl-PL" sz="18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Zamknij słoik, odstaw na półkę </a:t>
            </a:r>
            <a:br>
              <a:rPr lang="pl-PL" sz="18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</a:br>
            <a:r>
              <a:rPr lang="pl-PL" sz="1800" dirty="0" smtClean="0">
                <a:solidFill>
                  <a:schemeClr val="tx2">
                    <a:lumMod val="50000"/>
                  </a:schemeClr>
                </a:solidFill>
                <a:latin typeface="Bookman Old Style" panose="02050604050505020204" pitchFamily="18" charset="0"/>
              </a:rPr>
              <a:t>w spiżarni.</a:t>
            </a:r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ookman Old Style" panose="02050604050505020204" pitchFamily="18" charset="0"/>
              </a:rPr>
              <a:t>Kiszenie ogórków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8" name="Symbol zastępczy zawartości 13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284984"/>
            <a:ext cx="2272515" cy="3030020"/>
          </a:xfr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3284984"/>
            <a:ext cx="1861816" cy="29654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2" descr="C:\Users\Łukasz Tutak\Desktop\y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8355204" cy="6858000"/>
          </a:xfrm>
          <a:prstGeom prst="rect">
            <a:avLst/>
          </a:prstGeom>
          <a:noFill/>
        </p:spPr>
      </p:pic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76672"/>
            <a:ext cx="9144000" cy="1080120"/>
          </a:xfrm>
        </p:spPr>
        <p:txBody>
          <a:bodyPr/>
          <a:lstStyle/>
          <a:p>
            <a:r>
              <a:rPr lang="pl-PL" sz="4000" b="1" dirty="0" smtClean="0">
                <a:latin typeface="Bookman Old Style" panose="02050604050505020204" pitchFamily="18" charset="0"/>
              </a:rPr>
              <a:t>Matematyka ze smakiem</a:t>
            </a:r>
            <a:r>
              <a:rPr lang="pl-PL" sz="4000" dirty="0">
                <a:latin typeface="Bookman Old Style" panose="02050604050505020204" pitchFamily="18" charset="0"/>
              </a:rPr>
              <a:t/>
            </a:r>
            <a:br>
              <a:rPr lang="pl-PL" sz="4000" dirty="0">
                <a:latin typeface="Bookman Old Style" panose="02050604050505020204" pitchFamily="18" charset="0"/>
              </a:rPr>
            </a:br>
            <a:r>
              <a:rPr lang="pl-PL" sz="2000" dirty="0" smtClean="0">
                <a:latin typeface="Bookman Old Style" panose="02050604050505020204" pitchFamily="18" charset="0"/>
              </a:rPr>
              <a:t>Uzupełnij ilość produktów.</a:t>
            </a:r>
            <a:endParaRPr lang="en-US" sz="2000" dirty="0"/>
          </a:p>
        </p:txBody>
      </p:sp>
      <p:graphicFrame>
        <p:nvGraphicFramePr>
          <p:cNvPr id="5" name="Symbol zastępczy zawartości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108788808"/>
              </p:ext>
            </p:extLst>
          </p:nvPr>
        </p:nvGraphicFramePr>
        <p:xfrm>
          <a:off x="395534" y="1628800"/>
          <a:ext cx="8352929" cy="46085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63159"/>
                <a:gridCol w="1177703"/>
                <a:gridCol w="1278016"/>
                <a:gridCol w="1310215"/>
                <a:gridCol w="1261918"/>
                <a:gridCol w="1261918"/>
              </a:tblGrid>
              <a:tr h="720080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Ilość słoików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1 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2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20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40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792088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ogórki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½</a:t>
                      </a:r>
                      <a:r>
                        <a:rPr lang="pl-PL" sz="1800" baseline="0" dirty="0" smtClean="0">
                          <a:effectLst/>
                          <a:latin typeface="Bookman Old Style" pitchFamily="18" charset="0"/>
                        </a:rPr>
                        <a:t> </a:t>
                      </a: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kg</a:t>
                      </a:r>
                      <a:r>
                        <a:rPr lang="pl-PL" sz="1800" baseline="0" dirty="0">
                          <a:effectLst/>
                          <a:latin typeface="Bookman Old Style" pitchFamily="18" charset="0"/>
                        </a:rPr>
                        <a:t> </a:t>
                      </a:r>
                      <a:endParaRPr lang="pl-PL" sz="1800" baseline="0" dirty="0" smtClean="0">
                        <a:effectLst/>
                        <a:latin typeface="Bookman Old Style" pitchFamily="18" charset="0"/>
                      </a:endParaRPr>
                    </a:p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pół</a:t>
                      </a:r>
                      <a:r>
                        <a:rPr lang="pl-PL" sz="1800" baseline="0" dirty="0" smtClean="0">
                          <a:effectLst/>
                          <a:latin typeface="Bookman Old Style" pitchFamily="18" charset="0"/>
                        </a:rPr>
                        <a:t> </a:t>
                      </a: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kg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1 kg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5 kg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4382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sól - łyżki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69714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  <a:latin typeface="Bookman Old Style" pitchFamily="18" charset="0"/>
                        </a:rPr>
                        <a:t>woda</a:t>
                      </a:r>
                      <a:endParaRPr lang="pl-PL" sz="180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04975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  <a:latin typeface="Bookman Old Style" pitchFamily="18" charset="0"/>
                        </a:rPr>
                        <a:t>Ząbki czosnku</a:t>
                      </a:r>
                      <a:endParaRPr lang="pl-PL" sz="180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04975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  <a:latin typeface="Bookman Old Style" pitchFamily="18" charset="0"/>
                        </a:rPr>
                        <a:t>Gałązki kopru</a:t>
                      </a:r>
                      <a:endParaRPr lang="pl-PL" sz="180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04975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  <a:latin typeface="Bookman Old Style" pitchFamily="18" charset="0"/>
                        </a:rPr>
                        <a:t>Kawałki chrzanu</a:t>
                      </a:r>
                      <a:endParaRPr lang="pl-PL" sz="180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17323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Liście 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 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2" descr="C:\Users\Łukasz Tutak\Desktop\y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8355204" cy="6858000"/>
          </a:xfrm>
          <a:prstGeom prst="rect">
            <a:avLst/>
          </a:prstGeom>
          <a:noFill/>
        </p:spPr>
      </p:pic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76672"/>
            <a:ext cx="9144000" cy="1080120"/>
          </a:xfrm>
        </p:spPr>
        <p:txBody>
          <a:bodyPr/>
          <a:lstStyle/>
          <a:p>
            <a:r>
              <a:rPr lang="pl-PL" sz="4000" b="1" dirty="0" smtClean="0">
                <a:latin typeface="Bookman Old Style" panose="02050604050505020204" pitchFamily="18" charset="0"/>
              </a:rPr>
              <a:t>Matematyka ze smakiem</a:t>
            </a:r>
            <a:r>
              <a:rPr lang="pl-PL" sz="4000" dirty="0">
                <a:latin typeface="Bookman Old Style" panose="02050604050505020204" pitchFamily="18" charset="0"/>
              </a:rPr>
              <a:t/>
            </a:r>
            <a:br>
              <a:rPr lang="pl-PL" sz="4000" dirty="0">
                <a:latin typeface="Bookman Old Style" panose="02050604050505020204" pitchFamily="18" charset="0"/>
              </a:rPr>
            </a:br>
            <a:r>
              <a:rPr lang="pl-PL" sz="2000" dirty="0" smtClean="0">
                <a:latin typeface="Bookman Old Style" panose="02050604050505020204" pitchFamily="18" charset="0"/>
              </a:rPr>
              <a:t>Uzupełnij ilość produktów.</a:t>
            </a:r>
            <a:endParaRPr lang="en-US" sz="2000" dirty="0"/>
          </a:p>
        </p:txBody>
      </p:sp>
      <p:graphicFrame>
        <p:nvGraphicFramePr>
          <p:cNvPr id="5" name="Symbol zastępczy zawartości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108788808"/>
              </p:ext>
            </p:extLst>
          </p:nvPr>
        </p:nvGraphicFramePr>
        <p:xfrm>
          <a:off x="395534" y="1628800"/>
          <a:ext cx="8352929" cy="46085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63159"/>
                <a:gridCol w="1177703"/>
                <a:gridCol w="1278016"/>
                <a:gridCol w="1310215"/>
                <a:gridCol w="1261918"/>
                <a:gridCol w="1261918"/>
              </a:tblGrid>
              <a:tr h="720080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Ilość słoików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1 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2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 </a:t>
                      </a: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10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20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40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792088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ogórki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½</a:t>
                      </a:r>
                      <a:r>
                        <a:rPr lang="pl-PL" sz="1800" baseline="0" dirty="0" smtClean="0">
                          <a:effectLst/>
                          <a:latin typeface="Bookman Old Style" pitchFamily="18" charset="0"/>
                        </a:rPr>
                        <a:t> kg   </a:t>
                      </a: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pół </a:t>
                      </a: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kg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solidFill>
                            <a:srgbClr val="C00000"/>
                          </a:solidFill>
                          <a:effectLst/>
                          <a:latin typeface="Bookman Old Style" pitchFamily="18" charset="0"/>
                        </a:rPr>
                        <a:t>1 kg</a:t>
                      </a:r>
                      <a:endParaRPr lang="pl-PL" sz="1800" dirty="0">
                        <a:solidFill>
                          <a:srgbClr val="C00000"/>
                        </a:solidFill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5 kg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 </a:t>
                      </a: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10 kg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20 kg 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4382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sól - łyżki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pół łyżki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solidFill>
                            <a:srgbClr val="C00000"/>
                          </a:solidFill>
                          <a:effectLst/>
                          <a:latin typeface="Bookman Old Style" pitchFamily="18" charset="0"/>
                        </a:rPr>
                        <a:t> 1</a:t>
                      </a:r>
                      <a:endParaRPr lang="pl-PL" sz="1800" dirty="0">
                        <a:solidFill>
                          <a:srgbClr val="C00000"/>
                        </a:solidFill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/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 5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 10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 20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69714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  <a:latin typeface="Bookman Old Style" pitchFamily="18" charset="0"/>
                        </a:rPr>
                        <a:t>woda</a:t>
                      </a:r>
                      <a:endParaRPr lang="pl-PL" sz="180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 pół litra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solidFill>
                            <a:srgbClr val="C00000"/>
                          </a:solidFill>
                          <a:effectLst/>
                          <a:latin typeface="Bookman Old Style" pitchFamily="18" charset="0"/>
                        </a:rPr>
                        <a:t> </a:t>
                      </a:r>
                      <a:r>
                        <a:rPr lang="pl-PL" sz="1800" dirty="0" smtClean="0">
                          <a:solidFill>
                            <a:srgbClr val="C00000"/>
                          </a:solidFill>
                          <a:effectLst/>
                          <a:latin typeface="Bookman Old Style" pitchFamily="18" charset="0"/>
                        </a:rPr>
                        <a:t>1 litr</a:t>
                      </a:r>
                      <a:endParaRPr lang="pl-PL" sz="1800" dirty="0">
                        <a:solidFill>
                          <a:srgbClr val="C00000"/>
                        </a:solidFill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 5 litrów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 10 litrów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 20 litrów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04975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  <a:latin typeface="Bookman Old Style" pitchFamily="18" charset="0"/>
                        </a:rPr>
                        <a:t>Ząbki czosnku</a:t>
                      </a:r>
                      <a:endParaRPr lang="pl-PL" sz="180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 2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solidFill>
                            <a:srgbClr val="C00000"/>
                          </a:solidFill>
                          <a:effectLst/>
                          <a:latin typeface="Bookman Old Style" pitchFamily="18" charset="0"/>
                        </a:rPr>
                        <a:t>4 </a:t>
                      </a:r>
                      <a:endParaRPr lang="pl-PL" sz="1800" dirty="0">
                        <a:solidFill>
                          <a:srgbClr val="C00000"/>
                        </a:solidFill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 20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 40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 80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04975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  <a:latin typeface="Bookman Old Style" pitchFamily="18" charset="0"/>
                        </a:rPr>
                        <a:t>Gałązki kopru</a:t>
                      </a:r>
                      <a:endParaRPr lang="pl-PL" sz="180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127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 1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solidFill>
                            <a:srgbClr val="C00000"/>
                          </a:solidFill>
                          <a:effectLst/>
                          <a:latin typeface="Bookman Old Style" pitchFamily="18" charset="0"/>
                        </a:rPr>
                        <a:t>2 </a:t>
                      </a:r>
                      <a:endParaRPr lang="pl-PL" sz="1800" dirty="0">
                        <a:solidFill>
                          <a:srgbClr val="C00000"/>
                        </a:solidFill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 10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 20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 40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04975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effectLst/>
                          <a:latin typeface="Bookman Old Style" pitchFamily="18" charset="0"/>
                        </a:rPr>
                        <a:t>Kawałki chrzanu</a:t>
                      </a:r>
                      <a:endParaRPr lang="pl-PL" sz="180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0" algn="l"/>
                        </a:tabLs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 2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solidFill>
                            <a:srgbClr val="C00000"/>
                          </a:solidFill>
                          <a:effectLst/>
                          <a:latin typeface="Bookman Old Style" pitchFamily="18" charset="0"/>
                        </a:rPr>
                        <a:t>4 </a:t>
                      </a:r>
                      <a:endParaRPr lang="pl-PL" sz="1800" dirty="0">
                        <a:solidFill>
                          <a:srgbClr val="C00000"/>
                        </a:solidFill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20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 40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 80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17323"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effectLst/>
                          <a:latin typeface="Bookman Old Style" pitchFamily="18" charset="0"/>
                        </a:rPr>
                        <a:t>Liście 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 1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solidFill>
                            <a:srgbClr val="C00000"/>
                          </a:solidFill>
                          <a:effectLst/>
                          <a:latin typeface="Bookman Old Style" pitchFamily="18" charset="0"/>
                        </a:rPr>
                        <a:t>2 </a:t>
                      </a:r>
                      <a:endParaRPr lang="pl-PL" sz="1800" dirty="0">
                        <a:solidFill>
                          <a:srgbClr val="C00000"/>
                        </a:solidFill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10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20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smtClean="0">
                          <a:effectLst/>
                          <a:latin typeface="Bookman Old Style" pitchFamily="18" charset="0"/>
                        </a:rPr>
                        <a:t>40</a:t>
                      </a:r>
                      <a:endParaRPr lang="pl-PL" sz="1800" dirty="0">
                        <a:effectLst/>
                        <a:latin typeface="Bookman Old Style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-template">
  <a:themeElements>
    <a:clrScheme name="">
      <a:dk1>
        <a:srgbClr val="4D4D4D"/>
      </a:dk1>
      <a:lt1>
        <a:srgbClr val="FFFFFF"/>
      </a:lt1>
      <a:dk2>
        <a:srgbClr val="4D4D4D"/>
      </a:dk2>
      <a:lt2>
        <a:srgbClr val="0E7E24"/>
      </a:lt2>
      <a:accent1>
        <a:srgbClr val="369026"/>
      </a:accent1>
      <a:accent2>
        <a:srgbClr val="68C419"/>
      </a:accent2>
      <a:accent3>
        <a:srgbClr val="FFFFFF"/>
      </a:accent3>
      <a:accent4>
        <a:srgbClr val="404040"/>
      </a:accent4>
      <a:accent5>
        <a:srgbClr val="AEC6AC"/>
      </a:accent5>
      <a:accent6>
        <a:srgbClr val="5EB116"/>
      </a:accent6>
      <a:hlink>
        <a:srgbClr val="76E11D"/>
      </a:hlink>
      <a:folHlink>
        <a:srgbClr val="DDDDDD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0C209B"/>
        </a:lt2>
        <a:accent1>
          <a:srgbClr val="2167BF"/>
        </a:accent1>
        <a:accent2>
          <a:srgbClr val="C60C0D"/>
        </a:accent2>
        <a:accent3>
          <a:srgbClr val="FFFFFF"/>
        </a:accent3>
        <a:accent4>
          <a:srgbClr val="404040"/>
        </a:accent4>
        <a:accent5>
          <a:srgbClr val="ABB8DC"/>
        </a:accent5>
        <a:accent6>
          <a:srgbClr val="B30A0B"/>
        </a:accent6>
        <a:hlink>
          <a:srgbClr val="4793C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93CB6A"/>
        </a:lt2>
        <a:accent1>
          <a:srgbClr val="71BE5E"/>
        </a:accent1>
        <a:accent2>
          <a:srgbClr val="A0CD6E"/>
        </a:accent2>
        <a:accent3>
          <a:srgbClr val="FFFFFF"/>
        </a:accent3>
        <a:accent4>
          <a:srgbClr val="404040"/>
        </a:accent4>
        <a:accent5>
          <a:srgbClr val="BBDBB6"/>
        </a:accent5>
        <a:accent6>
          <a:srgbClr val="91BA63"/>
        </a:accent6>
        <a:hlink>
          <a:srgbClr val="6BAB4A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189C25"/>
        </a:lt2>
        <a:accent1>
          <a:srgbClr val="33B642"/>
        </a:accent1>
        <a:accent2>
          <a:srgbClr val="5ED05F"/>
        </a:accent2>
        <a:accent3>
          <a:srgbClr val="FFFFFF"/>
        </a:accent3>
        <a:accent4>
          <a:srgbClr val="404040"/>
        </a:accent4>
        <a:accent5>
          <a:srgbClr val="ADD7B0"/>
        </a:accent5>
        <a:accent6>
          <a:srgbClr val="54BC55"/>
        </a:accent6>
        <a:hlink>
          <a:srgbClr val="66D15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E1E14F"/>
        </a:lt2>
        <a:accent1>
          <a:srgbClr val="33B642"/>
        </a:accent1>
        <a:accent2>
          <a:srgbClr val="5ED05F"/>
        </a:accent2>
        <a:accent3>
          <a:srgbClr val="FFFFFF"/>
        </a:accent3>
        <a:accent4>
          <a:srgbClr val="404040"/>
        </a:accent4>
        <a:accent5>
          <a:srgbClr val="ADD7B0"/>
        </a:accent5>
        <a:accent6>
          <a:srgbClr val="54BC55"/>
        </a:accent6>
        <a:hlink>
          <a:srgbClr val="66D15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4C8E3D"/>
        </a:lt2>
        <a:accent1>
          <a:srgbClr val="66A050"/>
        </a:accent1>
        <a:accent2>
          <a:srgbClr val="6EA552"/>
        </a:accent2>
        <a:accent3>
          <a:srgbClr val="FFFFFF"/>
        </a:accent3>
        <a:accent4>
          <a:srgbClr val="404040"/>
        </a:accent4>
        <a:accent5>
          <a:srgbClr val="B8CDB3"/>
        </a:accent5>
        <a:accent6>
          <a:srgbClr val="639549"/>
        </a:accent6>
        <a:hlink>
          <a:srgbClr val="89B96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8CAA42"/>
        </a:lt2>
        <a:accent1>
          <a:srgbClr val="9BB249"/>
        </a:accent1>
        <a:accent2>
          <a:srgbClr val="67B64F"/>
        </a:accent2>
        <a:accent3>
          <a:srgbClr val="FFFFFF"/>
        </a:accent3>
        <a:accent4>
          <a:srgbClr val="404040"/>
        </a:accent4>
        <a:accent5>
          <a:srgbClr val="CBD5B1"/>
        </a:accent5>
        <a:accent6>
          <a:srgbClr val="5DA547"/>
        </a:accent6>
        <a:hlink>
          <a:srgbClr val="B8CC7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4D7C48"/>
        </a:lt2>
        <a:accent1>
          <a:srgbClr val="599148"/>
        </a:accent1>
        <a:accent2>
          <a:srgbClr val="69A253"/>
        </a:accent2>
        <a:accent3>
          <a:srgbClr val="FFFFFF"/>
        </a:accent3>
        <a:accent4>
          <a:srgbClr val="404040"/>
        </a:accent4>
        <a:accent5>
          <a:srgbClr val="B5C7B1"/>
        </a:accent5>
        <a:accent6>
          <a:srgbClr val="5E924A"/>
        </a:accent6>
        <a:hlink>
          <a:srgbClr val="80C15D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467F20"/>
        </a:lt2>
        <a:accent1>
          <a:srgbClr val="5CA822"/>
        </a:accent1>
        <a:accent2>
          <a:srgbClr val="66C022"/>
        </a:accent2>
        <a:accent3>
          <a:srgbClr val="FFFFFF"/>
        </a:accent3>
        <a:accent4>
          <a:srgbClr val="404040"/>
        </a:accent4>
        <a:accent5>
          <a:srgbClr val="B5D1AB"/>
        </a:accent5>
        <a:accent6>
          <a:srgbClr val="5CAE1E"/>
        </a:accent6>
        <a:hlink>
          <a:srgbClr val="71CF2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8A9BA5"/>
        </a:lt2>
        <a:accent1>
          <a:srgbClr val="5CA822"/>
        </a:accent1>
        <a:accent2>
          <a:srgbClr val="66C022"/>
        </a:accent2>
        <a:accent3>
          <a:srgbClr val="FFFFFF"/>
        </a:accent3>
        <a:accent4>
          <a:srgbClr val="404040"/>
        </a:accent4>
        <a:accent5>
          <a:srgbClr val="B5D1AB"/>
        </a:accent5>
        <a:accent6>
          <a:srgbClr val="5CAE1E"/>
        </a:accent6>
        <a:hlink>
          <a:srgbClr val="71CF2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8A9BA5"/>
        </a:lt2>
        <a:accent1>
          <a:srgbClr val="5CA822"/>
        </a:accent1>
        <a:accent2>
          <a:srgbClr val="66C022"/>
        </a:accent2>
        <a:accent3>
          <a:srgbClr val="FFFFFF"/>
        </a:accent3>
        <a:accent4>
          <a:srgbClr val="404040"/>
        </a:accent4>
        <a:accent5>
          <a:srgbClr val="B5D1AB"/>
        </a:accent5>
        <a:accent6>
          <a:srgbClr val="5CAE1E"/>
        </a:accent6>
        <a:hlink>
          <a:srgbClr val="101D0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467F20"/>
        </a:lt2>
        <a:accent1>
          <a:srgbClr val="5CA822"/>
        </a:accent1>
        <a:accent2>
          <a:srgbClr val="66C022"/>
        </a:accent2>
        <a:accent3>
          <a:srgbClr val="FFFFFF"/>
        </a:accent3>
        <a:accent4>
          <a:srgbClr val="404040"/>
        </a:accent4>
        <a:accent5>
          <a:srgbClr val="B5D1AB"/>
        </a:accent5>
        <a:accent6>
          <a:srgbClr val="5CAE1E"/>
        </a:accent6>
        <a:hlink>
          <a:srgbClr val="101D0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3">
        <a:dk1>
          <a:srgbClr val="4D4D4D"/>
        </a:dk1>
        <a:lt1>
          <a:srgbClr val="FFFFFF"/>
        </a:lt1>
        <a:dk2>
          <a:srgbClr val="4D4D4D"/>
        </a:dk2>
        <a:lt2>
          <a:srgbClr val="51873B"/>
        </a:lt2>
        <a:accent1>
          <a:srgbClr val="669E4B"/>
        </a:accent1>
        <a:accent2>
          <a:srgbClr val="79B25C"/>
        </a:accent2>
        <a:accent3>
          <a:srgbClr val="FFFFFF"/>
        </a:accent3>
        <a:accent4>
          <a:srgbClr val="404040"/>
        </a:accent4>
        <a:accent5>
          <a:srgbClr val="B8CCB1"/>
        </a:accent5>
        <a:accent6>
          <a:srgbClr val="6DA153"/>
        </a:accent6>
        <a:hlink>
          <a:srgbClr val="92CB6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4">
        <a:dk1>
          <a:srgbClr val="4D4D4D"/>
        </a:dk1>
        <a:lt1>
          <a:srgbClr val="FFFFFF"/>
        </a:lt1>
        <a:dk2>
          <a:srgbClr val="4D4D4D"/>
        </a:dk2>
        <a:lt2>
          <a:srgbClr val="42640C"/>
        </a:lt2>
        <a:accent1>
          <a:srgbClr val="8EB81F"/>
        </a:accent1>
        <a:accent2>
          <a:srgbClr val="C6D938"/>
        </a:accent2>
        <a:accent3>
          <a:srgbClr val="FFFFFF"/>
        </a:accent3>
        <a:accent4>
          <a:srgbClr val="404040"/>
        </a:accent4>
        <a:accent5>
          <a:srgbClr val="C6D8AB"/>
        </a:accent5>
        <a:accent6>
          <a:srgbClr val="B3C432"/>
        </a:accent6>
        <a:hlink>
          <a:srgbClr val="67841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5">
        <a:dk1>
          <a:srgbClr val="4D4D4D"/>
        </a:dk1>
        <a:lt1>
          <a:srgbClr val="FFFFFF"/>
        </a:lt1>
        <a:dk2>
          <a:srgbClr val="4D4D4D"/>
        </a:dk2>
        <a:lt2>
          <a:srgbClr val="0E7E24"/>
        </a:lt2>
        <a:accent1>
          <a:srgbClr val="369026"/>
        </a:accent1>
        <a:accent2>
          <a:srgbClr val="57A025"/>
        </a:accent2>
        <a:accent3>
          <a:srgbClr val="FFFFFF"/>
        </a:accent3>
        <a:accent4>
          <a:srgbClr val="404040"/>
        </a:accent4>
        <a:accent5>
          <a:srgbClr val="AEC6AC"/>
        </a:accent5>
        <a:accent6>
          <a:srgbClr val="4E9120"/>
        </a:accent6>
        <a:hlink>
          <a:srgbClr val="73B02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6">
        <a:dk1>
          <a:srgbClr val="4D4D4D"/>
        </a:dk1>
        <a:lt1>
          <a:srgbClr val="FFFFFF"/>
        </a:lt1>
        <a:dk2>
          <a:srgbClr val="4D4D4D"/>
        </a:dk2>
        <a:lt2>
          <a:srgbClr val="0E7E24"/>
        </a:lt2>
        <a:accent1>
          <a:srgbClr val="369026"/>
        </a:accent1>
        <a:accent2>
          <a:srgbClr val="57A025"/>
        </a:accent2>
        <a:accent3>
          <a:srgbClr val="FFFFFF"/>
        </a:accent3>
        <a:accent4>
          <a:srgbClr val="404040"/>
        </a:accent4>
        <a:accent5>
          <a:srgbClr val="AEC6AC"/>
        </a:accent5>
        <a:accent6>
          <a:srgbClr val="4E9120"/>
        </a:accent6>
        <a:hlink>
          <a:srgbClr val="E1E4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</Template>
  <TotalTime>59</TotalTime>
  <Words>239</Words>
  <Application>Microsoft Office PowerPoint</Application>
  <PresentationFormat>Pokaz na ekranie (4:3)</PresentationFormat>
  <Paragraphs>145</Paragraphs>
  <Slides>11</Slides>
  <Notes>7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powerpoint-template</vt:lpstr>
      <vt:lpstr>Slajd 1</vt:lpstr>
      <vt:lpstr>Slajd 2</vt:lpstr>
      <vt:lpstr>Slajd 3</vt:lpstr>
      <vt:lpstr>Slajd 4</vt:lpstr>
      <vt:lpstr> Przepis na kiszone ogórki</vt:lpstr>
      <vt:lpstr>Kiszenie ogórków</vt:lpstr>
      <vt:lpstr>Kiszenie ogórków</vt:lpstr>
      <vt:lpstr>Kiszenie ogórków</vt:lpstr>
      <vt:lpstr>Kiszenie ogórków</vt:lpstr>
      <vt:lpstr>Matematyka ze smakiem Uzupełnij ilość produktów.</vt:lpstr>
      <vt:lpstr>Matematyka ze smakiem Uzupełnij ilość produktów.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p</dc:creator>
  <cp:lastModifiedBy>Łukasz Tutak</cp:lastModifiedBy>
  <cp:revision>7</cp:revision>
  <dcterms:created xsi:type="dcterms:W3CDTF">2015-06-23T09:28:16Z</dcterms:created>
  <dcterms:modified xsi:type="dcterms:W3CDTF">2015-06-23T10:29:37Z</dcterms:modified>
</cp:coreProperties>
</file>