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  <p:sldId id="260" r:id="rId7"/>
    <p:sldId id="261" r:id="rId8"/>
    <p:sldId id="262" r:id="rId9"/>
    <p:sldId id="263" r:id="rId10"/>
    <p:sldId id="264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9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657365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458938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52199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43484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03163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1671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505397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978640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12807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731770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492330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ABFB8-9EA6-4435-B7CB-6CF9AAE2E17E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D3F41-9D9F-4DAF-96D5-2DDC4F9F78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663342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70979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l-PL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dobe Garamond Pro Bold" pitchFamily="18" charset="-18"/>
              </a:rPr>
              <a:t>SKĄD SIĘ WZIĘŁA WAGA ?</a:t>
            </a:r>
            <a:endParaRPr lang="pl-PL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dobe Garamond Pro Bold" pitchFamily="18" charset="-18"/>
            </a:endParaRPr>
          </a:p>
        </p:txBody>
      </p:sp>
      <p:sp>
        <p:nvSpPr>
          <p:cNvPr id="6" name="Symbol zastępczy tekstu 5"/>
          <p:cNvSpPr>
            <a:spLocks noGrp="1"/>
          </p:cNvSpPr>
          <p:nvPr>
            <p:ph type="body" idx="1"/>
          </p:nvPr>
        </p:nvSpPr>
        <p:spPr>
          <a:xfrm>
            <a:off x="839788" y="1681162"/>
            <a:ext cx="5157787" cy="1155027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pl-PL" b="0" dirty="0" smtClean="0"/>
              <a:t>W starożytności ciężary </a:t>
            </a:r>
            <a:r>
              <a:rPr lang="pl-PL" b="0" smtClean="0"/>
              <a:t>przenoszono </a:t>
            </a:r>
            <a:br>
              <a:rPr lang="pl-PL" b="0" smtClean="0"/>
            </a:br>
            <a:r>
              <a:rPr lang="pl-PL" b="0" smtClean="0"/>
              <a:t>na </a:t>
            </a:r>
            <a:r>
              <a:rPr lang="pl-PL" b="0" dirty="0" smtClean="0"/>
              <a:t>ramionach , aby ułatwić to zadanie rozkładano ciężar po równo na </a:t>
            </a:r>
            <a:r>
              <a:rPr lang="pl-PL" b="0" smtClean="0"/>
              <a:t>każdą </a:t>
            </a:r>
            <a:br>
              <a:rPr lang="pl-PL" b="0" smtClean="0"/>
            </a:br>
            <a:r>
              <a:rPr lang="pl-PL" b="0" smtClean="0"/>
              <a:t>stronę </a:t>
            </a:r>
            <a:r>
              <a:rPr lang="pl-PL" b="0" dirty="0" smtClean="0"/>
              <a:t>ciała.</a:t>
            </a:r>
            <a:endParaRPr lang="pl-PL" b="0" dirty="0"/>
          </a:p>
        </p:txBody>
      </p:sp>
      <p:pic>
        <p:nvPicPr>
          <p:cNvPr id="1026" name="Picture 2" descr="historiawag.eu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85144" y="3213894"/>
            <a:ext cx="3267075" cy="22669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ymbol zastępczy tekstu 6"/>
          <p:cNvSpPr>
            <a:spLocks noGrp="1"/>
          </p:cNvSpPr>
          <p:nvPr>
            <p:ph type="body" sz="quarter" idx="3"/>
          </p:nvPr>
        </p:nvSpPr>
        <p:spPr>
          <a:xfrm>
            <a:off x="6172200" y="1690687"/>
            <a:ext cx="5183188" cy="1145501"/>
          </a:xfrm>
        </p:spPr>
        <p:txBody>
          <a:bodyPr>
            <a:normAutofit fontScale="92500"/>
          </a:bodyPr>
          <a:lstStyle/>
          <a:p>
            <a:pPr algn="ctr"/>
            <a:r>
              <a:rPr lang="pl-PL" b="0" dirty="0" smtClean="0"/>
              <a:t>Stąd się narodził pomysł skonstruowania pierwszej wagi. </a:t>
            </a:r>
            <a:br>
              <a:rPr lang="pl-PL" b="0" dirty="0" smtClean="0"/>
            </a:br>
            <a:r>
              <a:rPr lang="pl-PL" b="0" dirty="0" smtClean="0"/>
              <a:t>Na szalkach porównywano ciężar towarów.</a:t>
            </a:r>
          </a:p>
        </p:txBody>
      </p:sp>
      <p:pic>
        <p:nvPicPr>
          <p:cNvPr id="11" name="Symbol zastępczy zawartości 10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951" y="3436851"/>
            <a:ext cx="2627473" cy="2052960"/>
          </a:xfrm>
        </p:spPr>
      </p:pic>
    </p:spTree>
    <p:extLst>
      <p:ext uri="{BB962C8B-B14F-4D97-AF65-F5344CB8AC3E}">
        <p14:creationId xmlns="" xmlns:p14="http://schemas.microsoft.com/office/powerpoint/2010/main" val="354816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l-PL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dobe Garamond Pro Bold" pitchFamily="18" charset="-18"/>
              </a:rPr>
              <a:t>ODWAŻNIKI</a:t>
            </a:r>
            <a:endParaRPr lang="pl-PL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dobe Garamond Pro Bold" pitchFamily="18" charset="-18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43944" y="1825625"/>
            <a:ext cx="5375856" cy="4351338"/>
          </a:xfrm>
        </p:spPr>
        <p:txBody>
          <a:bodyPr/>
          <a:lstStyle/>
          <a:p>
            <a:r>
              <a:rPr lang="pl-PL" dirty="0" smtClean="0"/>
              <a:t>Wkrótce zastosowano odważniki.  Pierwsze wykonane były </a:t>
            </a:r>
            <a:br>
              <a:rPr lang="pl-PL" dirty="0" smtClean="0"/>
            </a:br>
            <a:r>
              <a:rPr lang="pl-PL" dirty="0" smtClean="0"/>
              <a:t>z kamienia.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 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pl-PL" dirty="0" smtClean="0"/>
              <a:t>Na przestrzeni wieków odważniki były robione z różnych materiałów, miały też różne kształty.</a:t>
            </a:r>
          </a:p>
          <a:p>
            <a:endParaRPr lang="pl-PL" dirty="0" smtClean="0"/>
          </a:p>
          <a:p>
            <a:endParaRPr lang="pl-PL" dirty="0" smtClean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8" name="Obraz 7" descr="historiawag.eu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9589" y="3939225"/>
            <a:ext cx="3285051" cy="1031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Obraz 9" descr="historiawag.eu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254800"/>
            <a:ext cx="4286250" cy="2400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3729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l-PL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dobe Garamond Pro Bold" pitchFamily="18" charset="-18"/>
              </a:rPr>
              <a:t>ODWAŻNIKI</a:t>
            </a:r>
            <a:r>
              <a:rPr lang="pl-PL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endParaRPr lang="pl-PL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Ponieważ ludzie sprzedawali swoje towary w różnych stronach świata ujednolicono masę odważników i nadano im określone wartości odpowiadające liczbom:</a:t>
            </a:r>
          </a:p>
          <a:p>
            <a:r>
              <a:rPr lang="pl-PL" dirty="0" smtClean="0"/>
              <a:t>    1 kg      2 kg       5 kg          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  <a:p>
            <a:r>
              <a:rPr lang="pl-PL" dirty="0" smtClean="0"/>
              <a:t> 1g   2g  5 g   10g    50g     100g    200g    500g</a:t>
            </a:r>
          </a:p>
          <a:p>
            <a:endParaRPr lang="pl-PL" dirty="0"/>
          </a:p>
          <a:p>
            <a:endParaRPr lang="pl-PL" dirty="0"/>
          </a:p>
        </p:txBody>
      </p:sp>
      <p:pic>
        <p:nvPicPr>
          <p:cNvPr id="8" name="Obraz 7" descr="http://www.mensor.pl/wzorce_masy_zdjecia/odwazniki_500g-5kg.jpe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648" y="2707606"/>
            <a:ext cx="2305095" cy="205950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10093" y="4741356"/>
            <a:ext cx="2695281" cy="143560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6994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57167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6406" y="355736"/>
            <a:ext cx="10515600" cy="1523263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Waga łazienkowa służy do ważenia ciężaru ciała</a:t>
            </a:r>
            <a:br>
              <a:rPr lang="pl-PL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pl-PL" b="1" i="1" dirty="0" smtClean="0"/>
              <a:t>jednostka -kilogram</a:t>
            </a:r>
            <a:r>
              <a:rPr lang="pl-PL" b="1" dirty="0" smtClean="0"/>
              <a:t/>
            </a:r>
            <a:br>
              <a:rPr lang="pl-PL" b="1" dirty="0" smtClean="0"/>
            </a:br>
            <a:endParaRPr lang="pl-PL" b="1" dirty="0"/>
          </a:p>
        </p:txBody>
      </p:sp>
      <p:sp>
        <p:nvSpPr>
          <p:cNvPr id="7" name="Symbol zastępczy tekstu 6"/>
          <p:cNvSpPr>
            <a:spLocks noGrp="1"/>
          </p:cNvSpPr>
          <p:nvPr>
            <p:ph type="body" idx="1"/>
          </p:nvPr>
        </p:nvSpPr>
        <p:spPr>
          <a:xfrm>
            <a:off x="1505674" y="1545616"/>
            <a:ext cx="9836798" cy="1756621"/>
          </a:xfrm>
        </p:spPr>
        <p:txBody>
          <a:bodyPr>
            <a:normAutofit/>
          </a:bodyPr>
          <a:lstStyle/>
          <a:p>
            <a:endParaRPr lang="pl-PL" dirty="0" smtClean="0"/>
          </a:p>
          <a:p>
            <a:endParaRPr lang="pl-PL" dirty="0"/>
          </a:p>
        </p:txBody>
      </p:sp>
      <p:pic>
        <p:nvPicPr>
          <p:cNvPr id="4098" name="Picture 2" descr="http://static.e-lazienki.pl/articles/721f_lazienki-zdjecia_1_jpg_zdjecia-artykuly-duze-wagi-soehnle1-d_main.jpg?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5851" y="3725597"/>
            <a:ext cx="3861000" cy="25225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ymbol zastępczy tekstu 7"/>
          <p:cNvSpPr>
            <a:spLocks noGrp="1"/>
          </p:cNvSpPr>
          <p:nvPr>
            <p:ph type="body" sz="quarter" idx="3"/>
          </p:nvPr>
        </p:nvSpPr>
        <p:spPr>
          <a:xfrm>
            <a:off x="1253073" y="2920433"/>
            <a:ext cx="10115703" cy="8239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pl-PL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Waga mechaniczna                                            Waga elektroniczna </a:t>
            </a:r>
          </a:p>
          <a:p>
            <a:endParaRPr lang="pl-PL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100" name="Picture 4" descr="https://encrypted-tbn1.gstatic.com/images?q=tbn:ANd9GcTC5y2PlAunQGgXtEG_dhfnitBE8q4JR6XB-VmPrXf4lDqzWTtx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949" y="3492239"/>
            <a:ext cx="3758008" cy="28403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8431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16128" y="359286"/>
            <a:ext cx="10515600" cy="1721253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Wagi kuchenne – odmierzamy na nich </a:t>
            </a:r>
            <a:br>
              <a:rPr lang="pl-PL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pl-PL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odpowiednią ilość produktów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i="1" dirty="0" smtClean="0"/>
              <a:t>jednostka: </a:t>
            </a:r>
            <a:r>
              <a:rPr lang="pl-PL" b="1" i="1" dirty="0" smtClean="0"/>
              <a:t>gramy - kg</a:t>
            </a:r>
            <a:endParaRPr lang="pl-PL" b="1" i="1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1007214" y="2416179"/>
            <a:ext cx="10476873" cy="627778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pl-PL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</a:t>
            </a:r>
            <a:r>
              <a:rPr lang="pl-PL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aga elektroniczna                                                waga mechaniczna</a:t>
            </a:r>
            <a:endParaRPr lang="pl-PL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2" name="Symbol zastępczy zawartości 11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957983" y="3232598"/>
            <a:ext cx="2715162" cy="2667424"/>
          </a:xfrm>
          <a:prstGeom prst="rect">
            <a:avLst/>
          </a:prstGeom>
        </p:spPr>
      </p:pic>
      <p:pic>
        <p:nvPicPr>
          <p:cNvPr id="17" name="Symbol zastępczy zawartości 16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1007214" y="2913912"/>
            <a:ext cx="3601237" cy="33706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03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7916" y="365125"/>
            <a:ext cx="10515600" cy="1914436"/>
          </a:xfrm>
        </p:spPr>
        <p:txBody>
          <a:bodyPr>
            <a:normAutofit/>
          </a:bodyPr>
          <a:lstStyle/>
          <a:p>
            <a:pPr algn="ctr"/>
            <a:r>
              <a:rPr lang="pl-PL" sz="4000" b="1" dirty="0" smtClean="0"/>
              <a:t>Wagi laboratoryjne i apteczne – odmierzają </a:t>
            </a:r>
            <a:br>
              <a:rPr lang="pl-PL" sz="4000" b="1" dirty="0" smtClean="0"/>
            </a:br>
            <a:r>
              <a:rPr lang="pl-PL" sz="4000" b="1" dirty="0" smtClean="0"/>
              <a:t>bardzo dokładnie  małe ilości substancji </a:t>
            </a:r>
            <a:br>
              <a:rPr lang="pl-PL" sz="4000" b="1" dirty="0" smtClean="0"/>
            </a:br>
            <a:r>
              <a:rPr lang="pl-PL" sz="4000" b="1" i="1" dirty="0" smtClean="0"/>
              <a:t>jednostka: miligramy, nanogramy</a:t>
            </a:r>
            <a:endParaRPr lang="pl-PL" sz="4000" b="1" i="1" dirty="0"/>
          </a:p>
        </p:txBody>
      </p:sp>
      <p:pic>
        <p:nvPicPr>
          <p:cNvPr id="6146" name="Picture 2" descr="http://www.e-laboratoria.pl/media/catalog/product/cache/1/image/9df78eab33525d08d6e5fb8d27136e95/w/a/waga-analityczna-ohaus-345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61790" y="2432913"/>
            <a:ext cx="3156441" cy="37440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1585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>Wagi sklepowe przeliczają wagę towaru na cenę, mogą również drukować etykietkę</a:t>
            </a:r>
            <a:br>
              <a:rPr lang="pl-PL" dirty="0" smtClean="0"/>
            </a:br>
            <a:r>
              <a:rPr lang="pl-PL" b="1" dirty="0" smtClean="0"/>
              <a:t>jednostki: kilogram</a:t>
            </a:r>
            <a:endParaRPr lang="pl-PL" b="1" dirty="0"/>
          </a:p>
        </p:txBody>
      </p:sp>
      <p:pic>
        <p:nvPicPr>
          <p:cNvPr id="7170" name="Picture 2" descr="http://wagi-24.pl/wp-content/uploads/2012/10/waga-sklepowa-z-pomaranczami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7" y="2453481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delcosystem.com.pl/menu_1/serwis_pliki/3.9xd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747" y="2211870"/>
            <a:ext cx="2305198" cy="35788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0135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02728" y="58526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/>
              <a:t>Duże wagi samochodowe i przemysłowe, </a:t>
            </a:r>
            <a:br>
              <a:rPr lang="pl-PL" b="1" dirty="0" smtClean="0"/>
            </a:br>
            <a:r>
              <a:rPr lang="pl-PL" b="1" dirty="0" smtClean="0"/>
              <a:t>ważą duże ciężary, nawet kilkutonowe</a:t>
            </a:r>
            <a:br>
              <a:rPr lang="pl-PL" b="1" dirty="0" smtClean="0"/>
            </a:br>
            <a:r>
              <a:rPr lang="pl-PL" b="1" i="1" dirty="0" smtClean="0"/>
              <a:t>jednostka: tona</a:t>
            </a:r>
            <a:endParaRPr lang="pl-PL" b="1" i="1" dirty="0"/>
          </a:p>
        </p:txBody>
      </p:sp>
      <p:pic>
        <p:nvPicPr>
          <p:cNvPr id="8194" name="Picture 2" descr="http://ewagi.pl/produkty/k_2698_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56" y="2758823"/>
            <a:ext cx="4713540" cy="32837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oberon.com.pl/images/stories/oferta/Wagi_przemyslowe/bfs_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409" y="2758823"/>
            <a:ext cx="4368647" cy="32837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2477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5850" y="17403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l-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 jest cięższe?</a:t>
            </a:r>
            <a:endParaRPr lang="pl-PL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>
          <a:xfrm>
            <a:off x="665163" y="5210703"/>
            <a:ext cx="5157787" cy="823912"/>
          </a:xfrm>
        </p:spPr>
        <p:txBody>
          <a:bodyPr/>
          <a:lstStyle/>
          <a:p>
            <a:r>
              <a:rPr lang="pl-PL" dirty="0" smtClean="0"/>
              <a:t>                             800 kg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2517686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/>
          </a:p>
        </p:txBody>
      </p:sp>
      <p:sp>
        <p:nvSpPr>
          <p:cNvPr id="6" name="Symbol zastępczy tekstu 5"/>
          <p:cNvSpPr>
            <a:spLocks noGrp="1"/>
          </p:cNvSpPr>
          <p:nvPr>
            <p:ph type="body" sz="quarter" idx="3"/>
          </p:nvPr>
        </p:nvSpPr>
        <p:spPr>
          <a:xfrm>
            <a:off x="7392473" y="5243370"/>
            <a:ext cx="4503828" cy="823912"/>
          </a:xfrm>
        </p:spPr>
        <p:txBody>
          <a:bodyPr/>
          <a:lstStyle/>
          <a:p>
            <a:r>
              <a:rPr lang="pl-PL" dirty="0" smtClean="0"/>
              <a:t>                      250 kg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2517686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29343" y="5074320"/>
            <a:ext cx="1085714" cy="1028571"/>
          </a:xfrm>
          <a:prstGeom prst="rect">
            <a:avLst/>
          </a:prstGeom>
        </p:spPr>
      </p:pic>
      <p:pic>
        <p:nvPicPr>
          <p:cNvPr id="10242" name="Picture 2" descr="http://www.galopuje.pl/foto_kontent/dd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54" y="2489847"/>
            <a:ext cx="3429000" cy="2286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Zebra stepow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1" y="2453561"/>
            <a:ext cx="3483430" cy="23222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4906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5850" y="2587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l-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 jest cięższe?</a:t>
            </a:r>
            <a:endParaRPr lang="pl-PL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>
          <a:xfrm>
            <a:off x="665163" y="5210703"/>
            <a:ext cx="5157787" cy="823912"/>
          </a:xfrm>
        </p:spPr>
        <p:txBody>
          <a:bodyPr/>
          <a:lstStyle/>
          <a:p>
            <a:r>
              <a:rPr lang="pl-PL" dirty="0" smtClean="0"/>
              <a:t>                             1500 kg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2517686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/>
          </a:p>
        </p:txBody>
      </p:sp>
      <p:sp>
        <p:nvSpPr>
          <p:cNvPr id="6" name="Symbol zastępczy tekstu 5"/>
          <p:cNvSpPr>
            <a:spLocks noGrp="1"/>
          </p:cNvSpPr>
          <p:nvPr>
            <p:ph type="body" sz="quarter" idx="3"/>
          </p:nvPr>
        </p:nvSpPr>
        <p:spPr>
          <a:xfrm>
            <a:off x="7406328" y="5334000"/>
            <a:ext cx="4503828" cy="677864"/>
          </a:xfrm>
        </p:spPr>
        <p:txBody>
          <a:bodyPr/>
          <a:lstStyle/>
          <a:p>
            <a:r>
              <a:rPr lang="pl-PL" dirty="0" smtClean="0"/>
              <a:t>                      5 t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2517686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5629342" y="5242313"/>
            <a:ext cx="1085714" cy="1028571"/>
          </a:xfrm>
          <a:prstGeom prst="rect">
            <a:avLst/>
          </a:prstGeom>
        </p:spPr>
      </p:pic>
      <p:pic>
        <p:nvPicPr>
          <p:cNvPr id="11266" name="Picture 2" descr="Waga hipopotam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856" y="1923176"/>
            <a:ext cx="3784723" cy="28385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83367" y="1915906"/>
            <a:ext cx="4341824" cy="287416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1520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5850" y="9782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l-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 jest lżejsze?</a:t>
            </a:r>
            <a:endParaRPr lang="pl-PL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>
          <a:xfrm>
            <a:off x="665163" y="5210703"/>
            <a:ext cx="5157787" cy="823912"/>
          </a:xfrm>
        </p:spPr>
        <p:txBody>
          <a:bodyPr/>
          <a:lstStyle/>
          <a:p>
            <a:r>
              <a:rPr lang="pl-PL" dirty="0" smtClean="0"/>
              <a:t>                             10 g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2517686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/>
          </a:p>
        </p:txBody>
      </p:sp>
      <p:sp>
        <p:nvSpPr>
          <p:cNvPr id="6" name="Symbol zastępczy tekstu 5"/>
          <p:cNvSpPr>
            <a:spLocks noGrp="1"/>
          </p:cNvSpPr>
          <p:nvPr>
            <p:ph type="body" sz="quarter" idx="3"/>
          </p:nvPr>
        </p:nvSpPr>
        <p:spPr>
          <a:xfrm>
            <a:off x="7392473" y="5243370"/>
            <a:ext cx="4503828" cy="823912"/>
          </a:xfrm>
        </p:spPr>
        <p:txBody>
          <a:bodyPr/>
          <a:lstStyle/>
          <a:p>
            <a:r>
              <a:rPr lang="pl-PL" dirty="0" smtClean="0"/>
              <a:t>                      25 g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2517686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5298795" y="5140656"/>
            <a:ext cx="1085714" cy="1028571"/>
          </a:xfrm>
          <a:prstGeom prst="rect">
            <a:avLst/>
          </a:prstGeom>
        </p:spPr>
      </p:pic>
      <p:pic>
        <p:nvPicPr>
          <p:cNvPr id="12290" name="Picture 2" descr="SamiecSamic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277" y="1949934"/>
            <a:ext cx="3611033" cy="26932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98074" y="1949934"/>
            <a:ext cx="3395027" cy="26900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469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5850" y="9782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l-P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 jest lżejsze?</a:t>
            </a:r>
            <a:endParaRPr lang="pl-PL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>
          <a:xfrm>
            <a:off x="665163" y="5210703"/>
            <a:ext cx="5157787" cy="823912"/>
          </a:xfrm>
        </p:spPr>
        <p:txBody>
          <a:bodyPr/>
          <a:lstStyle/>
          <a:p>
            <a:r>
              <a:rPr lang="pl-PL" dirty="0" smtClean="0"/>
              <a:t>                         pierze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2517686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/>
          </a:p>
        </p:txBody>
      </p:sp>
      <p:sp>
        <p:nvSpPr>
          <p:cNvPr id="6" name="Symbol zastępczy tekstu 5"/>
          <p:cNvSpPr>
            <a:spLocks noGrp="1"/>
          </p:cNvSpPr>
          <p:nvPr>
            <p:ph type="body" sz="quarter" idx="3"/>
          </p:nvPr>
        </p:nvSpPr>
        <p:spPr>
          <a:xfrm>
            <a:off x="7392473" y="5243370"/>
            <a:ext cx="4503828" cy="823912"/>
          </a:xfrm>
        </p:spPr>
        <p:txBody>
          <a:bodyPr/>
          <a:lstStyle/>
          <a:p>
            <a:r>
              <a:rPr lang="pl-PL" dirty="0" smtClean="0"/>
              <a:t>                  kamień 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4"/>
          </p:nvPr>
        </p:nvSpPr>
        <p:spPr>
          <a:xfrm>
            <a:off x="5997575" y="2505075"/>
            <a:ext cx="5183188" cy="2517686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/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2132" y="2227807"/>
            <a:ext cx="3906837" cy="2564297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46145" y="2787263"/>
            <a:ext cx="3035298" cy="2143012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89012" y="3531889"/>
            <a:ext cx="1200000" cy="5714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3461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214</TotalTime>
  <Words>161</Words>
  <Application>Microsoft Office PowerPoint</Application>
  <PresentationFormat>Niestandardowy</PresentationFormat>
  <Paragraphs>50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Slajd 1</vt:lpstr>
      <vt:lpstr>SKĄD SIĘ WZIĘŁA WAGA ?</vt:lpstr>
      <vt:lpstr>ODWAŻNIKI</vt:lpstr>
      <vt:lpstr>ODWAŻNIKI </vt:lpstr>
      <vt:lpstr>Slajd 5</vt:lpstr>
      <vt:lpstr>Waga łazienkowa służy do ważenia ciężaru ciała jednostka -kilogram </vt:lpstr>
      <vt:lpstr>Wagi kuchenne – odmierzamy na nich  odpowiednią ilość produktów  jednostka: gramy - kg</vt:lpstr>
      <vt:lpstr>Wagi laboratoryjne i apteczne – odmierzają  bardzo dokładnie  małe ilości substancji  jednostka: miligramy, nanogramy</vt:lpstr>
      <vt:lpstr>Wagi sklepowe przeliczają wagę towaru na cenę, mogą również drukować etykietkę jednostki: kilogram</vt:lpstr>
      <vt:lpstr>Duże wagi samochodowe i przemysłowe,  ważą duże ciężary, nawet kilkutonowe jednostka: tona</vt:lpstr>
      <vt:lpstr>Co jest cięższe?</vt:lpstr>
      <vt:lpstr>Co jest cięższe?</vt:lpstr>
      <vt:lpstr>Co jest lżejsze?</vt:lpstr>
      <vt:lpstr>Co jest lżejsze?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Jednostki wagi</dc:title>
  <dc:creator>Cecylia Baran</dc:creator>
  <cp:lastModifiedBy>Łukasz Tutak</cp:lastModifiedBy>
  <cp:revision>25</cp:revision>
  <dcterms:created xsi:type="dcterms:W3CDTF">2014-12-01T21:29:27Z</dcterms:created>
  <dcterms:modified xsi:type="dcterms:W3CDTF">2015-07-03T12:28:21Z</dcterms:modified>
</cp:coreProperties>
</file>