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trictFirstAndLastChars="0" saveSubsetFonts="1" autoCompressPictures="0">
  <p:sldMasterIdLst>
    <p:sldMasterId id="2147483655" r:id="rId1"/>
  </p:sldMasterIdLst>
  <p:notesMasterIdLst>
    <p:notesMasterId r:id="rId19"/>
  </p:notesMasterIdLst>
  <p:sldIdLst>
    <p:sldId id="274" r:id="rId2"/>
    <p:sldId id="273" r:id="rId3"/>
    <p:sldId id="257" r:id="rId4"/>
    <p:sldId id="270" r:id="rId5"/>
    <p:sldId id="271" r:id="rId6"/>
    <p:sldId id="259" r:id="rId7"/>
    <p:sldId id="262" r:id="rId8"/>
    <p:sldId id="263" r:id="rId9"/>
    <p:sldId id="258" r:id="rId10"/>
    <p:sldId id="260" r:id="rId11"/>
    <p:sldId id="261" r:id="rId12"/>
    <p:sldId id="264" r:id="rId13"/>
    <p:sldId id="265" r:id="rId14"/>
    <p:sldId id="266" r:id="rId15"/>
    <p:sldId id="267" r:id="rId16"/>
    <p:sldId id="268" r:id="rId17"/>
    <p:sldId id="269" r:id="rId18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-1302" y="-3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5" d="100"/>
          <a:sy n="45" d="100"/>
        </p:scale>
        <p:origin x="912" y="6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144416076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264271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8" name="Shape 11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67199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2639066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6" name="Shape 14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906391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7" name="Shape 10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9003210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2649711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2" name="Shape 13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6672603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dirty="0"/>
          </a:p>
        </p:txBody>
      </p:sp>
    </p:spTree>
    <p:extLst>
      <p:ext uri="{BB962C8B-B14F-4D97-AF65-F5344CB8AC3E}">
        <p14:creationId xmlns="" xmlns:p14="http://schemas.microsoft.com/office/powerpoint/2010/main" val="1773563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0" name="Shape 16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6899917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7" name="Shape 1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2737428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" name="Shape 17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3123578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0" name="Shape 18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32555905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0" name="Shape 19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="" xmlns:p14="http://schemas.microsoft.com/office/powerpoint/2010/main" val="1433542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457200" y="101100"/>
            <a:ext cx="7315499" cy="10139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>
            <a:off x="457200" y="1278516"/>
            <a:ext cx="8229600" cy="36303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456245" y="1278513"/>
            <a:ext cx="4038599" cy="36303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body" idx="2"/>
          </p:nvPr>
        </p:nvSpPr>
        <p:spPr>
          <a:xfrm>
            <a:off x="4648200" y="1278513"/>
            <a:ext cx="4038599" cy="36303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title"/>
          </p:nvPr>
        </p:nvSpPr>
        <p:spPr>
          <a:xfrm>
            <a:off x="457200" y="101100"/>
            <a:ext cx="7315499" cy="10139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625EA-DB94-47C6-9230-735091F35047}" type="datetimeFigureOut">
              <a:rPr lang="pl-PL" smtClean="0"/>
              <a:pPr/>
              <a:t>2015-07-03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3FD43-831A-446F-B17F-E921E3ACA56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Schemat blokowy: proces alternatywny 3"/>
          <p:cNvSpPr/>
          <p:nvPr/>
        </p:nvSpPr>
        <p:spPr>
          <a:xfrm>
            <a:off x="1659075" y="720672"/>
            <a:ext cx="5849604" cy="1021556"/>
          </a:xfrm>
          <a:prstGeom prst="flowChartAlternateProcess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  <a:reflection blurRad="6350" stA="55000" endA="300" endPos="45500" dir="5400000" sy="-100000" algn="bl" rotWithShape="0"/>
                </a:effectLst>
              </a:rPr>
              <a:t>Zdrowe odżywianie</a:t>
            </a:r>
            <a:endParaRPr lang="pl-PL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706000" y="0"/>
            <a:ext cx="5832358" cy="51435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pl-PL" sz="2400" b="1" dirty="0" smtClean="0">
                <a:latin typeface="Bookman Old Style" pitchFamily="18" charset="0"/>
              </a:rPr>
              <a:t>Prawidłowe żywienie </a:t>
            </a:r>
            <a:r>
              <a:rPr lang="pl-PL" sz="2400" dirty="0" smtClean="0">
                <a:latin typeface="Bookman Old Style" pitchFamily="18" charset="0"/>
              </a:rPr>
              <a:t>jest jednym  </a:t>
            </a:r>
            <a:br>
              <a:rPr lang="pl-PL" sz="2400" dirty="0" smtClean="0">
                <a:latin typeface="Bookman Old Style" pitchFamily="18" charset="0"/>
              </a:rPr>
            </a:br>
            <a:r>
              <a:rPr lang="pl-PL" sz="2400" dirty="0" smtClean="0">
                <a:latin typeface="Bookman Old Style" pitchFamily="18" charset="0"/>
              </a:rPr>
              <a:t>z najważniejszych czynników warunkujących dobry stan zdrowia dziecka, jego zdolności uczenia się i ilość aktywności ruchowej.</a:t>
            </a:r>
            <a:r>
              <a:rPr lang="pl-PL" sz="2400" i="1" dirty="0" smtClean="0"/>
              <a:t/>
            </a:r>
            <a:br>
              <a:rPr lang="pl-PL" sz="2400" i="1" dirty="0" smtClean="0"/>
            </a:b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b="1" dirty="0" smtClean="0">
                <a:solidFill>
                  <a:srgbClr val="FF0000"/>
                </a:solidFill>
                <a:latin typeface="Bookman Old Style" pitchFamily="18" charset="0"/>
              </a:rPr>
              <a:t>Warto pamiętać zatem, aby jadłospis był urozmaicony.</a:t>
            </a:r>
            <a:r>
              <a:rPr lang="pl-PL" sz="2400" u="sng" dirty="0" smtClean="0">
                <a:solidFill>
                  <a:srgbClr val="FF0000"/>
                </a:solidFill>
              </a:rPr>
              <a:t/>
            </a:r>
            <a:br>
              <a:rPr lang="pl-PL" sz="2400" u="sng" dirty="0" smtClean="0">
                <a:solidFill>
                  <a:srgbClr val="FF0000"/>
                </a:solidFill>
              </a:rPr>
            </a:br>
            <a:endParaRPr lang="pl-PL" sz="24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375"/>
            <a:ext cx="2470068" cy="5119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4" name="Shape 94"/>
          <p:cNvSpPr txBox="1">
            <a:spLocks noGrp="1"/>
          </p:cNvSpPr>
          <p:nvPr>
            <p:ph type="title"/>
          </p:nvPr>
        </p:nvSpPr>
        <p:spPr>
          <a:xfrm>
            <a:off x="0" y="204716"/>
            <a:ext cx="9144000" cy="832513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pl" sz="3000" b="1" dirty="0" smtClean="0">
                <a:latin typeface="Bookman Old Style" pitchFamily="18" charset="0"/>
              </a:rPr>
              <a:t>Jakie produkty należy codziennie spożywać?</a:t>
            </a:r>
            <a:endParaRPr lang="pl" sz="3000" b="1" dirty="0">
              <a:latin typeface="Bookman Old Style" pitchFamily="18" charset="0"/>
            </a:endParaRPr>
          </a:p>
        </p:txBody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457200" y="1528549"/>
            <a:ext cx="3882788" cy="338026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00050" lvl="1" indent="0" algn="ctr">
              <a:buNone/>
            </a:pPr>
            <a:r>
              <a:rPr lang="pl-PL" sz="2000" b="1" dirty="0" smtClean="0">
                <a:latin typeface="Bookman Old Style" pitchFamily="18" charset="0"/>
              </a:rPr>
              <a:t>Codziennie powinniśmy spożywać rozmaite produkty:</a:t>
            </a:r>
          </a:p>
          <a:p>
            <a:pPr marL="400050" lvl="1" indent="0" algn="ctr">
              <a:buNone/>
            </a:pPr>
            <a:r>
              <a:rPr lang="pl-PL" sz="2000" b="1" dirty="0" smtClean="0">
                <a:latin typeface="Bookman Old Style" pitchFamily="18" charset="0"/>
              </a:rPr>
              <a:t>Popatrz i powiedz, co powinno znaleźć się w naszym jadłospisie</a:t>
            </a:r>
            <a:r>
              <a:rPr lang="pl-PL" sz="2000" dirty="0" smtClean="0">
                <a:latin typeface="Bookman Old Style" pitchFamily="18" charset="0"/>
              </a:rPr>
              <a:t>.</a:t>
            </a:r>
            <a:endParaRPr lang="pl-PL" sz="2000" dirty="0">
              <a:latin typeface="Bookman Old Style" pitchFamily="18" charset="0"/>
            </a:endParaRPr>
          </a:p>
          <a:p>
            <a:pPr rtl="0">
              <a:spcBef>
                <a:spcPts val="0"/>
              </a:spcBef>
              <a:buNone/>
            </a:pPr>
            <a:endParaRPr sz="2400" dirty="0"/>
          </a:p>
        </p:txBody>
      </p:sp>
      <p:pic>
        <p:nvPicPr>
          <p:cNvPr id="6" name="Obraz 5" descr="http://4.bp.blogspot.com/-Y7S83jvRX0c/TrFt9XrYK6I/AAAAAAAAF0M/4rsn_wQK3Zc/s1600/talerz.bmp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411" y="1064526"/>
            <a:ext cx="4203510" cy="3657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az 3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145" y="943046"/>
            <a:ext cx="1473958" cy="1554496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941696"/>
          </a:xfrm>
        </p:spPr>
        <p:txBody>
          <a:bodyPr>
            <a:normAutofit/>
          </a:bodyPr>
          <a:lstStyle/>
          <a:p>
            <a:r>
              <a:rPr lang="pl-PL" b="1" dirty="0" smtClean="0">
                <a:latin typeface="Bookman Old Style" pitchFamily="18" charset="0"/>
              </a:rPr>
              <a:t>Na mocne kości…. Mleko!</a:t>
            </a:r>
            <a:endParaRPr lang="pl-PL" b="1" dirty="0">
              <a:latin typeface="Bookman Old Style" pitchFamily="18" charset="0"/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23080" y="1078173"/>
            <a:ext cx="8488908" cy="406532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1700" dirty="0">
                <a:latin typeface="Bookman Old Style" pitchFamily="18" charset="0"/>
              </a:rPr>
              <a:t>Zwie­rzęta mle­ko­dajne </a:t>
            </a:r>
            <a:r>
              <a:rPr lang="pl-PL" sz="1700" dirty="0" smtClean="0">
                <a:latin typeface="Bookman Old Style" pitchFamily="18" charset="0"/>
              </a:rPr>
              <a:t>– krowy</a:t>
            </a:r>
            <a:r>
              <a:rPr lang="pl-PL" sz="1700" dirty="0">
                <a:latin typeface="Bookman Old Style" pitchFamily="18" charset="0"/>
              </a:rPr>
              <a:t>, kozy i owce udo­mo­wiono </a:t>
            </a:r>
            <a:r>
              <a:rPr lang="pl-PL" sz="1700" dirty="0" smtClean="0">
                <a:latin typeface="Bookman Old Style" pitchFamily="18" charset="0"/>
              </a:rPr>
              <a:t>                                   ok</a:t>
            </a:r>
            <a:r>
              <a:rPr lang="pl-PL" sz="1700" dirty="0">
                <a:latin typeface="Bookman Old Style" pitchFamily="18" charset="0"/>
              </a:rPr>
              <a:t>. 11 </a:t>
            </a:r>
            <a:r>
              <a:rPr lang="pl-PL" sz="1700" dirty="0" smtClean="0">
                <a:latin typeface="Bookman Old Style" pitchFamily="18" charset="0"/>
              </a:rPr>
              <a:t>tysięcy lat </a:t>
            </a:r>
            <a:r>
              <a:rPr lang="pl-PL" sz="1700" dirty="0">
                <a:latin typeface="Bookman Old Style" pitchFamily="18" charset="0"/>
              </a:rPr>
              <a:t>temu na Bli­skim Wscho­dzie. </a:t>
            </a:r>
            <a:endParaRPr lang="pl-PL" sz="1700" dirty="0" smtClean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pl-PL" sz="1700" dirty="0" smtClean="0">
                <a:latin typeface="Bookman Old Style" pitchFamily="18" charset="0"/>
              </a:rPr>
              <a:t>Od </a:t>
            </a:r>
            <a:r>
              <a:rPr lang="pl-PL" sz="1700" dirty="0">
                <a:latin typeface="Bookman Old Style" pitchFamily="18" charset="0"/>
              </a:rPr>
              <a:t>tego </a:t>
            </a:r>
            <a:r>
              <a:rPr lang="pl-PL" sz="1700" dirty="0" smtClean="0">
                <a:latin typeface="Bookman Old Style" pitchFamily="18" charset="0"/>
              </a:rPr>
              <a:t>czasu człowiek pije mleko.</a:t>
            </a:r>
            <a:endParaRPr lang="pl-PL" sz="1700" dirty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pl-PL" sz="1700" dirty="0">
                <a:latin typeface="Bookman Old Style" pitchFamily="18" charset="0"/>
              </a:rPr>
              <a:t>Sta­ro­żytni Grecy </a:t>
            </a:r>
            <a:r>
              <a:rPr lang="pl-PL" sz="1700" dirty="0" smtClean="0">
                <a:latin typeface="Bookman Old Style" pitchFamily="18" charset="0"/>
              </a:rPr>
              <a:t>wymyślili </a:t>
            </a:r>
            <a:r>
              <a:rPr lang="pl-PL" sz="1700" dirty="0">
                <a:latin typeface="Bookman Old Style" pitchFamily="18" charset="0"/>
              </a:rPr>
              <a:t>jogurt, </a:t>
            </a:r>
            <a:r>
              <a:rPr lang="pl-PL" sz="1700" dirty="0" smtClean="0">
                <a:latin typeface="Bookman Old Style" pitchFamily="18" charset="0"/>
              </a:rPr>
              <a:t>który</a:t>
            </a:r>
            <a:r>
              <a:rPr lang="pl-PL" sz="1700" dirty="0">
                <a:latin typeface="Bookman Old Style" pitchFamily="18" charset="0"/>
              </a:rPr>
              <a:t> </a:t>
            </a:r>
            <a:r>
              <a:rPr lang="pl-PL" sz="1700" dirty="0" smtClean="0">
                <a:latin typeface="Bookman Old Style" pitchFamily="18" charset="0"/>
              </a:rPr>
              <a:t>powstał </a:t>
            </a:r>
            <a:r>
              <a:rPr lang="pl-PL" sz="1700" dirty="0">
                <a:latin typeface="Bookman Old Style" pitchFamily="18" charset="0"/>
              </a:rPr>
              <a:t>w  naturalny  sposób  podczas  przewożenia  </a:t>
            </a:r>
            <a:r>
              <a:rPr lang="pl-PL" sz="1700" dirty="0" smtClean="0">
                <a:latin typeface="Bookman Old Style" pitchFamily="18" charset="0"/>
              </a:rPr>
              <a:t>mleka.</a:t>
            </a:r>
            <a:r>
              <a:rPr lang="pl-PL" sz="1700" dirty="0">
                <a:latin typeface="Bookman Old Style" pitchFamily="18" charset="0"/>
              </a:rPr>
              <a:t> </a:t>
            </a:r>
            <a:endParaRPr lang="pl-PL" sz="1700" dirty="0" smtClean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pl-PL" sz="1700" dirty="0" smtClean="0">
                <a:latin typeface="Bookman Old Style" pitchFamily="18" charset="0"/>
              </a:rPr>
              <a:t>Sta­ro­żytni </a:t>
            </a:r>
            <a:r>
              <a:rPr lang="pl-PL" sz="1700" dirty="0">
                <a:latin typeface="Bookman Old Style" pitchFamily="18" charset="0"/>
              </a:rPr>
              <a:t>Rzy­mia­nie wyna­leźli spo­sób </a:t>
            </a:r>
            <a:r>
              <a:rPr lang="pl-PL" sz="1700" dirty="0" smtClean="0">
                <a:latin typeface="Bookman Old Style" pitchFamily="18" charset="0"/>
              </a:rPr>
              <a:t>wytwarzania  twa­rogu.</a:t>
            </a:r>
            <a:endParaRPr lang="pl-PL" sz="1700" dirty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pl-PL" sz="1700" dirty="0">
                <a:latin typeface="Bookman Old Style" pitchFamily="18" charset="0"/>
              </a:rPr>
              <a:t>Sło­wia­nie pili mleko już ok. </a:t>
            </a:r>
            <a:r>
              <a:rPr lang="pl-PL" sz="1700" dirty="0" smtClean="0">
                <a:latin typeface="Bookman Old Style" pitchFamily="18" charset="0"/>
              </a:rPr>
              <a:t>VI wieku </a:t>
            </a:r>
            <a:r>
              <a:rPr lang="pl-PL" sz="1700" dirty="0">
                <a:latin typeface="Bookman Old Style" pitchFamily="18" charset="0"/>
              </a:rPr>
              <a:t> p.n.e., </a:t>
            </a:r>
            <a:r>
              <a:rPr lang="pl-PL" sz="1700" dirty="0" smtClean="0">
                <a:latin typeface="Bookman Old Style" pitchFamily="18" charset="0"/>
              </a:rPr>
              <a:t>ale </a:t>
            </a:r>
            <a:r>
              <a:rPr lang="pl-PL" sz="1700" dirty="0">
                <a:latin typeface="Bookman Old Style" pitchFamily="18" charset="0"/>
              </a:rPr>
              <a:t>roz­smakowali się w nim dopiero, gdy odkryli mleko zsiadłe.</a:t>
            </a:r>
          </a:p>
          <a:p>
            <a:pPr marL="0" indent="0">
              <a:buNone/>
            </a:pPr>
            <a:r>
              <a:rPr lang="pl-PL" sz="1700" dirty="0">
                <a:latin typeface="Bookman Old Style" pitchFamily="18" charset="0"/>
              </a:rPr>
              <a:t>Wikin­gom zawdzię­czamy wyna­le­zie­nie masła.</a:t>
            </a:r>
          </a:p>
          <a:p>
            <a:pPr marL="0" indent="0">
              <a:buNone/>
            </a:pPr>
            <a:r>
              <a:rPr lang="pl-PL" sz="1700" dirty="0">
                <a:latin typeface="Bookman Old Style" pitchFamily="18" charset="0"/>
              </a:rPr>
              <a:t>W średniowiecz­nej Euro­pie w produk­cji serów spe­cja­li­zo­wały się klasz­tory. </a:t>
            </a:r>
            <a:r>
              <a:rPr lang="pl-PL" sz="1700" dirty="0" smtClean="0">
                <a:latin typeface="Bookman Old Style" pitchFamily="18" charset="0"/>
              </a:rPr>
              <a:t/>
            </a:r>
            <a:br>
              <a:rPr lang="pl-PL" sz="1700" dirty="0" smtClean="0">
                <a:latin typeface="Bookman Old Style" pitchFamily="18" charset="0"/>
              </a:rPr>
            </a:br>
            <a:r>
              <a:rPr lang="pl-PL" sz="1700" dirty="0" smtClean="0">
                <a:latin typeface="Bookman Old Style" pitchFamily="18" charset="0"/>
              </a:rPr>
              <a:t>W </a:t>
            </a:r>
            <a:r>
              <a:rPr lang="pl-PL" sz="1700" dirty="0">
                <a:latin typeface="Bookman Old Style" pitchFamily="18" charset="0"/>
              </a:rPr>
              <a:t>Pol­sce mleko roz­po­wszech­niło się pod koniec XVIII w. dzięki osie­dla­ją­cym się u nas </a:t>
            </a:r>
            <a:r>
              <a:rPr lang="pl-PL" sz="1700" dirty="0" smtClean="0">
                <a:latin typeface="Bookman Old Style" pitchFamily="18" charset="0"/>
              </a:rPr>
              <a:t>Holen­drom. Pierw­sza </a:t>
            </a:r>
            <a:r>
              <a:rPr lang="pl-PL" sz="1700" dirty="0">
                <a:latin typeface="Bookman Old Style" pitchFamily="18" charset="0"/>
              </a:rPr>
              <a:t>mleczar­nia powstała </a:t>
            </a:r>
            <a:r>
              <a:rPr lang="pl-PL" sz="1700" dirty="0" smtClean="0">
                <a:latin typeface="Bookman Old Style" pitchFamily="18" charset="0"/>
              </a:rPr>
              <a:t> w</a:t>
            </a:r>
            <a:r>
              <a:rPr lang="pl-PL" sz="1700" dirty="0">
                <a:latin typeface="Bookman Old Style" pitchFamily="18" charset="0"/>
              </a:rPr>
              <a:t> 1881 r. w Poznaniu</a:t>
            </a:r>
            <a:r>
              <a:rPr lang="pl-PL" sz="1700" dirty="0" smtClean="0">
                <a:latin typeface="Bookman Old Style" pitchFamily="18" charset="0"/>
              </a:rPr>
              <a:t>.</a:t>
            </a:r>
            <a:endParaRPr lang="pl-PL" sz="1700" dirty="0">
              <a:latin typeface="Bookman Old Style" pitchFamily="18" charset="0"/>
            </a:endParaRPr>
          </a:p>
        </p:txBody>
      </p:sp>
      <p:pic>
        <p:nvPicPr>
          <p:cNvPr id="14" name="Obraz 1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52030" y="1546965"/>
            <a:ext cx="714550" cy="80423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5529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34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01100"/>
            <a:ext cx="9144000" cy="1013999"/>
          </a:xfrm>
        </p:spPr>
        <p:txBody>
          <a:bodyPr>
            <a:normAutofit/>
          </a:bodyPr>
          <a:lstStyle/>
          <a:p>
            <a:r>
              <a:rPr lang="pl-PL" b="1" dirty="0">
                <a:latin typeface="Bookman Old Style" pitchFamily="18" charset="0"/>
              </a:rPr>
              <a:t> </a:t>
            </a:r>
            <a:r>
              <a:rPr lang="pl-PL" b="1" dirty="0" smtClean="0">
                <a:latin typeface="Bookman Old Style" pitchFamily="18" charset="0"/>
              </a:rPr>
              <a:t>A jeśli nie mleko, to sery.</a:t>
            </a:r>
            <a:endParaRPr lang="pl-PL" b="1" dirty="0">
              <a:latin typeface="Bookman Old Style" pitchFamily="18" charset="0"/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04717" y="1278516"/>
            <a:ext cx="8775512" cy="36303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sz="2000" b="1" dirty="0" smtClean="0">
                <a:latin typeface="Bookman Old Style" pitchFamily="18" charset="0"/>
              </a:rPr>
              <a:t>Jednym z najpopularniejszych produktów mlecznych są sery. </a:t>
            </a:r>
          </a:p>
          <a:p>
            <a:pPr marL="0" indent="0" algn="ctr">
              <a:buNone/>
            </a:pPr>
            <a:r>
              <a:rPr lang="pl-PL" sz="2000" dirty="0" smtClean="0">
                <a:latin typeface="Bookman Old Style" pitchFamily="18" charset="0"/>
              </a:rPr>
              <a:t>	Najzdrowsze  są sery twarogowe, które nasze prababcie   	samodzielnie robiły w domu z zsiadłego mleka. </a:t>
            </a:r>
            <a:br>
              <a:rPr lang="pl-PL" sz="2000" dirty="0" smtClean="0">
                <a:latin typeface="Bookman Old Style" pitchFamily="18" charset="0"/>
              </a:rPr>
            </a:br>
            <a:r>
              <a:rPr lang="pl-PL" sz="2000" dirty="0" smtClean="0">
                <a:latin typeface="Bookman Old Style" pitchFamily="18" charset="0"/>
              </a:rPr>
              <a:t>	     </a:t>
            </a:r>
            <a:r>
              <a:rPr lang="pl-PL" sz="1900" i="1" dirty="0" smtClean="0">
                <a:latin typeface="Bookman Old Style" pitchFamily="18" charset="0"/>
              </a:rPr>
              <a:t>Zsiadłe mleko powoli ogrzewamy. Następnie pozostawiamy  	     do wystygnięcia. Na koniec wykorzystując gazę odcedzamy 	     powstały ser. Zawinięty twaróg przyciskamy, aby odsączyć serwatkę. </a:t>
            </a:r>
            <a:r>
              <a:rPr lang="pl-PL" sz="1900" b="1" i="1" dirty="0" smtClean="0">
                <a:latin typeface="Bookman Old Style" pitchFamily="18" charset="0"/>
              </a:rPr>
              <a:t>I ser gotowy. </a:t>
            </a:r>
          </a:p>
          <a:p>
            <a:pPr marL="0" indent="0" algn="ctr">
              <a:buNone/>
            </a:pPr>
            <a:r>
              <a:rPr lang="pl-PL" sz="2000" dirty="0" smtClean="0">
                <a:latin typeface="Bookman Old Style" pitchFamily="18" charset="0"/>
              </a:rPr>
              <a:t>		</a:t>
            </a:r>
            <a:r>
              <a:rPr lang="pl-PL" sz="1800" dirty="0" smtClean="0">
                <a:latin typeface="Bookman Old Style" pitchFamily="18" charset="0"/>
              </a:rPr>
              <a:t>W różnych regionach sery mają różny smak, długo 			przechowywane dojrzewają i mają bardzo wyrazisty smak.</a:t>
            </a:r>
          </a:p>
          <a:p>
            <a:pPr>
              <a:buNone/>
            </a:pPr>
            <a:endParaRPr lang="pl-PL" sz="1400" b="1" i="1" dirty="0" smtClean="0">
              <a:latin typeface="Bookman Old Style" pitchFamily="18" charset="0"/>
            </a:endParaRPr>
          </a:p>
          <a:p>
            <a:pPr>
              <a:buNone/>
            </a:pPr>
            <a:r>
              <a:rPr lang="pl-PL" sz="1400" b="1" i="1" dirty="0" smtClean="0">
                <a:latin typeface="Bookman Old Style" pitchFamily="18" charset="0"/>
              </a:rPr>
              <a:t>			</a:t>
            </a:r>
            <a:r>
              <a:rPr lang="pl-PL" sz="1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itchFamily="18" charset="0"/>
              </a:rPr>
              <a:t>Uwaga! </a:t>
            </a:r>
          </a:p>
          <a:p>
            <a:pPr marL="0" indent="0">
              <a:buNone/>
            </a:pPr>
            <a:r>
              <a:rPr lang="pl-PL" sz="1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itchFamily="18" charset="0"/>
              </a:rPr>
              <a:t>		Mleko pasteryzowane (w </a:t>
            </a:r>
            <a:r>
              <a:rPr lang="pl-PL" sz="1400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itchFamily="18" charset="0"/>
              </a:rPr>
              <a:t>kartonach i butelkach z długim terminem </a:t>
            </a:r>
            <a:r>
              <a:rPr lang="pl-PL" sz="1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man Old Style" pitchFamily="18" charset="0"/>
              </a:rPr>
              <a:t>			ważności) nie nadaje się do produkcji twarogu. </a:t>
            </a:r>
            <a:endParaRPr lang="pl-PL" sz="1400" b="1" i="1" dirty="0">
              <a:solidFill>
                <a:schemeClr val="tx1">
                  <a:lumMod val="85000"/>
                  <a:lumOff val="15000"/>
                </a:schemeClr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969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" name="Shape 109"/>
          <p:cNvSpPr txBox="1">
            <a:spLocks noGrp="1"/>
          </p:cNvSpPr>
          <p:nvPr>
            <p:ph type="title"/>
          </p:nvPr>
        </p:nvSpPr>
        <p:spPr>
          <a:xfrm>
            <a:off x="0" y="101100"/>
            <a:ext cx="9144000" cy="10139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pl" b="1" dirty="0">
                <a:latin typeface="Bookman Old Style" pitchFamily="18" charset="0"/>
              </a:rPr>
              <a:t>POLSKA serem słynie</a:t>
            </a:r>
          </a:p>
        </p:txBody>
      </p:sp>
      <p:sp>
        <p:nvSpPr>
          <p:cNvPr id="110" name="Shape 110"/>
          <p:cNvSpPr txBox="1">
            <a:spLocks noGrp="1"/>
          </p:cNvSpPr>
          <p:nvPr>
            <p:ph type="body" idx="1"/>
          </p:nvPr>
        </p:nvSpPr>
        <p:spPr>
          <a:xfrm>
            <a:off x="0" y="1029134"/>
            <a:ext cx="9144000" cy="977087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pl" sz="2600" dirty="0">
                <a:latin typeface="Bookman Old Style" pitchFamily="18" charset="0"/>
              </a:rPr>
              <a:t>Na </a:t>
            </a:r>
            <a:r>
              <a:rPr lang="pl" sz="2600" dirty="0" smtClean="0">
                <a:latin typeface="Bookman Old Style" pitchFamily="18" charset="0"/>
              </a:rPr>
              <a:t>Mazurach najlepiej </a:t>
            </a:r>
            <a:r>
              <a:rPr lang="pl" sz="2600" dirty="0">
                <a:latin typeface="Bookman Old Style" pitchFamily="18" charset="0"/>
              </a:rPr>
              <a:t>smakuje </a:t>
            </a:r>
            <a:r>
              <a:rPr lang="pl" sz="2600" dirty="0" smtClean="0">
                <a:latin typeface="Bookman Old Style" pitchFamily="18" charset="0"/>
              </a:rPr>
              <a:t>twaróg, czyli biały ser.</a:t>
            </a:r>
            <a:endParaRPr lang="pl" sz="2600" dirty="0">
              <a:latin typeface="Bookman Old Style" pitchFamily="18" charset="0"/>
            </a:endParaRPr>
          </a:p>
        </p:txBody>
      </p:sp>
      <p:pic>
        <p:nvPicPr>
          <p:cNvPr id="111" name="Shape 1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93055" y="1663099"/>
            <a:ext cx="3413675" cy="318015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Shape 114"/>
          <p:cNvSpPr/>
          <p:nvPr/>
        </p:nvSpPr>
        <p:spPr>
          <a:xfrm rot="21002062">
            <a:off x="2657878" y="2050653"/>
            <a:ext cx="1872062" cy="48994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7173" name="Picture 5" descr="C:\Users\Łukasz Tutak\Desktop\Mazurski-smak-Twarog-poltlusty-klinek-56589-big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4578" y="2033517"/>
            <a:ext cx="2775851" cy="2591204"/>
          </a:xfrm>
          <a:prstGeom prst="rect">
            <a:avLst/>
          </a:prstGeom>
          <a:noFill/>
        </p:spPr>
      </p:pic>
      <p:sp>
        <p:nvSpPr>
          <p:cNvPr id="14" name="Shape 114"/>
          <p:cNvSpPr/>
          <p:nvPr/>
        </p:nvSpPr>
        <p:spPr>
          <a:xfrm rot="11789396">
            <a:off x="4781689" y="2073129"/>
            <a:ext cx="1355035" cy="48994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6678" y="1719974"/>
            <a:ext cx="235267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" name="Shape 134"/>
          <p:cNvSpPr txBox="1">
            <a:spLocks noGrp="1"/>
          </p:cNvSpPr>
          <p:nvPr>
            <p:ph type="title"/>
          </p:nvPr>
        </p:nvSpPr>
        <p:spPr>
          <a:xfrm>
            <a:off x="457200" y="464024"/>
            <a:ext cx="7990764" cy="1050877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pl" sz="2200" dirty="0">
                <a:latin typeface="Bookman Old Style" pitchFamily="18" charset="0"/>
              </a:rPr>
              <a:t>Najlepszy ser, który świetnie komponuje się na kanapce wraz z </a:t>
            </a:r>
            <a:r>
              <a:rPr lang="pl" sz="2200" dirty="0" smtClean="0">
                <a:latin typeface="Bookman Old Style" pitchFamily="18" charset="0"/>
              </a:rPr>
              <a:t>rzodkiewką, ogórkiem </a:t>
            </a:r>
            <a:r>
              <a:rPr lang="pl" sz="2200" dirty="0">
                <a:latin typeface="Bookman Old Style" pitchFamily="18" charset="0"/>
              </a:rPr>
              <a:t>i szczypiorkiem to… </a:t>
            </a:r>
            <a:r>
              <a:rPr lang="pl" sz="2200" b="1" dirty="0">
                <a:latin typeface="Bookman Old Style" pitchFamily="18" charset="0"/>
              </a:rPr>
              <a:t>TWARÓG!!</a:t>
            </a:r>
          </a:p>
        </p:txBody>
      </p:sp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208768" y="1391186"/>
            <a:ext cx="8533199" cy="445396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endParaRPr sz="900" dirty="0">
              <a:solidFill>
                <a:schemeClr val="dk1"/>
              </a:solidFill>
            </a:endParaRPr>
          </a:p>
          <a:p>
            <a:pPr rtl="0">
              <a:spcBef>
                <a:spcPts val="0"/>
              </a:spcBef>
              <a:buNone/>
            </a:pPr>
            <a:endParaRPr sz="90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algn="ctr" rtl="0">
              <a:spcBef>
                <a:spcPts val="0"/>
              </a:spcBef>
              <a:buNone/>
            </a:pPr>
            <a:r>
              <a:rPr lang="pl" b="1" dirty="0">
                <a:latin typeface="Bookman Old Style" pitchFamily="18" charset="0"/>
                <a:ea typeface="Georgia"/>
                <a:cs typeface="Georgia"/>
                <a:sym typeface="Georgia"/>
              </a:rPr>
              <a:t>TWAROGI dzielimy na:</a:t>
            </a:r>
          </a:p>
          <a:p>
            <a:pPr rtl="0">
              <a:spcBef>
                <a:spcPts val="0"/>
              </a:spcBef>
              <a:buNone/>
            </a:pPr>
            <a:endParaRPr dirty="0">
              <a:latin typeface="+mn-lt"/>
              <a:ea typeface="Georgia"/>
              <a:cs typeface="Georgia"/>
              <a:sym typeface="Georgia"/>
            </a:endParaRPr>
          </a:p>
          <a:p>
            <a:pPr marL="531813" indent="-531813" algn="ctr" rtl="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pl" sz="2800" dirty="0" smtClean="0">
                <a:latin typeface="Bookman Old Style" pitchFamily="18" charset="0"/>
                <a:ea typeface="Georgia"/>
                <a:cs typeface="Georgia"/>
                <a:sym typeface="Georgia"/>
              </a:rPr>
              <a:t>tłuste</a:t>
            </a:r>
            <a:endParaRPr sz="2800" dirty="0">
              <a:latin typeface="Bookman Old Style" pitchFamily="18" charset="0"/>
              <a:ea typeface="Georgia"/>
              <a:cs typeface="Georgia"/>
              <a:sym typeface="Georgia"/>
            </a:endParaRPr>
          </a:p>
          <a:p>
            <a:pPr marL="531813" indent="-531813" algn="ctr" rtl="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pl" sz="2800" dirty="0" smtClean="0">
                <a:latin typeface="Bookman Old Style" pitchFamily="18" charset="0"/>
                <a:ea typeface="Georgia"/>
                <a:cs typeface="Georgia"/>
                <a:sym typeface="Georgia"/>
              </a:rPr>
              <a:t>półtłuste</a:t>
            </a:r>
            <a:endParaRPr sz="2800" dirty="0">
              <a:latin typeface="Bookman Old Style" pitchFamily="18" charset="0"/>
              <a:ea typeface="Georgia"/>
              <a:cs typeface="Georgia"/>
              <a:sym typeface="Georgia"/>
            </a:endParaRPr>
          </a:p>
          <a:p>
            <a:pPr marL="531813" indent="-531813" algn="ctr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pl" sz="2800" dirty="0" smtClean="0">
                <a:latin typeface="Bookman Old Style" pitchFamily="18" charset="0"/>
                <a:ea typeface="Georgia"/>
                <a:cs typeface="Georgia"/>
                <a:sym typeface="Georgia"/>
              </a:rPr>
              <a:t>chude</a:t>
            </a:r>
            <a:endParaRPr lang="pl" sz="2800" dirty="0">
              <a:latin typeface="Bookman Old Style" pitchFamily="18" charset="0"/>
              <a:ea typeface="Georgia"/>
              <a:cs typeface="Georgia"/>
              <a:sym typeface="Georgia"/>
            </a:endParaRPr>
          </a:p>
        </p:txBody>
      </p:sp>
      <p:pic>
        <p:nvPicPr>
          <p:cNvPr id="7" name="Obraz 6"/>
          <p:cNvPicPr/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556" y="2695256"/>
            <a:ext cx="2136322" cy="1865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2229" y="2253587"/>
            <a:ext cx="16383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" name="Shape 141"/>
          <p:cNvSpPr txBox="1">
            <a:spLocks noGrp="1"/>
          </p:cNvSpPr>
          <p:nvPr>
            <p:ph type="title"/>
          </p:nvPr>
        </p:nvSpPr>
        <p:spPr>
          <a:xfrm>
            <a:off x="457200" y="101100"/>
            <a:ext cx="8209128" cy="10139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pl" b="1" dirty="0">
                <a:latin typeface="Bookman Old Style" pitchFamily="18" charset="0"/>
              </a:rPr>
              <a:t>SEREK WIEJSKI</a:t>
            </a:r>
          </a:p>
        </p:txBody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191070" y="1132764"/>
            <a:ext cx="8789157" cy="2142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pl" sz="2300" dirty="0">
                <a:latin typeface="Bookman Old Style" pitchFamily="18" charset="0"/>
              </a:rPr>
              <a:t>Serek ten przywędrował do nas z Ameryki! </a:t>
            </a:r>
          </a:p>
          <a:p>
            <a:pPr marL="0" indent="0" algn="ctr" rtl="0">
              <a:spcBef>
                <a:spcPts val="0"/>
              </a:spcBef>
              <a:buNone/>
            </a:pPr>
            <a:r>
              <a:rPr lang="pl" sz="2300" dirty="0" smtClean="0">
                <a:latin typeface="Bookman Old Style" pitchFamily="18" charset="0"/>
              </a:rPr>
              <a:t>Produkowany </a:t>
            </a:r>
            <a:r>
              <a:rPr lang="pl" sz="2300" dirty="0">
                <a:latin typeface="Bookman Old Style" pitchFamily="18" charset="0"/>
              </a:rPr>
              <a:t>jest z mleka krowiego. Zaliczany jest również do serów twarogowych. Ma ziarnistą konsystencję i zazwyczaj “pływa” </a:t>
            </a:r>
            <a:r>
              <a:rPr lang="pl" sz="2300" dirty="0" smtClean="0">
                <a:latin typeface="Bookman Old Style" pitchFamily="18" charset="0"/>
              </a:rPr>
              <a:t>w </a:t>
            </a:r>
            <a:r>
              <a:rPr lang="pl" sz="2300" dirty="0">
                <a:latin typeface="Bookman Old Style" pitchFamily="18" charset="0"/>
              </a:rPr>
              <a:t>przepysznej zalewie. </a:t>
            </a:r>
            <a:endParaRPr lang="pl" sz="2300" dirty="0" smtClean="0">
              <a:latin typeface="Bookman Old Style" pitchFamily="18" charset="0"/>
            </a:endParaRPr>
          </a:p>
          <a:p>
            <a:pPr marL="0" indent="0" algn="ctr" rtl="0">
              <a:spcBef>
                <a:spcPts val="0"/>
              </a:spcBef>
              <a:buNone/>
            </a:pPr>
            <a:r>
              <a:rPr lang="pl" sz="2100" dirty="0" smtClean="0">
                <a:latin typeface="Bookman Old Style" pitchFamily="18" charset="0"/>
              </a:rPr>
              <a:t>Najlepiej </a:t>
            </a:r>
            <a:r>
              <a:rPr lang="pl" sz="2100" dirty="0">
                <a:latin typeface="Bookman Old Style" pitchFamily="18" charset="0"/>
              </a:rPr>
              <a:t>smakuje z dodatkiem ogórka świeżego </a:t>
            </a:r>
            <a:r>
              <a:rPr lang="pl" sz="2100" dirty="0" smtClean="0">
                <a:latin typeface="Bookman Old Style" pitchFamily="18" charset="0"/>
              </a:rPr>
              <a:t>bądź konfitury</a:t>
            </a:r>
            <a:r>
              <a:rPr lang="pl" sz="2100" dirty="0">
                <a:latin typeface="Bookman Old Style" pitchFamily="18" charset="0"/>
              </a:rPr>
              <a:t>.</a:t>
            </a:r>
          </a:p>
          <a:p>
            <a:pPr algn="ctr" rtl="0">
              <a:spcBef>
                <a:spcPts val="0"/>
              </a:spcBef>
              <a:buNone/>
            </a:pPr>
            <a:endParaRPr dirty="0"/>
          </a:p>
          <a:p>
            <a:pPr lvl="0" algn="ctr" rtl="0">
              <a:lnSpc>
                <a:spcPct val="130000"/>
              </a:lnSpc>
              <a:spcBef>
                <a:spcPts val="1700"/>
              </a:spcBef>
              <a:spcAft>
                <a:spcPts val="400"/>
              </a:spcAft>
              <a:buClr>
                <a:schemeClr val="dk1"/>
              </a:buClr>
              <a:buFont typeface="Arial"/>
              <a:buNone/>
            </a:pPr>
            <a:endParaRPr sz="1400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algn="ctr">
              <a:spcBef>
                <a:spcPts val="0"/>
              </a:spcBef>
              <a:buNone/>
            </a:pPr>
            <a:r>
              <a:rPr lang="pl-PL" dirty="0" smtClean="0"/>
              <a:t>                                      </a:t>
            </a:r>
            <a:endParaRPr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79033" y="3244329"/>
            <a:ext cx="196215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67277" y="3248452"/>
            <a:ext cx="192405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" name="Shape 10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76675" y="2371725"/>
            <a:ext cx="2876550" cy="277177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Shape 100"/>
          <p:cNvSpPr txBox="1">
            <a:spLocks noGrp="1"/>
          </p:cNvSpPr>
          <p:nvPr>
            <p:ph type="title"/>
          </p:nvPr>
        </p:nvSpPr>
        <p:spPr>
          <a:xfrm>
            <a:off x="381675" y="101100"/>
            <a:ext cx="8216415" cy="10139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pl" b="1" dirty="0">
                <a:latin typeface="Bookman Old Style" pitchFamily="18" charset="0"/>
              </a:rPr>
              <a:t>POLSKA serem słynie</a:t>
            </a:r>
          </a:p>
        </p:txBody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191069" y="1278516"/>
            <a:ext cx="8789158" cy="1478332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pl" sz="2800" dirty="0" smtClean="0">
                <a:latin typeface="Bookman Old Style" pitchFamily="18" charset="0"/>
              </a:rPr>
              <a:t>Jeden </a:t>
            </a:r>
            <a:r>
              <a:rPr lang="pl" sz="2800" dirty="0">
                <a:latin typeface="Bookman Old Style" pitchFamily="18" charset="0"/>
              </a:rPr>
              <a:t>z najpopularniejszych serów to </a:t>
            </a:r>
            <a:r>
              <a:rPr lang="pl" sz="2800" b="1" dirty="0">
                <a:latin typeface="Bookman Old Style" pitchFamily="18" charset="0"/>
              </a:rPr>
              <a:t>OSCYPEK</a:t>
            </a:r>
            <a:r>
              <a:rPr lang="pl" sz="2800" dirty="0">
                <a:latin typeface="Bookman Old Style" pitchFamily="18" charset="0"/>
              </a:rPr>
              <a:t>, jest tworzony z mleka </a:t>
            </a:r>
            <a:r>
              <a:rPr lang="pl" sz="2800" dirty="0" smtClean="0">
                <a:latin typeface="Bookman Old Style" pitchFamily="18" charset="0"/>
              </a:rPr>
              <a:t>owczego lub koziego           i </a:t>
            </a:r>
            <a:r>
              <a:rPr lang="pl" sz="2800" dirty="0">
                <a:latin typeface="Bookman Old Style" pitchFamily="18" charset="0"/>
              </a:rPr>
              <a:t>podobnie jak </a:t>
            </a:r>
            <a:r>
              <a:rPr lang="pl" sz="2800" b="1" dirty="0">
                <a:latin typeface="Bookman Old Style" pitchFamily="18" charset="0"/>
              </a:rPr>
              <a:t>BRYNDZA</a:t>
            </a:r>
            <a:r>
              <a:rPr lang="pl" sz="2800" dirty="0">
                <a:latin typeface="Bookman Old Style" pitchFamily="18" charset="0"/>
              </a:rPr>
              <a:t> </a:t>
            </a:r>
            <a:r>
              <a:rPr lang="pl" sz="2800" dirty="0" smtClean="0">
                <a:latin typeface="Bookman Old Style" pitchFamily="18" charset="0"/>
              </a:rPr>
              <a:t>pochodzi </a:t>
            </a:r>
            <a:r>
              <a:rPr lang="pl" sz="2800" dirty="0">
                <a:latin typeface="Bookman Old Style" pitchFamily="18" charset="0"/>
              </a:rPr>
              <a:t>z Podhala</a:t>
            </a:r>
            <a:r>
              <a:rPr lang="pl" dirty="0" smtClean="0">
                <a:latin typeface="Bookman Old Style" pitchFamily="18" charset="0"/>
              </a:rPr>
              <a:t>. </a:t>
            </a:r>
            <a:endParaRPr lang="pl" dirty="0">
              <a:latin typeface="Bookman Old Style" pitchFamily="18" charset="0"/>
            </a:endParaRPr>
          </a:p>
        </p:txBody>
      </p:sp>
      <p:pic>
        <p:nvPicPr>
          <p:cNvPr id="103" name="Shape 10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02769" y="2950354"/>
            <a:ext cx="2320874" cy="185669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Shape 114"/>
          <p:cNvSpPr/>
          <p:nvPr/>
        </p:nvSpPr>
        <p:spPr>
          <a:xfrm rot="9103874">
            <a:off x="4526941" y="3975019"/>
            <a:ext cx="1507446" cy="489947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2369342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0" name="Shape 120"/>
          <p:cNvSpPr txBox="1"/>
          <p:nvPr/>
        </p:nvSpPr>
        <p:spPr>
          <a:xfrm>
            <a:off x="100674" y="176175"/>
            <a:ext cx="8838609" cy="98388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pl" sz="2800" b="1" dirty="0">
                <a:ln>
                  <a:solidFill>
                    <a:schemeClr val="tx1">
                      <a:alpha val="30000"/>
                    </a:schemeClr>
                  </a:solidFill>
                </a:ln>
                <a:solidFill>
                  <a:srgbClr val="FFC000"/>
                </a:solidFill>
                <a:latin typeface="Bookman Old Style" pitchFamily="18" charset="0"/>
              </a:rPr>
              <a:t>Najbardziej popularnym serem u nas w domu jest zapewne SER ŻÓŁTY. </a:t>
            </a:r>
          </a:p>
          <a:p>
            <a:pPr rtl="0">
              <a:spcBef>
                <a:spcPts val="0"/>
              </a:spcBef>
              <a:buNone/>
            </a:pPr>
            <a:endParaRPr dirty="0">
              <a:solidFill>
                <a:schemeClr val="tx1"/>
              </a:solidFill>
            </a:endParaRPr>
          </a:p>
          <a:p>
            <a:pPr algn="ctr" rtl="0">
              <a:spcBef>
                <a:spcPts val="0"/>
              </a:spcBef>
              <a:buNone/>
            </a:pPr>
            <a:r>
              <a:rPr lang="pl" sz="1800" i="1" dirty="0" smtClean="0">
                <a:solidFill>
                  <a:schemeClr val="tx1"/>
                </a:solidFill>
                <a:latin typeface="Bookman Old Style" pitchFamily="18" charset="0"/>
              </a:rPr>
              <a:t>Może to być:</a:t>
            </a:r>
            <a:endParaRPr sz="1800" i="1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pl" sz="2400" dirty="0" smtClean="0">
                <a:solidFill>
                  <a:schemeClr val="tx1"/>
                </a:solidFill>
                <a:latin typeface="Bookman Old Style" pitchFamily="18" charset="0"/>
              </a:rPr>
              <a:t>  słodki i bardzo delikatny z oczkami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sz="2400" b="1" dirty="0" smtClean="0">
                <a:solidFill>
                  <a:schemeClr val="tx1"/>
                </a:solidFill>
                <a:latin typeface="Bookman Old Style" pitchFamily="18" charset="0"/>
              </a:rPr>
              <a:t>SER TYPU SZWAJCARSKIEGO</a:t>
            </a:r>
            <a:r>
              <a:rPr lang="pl" sz="2400" dirty="0" smtClean="0">
                <a:solidFill>
                  <a:schemeClr val="tx1"/>
                </a:solidFill>
                <a:latin typeface="Bookman Old Style" pitchFamily="18" charset="0"/>
              </a:rPr>
              <a:t>, </a:t>
            </a:r>
            <a:r>
              <a:rPr lang="pl" sz="2400" b="1" dirty="0" smtClean="0">
                <a:solidFill>
                  <a:schemeClr val="tx1"/>
                </a:solidFill>
                <a:latin typeface="Bookman Old Style" pitchFamily="18" charset="0"/>
              </a:rPr>
              <a:t>np</a:t>
            </a:r>
            <a:r>
              <a:rPr lang="pl" sz="2400" b="1" dirty="0">
                <a:solidFill>
                  <a:schemeClr val="tx1"/>
                </a:solidFill>
                <a:latin typeface="Bookman Old Style" pitchFamily="18" charset="0"/>
              </a:rPr>
              <a:t>. Emmentaler</a:t>
            </a:r>
          </a:p>
          <a:p>
            <a:pPr rtl="0">
              <a:spcBef>
                <a:spcPts val="0"/>
              </a:spcBef>
              <a:buNone/>
            </a:pPr>
            <a:endParaRPr sz="1200" dirty="0">
              <a:solidFill>
                <a:schemeClr val="tx1"/>
              </a:solidFill>
              <a:latin typeface="Bookman Old Style" pitchFamily="18" charset="0"/>
            </a:endParaRPr>
          </a:p>
          <a:p>
            <a:pPr algn="ctr" rtl="0">
              <a:spcBef>
                <a:spcPts val="0"/>
              </a:spcBef>
              <a:buFont typeface="Wingdings" pitchFamily="2" charset="2"/>
              <a:buChar char="Ø"/>
            </a:pPr>
            <a:r>
              <a:rPr lang="pl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pl" sz="2400" dirty="0" smtClean="0">
                <a:solidFill>
                  <a:schemeClr val="tx1"/>
                </a:solidFill>
                <a:latin typeface="Bookman Old Style" pitchFamily="18" charset="0"/>
              </a:rPr>
              <a:t> lekko </a:t>
            </a:r>
            <a:r>
              <a:rPr lang="pl" sz="2400" dirty="0">
                <a:solidFill>
                  <a:schemeClr val="tx1"/>
                </a:solidFill>
                <a:latin typeface="Bookman Old Style" pitchFamily="18" charset="0"/>
              </a:rPr>
              <a:t>kwaskowaty, ale łagodny </a:t>
            </a:r>
            <a:endParaRPr lang="pl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algn="ctr" rtl="0">
              <a:spcBef>
                <a:spcPts val="0"/>
              </a:spcBef>
              <a:buNone/>
            </a:pPr>
            <a:r>
              <a:rPr lang="pl" sz="2400" b="1" dirty="0" smtClean="0">
                <a:solidFill>
                  <a:schemeClr val="tx1"/>
                </a:solidFill>
                <a:latin typeface="Bookman Old Style" pitchFamily="18" charset="0"/>
              </a:rPr>
              <a:t>SER </a:t>
            </a:r>
            <a:r>
              <a:rPr lang="pl" sz="2400" b="1" dirty="0">
                <a:solidFill>
                  <a:schemeClr val="tx1"/>
                </a:solidFill>
                <a:latin typeface="Bookman Old Style" pitchFamily="18" charset="0"/>
              </a:rPr>
              <a:t>TYPU HOLENDERSKIEGO</a:t>
            </a:r>
            <a:r>
              <a:rPr lang="pl" sz="2400" dirty="0">
                <a:solidFill>
                  <a:schemeClr val="tx1"/>
                </a:solidFill>
                <a:latin typeface="Bookman Old Style" pitchFamily="18" charset="0"/>
              </a:rPr>
              <a:t>, 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sz="2400" b="1" dirty="0">
                <a:solidFill>
                  <a:schemeClr val="tx1"/>
                </a:solidFill>
                <a:latin typeface="Bookman Old Style" pitchFamily="18" charset="0"/>
              </a:rPr>
              <a:t>np. Gouda czy Podlaski</a:t>
            </a:r>
          </a:p>
          <a:p>
            <a:pPr rtl="0">
              <a:spcBef>
                <a:spcPts val="0"/>
              </a:spcBef>
              <a:buNone/>
            </a:pPr>
            <a:endParaRPr sz="1200" dirty="0">
              <a:solidFill>
                <a:schemeClr val="tx1"/>
              </a:solidFill>
              <a:latin typeface="Bookman Old Style" pitchFamily="18" charset="0"/>
            </a:endParaRPr>
          </a:p>
          <a:p>
            <a:pPr lvl="0" algn="ctr" rtl="0">
              <a:lnSpc>
                <a:spcPct val="115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pl" sz="2400" dirty="0">
                <a:solidFill>
                  <a:schemeClr val="tx1"/>
                </a:solidFill>
                <a:latin typeface="Bookman Old Style" pitchFamily="18" charset="0"/>
              </a:rPr>
              <a:t> </a:t>
            </a:r>
            <a:r>
              <a:rPr lang="pl" sz="2400" dirty="0" smtClean="0">
                <a:solidFill>
                  <a:schemeClr val="tx1"/>
                </a:solidFill>
                <a:latin typeface="Bookman Old Style" pitchFamily="18" charset="0"/>
              </a:rPr>
              <a:t> wytwarzany </a:t>
            </a:r>
            <a:r>
              <a:rPr lang="pl" sz="2400" dirty="0">
                <a:solidFill>
                  <a:schemeClr val="tx1"/>
                </a:solidFill>
                <a:latin typeface="Bookman Old Style" pitchFamily="18" charset="0"/>
              </a:rPr>
              <a:t>z masy serowej uprzednio sparzony </a:t>
            </a:r>
            <a:endParaRPr lang="pl" sz="2400" dirty="0" smtClean="0">
              <a:solidFill>
                <a:schemeClr val="tx1"/>
              </a:solidFill>
              <a:latin typeface="Bookman Old Style" pitchFamily="18" charset="0"/>
            </a:endParaRPr>
          </a:p>
          <a:p>
            <a:pPr lvl="0" algn="ctr" rtl="0">
              <a:lnSpc>
                <a:spcPct val="115000"/>
              </a:lnSpc>
              <a:spcBef>
                <a:spcPts val="0"/>
              </a:spcBef>
            </a:pPr>
            <a:r>
              <a:rPr lang="pl" sz="2400" b="1" dirty="0" smtClean="0">
                <a:solidFill>
                  <a:schemeClr val="tx1"/>
                </a:solidFill>
                <a:latin typeface="Bookman Old Style" pitchFamily="18" charset="0"/>
              </a:rPr>
              <a:t>SER </a:t>
            </a:r>
            <a:r>
              <a:rPr lang="pl" sz="2400" b="1" dirty="0">
                <a:solidFill>
                  <a:schemeClr val="tx1"/>
                </a:solidFill>
                <a:latin typeface="Bookman Old Style" pitchFamily="18" charset="0"/>
              </a:rPr>
              <a:t>TYPU BAŁKAŃSKIEGO</a:t>
            </a:r>
            <a:r>
              <a:rPr lang="pl" sz="2400" dirty="0">
                <a:solidFill>
                  <a:schemeClr val="tx1"/>
                </a:solidFill>
                <a:latin typeface="Bookman Old Style" pitchFamily="18" charset="0"/>
              </a:rPr>
              <a:t>, </a:t>
            </a:r>
            <a:r>
              <a:rPr lang="pl" sz="2400" b="1" dirty="0">
                <a:solidFill>
                  <a:schemeClr val="tx1"/>
                </a:solidFill>
                <a:latin typeface="Bookman Old Style" pitchFamily="18" charset="0"/>
              </a:rPr>
              <a:t>np. Mozzarella</a:t>
            </a:r>
          </a:p>
          <a:p>
            <a:pPr>
              <a:spcBef>
                <a:spcPts val="0"/>
              </a:spcBef>
              <a:buNone/>
            </a:pPr>
            <a:endParaRPr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7" name="Shape 127"/>
          <p:cNvSpPr txBox="1">
            <a:spLocks noGrp="1"/>
          </p:cNvSpPr>
          <p:nvPr>
            <p:ph type="title"/>
          </p:nvPr>
        </p:nvSpPr>
        <p:spPr>
          <a:xfrm>
            <a:off x="457200" y="101100"/>
            <a:ext cx="8099946" cy="10139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pl" sz="2800" dirty="0">
                <a:latin typeface="Bookman Old Style" pitchFamily="18" charset="0"/>
              </a:rPr>
              <a:t>Innymi bardzo smacznymi dodatkami do kanapek mogą być </a:t>
            </a:r>
            <a:r>
              <a:rPr lang="pl" sz="2800" b="1" dirty="0">
                <a:latin typeface="Bookman Old Style" pitchFamily="18" charset="0"/>
              </a:rPr>
              <a:t>SERY TOPIONE!</a:t>
            </a:r>
          </a:p>
        </p:txBody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129974" y="1295291"/>
            <a:ext cx="9014025" cy="3630300"/>
          </a:xfrm>
          <a:prstGeom prst="rect">
            <a:avLst/>
          </a:prstGeom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pl" sz="2000" dirty="0" smtClean="0">
                <a:latin typeface="Bookman Old Style" pitchFamily="18" charset="0"/>
                <a:ea typeface="Georgia"/>
                <a:cs typeface="Arial" panose="020B0604020202020204" pitchFamily="34" charset="0"/>
                <a:sym typeface="Georgia"/>
              </a:rPr>
              <a:t>Powstają </a:t>
            </a:r>
            <a:r>
              <a:rPr lang="pl" sz="2000" dirty="0">
                <a:latin typeface="Bookman Old Style" pitchFamily="18" charset="0"/>
                <a:ea typeface="Georgia"/>
                <a:cs typeface="Arial" panose="020B0604020202020204" pitchFamily="34" charset="0"/>
                <a:sym typeface="Georgia"/>
              </a:rPr>
              <a:t>one poprzez topienie naszych ulubionych serów i dodawanie kwasów oraz soli, aby zachowały swoją konsystencję. </a:t>
            </a:r>
            <a:endParaRPr lang="pl" sz="2000" dirty="0" smtClean="0">
              <a:latin typeface="Bookman Old Style" pitchFamily="18" charset="0"/>
              <a:ea typeface="Georgia"/>
              <a:cs typeface="Arial" panose="020B0604020202020204" pitchFamily="34" charset="0"/>
              <a:sym typeface="Georgia"/>
            </a:endParaRPr>
          </a:p>
          <a:p>
            <a:pPr algn="ctr">
              <a:spcBef>
                <a:spcPts val="0"/>
              </a:spcBef>
              <a:buNone/>
            </a:pPr>
            <a:r>
              <a:rPr lang="pl" sz="2000" dirty="0" smtClean="0">
                <a:latin typeface="Bookman Old Style" pitchFamily="18" charset="0"/>
                <a:ea typeface="Georgia"/>
                <a:cs typeface="Arial" panose="020B0604020202020204" pitchFamily="34" charset="0"/>
                <a:sym typeface="Georgia"/>
              </a:rPr>
              <a:t>Sery </a:t>
            </a:r>
            <a:r>
              <a:rPr lang="pl" sz="2000" dirty="0">
                <a:latin typeface="Bookman Old Style" pitchFamily="18" charset="0"/>
                <a:ea typeface="Georgia"/>
                <a:cs typeface="Arial" panose="020B0604020202020204" pitchFamily="34" charset="0"/>
                <a:sym typeface="Georgia"/>
              </a:rPr>
              <a:t>przetapia się </a:t>
            </a:r>
            <a:r>
              <a:rPr lang="pl" sz="2000" dirty="0" smtClean="0">
                <a:latin typeface="Bookman Old Style" pitchFamily="18" charset="0"/>
                <a:ea typeface="Georgia"/>
                <a:cs typeface="Arial" panose="020B0604020202020204" pitchFamily="34" charset="0"/>
                <a:sym typeface="Georgia"/>
              </a:rPr>
              <a:t>w </a:t>
            </a:r>
            <a:r>
              <a:rPr lang="pl" sz="2000" dirty="0">
                <a:latin typeface="Bookman Old Style" pitchFamily="18" charset="0"/>
                <a:ea typeface="Georgia"/>
                <a:cs typeface="Arial" panose="020B0604020202020204" pitchFamily="34" charset="0"/>
                <a:sym typeface="Georgia"/>
              </a:rPr>
              <a:t>temperaturze 90-99°C. Służą do tego specjalne </a:t>
            </a:r>
            <a:r>
              <a:rPr lang="pl" sz="2000" dirty="0" smtClean="0">
                <a:latin typeface="Bookman Old Style" pitchFamily="18" charset="0"/>
                <a:ea typeface="Georgia"/>
                <a:cs typeface="Arial" panose="020B0604020202020204" pitchFamily="34" charset="0"/>
                <a:sym typeface="Georgia"/>
              </a:rPr>
              <a:t>maszyny. </a:t>
            </a:r>
            <a:r>
              <a:rPr lang="pl" sz="2000" dirty="0">
                <a:latin typeface="Bookman Old Style" pitchFamily="18" charset="0"/>
                <a:ea typeface="Georgia"/>
                <a:cs typeface="Arial" panose="020B0604020202020204" pitchFamily="34" charset="0"/>
                <a:sym typeface="Georgia"/>
              </a:rPr>
              <a:t>Są to </a:t>
            </a:r>
            <a:r>
              <a:rPr lang="pl" sz="2000" dirty="0" smtClean="0">
                <a:latin typeface="Bookman Old Style" pitchFamily="18" charset="0"/>
                <a:ea typeface="Georgia"/>
                <a:cs typeface="Arial" panose="020B0604020202020204" pitchFamily="34" charset="0"/>
                <a:sym typeface="Georgia"/>
              </a:rPr>
              <a:t>sery o </a:t>
            </a:r>
            <a:r>
              <a:rPr lang="pl" sz="2000" dirty="0">
                <a:latin typeface="Bookman Old Style" pitchFamily="18" charset="0"/>
                <a:ea typeface="Georgia"/>
                <a:cs typeface="Arial" panose="020B0604020202020204" pitchFamily="34" charset="0"/>
                <a:sym typeface="Georgia"/>
              </a:rPr>
              <a:t>zdecydowanie dłuższej dacie ważności aniżeli sery żółte</a:t>
            </a:r>
            <a:r>
              <a:rPr lang="pl" sz="2000" dirty="0" smtClean="0">
                <a:latin typeface="Bookman Old Style" pitchFamily="18" charset="0"/>
                <a:ea typeface="Georgia"/>
                <a:cs typeface="Arial" panose="020B0604020202020204" pitchFamily="34" charset="0"/>
                <a:sym typeface="Georgia"/>
              </a:rPr>
              <a:t>. Mają wyrazisty smak. Często są z różnymi dodatkami: z szynką, ziołami, papryką czy pieczarkami.</a:t>
            </a:r>
            <a:endParaRPr lang="pl" sz="2000" dirty="0">
              <a:latin typeface="Bookman Old Style" pitchFamily="18" charset="0"/>
              <a:ea typeface="Georgia"/>
              <a:cs typeface="Arial" panose="020B0604020202020204" pitchFamily="34" charset="0"/>
              <a:sym typeface="Georgi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68342" y="3332897"/>
            <a:ext cx="2752725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8" name="Shape 148"/>
          <p:cNvSpPr txBox="1">
            <a:spLocks noGrp="1"/>
          </p:cNvSpPr>
          <p:nvPr>
            <p:ph type="title"/>
          </p:nvPr>
        </p:nvSpPr>
        <p:spPr>
          <a:xfrm>
            <a:off x="163773" y="218364"/>
            <a:ext cx="8789158" cy="842144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pl" sz="3400" b="1" dirty="0">
                <a:latin typeface="Bookman Old Style" pitchFamily="18" charset="0"/>
              </a:rPr>
              <a:t>SERY PODPUSZCZKOWE PLEŚNIO</a:t>
            </a:r>
            <a:r>
              <a:rPr lang="pl" sz="3400" b="1" dirty="0">
                <a:solidFill>
                  <a:srgbClr val="000000"/>
                </a:solidFill>
                <a:latin typeface="Bookman Old Style" pitchFamily="18" charset="0"/>
              </a:rPr>
              <a:t>WE</a:t>
            </a:r>
          </a:p>
        </p:txBody>
      </p:sp>
      <p:sp>
        <p:nvSpPr>
          <p:cNvPr id="149" name="Shape 149"/>
          <p:cNvSpPr txBox="1">
            <a:spLocks noGrp="1"/>
          </p:cNvSpPr>
          <p:nvPr>
            <p:ph type="body" idx="1"/>
          </p:nvPr>
        </p:nvSpPr>
        <p:spPr>
          <a:xfrm>
            <a:off x="457200" y="1278516"/>
            <a:ext cx="6284794" cy="3630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pl" sz="1800" dirty="0">
                <a:latin typeface="Bookman Old Style" pitchFamily="18" charset="0"/>
              </a:rPr>
              <a:t>Są to bardzo popularne w naszych domach francuskie serki tworzone </a:t>
            </a:r>
            <a:r>
              <a:rPr lang="pl" sz="1800" dirty="0" smtClean="0">
                <a:latin typeface="Bookman Old Style" pitchFamily="18" charset="0"/>
              </a:rPr>
              <a:t>z </a:t>
            </a:r>
            <a:r>
              <a:rPr lang="pl" sz="1800" dirty="0">
                <a:latin typeface="Bookman Old Style" pitchFamily="18" charset="0"/>
              </a:rPr>
              <a:t>mleka krowiego. Może to być:</a:t>
            </a:r>
          </a:p>
          <a:p>
            <a:pPr rtl="0">
              <a:spcBef>
                <a:spcPts val="0"/>
              </a:spcBef>
              <a:buNone/>
            </a:pPr>
            <a:endParaRPr sz="1800" b="1" dirty="0">
              <a:latin typeface="Bookman Old Style" pitchFamily="18" charset="0"/>
            </a:endParaRPr>
          </a:p>
          <a:p>
            <a:pPr marL="450850" indent="-450850" rtl="0">
              <a:spcBef>
                <a:spcPts val="0"/>
              </a:spcBef>
              <a:buFont typeface="Wingdings" pitchFamily="2" charset="2"/>
              <a:buChar char="Ø"/>
            </a:pPr>
            <a:r>
              <a:rPr lang="pl" sz="1800" b="1" dirty="0" smtClean="0">
                <a:latin typeface="Bookman Old Style" pitchFamily="18" charset="0"/>
              </a:rPr>
              <a:t>CAMEMBERT </a:t>
            </a:r>
          </a:p>
          <a:p>
            <a:pPr marL="450850" indent="-450850" rtl="0">
              <a:spcBef>
                <a:spcPts val="0"/>
              </a:spcBef>
              <a:buNone/>
            </a:pPr>
            <a:r>
              <a:rPr lang="pl" sz="1800" b="1" dirty="0" smtClean="0">
                <a:latin typeface="Bookman Old Style" pitchFamily="18" charset="0"/>
              </a:rPr>
              <a:t>	bądź </a:t>
            </a:r>
            <a:r>
              <a:rPr lang="pl" sz="1800" b="1" dirty="0">
                <a:latin typeface="Bookman Old Style" pitchFamily="18" charset="0"/>
              </a:rPr>
              <a:t>BRIE</a:t>
            </a:r>
          </a:p>
          <a:p>
            <a:pPr rtl="0">
              <a:spcBef>
                <a:spcPts val="0"/>
              </a:spcBef>
              <a:buNone/>
            </a:pPr>
            <a:endParaRPr sz="1600" dirty="0">
              <a:latin typeface="Bookman Old Style" pitchFamily="18" charset="0"/>
            </a:endParaRPr>
          </a:p>
          <a:p>
            <a:pPr rtl="0">
              <a:spcBef>
                <a:spcPts val="0"/>
              </a:spcBef>
              <a:buNone/>
            </a:pPr>
            <a:endParaRPr lang="pl" sz="1800" dirty="0" smtClean="0">
              <a:latin typeface="Bookman Old Style" pitchFamily="18" charset="0"/>
            </a:endParaRPr>
          </a:p>
          <a:p>
            <a:pPr rtl="0">
              <a:spcBef>
                <a:spcPts val="0"/>
              </a:spcBef>
              <a:buNone/>
            </a:pPr>
            <a:r>
              <a:rPr lang="pl" sz="1800" dirty="0" smtClean="0">
                <a:latin typeface="Bookman Old Style" pitchFamily="18" charset="0"/>
              </a:rPr>
              <a:t>Inny </a:t>
            </a:r>
            <a:r>
              <a:rPr lang="pl" sz="1800" dirty="0">
                <a:latin typeface="Bookman Old Style" pitchFamily="18" charset="0"/>
              </a:rPr>
              <a:t>rodzaj mleka, bo tym</a:t>
            </a:r>
          </a:p>
          <a:p>
            <a:pPr rtl="0">
              <a:spcBef>
                <a:spcPts val="0"/>
              </a:spcBef>
              <a:buNone/>
            </a:pPr>
            <a:r>
              <a:rPr lang="pl" sz="1800" dirty="0" smtClean="0">
                <a:latin typeface="Bookman Old Style" pitchFamily="18" charset="0"/>
              </a:rPr>
              <a:t>razem </a:t>
            </a:r>
            <a:r>
              <a:rPr lang="pl" sz="1800" dirty="0">
                <a:latin typeface="Bookman Old Style" pitchFamily="18" charset="0"/>
              </a:rPr>
              <a:t>mleko owcze </a:t>
            </a:r>
          </a:p>
          <a:p>
            <a:pPr rtl="0">
              <a:spcBef>
                <a:spcPts val="0"/>
              </a:spcBef>
              <a:buNone/>
            </a:pPr>
            <a:r>
              <a:rPr lang="pl" sz="1800" dirty="0">
                <a:latin typeface="Bookman Old Style" pitchFamily="18" charset="0"/>
              </a:rPr>
              <a:t>wykorzystywane jest do </a:t>
            </a:r>
          </a:p>
          <a:p>
            <a:pPr rtl="0">
              <a:spcBef>
                <a:spcPts val="0"/>
              </a:spcBef>
              <a:buNone/>
            </a:pPr>
            <a:r>
              <a:rPr lang="pl" sz="1800" dirty="0">
                <a:latin typeface="Bookman Old Style" pitchFamily="18" charset="0"/>
              </a:rPr>
              <a:t>wyrobu sera z niebieską </a:t>
            </a:r>
            <a:r>
              <a:rPr lang="pl" sz="1800" dirty="0" smtClean="0">
                <a:latin typeface="Bookman Old Style" pitchFamily="18" charset="0"/>
              </a:rPr>
              <a:t>pleśnią</a:t>
            </a:r>
            <a:r>
              <a:rPr lang="pl" sz="1800" dirty="0">
                <a:latin typeface="Bookman Old Style" pitchFamily="18" charset="0"/>
              </a:rPr>
              <a:t>. </a:t>
            </a:r>
            <a:endParaRPr lang="pl" sz="1800" dirty="0" smtClean="0">
              <a:latin typeface="Bookman Old Style" pitchFamily="18" charset="0"/>
            </a:endParaRPr>
          </a:p>
          <a:p>
            <a:pPr rtl="0">
              <a:spcBef>
                <a:spcPts val="0"/>
              </a:spcBef>
              <a:buNone/>
            </a:pPr>
            <a:r>
              <a:rPr lang="pl" sz="1800" dirty="0" smtClean="0">
                <a:latin typeface="Bookman Old Style" pitchFamily="18" charset="0"/>
              </a:rPr>
              <a:t>Jest </a:t>
            </a:r>
            <a:r>
              <a:rPr lang="pl" sz="1800" dirty="0">
                <a:latin typeface="Bookman Old Style" pitchFamily="18" charset="0"/>
              </a:rPr>
              <a:t>to ostry SER ROQUEFORT (rokfor)</a:t>
            </a:r>
          </a:p>
          <a:p>
            <a:pPr lvl="0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600" b="1" dirty="0">
              <a:solidFill>
                <a:srgbClr val="F5821F"/>
              </a:solidFill>
            </a:endParaRPr>
          </a:p>
          <a:p>
            <a:pPr>
              <a:spcBef>
                <a:spcPts val="0"/>
              </a:spcBef>
              <a:buNone/>
            </a:pPr>
            <a:endParaRPr sz="1600" dirty="0"/>
          </a:p>
        </p:txBody>
      </p:sp>
      <p:pic>
        <p:nvPicPr>
          <p:cNvPr id="151" name="Shape 1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07727" y="2171131"/>
            <a:ext cx="2715026" cy="1541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69289" y="1150534"/>
            <a:ext cx="182880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6" name="Shape 156"/>
          <p:cNvSpPr txBox="1">
            <a:spLocks noGrp="1"/>
          </p:cNvSpPr>
          <p:nvPr>
            <p:ph type="title"/>
          </p:nvPr>
        </p:nvSpPr>
        <p:spPr>
          <a:xfrm>
            <a:off x="457200" y="101100"/>
            <a:ext cx="8222776" cy="10139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pl" b="1" dirty="0">
                <a:latin typeface="Bookman Old Style" pitchFamily="18" charset="0"/>
              </a:rPr>
              <a:t>SER </a:t>
            </a:r>
            <a:r>
              <a:rPr lang="pl" b="1" dirty="0" smtClean="0">
                <a:latin typeface="Bookman Old Style" pitchFamily="18" charset="0"/>
              </a:rPr>
              <a:t>TYPU FETA</a:t>
            </a:r>
            <a:endParaRPr lang="pl" b="1" dirty="0">
              <a:latin typeface="Bookman Old Style" pitchFamily="18" charset="0"/>
            </a:endParaRPr>
          </a:p>
        </p:txBody>
      </p:sp>
      <p:sp>
        <p:nvSpPr>
          <p:cNvPr id="157" name="Shape 157"/>
          <p:cNvSpPr txBox="1">
            <a:spLocks noGrp="1"/>
          </p:cNvSpPr>
          <p:nvPr>
            <p:ph type="body" idx="1"/>
          </p:nvPr>
        </p:nvSpPr>
        <p:spPr>
          <a:xfrm>
            <a:off x="457200" y="1175657"/>
            <a:ext cx="8444204" cy="378822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endParaRPr lang="pl" dirty="0"/>
          </a:p>
          <a:p>
            <a:pPr lvl="0" rtl="0">
              <a:lnSpc>
                <a:spcPct val="152727"/>
              </a:lnSpc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Font typeface="Arial"/>
              <a:buNone/>
            </a:pPr>
            <a:endParaRPr sz="1100" dirty="0">
              <a:solidFill>
                <a:srgbClr val="252525"/>
              </a:solidFill>
            </a:endParaRPr>
          </a:p>
          <a:p>
            <a:pPr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3" name="Prostokąt 2"/>
          <p:cNvSpPr/>
          <p:nvPr/>
        </p:nvSpPr>
        <p:spPr>
          <a:xfrm>
            <a:off x="457200" y="1187355"/>
            <a:ext cx="8257592" cy="2799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" sz="2000" dirty="0" smtClean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Kolejnym, znanym serem </a:t>
            </a:r>
            <a:r>
              <a:rPr lang="pl" sz="2000" dirty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w </a:t>
            </a:r>
            <a:r>
              <a:rPr lang="pl" sz="2000" dirty="0" smtClean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Polsce, </a:t>
            </a:r>
            <a:r>
              <a:rPr lang="pl" sz="2000" dirty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jest ser bardzo popularny </a:t>
            </a:r>
            <a:r>
              <a:rPr lang="pl" sz="2000" dirty="0" smtClean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    w </a:t>
            </a:r>
            <a:r>
              <a:rPr lang="pl" sz="2000" dirty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Grecji</a:t>
            </a:r>
            <a:r>
              <a:rPr lang="pl" sz="2000" dirty="0" smtClean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, ser  typu feta</a:t>
            </a:r>
            <a:r>
              <a:rPr lang="pl" sz="2000" dirty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. Wytwarzany jest z mieszanki pasteryzowanego mleka koziego i mleka owczego. </a:t>
            </a:r>
            <a:endParaRPr lang="pl" sz="2000" dirty="0" smtClean="0">
              <a:solidFill>
                <a:schemeClr val="tx1"/>
              </a:solidFill>
              <a:latin typeface="Bookman Old Style" pitchFamily="18" charset="0"/>
              <a:ea typeface="Georgia"/>
              <a:cs typeface="Arial" panose="020B0604020202020204" pitchFamily="34" charset="0"/>
            </a:endParaRPr>
          </a:p>
          <a:p>
            <a:pPr algn="ctr"/>
            <a:r>
              <a:rPr lang="pl" sz="2000" dirty="0" smtClean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Ser </a:t>
            </a:r>
            <a:r>
              <a:rPr lang="pl" sz="2000" dirty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typu feta jest twardy i słony. </a:t>
            </a:r>
            <a:r>
              <a:rPr lang="pl" sz="2000" dirty="0" smtClean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/>
            </a:r>
            <a:br>
              <a:rPr lang="pl" sz="2000" dirty="0" smtClean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</a:br>
            <a:r>
              <a:rPr lang="pl" sz="2000" dirty="0" smtClean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Znakomicie </a:t>
            </a:r>
            <a:r>
              <a:rPr lang="pl" sz="2000" dirty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nadaje się do sałatek z surowych </a:t>
            </a:r>
            <a:r>
              <a:rPr lang="pl" sz="2000" dirty="0" smtClean="0">
                <a:solidFill>
                  <a:schemeClr val="tx1"/>
                </a:solidFill>
                <a:latin typeface="Bookman Old Style" pitchFamily="18" charset="0"/>
                <a:ea typeface="Georgia"/>
                <a:cs typeface="Arial" panose="020B0604020202020204" pitchFamily="34" charset="0"/>
              </a:rPr>
              <a:t>warzyw.</a:t>
            </a:r>
            <a:endParaRPr lang="pl" sz="2000" dirty="0">
              <a:solidFill>
                <a:schemeClr val="tx1"/>
              </a:solidFill>
              <a:latin typeface="Bookman Old Style" pitchFamily="18" charset="0"/>
              <a:ea typeface="Georgia"/>
              <a:cs typeface="Arial" panose="020B0604020202020204" pitchFamily="34" charset="0"/>
            </a:endParaRPr>
          </a:p>
          <a:p>
            <a:endParaRPr lang="pl" dirty="0">
              <a:solidFill>
                <a:schemeClr val="tx1"/>
              </a:solidFill>
            </a:endParaRPr>
          </a:p>
          <a:p>
            <a:endParaRPr lang="pl" dirty="0" smtClean="0">
              <a:solidFill>
                <a:schemeClr val="tx1"/>
              </a:solidFill>
            </a:endParaRPr>
          </a:p>
          <a:p>
            <a:endParaRPr lang="pl" dirty="0">
              <a:solidFill>
                <a:schemeClr val="tx1"/>
              </a:solidFill>
            </a:endParaRPr>
          </a:p>
          <a:p>
            <a:endParaRPr lang="pl" dirty="0" smtClean="0">
              <a:solidFill>
                <a:schemeClr val="tx1"/>
              </a:solidFill>
            </a:endParaRPr>
          </a:p>
          <a:p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11" name="Picture 4" descr="http://www.megapedia.pl/es/791/ser-feta-w-ciazy.jpg"/>
          <p:cNvPicPr/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332" y="2961564"/>
            <a:ext cx="2927634" cy="1975025"/>
          </a:xfrm>
          <a:prstGeom prst="rect">
            <a:avLst/>
          </a:prstGeom>
          <a:noFill/>
          <a:extLst/>
        </p:spPr>
      </p:pic>
      <p:pic>
        <p:nvPicPr>
          <p:cNvPr id="12" name="Obraz 11" descr="http://www.mojegotowanie.pl/var/self/storage/images/zdjecia/salatka_z_serem_feta/436697-1-pol-PL/salatka_z_serem_feta_popup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858" y="2977405"/>
            <a:ext cx="3514150" cy="1975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" name="Shape 163"/>
          <p:cNvSpPr txBox="1">
            <a:spLocks noGrp="1"/>
          </p:cNvSpPr>
          <p:nvPr>
            <p:ph type="body" idx="1"/>
          </p:nvPr>
        </p:nvSpPr>
        <p:spPr>
          <a:xfrm>
            <a:off x="177421" y="1278513"/>
            <a:ext cx="4317423" cy="3630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>
              <a:buNone/>
            </a:pPr>
            <a:r>
              <a:rPr lang="pl" sz="28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FFC000"/>
                </a:solidFill>
                <a:latin typeface="Bookman Old Style" pitchFamily="18" charset="0"/>
              </a:rPr>
              <a:t>Twarożek z rzodkiewką i szczypiorkiem</a:t>
            </a:r>
            <a:endParaRPr sz="2800" dirty="0">
              <a:latin typeface="Bookman Old Style" pitchFamily="18" charset="0"/>
            </a:endParaRPr>
          </a:p>
          <a:p>
            <a:pPr rtl="0">
              <a:spcBef>
                <a:spcPts val="0"/>
              </a:spcBef>
              <a:buNone/>
            </a:pPr>
            <a:endParaRPr lang="pl" sz="1200" dirty="0" smtClean="0">
              <a:latin typeface="Bookman Old Style" pitchFamily="18" charset="0"/>
            </a:endParaRPr>
          </a:p>
          <a:p>
            <a:pPr algn="ctr">
              <a:buNone/>
            </a:pP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1 twaróg półtlusty</a:t>
            </a:r>
          </a:p>
          <a:p>
            <a:pPr algn="ctr">
              <a:buNone/>
            </a:pP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4 rzodkiewki</a:t>
            </a:r>
          </a:p>
          <a:p>
            <a:pPr algn="ctr">
              <a:buNone/>
            </a:pP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3 gałązki szczypiorku</a:t>
            </a:r>
          </a:p>
          <a:p>
            <a:pPr algn="ctr">
              <a:buNone/>
            </a:pPr>
            <a:r>
              <a:rPr lang="pl-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s</a:t>
            </a: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zczypta soli</a:t>
            </a:r>
          </a:p>
          <a:p>
            <a:pPr algn="ctr">
              <a:buNone/>
            </a:pPr>
            <a:r>
              <a:rPr lang="pl-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s</a:t>
            </a: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zczypta pieprzu</a:t>
            </a:r>
            <a:endParaRPr lang="pl" sz="1400" dirty="0">
              <a:latin typeface="Bookman Old Style" pitchFamily="18" charset="0"/>
            </a:endParaRPr>
          </a:p>
          <a:p>
            <a:pPr rtl="0">
              <a:spcBef>
                <a:spcPts val="0"/>
              </a:spcBef>
              <a:buNone/>
            </a:pPr>
            <a:endParaRPr sz="1200" dirty="0">
              <a:latin typeface="Bookman Old Style" pitchFamily="18" charset="0"/>
            </a:endParaRPr>
          </a:p>
          <a:p>
            <a:pPr marL="0" indent="0" algn="ctr">
              <a:buNone/>
            </a:pP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Twarożek przełóż do miseczki. Delikatnie ugnieć go wiedelczykiem. Rzodkiewki i szczypiorek pokrój na kawałeczki, </a:t>
            </a:r>
            <a:r>
              <a:rPr lang="pl" sz="1200" b="1" dirty="0" smtClean="0">
                <a:solidFill>
                  <a:srgbClr val="C00000"/>
                </a:solidFill>
                <a:latin typeface="Bookman Old Style" pitchFamily="18" charset="0"/>
              </a:rPr>
              <a:t>ALE UWAŻAJ, NÓŻ MOŻE BYĆ OSTRY!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Następnie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dodaj małą szczyptę soli i odrobinę pieprzu. Wymieszaj i </a:t>
            </a: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gotowe!</a:t>
            </a:r>
            <a:endParaRPr lang="pl" sz="1200" dirty="0">
              <a:ln>
                <a:solidFill>
                  <a:schemeClr val="tx1">
                    <a:alpha val="50000"/>
                  </a:schemeClr>
                </a:solidFill>
              </a:ln>
              <a:latin typeface="Bookman Old Style" pitchFamily="18" charset="0"/>
            </a:endParaRPr>
          </a:p>
        </p:txBody>
      </p:sp>
      <p:sp>
        <p:nvSpPr>
          <p:cNvPr id="164" name="Shape 164"/>
          <p:cNvSpPr txBox="1">
            <a:spLocks noGrp="1"/>
          </p:cNvSpPr>
          <p:nvPr>
            <p:ph type="body" idx="2"/>
          </p:nvPr>
        </p:nvSpPr>
        <p:spPr>
          <a:xfrm>
            <a:off x="4648200" y="1278513"/>
            <a:ext cx="4236493" cy="3630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indent="0" algn="ctr">
              <a:buNone/>
            </a:pPr>
            <a:r>
              <a:rPr lang="pl" sz="28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FFC000"/>
                </a:solidFill>
                <a:latin typeface="Bookman Old Style" pitchFamily="18" charset="0"/>
              </a:rPr>
              <a:t>Serek wiejski ze świeżym ogórkiem</a:t>
            </a:r>
            <a:endParaRPr sz="2800" dirty="0">
              <a:latin typeface="Bookman Old Style" pitchFamily="18" charset="0"/>
            </a:endParaRPr>
          </a:p>
          <a:p>
            <a:pPr>
              <a:buNone/>
            </a:pPr>
            <a:endParaRPr lang="pl" sz="1200" dirty="0" smtClean="0">
              <a:latin typeface="Bookman Old Style" pitchFamily="18" charset="0"/>
            </a:endParaRPr>
          </a:p>
          <a:p>
            <a:pPr algn="ctr">
              <a:buNone/>
            </a:pP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1 serek wiejski</a:t>
            </a:r>
          </a:p>
          <a:p>
            <a:pPr algn="ctr">
              <a:buNone/>
            </a:pP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½ ogórka świeżego</a:t>
            </a:r>
          </a:p>
          <a:p>
            <a:pPr algn="ctr">
              <a:buNone/>
            </a:pPr>
            <a:r>
              <a:rPr lang="pl-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s</a:t>
            </a: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zczypta soli</a:t>
            </a:r>
          </a:p>
          <a:p>
            <a:pPr algn="ctr">
              <a:buNone/>
            </a:pPr>
            <a:r>
              <a:rPr lang="pl-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s</a:t>
            </a: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zczypta pieprzu</a:t>
            </a:r>
            <a:endParaRPr lang="pl" sz="1400" dirty="0">
              <a:latin typeface="Bookman Old Style" pitchFamily="18" charset="0"/>
            </a:endParaRPr>
          </a:p>
          <a:p>
            <a:pPr algn="l" rtl="0">
              <a:spcBef>
                <a:spcPts val="0"/>
              </a:spcBef>
              <a:buNone/>
            </a:pPr>
            <a:endParaRPr sz="1200" dirty="0">
              <a:latin typeface="Bookman Old Style" pitchFamily="18" charset="0"/>
            </a:endParaRPr>
          </a:p>
          <a:p>
            <a:pPr marL="0" indent="0" algn="l">
              <a:spcBef>
                <a:spcPts val="0"/>
              </a:spcBef>
              <a:buNone/>
            </a:pPr>
            <a:endParaRPr lang="pl" sz="1200" dirty="0" smtClean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Ogórka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świeżego obierz obieraczką i pokrój na kawałeczki, </a:t>
            </a:r>
            <a:r>
              <a:rPr lang="pl" sz="1200" b="1" dirty="0" smtClean="0">
                <a:solidFill>
                  <a:srgbClr val="C00000"/>
                </a:solidFill>
                <a:latin typeface="Bookman Old Style" pitchFamily="18" charset="0"/>
              </a:rPr>
              <a:t>ALE UWAŻAJ, NÓŻ MOŻE BYĆ OSTRY! 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Wrzuć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ogórka do miseczki, zalej serkiem wiejskim, dodaj szczyptę </a:t>
            </a: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soli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i pieprzu. Wymieszaj i gotowe</a:t>
            </a: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!</a:t>
            </a:r>
            <a:endParaRPr lang="pl" sz="1200" dirty="0">
              <a:ln>
                <a:solidFill>
                  <a:schemeClr val="tx1">
                    <a:alpha val="50000"/>
                  </a:schemeClr>
                </a:solidFill>
              </a:ln>
              <a:latin typeface="Bookman Old Style" pitchFamily="18" charset="0"/>
            </a:endParaRPr>
          </a:p>
        </p:txBody>
      </p:sp>
      <p:sp>
        <p:nvSpPr>
          <p:cNvPr id="162" name="Shape 162"/>
          <p:cNvSpPr txBox="1">
            <a:spLocks noGrp="1"/>
          </p:cNvSpPr>
          <p:nvPr>
            <p:ph type="title"/>
          </p:nvPr>
        </p:nvSpPr>
        <p:spPr>
          <a:xfrm>
            <a:off x="0" y="0"/>
            <a:ext cx="9144000" cy="731413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r>
              <a:rPr lang="pl" sz="3600" b="1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Bookman Old Style" pitchFamily="18" charset="0"/>
              </a:rPr>
              <a:t>ZRÓB TO SAM!!</a:t>
            </a:r>
            <a:endParaRPr lang="pl" sz="3600" dirty="0">
              <a:latin typeface="Bookman Old Style" pitchFamily="18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4479633" y="211008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pl-PL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>
            <a:off x="188145" y="870746"/>
            <a:ext cx="4208443" cy="4118376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indent="0" algn="ctr" rtl="0">
              <a:spcBef>
                <a:spcPts val="0"/>
              </a:spcBef>
              <a:buNone/>
            </a:pPr>
            <a:r>
              <a:rPr lang="pl" sz="26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FFC000"/>
                </a:solidFill>
                <a:latin typeface="Bookman Old Style" pitchFamily="18" charset="0"/>
              </a:rPr>
              <a:t>Serek Mozzarella z pomidorem </a:t>
            </a:r>
            <a:r>
              <a:rPr lang="pl" sz="26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FFC000"/>
                </a:solidFill>
                <a:latin typeface="Bookman Old Style" pitchFamily="18" charset="0"/>
              </a:rPr>
              <a:t>i </a:t>
            </a:r>
            <a:r>
              <a:rPr lang="pl" sz="26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FFC000"/>
                </a:solidFill>
                <a:latin typeface="Bookman Old Style" pitchFamily="18" charset="0"/>
              </a:rPr>
              <a:t>sosem włoskim</a:t>
            </a:r>
          </a:p>
          <a:p>
            <a:pPr algn="ctr" rtl="0">
              <a:spcBef>
                <a:spcPts val="0"/>
              </a:spcBef>
              <a:buNone/>
            </a:pPr>
            <a:endParaRPr lang="pl" sz="1400" dirty="0" smtClean="0">
              <a:solidFill>
                <a:srgbClr val="FF00FF"/>
              </a:solidFill>
              <a:latin typeface="Bookman Old Style" pitchFamily="18" charset="0"/>
            </a:endParaRPr>
          </a:p>
          <a:p>
            <a:pPr algn="ctr" rtl="0">
              <a:spcBef>
                <a:spcPts val="0"/>
              </a:spcBef>
              <a:buNone/>
            </a:pP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1 </a:t>
            </a:r>
            <a:r>
              <a:rPr lang="pl" sz="14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kulka sera MOZZARELLA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sz="14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1 pomidor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sz="14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1 saszetka sosu włoskiego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sz="14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3 łyżki oleju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sz="14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3 łyżki </a:t>
            </a: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wody</a:t>
            </a:r>
            <a:endParaRPr sz="1400" dirty="0">
              <a:solidFill>
                <a:srgbClr val="FF00FF"/>
              </a:solidFill>
              <a:latin typeface="Bookman Old Style" pitchFamily="18" charset="0"/>
            </a:endParaRPr>
          </a:p>
          <a:p>
            <a:pPr rtl="0">
              <a:spcBef>
                <a:spcPts val="0"/>
              </a:spcBef>
              <a:buNone/>
            </a:pPr>
            <a:endParaRPr lang="pl-PL" sz="1200" b="1" dirty="0" smtClean="0">
              <a:solidFill>
                <a:srgbClr val="FF00FF"/>
              </a:solidFill>
              <a:latin typeface="Bookman Old Style" pitchFamily="18" charset="0"/>
            </a:endParaRPr>
          </a:p>
          <a:p>
            <a:pPr marL="0" indent="0" algn="ctr">
              <a:buNone/>
            </a:pP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W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małej filiżance mieszamy 3 łyżki wody i 3 łyżki </a:t>
            </a: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oleju,a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następnie dodajemy zawartość torebeczki z sosem </a:t>
            </a: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włoskim. Ser mozzarella i pomidora kroimy na wąskie plastry, </a:t>
            </a:r>
          </a:p>
          <a:p>
            <a:pPr marL="0" indent="0" algn="ctr">
              <a:buNone/>
            </a:pPr>
            <a:r>
              <a:rPr lang="pl" sz="1200" b="1" dirty="0" smtClean="0">
                <a:solidFill>
                  <a:srgbClr val="C00000"/>
                </a:solidFill>
                <a:latin typeface="Bookman Old Style" pitchFamily="18" charset="0"/>
              </a:rPr>
              <a:t>ALE UWAŻAJ, NÓŻ MOŻE BYĆ OSTRY! </a:t>
            </a:r>
          </a:p>
          <a:p>
            <a:pPr marL="0" indent="0" algn="ctr">
              <a:buNone/>
            </a:pP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Na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talerzyku układamy je na przemian i przed podaniem polewamy sosikiem z filiżanki.</a:t>
            </a:r>
          </a:p>
        </p:txBody>
      </p:sp>
      <p:sp>
        <p:nvSpPr>
          <p:cNvPr id="170" name="Shape 170"/>
          <p:cNvSpPr txBox="1">
            <a:spLocks noGrp="1"/>
          </p:cNvSpPr>
          <p:nvPr>
            <p:ph type="body" idx="2"/>
          </p:nvPr>
        </p:nvSpPr>
        <p:spPr>
          <a:xfrm>
            <a:off x="4549907" y="860588"/>
            <a:ext cx="4404360" cy="414040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indent="0" algn="ctr" rtl="0">
              <a:spcBef>
                <a:spcPts val="0"/>
              </a:spcBef>
              <a:buNone/>
            </a:pPr>
            <a:r>
              <a:rPr lang="pl" sz="28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FFC000"/>
                </a:solidFill>
                <a:latin typeface="Bookman Old Style" pitchFamily="18" charset="0"/>
              </a:rPr>
              <a:t>Uśmiechnięte tosty z żółtym serem</a:t>
            </a:r>
          </a:p>
          <a:p>
            <a:pPr rtl="0">
              <a:spcBef>
                <a:spcPts val="0"/>
              </a:spcBef>
              <a:buNone/>
            </a:pPr>
            <a:endParaRPr sz="1200" dirty="0">
              <a:solidFill>
                <a:srgbClr val="FF00FF"/>
              </a:solidFill>
              <a:latin typeface="Bookman Old Style" pitchFamily="18" charset="0"/>
            </a:endParaRPr>
          </a:p>
          <a:p>
            <a:pPr algn="ctr" rtl="0">
              <a:spcBef>
                <a:spcPts val="0"/>
              </a:spcBef>
              <a:buNone/>
            </a:pPr>
            <a:r>
              <a:rPr lang="pl" sz="14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4 kromki chleba tostowego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sz="14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2 plasterki żółtego sera, np Gouda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sz="14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1 pieczarka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sz="14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masło do smarowania tostów</a:t>
            </a:r>
          </a:p>
          <a:p>
            <a:pPr algn="ctr" rtl="0">
              <a:spcBef>
                <a:spcPts val="0"/>
              </a:spcBef>
              <a:buNone/>
            </a:pPr>
            <a:r>
              <a:rPr lang="pl" sz="1400" dirty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2 plasterki szynki, np. </a:t>
            </a: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konserwowej</a:t>
            </a:r>
            <a:endParaRPr lang="pl" sz="1400" dirty="0">
              <a:ln>
                <a:solidFill>
                  <a:schemeClr val="tx1">
                    <a:alpha val="50000"/>
                  </a:schemeClr>
                </a:solidFill>
              </a:ln>
              <a:solidFill>
                <a:srgbClr val="00FF00"/>
              </a:solidFill>
              <a:latin typeface="Bookman Old Style" pitchFamily="18" charset="0"/>
            </a:endParaRPr>
          </a:p>
          <a:p>
            <a:pPr algn="ctr" rtl="0">
              <a:spcBef>
                <a:spcPts val="0"/>
              </a:spcBef>
              <a:buNone/>
            </a:pPr>
            <a:r>
              <a:rPr lang="pl-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K</a:t>
            </a:r>
            <a:r>
              <a:rPr lang="pl" sz="14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etchup</a:t>
            </a:r>
          </a:p>
          <a:p>
            <a:pPr algn="ctr" rtl="0">
              <a:spcBef>
                <a:spcPts val="0"/>
              </a:spcBef>
              <a:buNone/>
            </a:pPr>
            <a:endParaRPr sz="1400" dirty="0">
              <a:ln>
                <a:solidFill>
                  <a:schemeClr val="tx1">
                    <a:alpha val="50000"/>
                  </a:schemeClr>
                </a:solidFill>
              </a:ln>
              <a:solidFill>
                <a:srgbClr val="00FF00"/>
              </a:solidFill>
              <a:latin typeface="Bookman Old Style" pitchFamily="18" charset="0"/>
            </a:endParaRPr>
          </a:p>
          <a:p>
            <a:pPr marL="1588" indent="-1588" algn="ctr" rtl="0">
              <a:spcBef>
                <a:spcPts val="0"/>
              </a:spcBef>
              <a:buNone/>
            </a:pP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Chleb tostowy smarujemy </a:t>
            </a: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cienko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masłem. Na jednej kromce układamy plasterek sera, plasterek szynki i 2 kawałki pieczarek pokrojonych w plasterki. Przykrywamy drugą kromką chleba. </a:t>
            </a:r>
            <a:endParaRPr lang="pl" sz="1200" dirty="0" smtClean="0">
              <a:ln>
                <a:solidFill>
                  <a:schemeClr val="tx1">
                    <a:alpha val="50000"/>
                  </a:schemeClr>
                </a:solidFill>
              </a:ln>
              <a:latin typeface="Bookman Old Style" pitchFamily="18" charset="0"/>
            </a:endParaRPr>
          </a:p>
          <a:p>
            <a:pPr marL="1588" indent="-1588" algn="ctr" rtl="0">
              <a:spcBef>
                <a:spcPts val="0"/>
              </a:spcBef>
              <a:buNone/>
            </a:pP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Z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pozostałymi 2 </a:t>
            </a: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kromkami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robimy to samo. </a:t>
            </a:r>
          </a:p>
          <a:p>
            <a:pPr marL="0" indent="0" algn="ctr">
              <a:buNone/>
            </a:pPr>
            <a:r>
              <a:rPr lang="pl" sz="1200" b="1" dirty="0">
                <a:solidFill>
                  <a:srgbClr val="C00000"/>
                </a:solidFill>
                <a:latin typeface="Bookman Old Style" pitchFamily="18" charset="0"/>
              </a:rPr>
              <a:t>Poproś o pomoc kogoś dorosłego i włóż obie kanapki do tostera.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Zamknij i poczekaj, aż będą </a:t>
            </a: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gotowe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. </a:t>
            </a:r>
            <a:endParaRPr lang="pl" sz="1200" dirty="0" smtClean="0">
              <a:ln>
                <a:solidFill>
                  <a:schemeClr val="tx1">
                    <a:alpha val="50000"/>
                  </a:schemeClr>
                </a:solidFill>
              </a:ln>
              <a:latin typeface="Bookman Old Style" pitchFamily="18" charset="0"/>
            </a:endParaRPr>
          </a:p>
          <a:p>
            <a:pPr marL="0" indent="0" algn="ctr">
              <a:buNone/>
            </a:pP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Na </a:t>
            </a:r>
            <a:r>
              <a:rPr lang="pl" sz="1200" dirty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koniec zrób uśmiech i oczka z </a:t>
            </a:r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ketchupu.</a:t>
            </a:r>
            <a:endParaRPr lang="pl" sz="1200" dirty="0">
              <a:ln>
                <a:solidFill>
                  <a:schemeClr val="tx1">
                    <a:alpha val="50000"/>
                  </a:schemeClr>
                </a:solidFill>
              </a:ln>
              <a:latin typeface="Bookman Old Style" pitchFamily="18" charset="0"/>
            </a:endParaRPr>
          </a:p>
          <a:p>
            <a:pPr rtl="0">
              <a:spcBef>
                <a:spcPts val="0"/>
              </a:spcBef>
              <a:buNone/>
            </a:pPr>
            <a:endParaRPr sz="1200" dirty="0">
              <a:solidFill>
                <a:srgbClr val="FF00FF"/>
              </a:solidFill>
            </a:endParaRPr>
          </a:p>
          <a:p>
            <a:pPr rtl="0">
              <a:spcBef>
                <a:spcPts val="0"/>
              </a:spcBef>
              <a:buNone/>
            </a:pPr>
            <a:endParaRPr sz="1200" dirty="0">
              <a:solidFill>
                <a:srgbClr val="FF00FF"/>
              </a:solidFill>
            </a:endParaRPr>
          </a:p>
          <a:p>
            <a:pPr>
              <a:spcBef>
                <a:spcPts val="0"/>
              </a:spcBef>
              <a:buNone/>
            </a:pPr>
            <a:endParaRPr sz="1200" dirty="0">
              <a:solidFill>
                <a:srgbClr val="FF00FF"/>
              </a:solidFill>
            </a:endParaRPr>
          </a:p>
        </p:txBody>
      </p:sp>
      <p:sp>
        <p:nvSpPr>
          <p:cNvPr id="171" name="Shape 171"/>
          <p:cNvSpPr txBox="1">
            <a:spLocks noGrp="1"/>
          </p:cNvSpPr>
          <p:nvPr>
            <p:ph type="title"/>
          </p:nvPr>
        </p:nvSpPr>
        <p:spPr>
          <a:xfrm>
            <a:off x="0" y="-1"/>
            <a:ext cx="9144000" cy="627962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pl" sz="3200" b="1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Bookman Old Style" pitchFamily="18" charset="0"/>
              </a:rPr>
              <a:t>ZRÓB RODZICOM PYSZNE ŚNIADANKO!!</a:t>
            </a:r>
            <a:endParaRPr lang="pl" sz="3200" b="1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6" name="Shape 176"/>
          <p:cNvSpPr txBox="1">
            <a:spLocks noGrp="1"/>
          </p:cNvSpPr>
          <p:nvPr>
            <p:ph type="body" idx="1"/>
          </p:nvPr>
        </p:nvSpPr>
        <p:spPr>
          <a:xfrm>
            <a:off x="218364" y="1596789"/>
            <a:ext cx="4012442" cy="2156346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algn="ctr" rtl="0">
              <a:spcBef>
                <a:spcPts val="0"/>
              </a:spcBef>
              <a:buNone/>
            </a:pPr>
            <a:r>
              <a:rPr lang="pl" sz="1600" b="1" dirty="0" smtClean="0">
                <a:latin typeface="Bookman Old Style" pitchFamily="18" charset="0"/>
              </a:rPr>
              <a:t>Składniki:</a:t>
            </a:r>
          </a:p>
          <a:p>
            <a:pPr algn="ctr">
              <a:buNone/>
            </a:pPr>
            <a:r>
              <a:rPr lang="pl" sz="16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1 opakowanie mieszanki sałat</a:t>
            </a:r>
          </a:p>
          <a:p>
            <a:pPr algn="ctr">
              <a:buNone/>
            </a:pPr>
            <a:r>
              <a:rPr lang="pl" sz="16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1 opakowanie sera feta</a:t>
            </a:r>
          </a:p>
          <a:p>
            <a:pPr algn="ctr">
              <a:buNone/>
            </a:pPr>
            <a:r>
              <a:rPr lang="pl" sz="16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1 średni ogórek</a:t>
            </a:r>
          </a:p>
          <a:p>
            <a:pPr algn="ctr">
              <a:buNone/>
            </a:pPr>
            <a:r>
              <a:rPr lang="pl" sz="16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2 małe pomidory</a:t>
            </a:r>
          </a:p>
          <a:p>
            <a:pPr algn="ctr">
              <a:buNone/>
            </a:pPr>
            <a:r>
              <a:rPr lang="pl" sz="16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1 średnia czerwona cebula</a:t>
            </a:r>
          </a:p>
          <a:p>
            <a:pPr algn="ctr">
              <a:buNone/>
            </a:pPr>
            <a:r>
              <a:rPr lang="pl" sz="16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7 zielonych oliwek</a:t>
            </a:r>
          </a:p>
          <a:p>
            <a:pPr algn="ctr">
              <a:buNone/>
            </a:pPr>
            <a:r>
              <a:rPr lang="pl" sz="16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7 czarnych oliwek</a:t>
            </a:r>
            <a:endParaRPr sz="1100" dirty="0" smtClean="0"/>
          </a:p>
        </p:txBody>
      </p:sp>
      <p:sp>
        <p:nvSpPr>
          <p:cNvPr id="2" name="Prostokąt 1"/>
          <p:cNvSpPr/>
          <p:nvPr/>
        </p:nvSpPr>
        <p:spPr>
          <a:xfrm>
            <a:off x="4806545" y="1651379"/>
            <a:ext cx="3866755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dk2"/>
              </a:buClr>
              <a:buSzPct val="100000"/>
            </a:pPr>
            <a:r>
              <a:rPr lang="pl" sz="1600" b="1" dirty="0">
                <a:solidFill>
                  <a:schemeClr val="tx1"/>
                </a:solidFill>
                <a:latin typeface="Bookman Old Style" pitchFamily="18" charset="0"/>
              </a:rPr>
              <a:t>Sos</a:t>
            </a:r>
            <a:r>
              <a:rPr lang="pl" sz="1600" b="1" dirty="0" smtClean="0">
                <a:solidFill>
                  <a:schemeClr val="tx1"/>
                </a:solidFill>
                <a:latin typeface="Bookman Old Style" pitchFamily="18" charset="0"/>
              </a:rPr>
              <a:t>:</a:t>
            </a:r>
          </a:p>
          <a:p>
            <a:pPr algn="ctr">
              <a:buClr>
                <a:schemeClr val="dk2"/>
              </a:buClr>
              <a:buSzPct val="100000"/>
            </a:pPr>
            <a:r>
              <a:rPr lang="pl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3 łyżki wody</a:t>
            </a:r>
          </a:p>
          <a:p>
            <a:pPr algn="ctr">
              <a:buClr>
                <a:schemeClr val="dk2"/>
              </a:buClr>
              <a:buSzPct val="100000"/>
            </a:pPr>
            <a:r>
              <a:rPr lang="pl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3 łyżki oleju</a:t>
            </a:r>
          </a:p>
          <a:p>
            <a:pPr algn="ctr">
              <a:buClr>
                <a:schemeClr val="dk2"/>
              </a:buClr>
              <a:buSzPct val="100000"/>
            </a:pPr>
            <a:r>
              <a:rPr lang="pl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00FF00"/>
                </a:solidFill>
                <a:latin typeface="Bookman Old Style" pitchFamily="18" charset="0"/>
              </a:rPr>
              <a:t>1 opakowanie sosu greckiego w torebce (chyba, że Twoj rodzic potrafi taki sos zrobić samodzielnie)</a:t>
            </a:r>
            <a:endParaRPr lang="pl" dirty="0">
              <a:solidFill>
                <a:schemeClr val="dk2"/>
              </a:solidFill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" sz="3200" b="1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Bookman Old Style" pitchFamily="18" charset="0"/>
              </a:rPr>
              <a:t>ZABAWY  Z RODZICAMI </a:t>
            </a:r>
            <a:endParaRPr lang="pl-PL" sz="3200" dirty="0"/>
          </a:p>
        </p:txBody>
      </p:sp>
      <p:sp>
        <p:nvSpPr>
          <p:cNvPr id="8" name="Prostokąt 7"/>
          <p:cNvSpPr/>
          <p:nvPr/>
        </p:nvSpPr>
        <p:spPr>
          <a:xfrm>
            <a:off x="0" y="3512284"/>
            <a:ext cx="91440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" sz="1600" dirty="0" smtClean="0"/>
          </a:p>
          <a:p>
            <a:pPr algn="just"/>
            <a:r>
              <a:rPr lang="pl" sz="12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latin typeface="Bookman Old Style" pitchFamily="18" charset="0"/>
              </a:rPr>
              <a:t>Na początku obierzcie ogórka, umyjcie pomidory, obierzcie cebule i wyciągnijcie oliwki z zalewy. Ogórka, pomidora        i oliwki pokrójcie w kostkę, a cebulę w krążki. Następnie mieszankę sałat wsypcie do miski i poziomami układajcie pozostałe warzywa (oliwki na sam wierzch). Sos rozróbcie w filiżance. Odstawcie na bok. Fetę pokrójcie w małe kosteczki i posypcie wierzch sałatki. Oblej wszystko sosikiem z filiżanki. Odstaw do lodówki na 5 minut, ALE NIE MIESZAJ, sos sam spłynie. Podajcie na stół jako sałatkę, bądź dodatek do obiadu.</a:t>
            </a:r>
            <a:endParaRPr lang="pl" sz="1200" dirty="0">
              <a:ln>
                <a:solidFill>
                  <a:schemeClr val="tx1">
                    <a:alpha val="50000"/>
                  </a:schemeClr>
                </a:solidFill>
              </a:ln>
              <a:latin typeface="Bookman Old Style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0" y="941696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" sz="2800" dirty="0" smtClean="0">
                <a:ln>
                  <a:solidFill>
                    <a:schemeClr val="tx1">
                      <a:alpha val="50000"/>
                    </a:schemeClr>
                  </a:solidFill>
                </a:ln>
                <a:solidFill>
                  <a:srgbClr val="FFC000"/>
                </a:solidFill>
                <a:latin typeface="Bookman Old Style" pitchFamily="18" charset="0"/>
              </a:rPr>
              <a:t>Sałatka grecka z serem feta!</a:t>
            </a:r>
            <a:r>
              <a:rPr lang="pl" sz="2800" dirty="0" smtClean="0"/>
              <a:t> 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2" name="Shape 182"/>
          <p:cNvSpPr txBox="1">
            <a:spLocks noGrp="1"/>
          </p:cNvSpPr>
          <p:nvPr>
            <p:ph type="title"/>
          </p:nvPr>
        </p:nvSpPr>
        <p:spPr>
          <a:xfrm>
            <a:off x="1" y="286603"/>
            <a:ext cx="9143999" cy="732962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pl" sz="3600" b="1" dirty="0">
                <a:latin typeface="Bookman Old Style" pitchFamily="18" charset="0"/>
              </a:rPr>
              <a:t>Kanapki z twarożkiem na 3 sposoby</a:t>
            </a:r>
          </a:p>
        </p:txBody>
      </p:sp>
      <p:pic>
        <p:nvPicPr>
          <p:cNvPr id="185" name="Shape 18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27933" y="1285736"/>
            <a:ext cx="2574872" cy="1621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Shape 18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2536" y="3111600"/>
            <a:ext cx="3347201" cy="1828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Shape 18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54136" y="3097940"/>
            <a:ext cx="3493589" cy="184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58829" y="1266043"/>
            <a:ext cx="25717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9620" y="1256519"/>
            <a:ext cx="255270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</TotalTime>
  <Words>817</Words>
  <Application>Microsoft Office PowerPoint</Application>
  <PresentationFormat>Pokaz na ekranie (16:9)</PresentationFormat>
  <Paragraphs>137</Paragraphs>
  <Slides>17</Slides>
  <Notes>13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18" baseType="lpstr">
      <vt:lpstr>Motyw pakietu Office</vt:lpstr>
      <vt:lpstr>Slajd 0</vt:lpstr>
      <vt:lpstr>Prawidłowe żywienie jest jednym   z najważniejszych czynników warunkujących dobry stan zdrowia dziecka, jego zdolności uczenia się i ilość aktywności ruchowej.  Warto pamiętać zatem, aby jadłospis był urozmaicony. </vt:lpstr>
      <vt:lpstr>Jakie produkty należy codziennie spożywać?</vt:lpstr>
      <vt:lpstr>Na mocne kości…. Mleko!</vt:lpstr>
      <vt:lpstr> A jeśli nie mleko, to sery.</vt:lpstr>
      <vt:lpstr>POLSKA serem słynie</vt:lpstr>
      <vt:lpstr>Najlepszy ser, który świetnie komponuje się na kanapce wraz z rzodkiewką, ogórkiem i szczypiorkiem to… TWARÓG!!</vt:lpstr>
      <vt:lpstr>SEREK WIEJSKI</vt:lpstr>
      <vt:lpstr>POLSKA serem słynie</vt:lpstr>
      <vt:lpstr>Slajd 9</vt:lpstr>
      <vt:lpstr>Innymi bardzo smacznymi dodatkami do kanapek mogą być SERY TOPIONE!</vt:lpstr>
      <vt:lpstr>SERY PODPUSZCZKOWE PLEŚNIOWE</vt:lpstr>
      <vt:lpstr>SER TYPU FETA</vt:lpstr>
      <vt:lpstr>ZRÓB TO SAM!!</vt:lpstr>
      <vt:lpstr>ZRÓB RODZICOM PYSZNE ŚNIADANKO!!</vt:lpstr>
      <vt:lpstr>Slajd 15</vt:lpstr>
      <vt:lpstr>Kanapki z twarożkiem na 3 sposoby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Cecylia Baran</dc:creator>
  <cp:lastModifiedBy>Łukasz Tutak</cp:lastModifiedBy>
  <cp:revision>39</cp:revision>
  <dcterms:modified xsi:type="dcterms:W3CDTF">2015-07-03T15:52:27Z</dcterms:modified>
</cp:coreProperties>
</file>