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3" r:id="rId4"/>
    <p:sldId id="264" r:id="rId5"/>
    <p:sldId id="265" r:id="rId6"/>
    <p:sldId id="257" r:id="rId7"/>
    <p:sldId id="258" r:id="rId8"/>
    <p:sldId id="259" r:id="rId9"/>
    <p:sldId id="260" r:id="rId10"/>
    <p:sldId id="261" r:id="rId11"/>
    <p:sldId id="266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3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07690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116892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01272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905062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4214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3534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8930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722115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858465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79980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2995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0E363-CE8C-4F27-BF98-2D0104B54F58}" type="datetimeFigureOut">
              <a:rPr lang="pl-PL" smtClean="0"/>
              <a:pPr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8A69C-6982-4DE0-AA3F-8204EFA96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84935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52055" y="50367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pl-PL" sz="6000" b="1" dirty="0" smtClean="0">
                <a:latin typeface="+mn-lt"/>
              </a:rPr>
              <a:t>JEDZ ZDROWO,</a:t>
            </a:r>
            <a:br>
              <a:rPr lang="pl-PL" sz="6000" b="1" dirty="0" smtClean="0">
                <a:latin typeface="+mn-lt"/>
              </a:rPr>
            </a:br>
            <a:r>
              <a:rPr lang="pl-PL" sz="6000" b="1" dirty="0" smtClean="0">
                <a:latin typeface="+mn-lt"/>
              </a:rPr>
              <a:t>BĄDŹ ZDROWY</a:t>
            </a:r>
            <a:endParaRPr lang="pl-PL" sz="6000" b="1" dirty="0">
              <a:latin typeface="+mn-lt"/>
            </a:endParaRPr>
          </a:p>
        </p:txBody>
      </p:sp>
      <p:pic>
        <p:nvPicPr>
          <p:cNvPr id="8194" name="Picture 2" descr="http://www.dietetyka.ipr.pl/attachments/Image/dzieci-dieta.png?template=gener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3374" y="2259946"/>
            <a:ext cx="8172856" cy="396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940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87781" y="637309"/>
            <a:ext cx="6774874" cy="2013674"/>
          </a:xfrm>
        </p:spPr>
        <p:txBody>
          <a:bodyPr>
            <a:normAutofit/>
          </a:bodyPr>
          <a:lstStyle/>
          <a:p>
            <a:r>
              <a:rPr lang="pl-PL" sz="3200" b="1" dirty="0" smtClean="0"/>
              <a:t>Jedną z podstawowych zasad prawidłowego </a:t>
            </a:r>
            <a:r>
              <a:rPr lang="pl-PL" sz="3200" b="1" dirty="0"/>
              <a:t>ż</a:t>
            </a:r>
            <a:r>
              <a:rPr lang="pl-PL" sz="3200" b="1" dirty="0" smtClean="0"/>
              <a:t>ywienia jest spożywanie 4-5 posiłków w </a:t>
            </a:r>
            <a:r>
              <a:rPr lang="pl-PL" sz="3200" b="1" dirty="0" smtClean="0"/>
              <a:t>ciągu dnia</a:t>
            </a:r>
            <a:r>
              <a:rPr lang="pl-PL" sz="3200" b="1" dirty="0" smtClean="0"/>
              <a:t>, </a:t>
            </a:r>
            <a:r>
              <a:rPr lang="pl-PL" sz="3200" b="1" dirty="0" smtClean="0"/>
              <a:t>                                  z </a:t>
            </a:r>
            <a:r>
              <a:rPr lang="pl-PL" sz="3200" b="1" dirty="0" smtClean="0"/>
              <a:t>przeciętną częstotliwością </a:t>
            </a:r>
            <a:r>
              <a:rPr lang="pl-PL" sz="3200" b="1" dirty="0" smtClean="0"/>
              <a:t>co </a:t>
            </a:r>
            <a:r>
              <a:rPr lang="pl-PL" sz="3200" b="1" dirty="0" smtClean="0"/>
              <a:t>4 godziny. </a:t>
            </a:r>
            <a:endParaRPr lang="pl-PL" sz="3200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117129"/>
            <a:ext cx="9144000" cy="1655762"/>
          </a:xfrm>
        </p:spPr>
        <p:txBody>
          <a:bodyPr>
            <a:normAutofit/>
          </a:bodyPr>
          <a:lstStyle/>
          <a:p>
            <a:r>
              <a:rPr lang="pl-PL" sz="2800" dirty="0" smtClean="0"/>
              <a:t>Zadaniem racjonalnego </a:t>
            </a:r>
            <a:r>
              <a:rPr lang="pl-PL" sz="2800" dirty="0"/>
              <a:t>ż</a:t>
            </a:r>
            <a:r>
              <a:rPr lang="pl-PL" sz="2800" dirty="0" smtClean="0"/>
              <a:t>ywienia jest dostarczenie organizmowi wszystkich składników </a:t>
            </a:r>
            <a:r>
              <a:rPr lang="pl-PL" sz="2800" dirty="0" smtClean="0"/>
              <a:t>odżywczych                               w </a:t>
            </a:r>
            <a:r>
              <a:rPr lang="pl-PL" sz="2800" dirty="0" smtClean="0"/>
              <a:t>odpowiednich ilościach i proporcjach. </a:t>
            </a:r>
            <a:endParaRPr lang="pl-PL" sz="2800" dirty="0"/>
          </a:p>
        </p:txBody>
      </p:sp>
      <p:pic>
        <p:nvPicPr>
          <p:cNvPr id="7170" name="Picture 2" descr="http://www.milionkobiet.pl/files/2012_06/sniadanie-92c9c74483aabaa37eaaa63aa8742daa4abc8_d166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390" y="229640"/>
            <a:ext cx="2525338" cy="168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i.iplsc.com/drugie-sniadanie-jest-waznym-posilkiem-dla-kazdego-dziecka/0002HU04VAT9UI0H-C116-F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647" y="4870913"/>
            <a:ext cx="2501143" cy="182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img1.garnek.pl/a.garnek.pl/023/167/23167463_800.0.jpg/obia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48801" y="271540"/>
            <a:ext cx="2515436" cy="18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www.bardzosmaczne.info/wp-content/gallery/bardzosmaczne/obiad-na-szybk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47663" y="4759039"/>
            <a:ext cx="251070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encrypted-tbn1.gstatic.com/images?q=tbn:ANd9GcQnFZEiOKI6SEZwAW5KvFA1DBhdYoROKYfrJMhYhits8gKb_82IQFB2HEK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9760" y="4859342"/>
            <a:ext cx="2427855" cy="181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938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235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4800" b="1" dirty="0" smtClean="0"/>
              <a:t>Czego potrzebuje nasz organizm?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Białka są najważniejszym i podstawowym składnikiem budulcowym mięśni, kości, skóry</a:t>
            </a:r>
            <a:br>
              <a:rPr lang="pl-PL" dirty="0" smtClean="0"/>
            </a:br>
            <a:r>
              <a:rPr lang="pl-PL" dirty="0" smtClean="0"/>
              <a:t>i tkanek.</a:t>
            </a:r>
          </a:p>
          <a:p>
            <a:pPr marL="360363" indent="-360363">
              <a:buFont typeface="Wingdings" pitchFamily="2" charset="2"/>
              <a:buChar char="Ø"/>
            </a:pPr>
            <a:endParaRPr lang="pl-PL" dirty="0"/>
          </a:p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Węglowodany dostarczają energii potrzebnej dziecku do </a:t>
            </a:r>
            <a:r>
              <a:rPr lang="pl-PL" dirty="0"/>
              <a:t>ż</a:t>
            </a:r>
            <a:r>
              <a:rPr lang="pl-PL" dirty="0" smtClean="0"/>
              <a:t>ycia i rozwoju.</a:t>
            </a:r>
          </a:p>
          <a:p>
            <a:pPr marL="360363" indent="-360363">
              <a:buFont typeface="Wingdings" pitchFamily="2" charset="2"/>
              <a:buChar char="Ø"/>
            </a:pPr>
            <a:endParaRPr lang="pl-PL" dirty="0" smtClean="0"/>
          </a:p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Tłuszcze są odpowiedzialne za odporność organizmu, produkcję </a:t>
            </a:r>
            <a:br>
              <a:rPr lang="pl-PL" dirty="0" smtClean="0"/>
            </a:br>
            <a:r>
              <a:rPr lang="pl-PL" dirty="0" smtClean="0"/>
              <a:t>i prawidłowe  funkcjonowanie hormonów, ułatwiają wchłanianie witamin A, D, E i K.</a:t>
            </a:r>
            <a:endParaRPr lang="pl-PL" dirty="0"/>
          </a:p>
        </p:txBody>
      </p:sp>
      <p:pic>
        <p:nvPicPr>
          <p:cNvPr id="4098" name="Picture 2" descr="http://musli.pl/wp-content/uploads/2014/01/The-protein-products-354x3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4884" y="1378274"/>
            <a:ext cx="2328819" cy="220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naszasylwetka.pl/wp-content/uploads/2011/10/Carbohydrate-food-300x2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71474" y="1388545"/>
            <a:ext cx="285750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ua.all.biz/img/ua/catalog/middle/2607396.jpeg?rrr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8673" y="4613564"/>
            <a:ext cx="2528044" cy="132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cdn29.poradnikzdrowie.smcloud.net/t/image/thumbnails/42083/image/f65dcfcee4ff26560a8d1bde40c7598d87999f44_300x0_rozmiar-niestandardow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3991">
            <a:off x="9381547" y="3737612"/>
            <a:ext cx="2026924" cy="258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402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75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75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800" b="1" dirty="0" smtClean="0"/>
              <a:t>Czego potrzebuje nasz organizm?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Witaminy są niezbędne do prawidłowego rozwoju młodego organizmu, zapobiegają wadom wzroku, krzywicy, uodparniają organizm przed różnymi infekcjami.</a:t>
            </a:r>
          </a:p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Sole mineralne są materiałem budulcowym kości, tkanek, mięśni, odpowiadają za prawidłowe funkcjonowanie układu nerwowego i pracy serca oraz regulują gospodarkę wodną organizmu.</a:t>
            </a:r>
            <a:endParaRPr lang="pl-PL" dirty="0"/>
          </a:p>
        </p:txBody>
      </p:sp>
      <p:pic>
        <p:nvPicPr>
          <p:cNvPr id="5124" name="Picture 4" descr="http://www.witaminaa.com.pl/wp-content/uploads/2011/10/witamina_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944668">
            <a:off x="6304308" y="1646407"/>
            <a:ext cx="2154701" cy="175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cdn30.dlarodzinki.smcloud.net/t/photos/t/4993/witamina-c-poprawia-przyswajanie-zelaza_2456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61911" y="2149404"/>
            <a:ext cx="1488447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27031" y="3934692"/>
            <a:ext cx="5010787" cy="2722490"/>
          </a:xfrm>
          <a:prstGeom prst="rect">
            <a:avLst/>
          </a:prstGeom>
        </p:spPr>
      </p:pic>
      <p:pic>
        <p:nvPicPr>
          <p:cNvPr id="5122" name="Picture 2" descr="http://4.bp.blogspot.com/-aFen0sIatp0/UbXSEYzR21I/AAAAAAAAAhk/4Gtq_JiQPb4/s1600/CALIVITA_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63078">
            <a:off x="9931074" y="584684"/>
            <a:ext cx="1682871" cy="2106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2147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800" b="1" dirty="0" smtClean="0"/>
              <a:t>Czego potrzebuje nasz organizm?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Woda - jest niezbędna do </a:t>
            </a:r>
            <a:r>
              <a:rPr lang="pl-PL" dirty="0"/>
              <a:t>ż</a:t>
            </a:r>
            <a:r>
              <a:rPr lang="pl-PL" dirty="0" smtClean="0"/>
              <a:t>ycia </a:t>
            </a:r>
            <a:r>
              <a:rPr lang="pl-PL" dirty="0" smtClean="0"/>
              <a:t> i </a:t>
            </a:r>
            <a:r>
              <a:rPr lang="pl-PL" dirty="0" smtClean="0"/>
              <a:t>odpowiedzialna za prawidłowe funkcjonowanie organizmu.</a:t>
            </a:r>
          </a:p>
          <a:p>
            <a:pPr marL="360363" indent="0">
              <a:buNone/>
            </a:pPr>
            <a:r>
              <a:rPr lang="pl-PL" dirty="0" smtClean="0"/>
              <a:t>Może być podawana w formie różnych herbatek, soków lub </a:t>
            </a:r>
            <a:r>
              <a:rPr lang="pl-PL" dirty="0" smtClean="0"/>
              <a:t>              w </a:t>
            </a:r>
            <a:r>
              <a:rPr lang="pl-PL" dirty="0" smtClean="0"/>
              <a:t>czystej postaci.</a:t>
            </a:r>
          </a:p>
          <a:p>
            <a:pPr marL="360363" indent="-360363">
              <a:buFont typeface="Wingdings" pitchFamily="2" charset="2"/>
              <a:buChar char="Ø"/>
            </a:pPr>
            <a:r>
              <a:rPr lang="pl-PL" dirty="0" smtClean="0"/>
              <a:t>Błonnik - jest to składnik niezbędny do prawidłowego trawienia pokarmu. Zapewnia prawidłową przemianę materii.</a:t>
            </a:r>
            <a:endParaRPr lang="pl-PL" dirty="0"/>
          </a:p>
        </p:txBody>
      </p:sp>
      <p:pic>
        <p:nvPicPr>
          <p:cNvPr id="6146" name="Picture 2" descr="https://encrypted-tbn0.gstatic.com/images?q=tbn:ANd9GcTImCeow-JtNCm2hZ5E6r-xwbT5BOvroXoEjQbss-BnGZN0tZbM2Q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0554" y="2192318"/>
            <a:ext cx="2740476" cy="188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zywienieczlowieka.pl/web_images/439-woda_stolow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8725" y="1802942"/>
            <a:ext cx="2679311" cy="178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gympower.pl/wp-content/uploads/2013/03/b%C5%82onnik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4807" y="4450226"/>
            <a:ext cx="2764028" cy="183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zdrowieinatura.com.pl/wp-content/uploads/2008/09/Fotolia_20944129_X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53075" y="4153694"/>
            <a:ext cx="2687831" cy="179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584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800" b="1" dirty="0" smtClean="0"/>
              <a:t>Pierwsze śniadanie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327073" cy="4351338"/>
          </a:xfrm>
        </p:spPr>
        <p:txBody>
          <a:bodyPr>
            <a:normAutofit/>
          </a:bodyPr>
          <a:lstStyle/>
          <a:p>
            <a:pPr marL="360363" indent="-360363">
              <a:buSzPct val="120000"/>
            </a:pPr>
            <a:r>
              <a:rPr lang="pl-PL" dirty="0" smtClean="0"/>
              <a:t>Śniadanie to pierwszy posiłek po wielogodzinnej przerwie nocnej. </a:t>
            </a:r>
          </a:p>
          <a:p>
            <a:pPr marL="360363" indent="-360363">
              <a:buSzPct val="120000"/>
            </a:pPr>
            <a:r>
              <a:rPr lang="pl-PL" dirty="0" smtClean="0"/>
              <a:t>Śniadanie dostarcza energii, </a:t>
            </a:r>
            <a:br>
              <a:rPr lang="pl-PL" dirty="0" smtClean="0"/>
            </a:br>
            <a:r>
              <a:rPr lang="pl-PL" dirty="0" smtClean="0"/>
              <a:t>daje siłę do nauki i pracy.</a:t>
            </a:r>
          </a:p>
          <a:p>
            <a:pPr marL="360363" indent="-360363">
              <a:buSzPct val="120000"/>
            </a:pPr>
            <a:r>
              <a:rPr lang="pl-PL" dirty="0" smtClean="0"/>
              <a:t>Śniadanie powinno być </a:t>
            </a:r>
            <a:br>
              <a:rPr lang="pl-PL" dirty="0" smtClean="0"/>
            </a:br>
            <a:r>
              <a:rPr lang="pl-PL" dirty="0" smtClean="0"/>
              <a:t>pożywne i smaczne.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4948" y="583147"/>
            <a:ext cx="2545533" cy="2215081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3204" y="3286124"/>
            <a:ext cx="4404511" cy="342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496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838200" y="263237"/>
            <a:ext cx="10515600" cy="1427452"/>
          </a:xfrm>
        </p:spPr>
        <p:txBody>
          <a:bodyPr>
            <a:noAutofit/>
          </a:bodyPr>
          <a:lstStyle/>
          <a:p>
            <a:r>
              <a:rPr lang="pl-PL" sz="4800" b="1" dirty="0" smtClean="0"/>
              <a:t>Pierwsze śniadanie powinno składać się z</a:t>
            </a:r>
            <a:r>
              <a:rPr lang="pl-PL" sz="4800" b="1" dirty="0" smtClean="0"/>
              <a:t>:</a:t>
            </a:r>
            <a:endParaRPr lang="pl-PL" sz="4800" b="1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l-PL" b="1" dirty="0" smtClean="0"/>
              <a:t>węglowodanów</a:t>
            </a:r>
            <a:r>
              <a:rPr lang="pl-PL" dirty="0" smtClean="0"/>
              <a:t>, w postaci chleba, płatków zbożowych.</a:t>
            </a:r>
          </a:p>
          <a:p>
            <a:r>
              <a:rPr lang="pl-PL" b="1" dirty="0" smtClean="0"/>
              <a:t>białka </a:t>
            </a:r>
            <a:r>
              <a:rPr lang="pl-PL" dirty="0" smtClean="0"/>
              <a:t>w postaci serów czy wędlin,</a:t>
            </a:r>
          </a:p>
          <a:p>
            <a:r>
              <a:rPr lang="pl-PL" b="1" dirty="0" smtClean="0"/>
              <a:t>witamin i składników mineralnych</a:t>
            </a:r>
            <a:r>
              <a:rPr lang="pl-PL" dirty="0" smtClean="0"/>
              <a:t> pochodzących z warzyw lub owoców,</a:t>
            </a:r>
          </a:p>
          <a:p>
            <a:r>
              <a:rPr lang="pl-PL" b="1" dirty="0" smtClean="0"/>
              <a:t>produktów mlecznych</a:t>
            </a:r>
            <a:r>
              <a:rPr lang="pl-PL" dirty="0" smtClean="0"/>
              <a:t>, które są źródłem wapnia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1026" name="Picture 2" descr="http://3.bp.blogspot.com/-d_R41Nf2JlU/UXRoOYMKSaI/AAAAAAAADys/vv8uCzuBDUQ/s400/Carbs-Galor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2169" y="1598934"/>
            <a:ext cx="2596243" cy="162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weselekoszalin.pl/images/35674323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951025" y="1620982"/>
            <a:ext cx="2477518" cy="157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fresh-market.pl/files/874271901/owoce_warzywa_013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6727" y="3533463"/>
            <a:ext cx="2590800" cy="1726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zywnoscdlazdrowia.pl/18/img2/5.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519609"/>
            <a:ext cx="2448377" cy="249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710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34142" y="304800"/>
            <a:ext cx="10515600" cy="1260764"/>
          </a:xfrm>
        </p:spPr>
        <p:txBody>
          <a:bodyPr>
            <a:normAutofit/>
          </a:bodyPr>
          <a:lstStyle/>
          <a:p>
            <a:pPr algn="ctr"/>
            <a:r>
              <a:rPr lang="pl-PL" sz="4800" b="1" dirty="0" smtClean="0"/>
              <a:t>Po  co na drugie śniadanie?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165764" y="1770207"/>
            <a:ext cx="5181600" cy="4351338"/>
          </a:xfrm>
        </p:spPr>
        <p:txBody>
          <a:bodyPr/>
          <a:lstStyle/>
          <a:p>
            <a:pPr marL="354013" indent="-354013" algn="ctr">
              <a:buSzPct val="120000"/>
            </a:pPr>
            <a:r>
              <a:rPr lang="pl-PL" dirty="0" smtClean="0"/>
              <a:t>Pobyt w szkole wymaga wiele energii, czytanie, pisanie, myślenie – to ciężka praca, nic dziwnego, że szybko zaczynamy odczuwać głód</a:t>
            </a:r>
            <a:r>
              <a:rPr lang="pl-PL" dirty="0" smtClean="0"/>
              <a:t>.</a:t>
            </a:r>
            <a:endParaRPr lang="pl-PL" smtClean="0"/>
          </a:p>
          <a:p>
            <a:pPr marL="354013" indent="-354013" algn="ctr">
              <a:buSzPct val="120000"/>
              <a:buNone/>
            </a:pPr>
            <a:endParaRPr lang="pl-PL" sz="1000" dirty="0" smtClean="0"/>
          </a:p>
          <a:p>
            <a:pPr marL="354013" indent="-354013" algn="ctr">
              <a:buSzPct val="120000"/>
            </a:pPr>
            <a:r>
              <a:rPr lang="pl-PL" dirty="0" smtClean="0"/>
              <a:t>Głód zwiększa drażliwość dziecka, co prowadzi często do konfliktów z rówieśnikami.</a:t>
            </a:r>
            <a:br>
              <a:rPr lang="pl-PL" dirty="0" smtClean="0"/>
            </a:br>
            <a:r>
              <a:rPr lang="pl-PL" dirty="0" smtClean="0"/>
              <a:t> a nawet z nauczycielami.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6252" y="1136176"/>
            <a:ext cx="2068717" cy="2123038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4766" y="2475449"/>
            <a:ext cx="1920796" cy="1901598"/>
          </a:xfrm>
          <a:prstGeom prst="rect">
            <a:avLst/>
          </a:prstGeom>
        </p:spPr>
      </p:pic>
      <p:pic>
        <p:nvPicPr>
          <p:cNvPr id="2050" name="Picture 2" descr="http://1.fwcdn.pl/an/49468/11425.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1574" y="3767448"/>
            <a:ext cx="17526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887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800" b="1" dirty="0" smtClean="0"/>
              <a:t>A co zjeść na drugie śniadanie??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199" y="1518557"/>
            <a:ext cx="5382491" cy="4658406"/>
          </a:xfrm>
        </p:spPr>
        <p:txBody>
          <a:bodyPr>
            <a:normAutofit/>
          </a:bodyPr>
          <a:lstStyle/>
          <a:p>
            <a:pPr marL="360363" indent="-360363">
              <a:buSzPct val="120000"/>
            </a:pPr>
            <a:r>
              <a:rPr lang="pl-PL" dirty="0" smtClean="0"/>
              <a:t>Drugie śniadanie w szkole nie powinno być tylko przekąską, ale posiłkiem pełnowartościowym, </a:t>
            </a:r>
          </a:p>
          <a:p>
            <a:pPr marL="360363" indent="-360363">
              <a:buSzPct val="120000"/>
            </a:pPr>
            <a:r>
              <a:rPr lang="pl-PL" dirty="0" smtClean="0"/>
              <a:t>Spożywane jest na krótkich przerwach, więc warto je podzielić na kilka części:</a:t>
            </a:r>
          </a:p>
          <a:p>
            <a:pPr marL="900113" indent="-539750">
              <a:buSzPct val="80000"/>
              <a:buFont typeface="Wingdings" pitchFamily="2" charset="2"/>
              <a:buChar char="Ø"/>
            </a:pPr>
            <a:r>
              <a:rPr lang="pl-PL" dirty="0" smtClean="0"/>
              <a:t>Pożywna kanapka</a:t>
            </a:r>
          </a:p>
          <a:p>
            <a:pPr marL="900113" indent="-539750">
              <a:buSzPct val="80000"/>
              <a:buFont typeface="Wingdings" pitchFamily="2" charset="2"/>
              <a:buChar char="Ø"/>
            </a:pPr>
            <a:r>
              <a:rPr lang="pl-PL" dirty="0" smtClean="0"/>
              <a:t>Owocowa przekąska</a:t>
            </a:r>
          </a:p>
          <a:p>
            <a:pPr marL="900113" indent="-539750">
              <a:buSzPct val="80000"/>
              <a:buFont typeface="Wingdings" pitchFamily="2" charset="2"/>
              <a:buChar char="Ø"/>
            </a:pPr>
            <a:r>
              <a:rPr lang="pl-PL" dirty="0" smtClean="0"/>
              <a:t>Warzywna przegryzka</a:t>
            </a:r>
          </a:p>
          <a:p>
            <a:pPr marL="900113" indent="-539750">
              <a:buSzPct val="80000"/>
              <a:buFont typeface="Wingdings" pitchFamily="2" charset="2"/>
              <a:buChar char="Ø"/>
            </a:pPr>
            <a:r>
              <a:rPr lang="pl-PL" dirty="0" smtClean="0"/>
              <a:t>Energetyczne małe </a:t>
            </a:r>
            <a:r>
              <a:rPr lang="pl-PL" dirty="0" err="1" smtClean="0"/>
              <a:t>conieco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3076" name="Picture 4" descr="http://www.fit.pl/g/str/image/dietetyka/dziecko_diet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6425" y="1458711"/>
            <a:ext cx="2840973" cy="189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1471" y="3544871"/>
            <a:ext cx="3866667" cy="2152381"/>
          </a:xfrm>
          <a:prstGeom prst="rect">
            <a:avLst/>
          </a:prstGeom>
        </p:spPr>
      </p:pic>
      <p:pic>
        <p:nvPicPr>
          <p:cNvPr id="3078" name="Picture 6" descr="http://bi.gazeta.pl/im/1a/28/c0/z12593178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644287">
            <a:off x="9117272" y="3971283"/>
            <a:ext cx="2848882" cy="190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735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800" b="1" dirty="0" smtClean="0"/>
              <a:t>A czy ty pamiętasz o </a:t>
            </a:r>
            <a:r>
              <a:rPr lang="pl-PL" sz="4800" b="1" dirty="0" smtClean="0"/>
              <a:t>drugim </a:t>
            </a:r>
            <a:r>
              <a:rPr lang="pl-PL" sz="4800" b="1" dirty="0" smtClean="0"/>
              <a:t>śniadaniu?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sz="3600" dirty="0" smtClean="0"/>
              <a:t>Co masz w swojej śniadaniówce, opowiedz o tym</a:t>
            </a:r>
            <a:r>
              <a:rPr lang="pl-PL" dirty="0" smtClean="0"/>
              <a:t>.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7838" y="2894790"/>
            <a:ext cx="4741445" cy="341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7077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800" b="1" dirty="0" smtClean="0"/>
              <a:t>Ten slajd uzupełnisz </a:t>
            </a:r>
            <a:r>
              <a:rPr lang="pl-PL" sz="4800" b="1" dirty="0" smtClean="0"/>
              <a:t>sam ………….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190018" cy="4351338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29938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182</TotalTime>
  <Words>301</Words>
  <Application>Microsoft Office PowerPoint</Application>
  <PresentationFormat>Niestandardowy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JEDZ ZDROWO, BĄDŹ ZDROWY</vt:lpstr>
      <vt:lpstr>Jedną z podstawowych zasad prawidłowego żywienia jest spożywanie 4-5 posiłków w ciągu dnia,                                   z przeciętną częstotliwością co 4 godziny. </vt:lpstr>
      <vt:lpstr>Czego potrzebuje nasz organizm?</vt:lpstr>
      <vt:lpstr>Czego potrzebuje nasz organizm?</vt:lpstr>
      <vt:lpstr>Czego potrzebuje nasz organizm?</vt:lpstr>
      <vt:lpstr>Pierwsze śniadanie</vt:lpstr>
      <vt:lpstr>Pierwsze śniadanie powinno składać się z:</vt:lpstr>
      <vt:lpstr>Po  co na drugie śniadanie?</vt:lpstr>
      <vt:lpstr>A co zjeść na drugie śniadanie??</vt:lpstr>
      <vt:lpstr>A czy ty pamiętasz o drugim śniadaniu?</vt:lpstr>
      <vt:lpstr>Ten slajd uzupełnisz sam ………….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Jedną z podstawowych zasad prawidłowego żywienia jest spożywanie 4-5 posiłków w ciągu dnia, z przeciętną częstotliwością co 4 godziny.</dc:title>
  <dc:creator>Cecylia Baran</dc:creator>
  <cp:lastModifiedBy>Łukasz Tutak</cp:lastModifiedBy>
  <cp:revision>22</cp:revision>
  <dcterms:created xsi:type="dcterms:W3CDTF">2014-11-27T21:14:16Z</dcterms:created>
  <dcterms:modified xsi:type="dcterms:W3CDTF">2015-06-23T09:25:02Z</dcterms:modified>
</cp:coreProperties>
</file>