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5AEB53D-C8AC-4E9C-AD86-83044A5134E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A2C79AA-6CE3-4FE5-B9FA-1BAD8C6D692C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2009655" y="2708254"/>
            <a:ext cx="7312717" cy="1204306"/>
          </a:xfrm>
        </p:spPr>
        <p:txBody>
          <a:bodyPr/>
          <a:lstStyle/>
          <a:p>
            <a:r>
              <a:rPr lang="pl-PL" sz="6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Wykonywanie działań </a:t>
            </a:r>
            <a: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przykładzie drzewek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2588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200580"/>
          </a:xfrm>
        </p:spPr>
        <p:txBody>
          <a:bodyPr>
            <a:normAutofit/>
          </a:bodyPr>
          <a:lstStyle/>
          <a:p>
            <a:pPr algn="ctr"/>
            <a:r>
              <a:rPr lang="pl-PL" sz="3600" dirty="0">
                <a:latin typeface="Calibri" panose="020F0502020204030204" pitchFamily="34" charset="0"/>
              </a:rPr>
              <a:t>Zastanów się jakie liczby powinny się znaleźć w czerwonych  kółeczkach, aby działania </a:t>
            </a:r>
            <a:r>
              <a:rPr lang="pl-PL" sz="3600" dirty="0" err="1" smtClean="0">
                <a:latin typeface="Calibri" panose="020F0502020204030204" pitchFamily="34" charset="0"/>
              </a:rPr>
              <a:t>dodawania,które</a:t>
            </a:r>
            <a:r>
              <a:rPr lang="pl-PL" sz="3600" dirty="0" smtClean="0">
                <a:latin typeface="Calibri" panose="020F0502020204030204" pitchFamily="34" charset="0"/>
              </a:rPr>
              <a:t> </a:t>
            </a:r>
            <a:r>
              <a:rPr lang="pl-PL" sz="3600" dirty="0">
                <a:latin typeface="Calibri" panose="020F0502020204030204" pitchFamily="34" charset="0"/>
              </a:rPr>
              <a:t>widzisz były prawidłowo wykonane</a:t>
            </a:r>
            <a:r>
              <a:rPr lang="pl-PL" sz="36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r>
              <a:rPr lang="pl-PL" sz="3600" dirty="0" smtClean="0">
                <a:latin typeface="Calibri" panose="020F0502020204030204" pitchFamily="34" charset="0"/>
              </a:rPr>
              <a:t> </a:t>
            </a:r>
            <a:r>
              <a:rPr lang="pl-PL" sz="3600" dirty="0">
                <a:latin typeface="Calibri" panose="020F0502020204030204" pitchFamily="34" charset="0"/>
              </a:rPr>
              <a:t>Wykonuj działania </a:t>
            </a:r>
            <a:endParaRPr lang="pl-PL" sz="3600" dirty="0" smtClean="0">
              <a:latin typeface="Calibri" panose="020F0502020204030204" pitchFamily="34" charset="0"/>
            </a:endParaRPr>
          </a:p>
          <a:p>
            <a:pPr algn="ctr"/>
            <a:r>
              <a:rPr lang="pl-PL" sz="3600" dirty="0" smtClean="0">
                <a:latin typeface="Calibri" panose="020F0502020204030204" pitchFamily="34" charset="0"/>
              </a:rPr>
              <a:t>po </a:t>
            </a:r>
            <a:r>
              <a:rPr lang="pl-PL" sz="3600" dirty="0">
                <a:latin typeface="Calibri" panose="020F0502020204030204" pitchFamily="34" charset="0"/>
              </a:rPr>
              <a:t>kolei od góry w dół. </a:t>
            </a:r>
          </a:p>
        </p:txBody>
      </p:sp>
    </p:spTree>
    <p:extLst>
      <p:ext uri="{BB962C8B-B14F-4D97-AF65-F5344CB8AC3E}">
        <p14:creationId xmlns:p14="http://schemas.microsoft.com/office/powerpoint/2010/main" val="190894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827584" y="764704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17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5" name="Elipsa 4"/>
          <p:cNvSpPr/>
          <p:nvPr/>
        </p:nvSpPr>
        <p:spPr>
          <a:xfrm>
            <a:off x="2339752" y="764704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23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6" name="Elipsa 5"/>
          <p:cNvSpPr/>
          <p:nvPr/>
        </p:nvSpPr>
        <p:spPr>
          <a:xfrm>
            <a:off x="1547664" y="2636912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40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5292080" y="764704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36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3923928" y="4077072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76</a:t>
            </a:r>
            <a:endParaRPr lang="pl-PL" sz="3200" b="1" dirty="0">
              <a:solidFill>
                <a:schemeClr val="tx1"/>
              </a:solidFill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>
            <a:off x="1313638" y="1641732"/>
            <a:ext cx="468052" cy="100811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/>
          <p:cNvCxnSpPr>
            <a:stCxn id="5" idx="4"/>
          </p:cNvCxnSpPr>
          <p:nvPr/>
        </p:nvCxnSpPr>
        <p:spPr>
          <a:xfrm flipH="1">
            <a:off x="2195736" y="1628800"/>
            <a:ext cx="612068" cy="100811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 flipH="1">
            <a:off x="4572000" y="1628800"/>
            <a:ext cx="1183463" cy="244827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>
            <a:off x="2433954" y="3221360"/>
            <a:ext cx="1489974" cy="1071736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lus 18"/>
          <p:cNvSpPr/>
          <p:nvPr/>
        </p:nvSpPr>
        <p:spPr>
          <a:xfrm>
            <a:off x="1705545" y="2059967"/>
            <a:ext cx="490192" cy="432929"/>
          </a:xfrm>
          <a:prstGeom prst="mathPl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lus 19"/>
          <p:cNvSpPr/>
          <p:nvPr/>
        </p:nvSpPr>
        <p:spPr>
          <a:xfrm>
            <a:off x="3901788" y="3644143"/>
            <a:ext cx="490192" cy="432929"/>
          </a:xfrm>
          <a:prstGeom prst="mathPl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96424"/>
            <a:ext cx="1692188" cy="216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7089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200580"/>
          </a:xfrm>
        </p:spPr>
        <p:txBody>
          <a:bodyPr>
            <a:normAutofit/>
          </a:bodyPr>
          <a:lstStyle/>
          <a:p>
            <a:pPr algn="ctr"/>
            <a:r>
              <a:rPr lang="pl-PL" sz="3600" dirty="0">
                <a:latin typeface="Calibri" panose="020F0502020204030204" pitchFamily="34" charset="0"/>
              </a:rPr>
              <a:t>Zastanów się jakie liczby powinny się znaleźć w czerwonych  kółeczkach, aby </a:t>
            </a:r>
            <a:r>
              <a:rPr lang="pl-PL" sz="3600" dirty="0" smtClean="0">
                <a:latin typeface="Calibri" panose="020F0502020204030204" pitchFamily="34" charset="0"/>
              </a:rPr>
              <a:t>działania odejmowania</a:t>
            </a:r>
            <a:r>
              <a:rPr lang="pl-PL" sz="3600" dirty="0">
                <a:latin typeface="Calibri" panose="020F0502020204030204" pitchFamily="34" charset="0"/>
              </a:rPr>
              <a:t>, które widzisz były prawidłowo wykonane</a:t>
            </a:r>
            <a:r>
              <a:rPr lang="pl-PL" sz="36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r>
              <a:rPr lang="pl-PL" sz="3600" dirty="0" smtClean="0">
                <a:latin typeface="Calibri" panose="020F0502020204030204" pitchFamily="34" charset="0"/>
              </a:rPr>
              <a:t> </a:t>
            </a:r>
            <a:r>
              <a:rPr lang="pl-PL" sz="3600" dirty="0">
                <a:latin typeface="Calibri" panose="020F0502020204030204" pitchFamily="34" charset="0"/>
              </a:rPr>
              <a:t>Wykonuj działania </a:t>
            </a:r>
            <a:endParaRPr lang="pl-PL" sz="3600" dirty="0" smtClean="0">
              <a:latin typeface="Calibri" panose="020F0502020204030204" pitchFamily="34" charset="0"/>
            </a:endParaRPr>
          </a:p>
          <a:p>
            <a:pPr algn="ctr"/>
            <a:r>
              <a:rPr lang="pl-PL" sz="3600" dirty="0" smtClean="0">
                <a:latin typeface="Calibri" panose="020F0502020204030204" pitchFamily="34" charset="0"/>
              </a:rPr>
              <a:t>po </a:t>
            </a:r>
            <a:r>
              <a:rPr lang="pl-PL" sz="3600" dirty="0">
                <a:latin typeface="Calibri" panose="020F0502020204030204" pitchFamily="34" charset="0"/>
              </a:rPr>
              <a:t>kolei od góry w dół. </a:t>
            </a:r>
          </a:p>
        </p:txBody>
      </p:sp>
    </p:spTree>
    <p:extLst>
      <p:ext uri="{BB962C8B-B14F-4D97-AF65-F5344CB8AC3E}">
        <p14:creationId xmlns:p14="http://schemas.microsoft.com/office/powerpoint/2010/main" val="284330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a 2"/>
          <p:cNvSpPr/>
          <p:nvPr/>
        </p:nvSpPr>
        <p:spPr>
          <a:xfrm>
            <a:off x="618901" y="548680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75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4" name="Elipsa 3"/>
          <p:cNvSpPr/>
          <p:nvPr/>
        </p:nvSpPr>
        <p:spPr>
          <a:xfrm>
            <a:off x="1953161" y="548680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17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5" name="Elipsa 4"/>
          <p:cNvSpPr/>
          <p:nvPr/>
        </p:nvSpPr>
        <p:spPr>
          <a:xfrm>
            <a:off x="4542152" y="516569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24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6" name="Elipsa 5"/>
          <p:cNvSpPr/>
          <p:nvPr/>
        </p:nvSpPr>
        <p:spPr>
          <a:xfrm>
            <a:off x="1231593" y="2383663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58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6327188" y="587299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13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5302219" y="2348880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11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3419872" y="4127942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47</a:t>
            </a:r>
            <a:endParaRPr lang="pl-PL" sz="3200" b="1" dirty="0">
              <a:solidFill>
                <a:schemeClr val="tx1"/>
              </a:solidFill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>
            <a:off x="1259632" y="1340768"/>
            <a:ext cx="295373" cy="100811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/>
          <p:cNvCxnSpPr>
            <a:endCxn id="6" idx="0"/>
          </p:cNvCxnSpPr>
          <p:nvPr/>
        </p:nvCxnSpPr>
        <p:spPr>
          <a:xfrm flipH="1">
            <a:off x="1699645" y="1447559"/>
            <a:ext cx="568099" cy="93610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/>
          <p:nvPr/>
        </p:nvCxnSpPr>
        <p:spPr>
          <a:xfrm>
            <a:off x="5068193" y="1380665"/>
            <a:ext cx="468052" cy="1008112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/>
          <p:nvPr/>
        </p:nvCxnSpPr>
        <p:spPr>
          <a:xfrm flipH="1">
            <a:off x="5868144" y="1412776"/>
            <a:ext cx="769168" cy="93610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/>
          <p:cNvCxnSpPr/>
          <p:nvPr/>
        </p:nvCxnSpPr>
        <p:spPr>
          <a:xfrm>
            <a:off x="2192254" y="2856990"/>
            <a:ext cx="1693291" cy="125753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>
            <a:endCxn id="9" idx="0"/>
          </p:cNvCxnSpPr>
          <p:nvPr/>
        </p:nvCxnSpPr>
        <p:spPr>
          <a:xfrm flipH="1">
            <a:off x="3887924" y="2996952"/>
            <a:ext cx="1433798" cy="113099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Minus 30"/>
          <p:cNvSpPr/>
          <p:nvPr/>
        </p:nvSpPr>
        <p:spPr>
          <a:xfrm>
            <a:off x="1441923" y="1571327"/>
            <a:ext cx="541548" cy="560449"/>
          </a:xfrm>
          <a:prstGeom prst="mathMin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Minus 32"/>
          <p:cNvSpPr/>
          <p:nvPr/>
        </p:nvSpPr>
        <p:spPr>
          <a:xfrm>
            <a:off x="3442314" y="3068960"/>
            <a:ext cx="913662" cy="773711"/>
          </a:xfrm>
          <a:prstGeom prst="mathMin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Minus 18"/>
          <p:cNvSpPr/>
          <p:nvPr/>
        </p:nvSpPr>
        <p:spPr>
          <a:xfrm>
            <a:off x="5478256" y="1704914"/>
            <a:ext cx="541548" cy="560449"/>
          </a:xfrm>
          <a:prstGeom prst="mathMin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50" y="4725144"/>
            <a:ext cx="1452683" cy="190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61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200580"/>
          </a:xfrm>
        </p:spPr>
        <p:txBody>
          <a:bodyPr>
            <a:normAutofit/>
          </a:bodyPr>
          <a:lstStyle/>
          <a:p>
            <a:pPr algn="ctr"/>
            <a:r>
              <a:rPr lang="pl-PL" sz="3600" dirty="0">
                <a:latin typeface="Calibri" panose="020F0502020204030204" pitchFamily="34" charset="0"/>
              </a:rPr>
              <a:t>Zastanów się jakie liczby powinny się znaleźć w czerwonych  kółeczkach, aby działania dodawania lub odejmowania, które widzisz były prawidłowo wykonane</a:t>
            </a:r>
            <a:r>
              <a:rPr lang="pl-PL" sz="3600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r>
              <a:rPr lang="pl-PL" sz="3600" dirty="0" smtClean="0">
                <a:latin typeface="Calibri" panose="020F0502020204030204" pitchFamily="34" charset="0"/>
              </a:rPr>
              <a:t> </a:t>
            </a:r>
            <a:r>
              <a:rPr lang="pl-PL" sz="3600" dirty="0">
                <a:latin typeface="Calibri" panose="020F0502020204030204" pitchFamily="34" charset="0"/>
              </a:rPr>
              <a:t>Wykonuj działania </a:t>
            </a:r>
            <a:endParaRPr lang="pl-PL" sz="3600" dirty="0" smtClean="0">
              <a:latin typeface="Calibri" panose="020F0502020204030204" pitchFamily="34" charset="0"/>
            </a:endParaRPr>
          </a:p>
          <a:p>
            <a:pPr algn="ctr"/>
            <a:r>
              <a:rPr lang="pl-PL" sz="3600" dirty="0" smtClean="0">
                <a:latin typeface="Calibri" panose="020F0502020204030204" pitchFamily="34" charset="0"/>
              </a:rPr>
              <a:t>po </a:t>
            </a:r>
            <a:r>
              <a:rPr lang="pl-PL" sz="3600" dirty="0">
                <a:latin typeface="Calibri" panose="020F0502020204030204" pitchFamily="34" charset="0"/>
              </a:rPr>
              <a:t>kolei od góry w dół. </a:t>
            </a:r>
          </a:p>
        </p:txBody>
      </p:sp>
    </p:spTree>
    <p:extLst>
      <p:ext uri="{BB962C8B-B14F-4D97-AF65-F5344CB8AC3E}">
        <p14:creationId xmlns:p14="http://schemas.microsoft.com/office/powerpoint/2010/main" val="284330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133306" y="332656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17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3" name="Elipsa 2"/>
          <p:cNvSpPr/>
          <p:nvPr/>
        </p:nvSpPr>
        <p:spPr>
          <a:xfrm>
            <a:off x="1331640" y="352358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14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4" name="Elipsa 3"/>
          <p:cNvSpPr/>
          <p:nvPr/>
        </p:nvSpPr>
        <p:spPr>
          <a:xfrm>
            <a:off x="2555776" y="346657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25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5" name="Elipsa 4"/>
          <p:cNvSpPr/>
          <p:nvPr/>
        </p:nvSpPr>
        <p:spPr>
          <a:xfrm>
            <a:off x="4860032" y="368864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75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6" name="Elipsa 5"/>
          <p:cNvSpPr/>
          <p:nvPr/>
        </p:nvSpPr>
        <p:spPr>
          <a:xfrm>
            <a:off x="6185284" y="328521"/>
            <a:ext cx="979004" cy="87236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44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1331640" y="2348880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56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5537290" y="2361812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31</a:t>
            </a:r>
            <a:endParaRPr lang="pl-PL" sz="3200" b="1" dirty="0">
              <a:solidFill>
                <a:schemeClr val="tx1"/>
              </a:solidFill>
            </a:endParaRPr>
          </a:p>
        </p:txBody>
      </p:sp>
      <p:cxnSp>
        <p:nvCxnSpPr>
          <p:cNvPr id="10" name="Łącznik prosty ze strzałką 9"/>
          <p:cNvCxnSpPr/>
          <p:nvPr/>
        </p:nvCxnSpPr>
        <p:spPr>
          <a:xfrm>
            <a:off x="755576" y="1196752"/>
            <a:ext cx="799429" cy="115212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>
            <a:stCxn id="3" idx="4"/>
            <a:endCxn id="8" idx="0"/>
          </p:cNvCxnSpPr>
          <p:nvPr/>
        </p:nvCxnSpPr>
        <p:spPr>
          <a:xfrm>
            <a:off x="1799692" y="1216454"/>
            <a:ext cx="0" cy="113242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>
            <a:stCxn id="4" idx="3"/>
          </p:cNvCxnSpPr>
          <p:nvPr/>
        </p:nvCxnSpPr>
        <p:spPr>
          <a:xfrm flipH="1">
            <a:off x="2051721" y="1084209"/>
            <a:ext cx="641144" cy="1264671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/>
          <p:cNvCxnSpPr>
            <a:endCxn id="9" idx="0"/>
          </p:cNvCxnSpPr>
          <p:nvPr/>
        </p:nvCxnSpPr>
        <p:spPr>
          <a:xfrm>
            <a:off x="5476026" y="1241229"/>
            <a:ext cx="529316" cy="1120583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 flipH="1">
            <a:off x="6185284" y="1210753"/>
            <a:ext cx="412500" cy="1138127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lus 24"/>
          <p:cNvSpPr/>
          <p:nvPr/>
        </p:nvSpPr>
        <p:spPr>
          <a:xfrm>
            <a:off x="1443322" y="1426867"/>
            <a:ext cx="712739" cy="583136"/>
          </a:xfrm>
          <a:prstGeom prst="mathPl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Minus 26"/>
          <p:cNvSpPr/>
          <p:nvPr/>
        </p:nvSpPr>
        <p:spPr>
          <a:xfrm>
            <a:off x="5822445" y="1524805"/>
            <a:ext cx="541548" cy="560449"/>
          </a:xfrm>
          <a:prstGeom prst="mathMin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Elipsa 30"/>
          <p:cNvSpPr/>
          <p:nvPr/>
        </p:nvSpPr>
        <p:spPr>
          <a:xfrm>
            <a:off x="3491880" y="3501008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25</a:t>
            </a:r>
            <a:endParaRPr lang="pl-PL" sz="3200" b="1" dirty="0">
              <a:solidFill>
                <a:schemeClr val="tx1"/>
              </a:solidFill>
            </a:endParaRPr>
          </a:p>
        </p:txBody>
      </p:sp>
      <p:cxnSp>
        <p:nvCxnSpPr>
          <p:cNvPr id="33" name="Łącznik prosty ze strzałką 32"/>
          <p:cNvCxnSpPr>
            <a:endCxn id="31" idx="0"/>
          </p:cNvCxnSpPr>
          <p:nvPr/>
        </p:nvCxnSpPr>
        <p:spPr>
          <a:xfrm flipH="1">
            <a:off x="3959932" y="2868672"/>
            <a:ext cx="1622088" cy="632336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Łącznik prosty ze strzałką 34"/>
          <p:cNvCxnSpPr/>
          <p:nvPr/>
        </p:nvCxnSpPr>
        <p:spPr>
          <a:xfrm>
            <a:off x="2273749" y="2780928"/>
            <a:ext cx="1512168" cy="72008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Minus 41"/>
          <p:cNvSpPr/>
          <p:nvPr/>
        </p:nvSpPr>
        <p:spPr>
          <a:xfrm>
            <a:off x="3473134" y="2764896"/>
            <a:ext cx="954850" cy="736112"/>
          </a:xfrm>
          <a:prstGeom prst="mathMin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7176781" y="3509654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16</a:t>
            </a:r>
            <a:endParaRPr lang="pl-PL" sz="3200" b="1" dirty="0">
              <a:solidFill>
                <a:schemeClr val="tx1"/>
              </a:solidFill>
            </a:endParaRPr>
          </a:p>
        </p:txBody>
      </p:sp>
      <p:cxnSp>
        <p:nvCxnSpPr>
          <p:cNvPr id="44" name="Łącznik prosty ze strzałką 43"/>
          <p:cNvCxnSpPr>
            <a:endCxn id="45" idx="0"/>
          </p:cNvCxnSpPr>
          <p:nvPr/>
        </p:nvCxnSpPr>
        <p:spPr>
          <a:xfrm>
            <a:off x="4283968" y="4221088"/>
            <a:ext cx="1678610" cy="108012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a 44"/>
          <p:cNvSpPr/>
          <p:nvPr/>
        </p:nvSpPr>
        <p:spPr>
          <a:xfrm>
            <a:off x="5494526" y="5301208"/>
            <a:ext cx="936104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41</a:t>
            </a:r>
            <a:endParaRPr lang="pl-PL" sz="3200" b="1" dirty="0">
              <a:solidFill>
                <a:schemeClr val="tx1"/>
              </a:solidFill>
            </a:endParaRPr>
          </a:p>
        </p:txBody>
      </p:sp>
      <p:cxnSp>
        <p:nvCxnSpPr>
          <p:cNvPr id="48" name="Łącznik prosty ze strzałką 47"/>
          <p:cNvCxnSpPr/>
          <p:nvPr/>
        </p:nvCxnSpPr>
        <p:spPr>
          <a:xfrm flipH="1">
            <a:off x="6005342" y="4373750"/>
            <a:ext cx="1518986" cy="85545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lus 50"/>
          <p:cNvSpPr/>
          <p:nvPr/>
        </p:nvSpPr>
        <p:spPr>
          <a:xfrm>
            <a:off x="5606208" y="4365104"/>
            <a:ext cx="712739" cy="591782"/>
          </a:xfrm>
          <a:prstGeom prst="mathPlu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914673"/>
            <a:ext cx="1368152" cy="178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455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Niestandardowy 7">
      <a:dk1>
        <a:sysClr val="windowText" lastClr="000000"/>
      </a:dk1>
      <a:lt1>
        <a:sysClr val="window" lastClr="FFFFFF"/>
      </a:lt1>
      <a:dk2>
        <a:srgbClr val="212745"/>
      </a:dk2>
      <a:lt2>
        <a:srgbClr val="DEF4FC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</TotalTime>
  <Words>117</Words>
  <Application>Microsoft Office PowerPoint</Application>
  <PresentationFormat>Pokaz na ekranie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Kąty</vt:lpstr>
      <vt:lpstr>Wykonywanie działań   na przykładzie drzewek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Asia</dc:creator>
  <cp:lastModifiedBy>Asia</cp:lastModifiedBy>
  <cp:revision>7</cp:revision>
  <dcterms:created xsi:type="dcterms:W3CDTF">2014-09-25T09:02:55Z</dcterms:created>
  <dcterms:modified xsi:type="dcterms:W3CDTF">2014-09-25T10:20:07Z</dcterms:modified>
</cp:coreProperties>
</file>