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8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BBADB-EBB5-49EC-BFAF-D40121B21BE7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31CDC485-074B-4F96-9109-7F2292BD28E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D6489-EAD5-4953-A12E-10A83451BC12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850C7-04FB-4EDD-9676-9849DD07FFB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6713A-3D05-48EB-AD08-D2F0ED32B26D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8567D-9EDE-486C-A830-D42907AC1B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D4C6C-4554-4D99-A3F0-44FD8EFD382A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EDD1E-7379-4C12-B5E5-0A6BC78E1F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097C0-5AE5-42FE-8244-C59F189CE648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30C4A-7497-48BD-8B3D-D567F08E97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DD66-BDDA-4775-9DB6-B8C91BE33252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DC439-0B38-4A56-B26F-404868D469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CFE67-6EF2-48E2-AD11-D8A76D43F52C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2EE6F-05CF-4B83-AFF5-827B7CF9D3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0A737-5FAE-4D14-A3F9-4FF444A3ABC3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6585-769D-4649-8F90-87870EDF81E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C1ACB-EE28-40C2-8233-4246F6A151BB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C91F1-CEBE-48C3-B9DB-7C3C8DB459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090B4-EF92-49D7-A851-407A335CAD60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34338-1383-4FE6-A1BF-7F889E8F4A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6757-961F-4890-9DF0-B10354B1CEAF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93BD3-80E9-409F-861C-A701DE9DAC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34879D-6DCD-42AF-8A54-D25EA909FA46}" type="datetimeFigureOut">
              <a:rPr lang="pl-PL"/>
              <a:pPr>
                <a:defRPr/>
              </a:pPr>
              <a:t>2014-10-03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 smtClean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8F1D0A-353F-432A-AB49-C6814E9817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76375" y="1125538"/>
            <a:ext cx="6767513" cy="28082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9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Grupy pokarmów</a:t>
            </a:r>
            <a:endParaRPr lang="pl-PL" sz="9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572000" y="3203575"/>
            <a:ext cx="3886200" cy="18256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3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Produkty białkowe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/>
          <a:lstStyle/>
          <a:p>
            <a:r>
              <a:rPr lang="pl-PL" sz="4000" b="1" smtClean="0">
                <a:solidFill>
                  <a:srgbClr val="FF0000"/>
                </a:solidFill>
              </a:rPr>
              <a:t>Produkty białkowe to mięso, ryby i jajka.</a:t>
            </a:r>
          </a:p>
          <a:p>
            <a:r>
              <a:rPr lang="pl-PL" sz="4000" b="1" smtClean="0">
                <a:solidFill>
                  <a:srgbClr val="FF0000"/>
                </a:solidFill>
              </a:rPr>
              <a:t>Zawierają pełnowartościowe białko pełniące ważną rolę w codziennej diecie.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628775"/>
            <a:ext cx="1771650" cy="2368550"/>
          </a:xfrm>
        </p:spPr>
      </p:pic>
      <p:sp>
        <p:nvSpPr>
          <p:cNvPr id="4" name="Prostokąt 3"/>
          <p:cNvSpPr/>
          <p:nvPr/>
        </p:nvSpPr>
        <p:spPr>
          <a:xfrm>
            <a:off x="755650" y="404813"/>
            <a:ext cx="8118475" cy="908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300" cap="all" dirty="0">
                <a:solidFill>
                  <a:prstClr val="white">
                    <a:lumMod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j-ea"/>
                <a:cs typeface="+mj-cs"/>
              </a:rPr>
              <a:t>Produkty białkowe</a:t>
            </a:r>
            <a:endParaRPr lang="pl-PL" dirty="0">
              <a:latin typeface="+mn-lt"/>
              <a:cs typeface="+mn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698625"/>
            <a:ext cx="13128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9963" y="2006600"/>
            <a:ext cx="26098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8163" y="4652963"/>
            <a:ext cx="24193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3778250"/>
            <a:ext cx="254635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9963" y="4757738"/>
            <a:ext cx="23272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7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tłuszcze</a:t>
            </a:r>
            <a:endParaRPr lang="pl-PL" sz="7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8207375" cy="3733800"/>
          </a:xfrm>
        </p:spPr>
        <p:txBody>
          <a:bodyPr/>
          <a:lstStyle/>
          <a:p>
            <a:r>
              <a:rPr lang="pl-PL" sz="4400" b="1" smtClean="0">
                <a:solidFill>
                  <a:srgbClr val="FF0000"/>
                </a:solidFill>
              </a:rPr>
              <a:t>Tłuszcze są źródłem energii.</a:t>
            </a:r>
          </a:p>
          <a:p>
            <a:endParaRPr lang="pl-PL" sz="1000" b="1" smtClean="0">
              <a:solidFill>
                <a:srgbClr val="FF0000"/>
              </a:solidFill>
            </a:endParaRPr>
          </a:p>
          <a:p>
            <a:r>
              <a:rPr lang="pl-PL" sz="4400" b="1" smtClean="0">
                <a:solidFill>
                  <a:srgbClr val="FF0000"/>
                </a:solidFill>
              </a:rPr>
              <a:t>Spożywajmy tłuszcze z umiarem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68775" y="2276475"/>
            <a:ext cx="1527175" cy="3052763"/>
          </a:xfrm>
        </p:spPr>
      </p:pic>
      <p:sp>
        <p:nvSpPr>
          <p:cNvPr id="4" name="Prostokąt 3"/>
          <p:cNvSpPr/>
          <p:nvPr/>
        </p:nvSpPr>
        <p:spPr>
          <a:xfrm>
            <a:off x="2124075" y="319088"/>
            <a:ext cx="64801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7200" b="1" cap="all" dirty="0">
                <a:solidFill>
                  <a:srgbClr val="FEB80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j-ea"/>
                <a:cs typeface="+mj-cs"/>
              </a:rPr>
              <a:t>tłuszcze</a:t>
            </a:r>
            <a:endParaRPr lang="pl-PL" dirty="0">
              <a:latin typeface="+mn-lt"/>
              <a:cs typeface="+mn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068638"/>
            <a:ext cx="1673225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13" y="2708275"/>
            <a:ext cx="2903537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77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warzywa</a:t>
            </a:r>
            <a:endParaRPr lang="pl-PL" sz="8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850" y="1700213"/>
            <a:ext cx="7772400" cy="3733800"/>
          </a:xfrm>
        </p:spPr>
        <p:txBody>
          <a:bodyPr>
            <a:normAutofit/>
          </a:bodyPr>
          <a:lstStyle/>
          <a:p>
            <a:r>
              <a:rPr lang="pl-PL" sz="4400" b="1" smtClean="0">
                <a:solidFill>
                  <a:srgbClr val="FF0000"/>
                </a:solidFill>
              </a:rPr>
              <a:t>Zawierają dużo witamin.</a:t>
            </a:r>
          </a:p>
          <a:p>
            <a:pPr>
              <a:buFont typeface="Wingdings 3" pitchFamily="18" charset="2"/>
              <a:buNone/>
            </a:pPr>
            <a:endParaRPr lang="pl-PL" sz="1000" b="1" smtClean="0">
              <a:solidFill>
                <a:srgbClr val="FF0000"/>
              </a:solidFill>
            </a:endParaRPr>
          </a:p>
          <a:p>
            <a:r>
              <a:rPr lang="pl-PL" sz="4400" b="1" smtClean="0">
                <a:solidFill>
                  <a:srgbClr val="FF0000"/>
                </a:solidFill>
              </a:rPr>
              <a:t>Najlepiej spożywać warzywa surowe i świeże.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warzywa</a:t>
            </a:r>
            <a:endParaRPr lang="pl-PL" sz="8000" dirty="0">
              <a:latin typeface="Algerian" panose="04020705040A02060702" pitchFamily="82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7513" y="1125538"/>
            <a:ext cx="1584325" cy="1773237"/>
          </a:xfr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205038"/>
            <a:ext cx="164623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3250" y="4508500"/>
            <a:ext cx="162718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1916113"/>
            <a:ext cx="1882775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2670175"/>
            <a:ext cx="21113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02250" y="4765675"/>
            <a:ext cx="14652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94525" y="4956175"/>
            <a:ext cx="18049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05225" y="4149725"/>
            <a:ext cx="1312863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24525" y="1868488"/>
            <a:ext cx="13081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l-PL" sz="4400" b="1" smtClean="0">
                <a:solidFill>
                  <a:srgbClr val="FF0000"/>
                </a:solidFill>
              </a:rPr>
              <a:t>Składają się głównie z wody oraz zawierają mnóstwo witamin.</a:t>
            </a:r>
          </a:p>
          <a:p>
            <a:pPr>
              <a:lnSpc>
                <a:spcPct val="90000"/>
              </a:lnSpc>
            </a:pPr>
            <a:endParaRPr lang="pl-PL" sz="1000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pl-PL" sz="4400" b="1" smtClean="0">
                <a:solidFill>
                  <a:srgbClr val="FF0000"/>
                </a:solidFill>
              </a:rPr>
              <a:t>Spożywajmy owoce dojrzałe i świeże !</a:t>
            </a:r>
          </a:p>
        </p:txBody>
      </p:sp>
      <p:sp>
        <p:nvSpPr>
          <p:cNvPr id="4" name="Prostokąt 3"/>
          <p:cNvSpPr/>
          <p:nvPr/>
        </p:nvSpPr>
        <p:spPr>
          <a:xfrm>
            <a:off x="3132138" y="188913"/>
            <a:ext cx="3509962" cy="1322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8000" cap="all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j-ea"/>
                <a:cs typeface="+mj-cs"/>
              </a:rPr>
              <a:t>OWOCE</a:t>
            </a:r>
            <a:endParaRPr lang="pl-PL" dirty="0">
              <a:solidFill>
                <a:schemeClr val="bg2">
                  <a:lumMod val="50000"/>
                </a:schemeClr>
              </a:solidFill>
              <a:latin typeface="Algerian" panose="04020705040A02060702" pitchFamily="82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9800" dirty="0">
                <a:solidFill>
                  <a:srgbClr val="D6ECF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n-ea"/>
                <a:cs typeface="+mn-cs"/>
              </a:rPr>
              <a:t>OWOCE</a:t>
            </a:r>
            <a:r>
              <a:rPr lang="pl-PL" sz="1800" cap="none" dirty="0">
                <a:solidFill>
                  <a:srgbClr val="D6ECFF">
                    <a:lumMod val="50000"/>
                  </a:srgbClr>
                </a:solidFill>
                <a:ea typeface="+mn-ea"/>
                <a:cs typeface="+mn-cs"/>
              </a:rPr>
              <a:t/>
            </a:r>
            <a:br>
              <a:rPr lang="pl-PL" sz="1800" cap="none" dirty="0">
                <a:solidFill>
                  <a:srgbClr val="D6ECFF">
                    <a:lumMod val="50000"/>
                  </a:srgbClr>
                </a:solidFill>
                <a:ea typeface="+mn-ea"/>
                <a:cs typeface="+mn-cs"/>
              </a:rPr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957262" cy="1760537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650" y="2468563"/>
            <a:ext cx="23987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288" y="5084763"/>
            <a:ext cx="17478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94188" y="2098675"/>
            <a:ext cx="193675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59300" y="3930650"/>
            <a:ext cx="21399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5463" y="3851275"/>
            <a:ext cx="1657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288" y="5041900"/>
            <a:ext cx="13398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52775" y="4972050"/>
            <a:ext cx="1528763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97663" y="1593850"/>
            <a:ext cx="18923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68338" y="2492375"/>
            <a:ext cx="7772400" cy="3733800"/>
          </a:xfrm>
        </p:spPr>
        <p:txBody>
          <a:bodyPr/>
          <a:lstStyle/>
          <a:p>
            <a:r>
              <a:rPr lang="pl-PL" sz="4800" b="1" smtClean="0">
                <a:solidFill>
                  <a:srgbClr val="FF0000"/>
                </a:solidFill>
              </a:rPr>
              <a:t>Produkty zbożowe są podstawą diety każdego człowieka.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7950" y="188913"/>
            <a:ext cx="8891588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cap="all" dirty="0">
                <a:solidFill>
                  <a:srgbClr val="FEB80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+mn-cs"/>
              </a:rPr>
              <a:t>Produkty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cap="all" dirty="0">
                <a:solidFill>
                  <a:srgbClr val="FEB80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+mn-cs"/>
              </a:rPr>
              <a:t>zbożowe</a:t>
            </a:r>
            <a:endParaRPr lang="pl-PL" sz="6600" b="1" dirty="0">
              <a:solidFill>
                <a:srgbClr val="FEB80A">
                  <a:lumMod val="75000"/>
                </a:srgbClr>
              </a:solidFill>
              <a:latin typeface="Algerian" panose="04020705040A02060702" pitchFamily="82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00113" y="296863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341438"/>
            <a:ext cx="5137150" cy="1557337"/>
          </a:xfrm>
        </p:spPr>
      </p:pic>
      <p:sp>
        <p:nvSpPr>
          <p:cNvPr id="4" name="Prostokąt 3"/>
          <p:cNvSpPr/>
          <p:nvPr/>
        </p:nvSpPr>
        <p:spPr>
          <a:xfrm>
            <a:off x="407988" y="360363"/>
            <a:ext cx="850582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cap="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j-ea"/>
                <a:cs typeface="+mj-cs"/>
              </a:rPr>
              <a:t>Produkty zbożowe</a:t>
            </a:r>
            <a:endParaRPr lang="pl-PL" sz="6600" b="1" dirty="0">
              <a:solidFill>
                <a:schemeClr val="accent3">
                  <a:lumMod val="75000"/>
                </a:schemeClr>
              </a:solidFill>
              <a:latin typeface="Algerian" panose="04020705040A02060702" pitchFamily="82" charset="0"/>
              <a:cs typeface="+mn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3300" y="2493963"/>
            <a:ext cx="2143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8725" y="2078038"/>
            <a:ext cx="1335088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2781300"/>
            <a:ext cx="293528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56450" y="5065713"/>
            <a:ext cx="19145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7063" y="4548188"/>
            <a:ext cx="249872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54400" y="5045075"/>
            <a:ext cx="22320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8625" y="3373438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4213" y="549275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/>
            </a:r>
            <a:br>
              <a:rPr lang="pl-PL" b="1" dirty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</a:br>
            <a:r>
              <a:rPr lang="pl-PL" sz="6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+mn-ea"/>
                <a:cs typeface="+mn-cs"/>
              </a:rPr>
              <a:t>mleko i produkty mleczne</a:t>
            </a:r>
            <a:r>
              <a:rPr lang="pl-PL" sz="6600" b="1" cap="none" dirty="0">
                <a:solidFill>
                  <a:srgbClr val="FEB80A">
                    <a:lumMod val="75000"/>
                  </a:srgbClr>
                </a:solidFill>
                <a:latin typeface="Algerian" panose="04020705040A02060702" pitchFamily="82" charset="0"/>
                <a:ea typeface="+mn-ea"/>
                <a:cs typeface="+mn-cs"/>
              </a:rPr>
              <a:t/>
            </a:r>
            <a:br>
              <a:rPr lang="pl-PL" sz="6600" b="1" cap="none" dirty="0">
                <a:solidFill>
                  <a:srgbClr val="FEB80A">
                    <a:lumMod val="75000"/>
                  </a:srgbClr>
                </a:solidFill>
                <a:latin typeface="Algerian" panose="04020705040A02060702" pitchFamily="82" charset="0"/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2276475"/>
            <a:ext cx="7772400" cy="3733800"/>
          </a:xfrm>
        </p:spPr>
        <p:txBody>
          <a:bodyPr/>
          <a:lstStyle/>
          <a:p>
            <a:r>
              <a:rPr lang="pl-PL" sz="4400" b="1" smtClean="0">
                <a:solidFill>
                  <a:srgbClr val="FF0000"/>
                </a:solidFill>
              </a:rPr>
              <a:t>Mleko i produkty mleczne są źródłem wapnia, który buduje nasze kości i zęby.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900" dirty="0">
                <a:solidFill>
                  <a:srgbClr val="738A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mleko i produkty mleczne</a:t>
            </a:r>
            <a:endParaRPr lang="pl-PL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35375" y="2127250"/>
            <a:ext cx="1944688" cy="3581400"/>
          </a:xfr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0138" y="4365625"/>
            <a:ext cx="1652587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3495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27825" y="1412875"/>
            <a:ext cx="22098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0988" y="4573588"/>
            <a:ext cx="2778125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Urban Pop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TC101859862[[fn=Wielkomiejski popularny]]</Template>
  <TotalTime>91</TotalTime>
  <Words>91</Words>
  <Application>Microsoft Office PowerPoint</Application>
  <PresentationFormat>Pokaz na ekranie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Szablon projektu</vt:lpstr>
      </vt:variant>
      <vt:variant>
        <vt:i4>12</vt:i4>
      </vt:variant>
      <vt:variant>
        <vt:lpstr>Tytuły slajdów</vt:lpstr>
      </vt:variant>
      <vt:variant>
        <vt:i4>13</vt:i4>
      </vt:variant>
    </vt:vector>
  </HeadingPairs>
  <TitlesOfParts>
    <vt:vector size="30" baseType="lpstr">
      <vt:lpstr>Gill Sans MT</vt:lpstr>
      <vt:lpstr>Arial</vt:lpstr>
      <vt:lpstr>Wingdings 3</vt:lpstr>
      <vt:lpstr>Calibri</vt:lpstr>
      <vt:lpstr>Algerian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GRUPY POKARMÓW</vt:lpstr>
      <vt:lpstr>WARZYWA</vt:lpstr>
      <vt:lpstr>WARZYWA</vt:lpstr>
      <vt:lpstr>Slajd 4</vt:lpstr>
      <vt:lpstr>OWOCE </vt:lpstr>
      <vt:lpstr>Slajd 6</vt:lpstr>
      <vt:lpstr>Slajd 7</vt:lpstr>
      <vt:lpstr> MLEKO I PRODUKTY MLECZNE </vt:lpstr>
      <vt:lpstr>MLEKO I PRODUKTY MLECZNE</vt:lpstr>
      <vt:lpstr>PRODUKTY BIAŁKOWE</vt:lpstr>
      <vt:lpstr>Slajd 11</vt:lpstr>
      <vt:lpstr>TŁUSZCZE</vt:lpstr>
      <vt:lpstr>Slajd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Asia</dc:creator>
  <cp:lastModifiedBy>BPJG</cp:lastModifiedBy>
  <cp:revision>11</cp:revision>
  <dcterms:created xsi:type="dcterms:W3CDTF">2014-09-01T13:10:26Z</dcterms:created>
  <dcterms:modified xsi:type="dcterms:W3CDTF">2014-10-03T21:14:59Z</dcterms:modified>
</cp:coreProperties>
</file>