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theme/theme10.xml" ContentType="application/vnd.openxmlformats-officedocument.theme+xml"/>
  <Override PartName="/ppt/slideLayouts/slideLayout13.xml" ContentType="application/vnd.openxmlformats-officedocument.presentationml.slideLayout+xml"/>
  <Override PartName="/ppt/theme/theme11.xml" ContentType="application/vnd.openxmlformats-officedocument.theme+xml"/>
  <Override PartName="/ppt/slideLayouts/slideLayout14.xml" ContentType="application/vnd.openxmlformats-officedocument.presentationml.slideLayout+xml"/>
  <Override PartName="/ppt/theme/theme12.xml" ContentType="application/vnd.openxmlformats-officedocument.theme+xml"/>
  <Override PartName="/ppt/slideLayouts/slideLayout15.xml" ContentType="application/vnd.openxmlformats-officedocument.presentationml.slideLayout+xml"/>
  <Override PartName="/ppt/theme/theme13.xml" ContentType="application/vnd.openxmlformats-officedocument.theme+xml"/>
  <Override PartName="/ppt/slideLayouts/slideLayout16.xml" ContentType="application/vnd.openxmlformats-officedocument.presentationml.slideLayout+xml"/>
  <Override PartName="/ppt/theme/theme14.xml" ContentType="application/vnd.openxmlformats-officedocument.theme+xml"/>
  <Override PartName="/ppt/slideLayouts/slideLayout17.xml" ContentType="application/vnd.openxmlformats-officedocument.presentationml.slideLayout+xml"/>
  <Override PartName="/ppt/theme/theme15.xml" ContentType="application/vnd.openxmlformats-officedocument.theme+xml"/>
  <Override PartName="/ppt/slideLayouts/slideLayout18.xml" ContentType="application/vnd.openxmlformats-officedocument.presentationml.slideLayout+xml"/>
  <Override PartName="/ppt/theme/theme16.xml" ContentType="application/vnd.openxmlformats-officedocument.theme+xml"/>
  <Override PartName="/ppt/slideLayouts/slideLayout19.xml" ContentType="application/vnd.openxmlformats-officedocument.presentationml.slideLayout+xml"/>
  <Override PartName="/ppt/theme/theme17.xml" ContentType="application/vnd.openxmlformats-officedocument.theme+xml"/>
  <Override PartName="/ppt/slideLayouts/slideLayout20.xml" ContentType="application/vnd.openxmlformats-officedocument.presentationml.slideLayout+xml"/>
  <Override PartName="/ppt/theme/theme18.xml" ContentType="application/vnd.openxmlformats-officedocument.theme+xml"/>
  <Override PartName="/ppt/slideLayouts/slideLayout21.xml" ContentType="application/vnd.openxmlformats-officedocument.presentationml.slideLayout+xml"/>
  <Override PartName="/ppt/theme/theme19.xml" ContentType="application/vnd.openxmlformats-officedocument.theme+xml"/>
  <Override PartName="/ppt/slideLayouts/slideLayout22.xml" ContentType="application/vnd.openxmlformats-officedocument.presentationml.slideLayout+xml"/>
  <Override PartName="/ppt/theme/theme20.xml" ContentType="application/vnd.openxmlformats-officedocument.theme+xml"/>
  <Override PartName="/ppt/slideLayouts/slideLayout23.xml" ContentType="application/vnd.openxmlformats-officedocument.presentationml.slideLayout+xml"/>
  <Override PartName="/ppt/theme/theme21.xml" ContentType="application/vnd.openxmlformats-officedocument.theme+xml"/>
  <Override PartName="/ppt/slideLayouts/slideLayout24.xml" ContentType="application/vnd.openxmlformats-officedocument.presentationml.slideLayout+xml"/>
  <Override PartName="/ppt/theme/theme22.xml" ContentType="application/vnd.openxmlformats-officedocument.theme+xml"/>
  <Override PartName="/ppt/slideLayouts/slideLayout25.xml" ContentType="application/vnd.openxmlformats-officedocument.presentationml.slideLayout+xml"/>
  <Override PartName="/ppt/theme/theme23.xml" ContentType="application/vnd.openxmlformats-officedocument.theme+xml"/>
  <Override PartName="/ppt/slideLayouts/slideLayout26.xml" ContentType="application/vnd.openxmlformats-officedocument.presentationml.slideLayout+xml"/>
  <Override PartName="/ppt/theme/theme24.xml" ContentType="application/vnd.openxmlformats-officedocument.theme+xml"/>
  <Override PartName="/ppt/slideLayouts/slideLayout27.xml" ContentType="application/vnd.openxmlformats-officedocument.presentationml.slideLayout+xml"/>
  <Override PartName="/ppt/theme/theme25.xml" ContentType="application/vnd.openxmlformats-officedocument.theme+xml"/>
  <Override PartName="/ppt/slideLayouts/slideLayout28.xml" ContentType="application/vnd.openxmlformats-officedocument.presentationml.slideLayout+xml"/>
  <Override PartName="/ppt/theme/theme26.xml" ContentType="application/vnd.openxmlformats-officedocument.theme+xml"/>
  <Override PartName="/ppt/slideLayouts/slideLayout29.xml" ContentType="application/vnd.openxmlformats-officedocument.presentationml.slideLayout+xml"/>
  <Override PartName="/ppt/theme/theme27.xml" ContentType="application/vnd.openxmlformats-officedocument.theme+xml"/>
  <Override PartName="/ppt/slideLayouts/slideLayout30.xml" ContentType="application/vnd.openxmlformats-officedocument.presentationml.slideLayout+xml"/>
  <Override PartName="/ppt/theme/theme28.xml" ContentType="application/vnd.openxmlformats-officedocument.theme+xml"/>
  <Override PartName="/ppt/slideLayouts/slideLayout31.xml" ContentType="application/vnd.openxmlformats-officedocument.presentationml.slideLayout+xml"/>
  <Override PartName="/ppt/theme/theme29.xml" ContentType="application/vnd.openxmlformats-officedocument.theme+xml"/>
  <Override PartName="/ppt/slideLayouts/slideLayout32.xml" ContentType="application/vnd.openxmlformats-officedocument.presentationml.slideLayout+xml"/>
  <Override PartName="/ppt/theme/theme30.xml" ContentType="application/vnd.openxmlformats-officedocument.theme+xml"/>
  <Override PartName="/ppt/slideLayouts/slideLayout33.xml" ContentType="application/vnd.openxmlformats-officedocument.presentationml.slideLayout+xml"/>
  <Override PartName="/ppt/theme/theme31.xml" ContentType="application/vnd.openxmlformats-officedocument.theme+xml"/>
  <Override PartName="/ppt/slideLayouts/slideLayout34.xml" ContentType="application/vnd.openxmlformats-officedocument.presentationml.slideLayout+xml"/>
  <Override PartName="/ppt/theme/theme32.xml" ContentType="application/vnd.openxmlformats-officedocument.theme+xml"/>
  <Override PartName="/ppt/slideLayouts/slideLayout35.xml" ContentType="application/vnd.openxmlformats-officedocument.presentationml.slideLayout+xml"/>
  <Override PartName="/ppt/theme/theme33.xml" ContentType="application/vnd.openxmlformats-officedocument.theme+xml"/>
  <Override PartName="/ppt/slideLayouts/slideLayout36.xml" ContentType="application/vnd.openxmlformats-officedocument.presentationml.slideLayout+xml"/>
  <Override PartName="/ppt/theme/theme34.xml" ContentType="application/vnd.openxmlformats-officedocument.theme+xml"/>
  <Override PartName="/ppt/slideLayouts/slideLayout37.xml" ContentType="application/vnd.openxmlformats-officedocument.presentationml.slideLayout+xml"/>
  <Override PartName="/ppt/theme/theme35.xml" ContentType="application/vnd.openxmlformats-officedocument.theme+xml"/>
  <Override PartName="/ppt/slideLayouts/slideLayout38.xml" ContentType="application/vnd.openxmlformats-officedocument.presentationml.slideLayout+xml"/>
  <Override PartName="/ppt/theme/theme36.xml" ContentType="application/vnd.openxmlformats-officedocument.theme+xml"/>
  <Override PartName="/ppt/slideLayouts/slideLayout39.xml" ContentType="application/vnd.openxmlformats-officedocument.presentationml.slideLayout+xml"/>
  <Override PartName="/ppt/theme/theme37.xml" ContentType="application/vnd.openxmlformats-officedocument.theme+xml"/>
  <Override PartName="/ppt/slideLayouts/slideLayout40.xml" ContentType="application/vnd.openxmlformats-officedocument.presentationml.slideLayout+xml"/>
  <Override PartName="/ppt/theme/theme38.xml" ContentType="application/vnd.openxmlformats-officedocument.theme+xml"/>
  <Override PartName="/ppt/slideLayouts/slideLayout41.xml" ContentType="application/vnd.openxmlformats-officedocument.presentationml.slideLayout+xml"/>
  <Override PartName="/ppt/theme/theme39.xml" ContentType="application/vnd.openxmlformats-officedocument.theme+xml"/>
  <Override PartName="/ppt/slideLayouts/slideLayout42.xml" ContentType="application/vnd.openxmlformats-officedocument.presentationml.slideLayout+xml"/>
  <Override PartName="/ppt/theme/theme40.xml" ContentType="application/vnd.openxmlformats-officedocument.theme+xml"/>
  <Override PartName="/ppt/slideLayouts/slideLayout43.xml" ContentType="application/vnd.openxmlformats-officedocument.presentationml.slideLayout+xml"/>
  <Override PartName="/ppt/theme/theme41.xml" ContentType="application/vnd.openxmlformats-officedocument.theme+xml"/>
  <Override PartName="/ppt/slideLayouts/slideLayout44.xml" ContentType="application/vnd.openxmlformats-officedocument.presentationml.slideLayout+xml"/>
  <Override PartName="/ppt/theme/theme42.xml" ContentType="application/vnd.openxmlformats-officedocument.theme+xml"/>
  <Override PartName="/ppt/slideLayouts/slideLayout45.xml" ContentType="application/vnd.openxmlformats-officedocument.presentationml.slideLayout+xml"/>
  <Override PartName="/ppt/theme/theme43.xml" ContentType="application/vnd.openxmlformats-officedocument.theme+xml"/>
  <Override PartName="/ppt/slideLayouts/slideLayout46.xml" ContentType="application/vnd.openxmlformats-officedocument.presentationml.slideLayout+xml"/>
  <Override PartName="/ppt/theme/theme44.xml" ContentType="application/vnd.openxmlformats-officedocument.theme+xml"/>
  <Override PartName="/ppt/slideLayouts/slideLayout47.xml" ContentType="application/vnd.openxmlformats-officedocument.presentationml.slideLayout+xml"/>
  <Override PartName="/ppt/theme/theme45.xml" ContentType="application/vnd.openxmlformats-officedocument.theme+xml"/>
  <Override PartName="/ppt/slideLayouts/slideLayout48.xml" ContentType="application/vnd.openxmlformats-officedocument.presentationml.slideLayout+xml"/>
  <Override PartName="/ppt/theme/theme46.xml" ContentType="application/vnd.openxmlformats-officedocument.theme+xml"/>
  <Override PartName="/ppt/slideLayouts/slideLayout49.xml" ContentType="application/vnd.openxmlformats-officedocument.presentationml.slideLayout+xml"/>
  <Override PartName="/ppt/theme/theme47.xml" ContentType="application/vnd.openxmlformats-officedocument.theme+xml"/>
  <Override PartName="/ppt/slideLayouts/slideLayout50.xml" ContentType="application/vnd.openxmlformats-officedocument.presentationml.slideLayout+xml"/>
  <Override PartName="/ppt/theme/theme48.xml" ContentType="application/vnd.openxmlformats-officedocument.theme+xml"/>
  <Override PartName="/ppt/slideLayouts/slideLayout51.xml" ContentType="application/vnd.openxmlformats-officedocument.presentationml.slideLayout+xml"/>
  <Override PartName="/ppt/theme/theme49.xml" ContentType="application/vnd.openxmlformats-officedocument.theme+xml"/>
  <Override PartName="/ppt/slideLayouts/slideLayout52.xml" ContentType="application/vnd.openxmlformats-officedocument.presentationml.slideLayout+xml"/>
  <Override PartName="/ppt/theme/theme50.xml" ContentType="application/vnd.openxmlformats-officedocument.theme+xml"/>
  <Override PartName="/ppt/slideLayouts/slideLayout53.xml" ContentType="application/vnd.openxmlformats-officedocument.presentationml.slideLayout+xml"/>
  <Override PartName="/ppt/theme/theme51.xml" ContentType="application/vnd.openxmlformats-officedocument.theme+xml"/>
  <Override PartName="/ppt/slideLayouts/slideLayout54.xml" ContentType="application/vnd.openxmlformats-officedocument.presentationml.slideLayout+xml"/>
  <Override PartName="/ppt/theme/theme52.xml" ContentType="application/vnd.openxmlformats-officedocument.theme+xml"/>
  <Override PartName="/ppt/slideLayouts/slideLayout55.xml" ContentType="application/vnd.openxmlformats-officedocument.presentationml.slideLayout+xml"/>
  <Override PartName="/ppt/theme/theme53.xml" ContentType="application/vnd.openxmlformats-officedocument.theme+xml"/>
  <Override PartName="/ppt/slideLayouts/slideLayout56.xml" ContentType="application/vnd.openxmlformats-officedocument.presentationml.slideLayout+xml"/>
  <Override PartName="/ppt/theme/theme54.xml" ContentType="application/vnd.openxmlformats-officedocument.theme+xml"/>
  <Override PartName="/ppt/slideLayouts/slideLayout57.xml" ContentType="application/vnd.openxmlformats-officedocument.presentationml.slideLayout+xml"/>
  <Override PartName="/ppt/theme/theme55.xml" ContentType="application/vnd.openxmlformats-officedocument.theme+xml"/>
  <Override PartName="/ppt/slideLayouts/slideLayout58.xml" ContentType="application/vnd.openxmlformats-officedocument.presentationml.slideLayout+xml"/>
  <Override PartName="/ppt/theme/theme56.xml" ContentType="application/vnd.openxmlformats-officedocument.theme+xml"/>
  <Override PartName="/ppt/slideLayouts/slideLayout59.xml" ContentType="application/vnd.openxmlformats-officedocument.presentationml.slideLayout+xml"/>
  <Override PartName="/ppt/theme/theme57.xml" ContentType="application/vnd.openxmlformats-officedocument.theme+xml"/>
  <Override PartName="/ppt/slideLayouts/slideLayout60.xml" ContentType="application/vnd.openxmlformats-officedocument.presentationml.slideLayout+xml"/>
  <Override PartName="/ppt/theme/theme58.xml" ContentType="application/vnd.openxmlformats-officedocument.theme+xml"/>
  <Override PartName="/ppt/slideLayouts/slideLayout61.xml" ContentType="application/vnd.openxmlformats-officedocument.presentationml.slideLayout+xml"/>
  <Override PartName="/ppt/theme/theme59.xml" ContentType="application/vnd.openxmlformats-officedocument.theme+xml"/>
  <Override PartName="/ppt/slideLayouts/slideLayout62.xml" ContentType="application/vnd.openxmlformats-officedocument.presentationml.slideLayout+xml"/>
  <Override PartName="/ppt/theme/theme60.xml" ContentType="application/vnd.openxmlformats-officedocument.theme+xml"/>
  <Override PartName="/ppt/slideLayouts/slideLayout63.xml" ContentType="application/vnd.openxmlformats-officedocument.presentationml.slideLayout+xml"/>
  <Override PartName="/ppt/theme/theme61.xml" ContentType="application/vnd.openxmlformats-officedocument.theme+xml"/>
  <Override PartName="/ppt/slideLayouts/slideLayout64.xml" ContentType="application/vnd.openxmlformats-officedocument.presentationml.slideLayout+xml"/>
  <Override PartName="/ppt/theme/theme62.xml" ContentType="application/vnd.openxmlformats-officedocument.theme+xml"/>
  <Override PartName="/ppt/slideLayouts/slideLayout65.xml" ContentType="application/vnd.openxmlformats-officedocument.presentationml.slideLayout+xml"/>
  <Override PartName="/ppt/theme/theme63.xml" ContentType="application/vnd.openxmlformats-officedocument.theme+xml"/>
  <Override PartName="/ppt/slideLayouts/slideLayout66.xml" ContentType="application/vnd.openxmlformats-officedocument.presentationml.slideLayout+xml"/>
  <Override PartName="/ppt/theme/theme64.xml" ContentType="application/vnd.openxmlformats-officedocument.theme+xml"/>
  <Override PartName="/ppt/slideLayouts/slideLayout67.xml" ContentType="application/vnd.openxmlformats-officedocument.presentationml.slideLayout+xml"/>
  <Override PartName="/ppt/theme/theme65.xml" ContentType="application/vnd.openxmlformats-officedocument.theme+xml"/>
  <Override PartName="/ppt/slideLayouts/slideLayout68.xml" ContentType="application/vnd.openxmlformats-officedocument.presentationml.slideLayout+xml"/>
  <Override PartName="/ppt/theme/theme66.xml" ContentType="application/vnd.openxmlformats-officedocument.theme+xml"/>
  <Override PartName="/ppt/slideLayouts/slideLayout69.xml" ContentType="application/vnd.openxmlformats-officedocument.presentationml.slideLayout+xml"/>
  <Override PartName="/ppt/theme/theme67.xml" ContentType="application/vnd.openxmlformats-officedocument.theme+xml"/>
  <Override PartName="/ppt/slideLayouts/slideLayout70.xml" ContentType="application/vnd.openxmlformats-officedocument.presentationml.slideLayout+xml"/>
  <Override PartName="/ppt/theme/theme68.xml" ContentType="application/vnd.openxmlformats-officedocument.theme+xml"/>
  <Override PartName="/ppt/slideLayouts/slideLayout71.xml" ContentType="application/vnd.openxmlformats-officedocument.presentationml.slideLayout+xml"/>
  <Override PartName="/ppt/theme/theme69.xml" ContentType="application/vnd.openxmlformats-officedocument.theme+xml"/>
  <Override PartName="/ppt/slideLayouts/slideLayout72.xml" ContentType="application/vnd.openxmlformats-officedocument.presentationml.slideLayout+xml"/>
  <Override PartName="/ppt/theme/theme70.xml" ContentType="application/vnd.openxmlformats-officedocument.theme+xml"/>
  <Override PartName="/ppt/slideLayouts/slideLayout73.xml" ContentType="application/vnd.openxmlformats-officedocument.presentationml.slideLayout+xml"/>
  <Override PartName="/ppt/theme/theme71.xml" ContentType="application/vnd.openxmlformats-officedocument.theme+xml"/>
  <Override PartName="/ppt/slideLayouts/slideLayout74.xml" ContentType="application/vnd.openxmlformats-officedocument.presentationml.slideLayout+xml"/>
  <Override PartName="/ppt/theme/theme72.xml" ContentType="application/vnd.openxmlformats-officedocument.theme+xml"/>
  <Override PartName="/ppt/slideLayouts/slideLayout75.xml" ContentType="application/vnd.openxmlformats-officedocument.presentationml.slideLayout+xml"/>
  <Override PartName="/ppt/theme/theme73.xml" ContentType="application/vnd.openxmlformats-officedocument.theme+xml"/>
  <Override PartName="/ppt/slideLayouts/slideLayout76.xml" ContentType="application/vnd.openxmlformats-officedocument.presentationml.slideLayout+xml"/>
  <Override PartName="/ppt/theme/theme74.xml" ContentType="application/vnd.openxmlformats-officedocument.theme+xml"/>
  <Override PartName="/ppt/slideLayouts/slideLayout77.xml" ContentType="application/vnd.openxmlformats-officedocument.presentationml.slideLayout+xml"/>
  <Override PartName="/ppt/theme/theme75.xml" ContentType="application/vnd.openxmlformats-officedocument.theme+xml"/>
  <Override PartName="/ppt/slideLayouts/slideLayout78.xml" ContentType="application/vnd.openxmlformats-officedocument.presentationml.slideLayout+xml"/>
  <Override PartName="/ppt/theme/theme76.xml" ContentType="application/vnd.openxmlformats-officedocument.theme+xml"/>
  <Override PartName="/ppt/slideLayouts/slideLayout79.xml" ContentType="application/vnd.openxmlformats-officedocument.presentationml.slideLayout+xml"/>
  <Override PartName="/ppt/theme/theme77.xml" ContentType="application/vnd.openxmlformats-officedocument.theme+xml"/>
  <Override PartName="/ppt/slideLayouts/slideLayout80.xml" ContentType="application/vnd.openxmlformats-officedocument.presentationml.slideLayout+xml"/>
  <Override PartName="/ppt/theme/theme78.xml" ContentType="application/vnd.openxmlformats-officedocument.theme+xml"/>
  <Override PartName="/ppt/slideLayouts/slideLayout81.xml" ContentType="application/vnd.openxmlformats-officedocument.presentationml.slideLayout+xml"/>
  <Override PartName="/ppt/theme/theme79.xml" ContentType="application/vnd.openxmlformats-officedocument.theme+xml"/>
  <Override PartName="/ppt/slideLayouts/slideLayout82.xml" ContentType="application/vnd.openxmlformats-officedocument.presentationml.slideLayout+xml"/>
  <Override PartName="/ppt/theme/theme80.xml" ContentType="application/vnd.openxmlformats-officedocument.theme+xml"/>
  <Override PartName="/ppt/slideLayouts/slideLayout83.xml" ContentType="application/vnd.openxmlformats-officedocument.presentationml.slideLayout+xml"/>
  <Override PartName="/ppt/theme/theme81.xml" ContentType="application/vnd.openxmlformats-officedocument.theme+xml"/>
  <Override PartName="/ppt/slideLayouts/slideLayout84.xml" ContentType="application/vnd.openxmlformats-officedocument.presentationml.slideLayout+xml"/>
  <Override PartName="/ppt/theme/theme82.xml" ContentType="application/vnd.openxmlformats-officedocument.theme+xml"/>
  <Override PartName="/ppt/slideLayouts/slideLayout85.xml" ContentType="application/vnd.openxmlformats-officedocument.presentationml.slideLayout+xml"/>
  <Override PartName="/ppt/theme/theme83.xml" ContentType="application/vnd.openxmlformats-officedocument.theme+xml"/>
  <Override PartName="/ppt/slideLayouts/slideLayout86.xml" ContentType="application/vnd.openxmlformats-officedocument.presentationml.slideLayout+xml"/>
  <Override PartName="/ppt/theme/theme84.xml" ContentType="application/vnd.openxmlformats-officedocument.theme+xml"/>
  <Override PartName="/ppt/slideLayouts/slideLayout87.xml" ContentType="application/vnd.openxmlformats-officedocument.presentationml.slideLayout+xml"/>
  <Override PartName="/ppt/theme/theme85.xml" ContentType="application/vnd.openxmlformats-officedocument.theme+xml"/>
  <Override PartName="/ppt/slideLayouts/slideLayout88.xml" ContentType="application/vnd.openxmlformats-officedocument.presentationml.slideLayout+xml"/>
  <Override PartName="/ppt/theme/theme86.xml" ContentType="application/vnd.openxmlformats-officedocument.theme+xml"/>
  <Override PartName="/ppt/slideLayouts/slideLayout89.xml" ContentType="application/vnd.openxmlformats-officedocument.presentationml.slideLayout+xml"/>
  <Override PartName="/ppt/theme/theme87.xml" ContentType="application/vnd.openxmlformats-officedocument.theme+xml"/>
  <Override PartName="/ppt/slideLayouts/slideLayout90.xml" ContentType="application/vnd.openxmlformats-officedocument.presentationml.slideLayout+xml"/>
  <Override PartName="/ppt/theme/theme88.xml" ContentType="application/vnd.openxmlformats-officedocument.theme+xml"/>
  <Override PartName="/ppt/slideLayouts/slideLayout91.xml" ContentType="application/vnd.openxmlformats-officedocument.presentationml.slideLayout+xml"/>
  <Override PartName="/ppt/theme/theme89.xml" ContentType="application/vnd.openxmlformats-officedocument.theme+xml"/>
  <Override PartName="/ppt/slideLayouts/slideLayout92.xml" ContentType="application/vnd.openxmlformats-officedocument.presentationml.slideLayout+xml"/>
  <Override PartName="/ppt/theme/theme90.xml" ContentType="application/vnd.openxmlformats-officedocument.theme+xml"/>
  <Override PartName="/ppt/slideLayouts/slideLayout93.xml" ContentType="application/vnd.openxmlformats-officedocument.presentationml.slideLayout+xml"/>
  <Override PartName="/ppt/theme/theme91.xml" ContentType="application/vnd.openxmlformats-officedocument.theme+xml"/>
  <Override PartName="/ppt/slideLayouts/slideLayout94.xml" ContentType="application/vnd.openxmlformats-officedocument.presentationml.slideLayout+xml"/>
  <Override PartName="/ppt/theme/theme92.xml" ContentType="application/vnd.openxmlformats-officedocument.theme+xml"/>
  <Override PartName="/ppt/slideLayouts/slideLayout95.xml" ContentType="application/vnd.openxmlformats-officedocument.presentationml.slideLayout+xml"/>
  <Override PartName="/ppt/theme/theme93.xml" ContentType="application/vnd.openxmlformats-officedocument.theme+xml"/>
  <Override PartName="/ppt/slideLayouts/slideLayout96.xml" ContentType="application/vnd.openxmlformats-officedocument.presentationml.slideLayout+xml"/>
  <Override PartName="/ppt/theme/theme94.xml" ContentType="application/vnd.openxmlformats-officedocument.theme+xml"/>
  <Override PartName="/ppt/slideLayouts/slideLayout97.xml" ContentType="application/vnd.openxmlformats-officedocument.presentationml.slideLayout+xml"/>
  <Override PartName="/ppt/theme/theme95.xml" ContentType="application/vnd.openxmlformats-officedocument.theme+xml"/>
  <Override PartName="/ppt/slideLayouts/slideLayout98.xml" ContentType="application/vnd.openxmlformats-officedocument.presentationml.slideLayout+xml"/>
  <Override PartName="/ppt/theme/theme96.xml" ContentType="application/vnd.openxmlformats-officedocument.theme+xml"/>
  <Override PartName="/ppt/slideLayouts/slideLayout99.xml" ContentType="application/vnd.openxmlformats-officedocument.presentationml.slideLayout+xml"/>
  <Override PartName="/ppt/theme/theme97.xml" ContentType="application/vnd.openxmlformats-officedocument.theme+xml"/>
  <Override PartName="/ppt/slideLayouts/slideLayout100.xml" ContentType="application/vnd.openxmlformats-officedocument.presentationml.slideLayout+xml"/>
  <Override PartName="/ppt/theme/theme98.xml" ContentType="application/vnd.openxmlformats-officedocument.theme+xml"/>
  <Override PartName="/ppt/slideLayouts/slideLayout101.xml" ContentType="application/vnd.openxmlformats-officedocument.presentationml.slideLayout+xml"/>
  <Override PartName="/ppt/theme/theme99.xml" ContentType="application/vnd.openxmlformats-officedocument.theme+xml"/>
  <Override PartName="/ppt/slideLayouts/slideLayout102.xml" ContentType="application/vnd.openxmlformats-officedocument.presentationml.slideLayout+xml"/>
  <Override PartName="/ppt/theme/theme100.xml" ContentType="application/vnd.openxmlformats-officedocument.theme+xml"/>
  <Override PartName="/ppt/slideLayouts/slideLayout103.xml" ContentType="application/vnd.openxmlformats-officedocument.presentationml.slideLayout+xml"/>
  <Override PartName="/ppt/theme/theme101.xml" ContentType="application/vnd.openxmlformats-officedocument.theme+xml"/>
  <Override PartName="/ppt/slideLayouts/slideLayout104.xml" ContentType="application/vnd.openxmlformats-officedocument.presentationml.slideLayout+xml"/>
  <Override PartName="/ppt/theme/theme102.xml" ContentType="application/vnd.openxmlformats-officedocument.theme+xml"/>
  <Override PartName="/ppt/slideLayouts/slideLayout105.xml" ContentType="application/vnd.openxmlformats-officedocument.presentationml.slideLayout+xml"/>
  <Override PartName="/ppt/theme/theme103.xml" ContentType="application/vnd.openxmlformats-officedocument.theme+xml"/>
  <Override PartName="/ppt/slideLayouts/slideLayout106.xml" ContentType="application/vnd.openxmlformats-officedocument.presentationml.slideLayout+xml"/>
  <Override PartName="/ppt/theme/theme104.xml" ContentType="application/vnd.openxmlformats-officedocument.theme+xml"/>
  <Override PartName="/ppt/slideLayouts/slideLayout107.xml" ContentType="application/vnd.openxmlformats-officedocument.presentationml.slideLayout+xml"/>
  <Override PartName="/ppt/theme/theme105.xml" ContentType="application/vnd.openxmlformats-officedocument.theme+xml"/>
  <Override PartName="/ppt/slideLayouts/slideLayout108.xml" ContentType="application/vnd.openxmlformats-officedocument.presentationml.slideLayout+xml"/>
  <Override PartName="/ppt/theme/theme106.xml" ContentType="application/vnd.openxmlformats-officedocument.theme+xml"/>
  <Override PartName="/ppt/slideLayouts/slideLayout109.xml" ContentType="application/vnd.openxmlformats-officedocument.presentationml.slideLayout+xml"/>
  <Override PartName="/ppt/theme/theme107.xml" ContentType="application/vnd.openxmlformats-officedocument.theme+xml"/>
  <Override PartName="/ppt/slideLayouts/slideLayout110.xml" ContentType="application/vnd.openxmlformats-officedocument.presentationml.slideLayout+xml"/>
  <Override PartName="/ppt/theme/theme108.xml" ContentType="application/vnd.openxmlformats-officedocument.theme+xml"/>
  <Override PartName="/ppt/slideLayouts/slideLayout111.xml" ContentType="application/vnd.openxmlformats-officedocument.presentationml.slideLayout+xml"/>
  <Override PartName="/ppt/theme/theme109.xml" ContentType="application/vnd.openxmlformats-officedocument.theme+xml"/>
  <Override PartName="/ppt/slideLayouts/slideLayout112.xml" ContentType="application/vnd.openxmlformats-officedocument.presentationml.slideLayout+xml"/>
  <Override PartName="/ppt/theme/theme110.xml" ContentType="application/vnd.openxmlformats-officedocument.theme+xml"/>
  <Override PartName="/ppt/slideLayouts/slideLayout113.xml" ContentType="application/vnd.openxmlformats-officedocument.presentationml.slideLayout+xml"/>
  <Override PartName="/ppt/theme/theme111.xml" ContentType="application/vnd.openxmlformats-officedocument.theme+xml"/>
  <Override PartName="/ppt/slideLayouts/slideLayout114.xml" ContentType="application/vnd.openxmlformats-officedocument.presentationml.slideLayout+xml"/>
  <Override PartName="/ppt/theme/theme112.xml" ContentType="application/vnd.openxmlformats-officedocument.theme+xml"/>
  <Override PartName="/ppt/slideLayouts/slideLayout115.xml" ContentType="application/vnd.openxmlformats-officedocument.presentationml.slideLayout+xml"/>
  <Override PartName="/ppt/theme/theme113.xml" ContentType="application/vnd.openxmlformats-officedocument.theme+xml"/>
  <Override PartName="/ppt/theme/theme1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88" r:id="rId2"/>
    <p:sldMasterId id="2147483690" r:id="rId3"/>
    <p:sldMasterId id="2147483692" r:id="rId4"/>
    <p:sldMasterId id="2147483694" r:id="rId5"/>
    <p:sldMasterId id="2147483696" r:id="rId6"/>
    <p:sldMasterId id="2147483698" r:id="rId7"/>
    <p:sldMasterId id="2147483700" r:id="rId8"/>
    <p:sldMasterId id="2147483702" r:id="rId9"/>
    <p:sldMasterId id="2147483704" r:id="rId10"/>
    <p:sldMasterId id="2147483706" r:id="rId11"/>
    <p:sldMasterId id="2147483708" r:id="rId12"/>
    <p:sldMasterId id="2147483710" r:id="rId13"/>
    <p:sldMasterId id="2147483712" r:id="rId14"/>
    <p:sldMasterId id="2147483714" r:id="rId15"/>
    <p:sldMasterId id="2147483716" r:id="rId16"/>
    <p:sldMasterId id="2147483718" r:id="rId17"/>
    <p:sldMasterId id="2147483720" r:id="rId18"/>
    <p:sldMasterId id="2147483722" r:id="rId19"/>
    <p:sldMasterId id="2147483724" r:id="rId20"/>
    <p:sldMasterId id="2147483726" r:id="rId21"/>
    <p:sldMasterId id="2147483728" r:id="rId22"/>
    <p:sldMasterId id="2147483730" r:id="rId23"/>
    <p:sldMasterId id="2147483732" r:id="rId24"/>
    <p:sldMasterId id="2147483734" r:id="rId25"/>
    <p:sldMasterId id="2147483736" r:id="rId26"/>
    <p:sldMasterId id="2147483738" r:id="rId27"/>
    <p:sldMasterId id="2147483740" r:id="rId28"/>
    <p:sldMasterId id="2147483742" r:id="rId29"/>
    <p:sldMasterId id="2147483744" r:id="rId30"/>
    <p:sldMasterId id="2147483746" r:id="rId31"/>
    <p:sldMasterId id="2147483748" r:id="rId32"/>
    <p:sldMasterId id="2147483750" r:id="rId33"/>
    <p:sldMasterId id="2147483752" r:id="rId34"/>
    <p:sldMasterId id="2147483754" r:id="rId35"/>
    <p:sldMasterId id="2147483756" r:id="rId36"/>
    <p:sldMasterId id="2147483758" r:id="rId37"/>
    <p:sldMasterId id="2147483760" r:id="rId38"/>
    <p:sldMasterId id="2147483762" r:id="rId39"/>
    <p:sldMasterId id="2147483764" r:id="rId40"/>
    <p:sldMasterId id="2147483766" r:id="rId41"/>
    <p:sldMasterId id="2147483768" r:id="rId42"/>
    <p:sldMasterId id="2147483770" r:id="rId43"/>
    <p:sldMasterId id="2147483772" r:id="rId44"/>
    <p:sldMasterId id="2147483774" r:id="rId45"/>
    <p:sldMasterId id="2147483776" r:id="rId46"/>
    <p:sldMasterId id="2147483778" r:id="rId47"/>
    <p:sldMasterId id="2147483780" r:id="rId48"/>
    <p:sldMasterId id="2147483782" r:id="rId49"/>
    <p:sldMasterId id="2147483784" r:id="rId50"/>
    <p:sldMasterId id="2147483786" r:id="rId51"/>
    <p:sldMasterId id="2147483788" r:id="rId52"/>
    <p:sldMasterId id="2147483790" r:id="rId53"/>
    <p:sldMasterId id="2147483792" r:id="rId54"/>
    <p:sldMasterId id="2147483794" r:id="rId55"/>
    <p:sldMasterId id="2147483796" r:id="rId56"/>
    <p:sldMasterId id="2147483798" r:id="rId57"/>
    <p:sldMasterId id="2147483800" r:id="rId58"/>
    <p:sldMasterId id="2147483802" r:id="rId59"/>
    <p:sldMasterId id="2147483804" r:id="rId60"/>
    <p:sldMasterId id="2147483806" r:id="rId61"/>
    <p:sldMasterId id="2147483808" r:id="rId62"/>
    <p:sldMasterId id="2147483810" r:id="rId63"/>
    <p:sldMasterId id="2147483812" r:id="rId64"/>
    <p:sldMasterId id="2147483814" r:id="rId65"/>
    <p:sldMasterId id="2147483816" r:id="rId66"/>
    <p:sldMasterId id="2147483818" r:id="rId67"/>
    <p:sldMasterId id="2147483820" r:id="rId68"/>
    <p:sldMasterId id="2147483822" r:id="rId69"/>
    <p:sldMasterId id="2147483824" r:id="rId70"/>
    <p:sldMasterId id="2147483826" r:id="rId71"/>
    <p:sldMasterId id="2147483828" r:id="rId72"/>
    <p:sldMasterId id="2147483830" r:id="rId73"/>
    <p:sldMasterId id="2147483832" r:id="rId74"/>
    <p:sldMasterId id="2147483834" r:id="rId75"/>
    <p:sldMasterId id="2147483836" r:id="rId76"/>
    <p:sldMasterId id="2147483838" r:id="rId77"/>
    <p:sldMasterId id="2147483840" r:id="rId78"/>
    <p:sldMasterId id="2147483842" r:id="rId79"/>
    <p:sldMasterId id="2147483844" r:id="rId80"/>
    <p:sldMasterId id="2147483846" r:id="rId81"/>
    <p:sldMasterId id="2147483848" r:id="rId82"/>
    <p:sldMasterId id="2147483850" r:id="rId83"/>
    <p:sldMasterId id="2147483852" r:id="rId84"/>
    <p:sldMasterId id="2147483854" r:id="rId85"/>
    <p:sldMasterId id="2147483856" r:id="rId86"/>
    <p:sldMasterId id="2147483858" r:id="rId87"/>
    <p:sldMasterId id="2147483860" r:id="rId88"/>
    <p:sldMasterId id="2147483862" r:id="rId89"/>
    <p:sldMasterId id="2147483864" r:id="rId90"/>
    <p:sldMasterId id="2147483866" r:id="rId91"/>
    <p:sldMasterId id="2147483868" r:id="rId92"/>
    <p:sldMasterId id="2147483870" r:id="rId93"/>
    <p:sldMasterId id="2147483872" r:id="rId94"/>
    <p:sldMasterId id="2147483874" r:id="rId95"/>
    <p:sldMasterId id="2147483876" r:id="rId96"/>
    <p:sldMasterId id="2147483878" r:id="rId97"/>
    <p:sldMasterId id="2147483880" r:id="rId98"/>
    <p:sldMasterId id="2147483882" r:id="rId99"/>
    <p:sldMasterId id="2147483884" r:id="rId100"/>
    <p:sldMasterId id="2147483886" r:id="rId101"/>
    <p:sldMasterId id="2147483888" r:id="rId102"/>
    <p:sldMasterId id="2147483890" r:id="rId103"/>
    <p:sldMasterId id="2147483892" r:id="rId104"/>
    <p:sldMasterId id="2147483894" r:id="rId105"/>
    <p:sldMasterId id="2147483896" r:id="rId106"/>
    <p:sldMasterId id="2147483898" r:id="rId107"/>
    <p:sldMasterId id="2147483900" r:id="rId108"/>
    <p:sldMasterId id="2147483902" r:id="rId109"/>
    <p:sldMasterId id="2147483904" r:id="rId110"/>
    <p:sldMasterId id="2147483906" r:id="rId111"/>
    <p:sldMasterId id="2147483908" r:id="rId112"/>
    <p:sldMasterId id="2147483910" r:id="rId113"/>
  </p:sldMasterIdLst>
  <p:notesMasterIdLst>
    <p:notesMasterId r:id="rId238"/>
  </p:notesMasterIdLst>
  <p:sldIdLst>
    <p:sldId id="256" r:id="rId114"/>
    <p:sldId id="259" r:id="rId115"/>
    <p:sldId id="257" r:id="rId116"/>
    <p:sldId id="258" r:id="rId117"/>
    <p:sldId id="260" r:id="rId118"/>
    <p:sldId id="261" r:id="rId119"/>
    <p:sldId id="262" r:id="rId120"/>
    <p:sldId id="266" r:id="rId121"/>
    <p:sldId id="267" r:id="rId122"/>
    <p:sldId id="268" r:id="rId123"/>
    <p:sldId id="269" r:id="rId124"/>
    <p:sldId id="270" r:id="rId125"/>
    <p:sldId id="271" r:id="rId126"/>
    <p:sldId id="272" r:id="rId127"/>
    <p:sldId id="273" r:id="rId128"/>
    <p:sldId id="274" r:id="rId129"/>
    <p:sldId id="275" r:id="rId130"/>
    <p:sldId id="276" r:id="rId131"/>
    <p:sldId id="277" r:id="rId132"/>
    <p:sldId id="278" r:id="rId133"/>
    <p:sldId id="279" r:id="rId134"/>
    <p:sldId id="280" r:id="rId135"/>
    <p:sldId id="281" r:id="rId136"/>
    <p:sldId id="282" r:id="rId137"/>
    <p:sldId id="283" r:id="rId138"/>
    <p:sldId id="284" r:id="rId139"/>
    <p:sldId id="285" r:id="rId140"/>
    <p:sldId id="286" r:id="rId141"/>
    <p:sldId id="287" r:id="rId142"/>
    <p:sldId id="288" r:id="rId143"/>
    <p:sldId id="289" r:id="rId144"/>
    <p:sldId id="290" r:id="rId145"/>
    <p:sldId id="291" r:id="rId146"/>
    <p:sldId id="292" r:id="rId147"/>
    <p:sldId id="293" r:id="rId148"/>
    <p:sldId id="294" r:id="rId149"/>
    <p:sldId id="295" r:id="rId150"/>
    <p:sldId id="296" r:id="rId151"/>
    <p:sldId id="297" r:id="rId152"/>
    <p:sldId id="298" r:id="rId153"/>
    <p:sldId id="299" r:id="rId154"/>
    <p:sldId id="300" r:id="rId155"/>
    <p:sldId id="301" r:id="rId156"/>
    <p:sldId id="302" r:id="rId157"/>
    <p:sldId id="303" r:id="rId158"/>
    <p:sldId id="304" r:id="rId159"/>
    <p:sldId id="305" r:id="rId160"/>
    <p:sldId id="306" r:id="rId161"/>
    <p:sldId id="307" r:id="rId162"/>
    <p:sldId id="308" r:id="rId163"/>
    <p:sldId id="309" r:id="rId164"/>
    <p:sldId id="310" r:id="rId165"/>
    <p:sldId id="311" r:id="rId166"/>
    <p:sldId id="312" r:id="rId167"/>
    <p:sldId id="313" r:id="rId168"/>
    <p:sldId id="314" r:id="rId169"/>
    <p:sldId id="315" r:id="rId170"/>
    <p:sldId id="316" r:id="rId171"/>
    <p:sldId id="317" r:id="rId172"/>
    <p:sldId id="318" r:id="rId173"/>
    <p:sldId id="319" r:id="rId174"/>
    <p:sldId id="320" r:id="rId175"/>
    <p:sldId id="321" r:id="rId176"/>
    <p:sldId id="322" r:id="rId177"/>
    <p:sldId id="323" r:id="rId178"/>
    <p:sldId id="324" r:id="rId179"/>
    <p:sldId id="325" r:id="rId180"/>
    <p:sldId id="326" r:id="rId181"/>
    <p:sldId id="327" r:id="rId182"/>
    <p:sldId id="328" r:id="rId183"/>
    <p:sldId id="329" r:id="rId184"/>
    <p:sldId id="330" r:id="rId185"/>
    <p:sldId id="331" r:id="rId186"/>
    <p:sldId id="332" r:id="rId187"/>
    <p:sldId id="333" r:id="rId188"/>
    <p:sldId id="334" r:id="rId189"/>
    <p:sldId id="335" r:id="rId190"/>
    <p:sldId id="336" r:id="rId191"/>
    <p:sldId id="337" r:id="rId192"/>
    <p:sldId id="338" r:id="rId193"/>
    <p:sldId id="339" r:id="rId194"/>
    <p:sldId id="340" r:id="rId195"/>
    <p:sldId id="341" r:id="rId196"/>
    <p:sldId id="342" r:id="rId197"/>
    <p:sldId id="343" r:id="rId198"/>
    <p:sldId id="344" r:id="rId199"/>
    <p:sldId id="345" r:id="rId200"/>
    <p:sldId id="346" r:id="rId201"/>
    <p:sldId id="347" r:id="rId202"/>
    <p:sldId id="348" r:id="rId203"/>
    <p:sldId id="349" r:id="rId204"/>
    <p:sldId id="350" r:id="rId205"/>
    <p:sldId id="351" r:id="rId206"/>
    <p:sldId id="352" r:id="rId207"/>
    <p:sldId id="353" r:id="rId208"/>
    <p:sldId id="354" r:id="rId209"/>
    <p:sldId id="355" r:id="rId210"/>
    <p:sldId id="356" r:id="rId211"/>
    <p:sldId id="357" r:id="rId212"/>
    <p:sldId id="358" r:id="rId213"/>
    <p:sldId id="359" r:id="rId214"/>
    <p:sldId id="360" r:id="rId215"/>
    <p:sldId id="361" r:id="rId216"/>
    <p:sldId id="362" r:id="rId217"/>
    <p:sldId id="363" r:id="rId218"/>
    <p:sldId id="364" r:id="rId219"/>
    <p:sldId id="365" r:id="rId220"/>
    <p:sldId id="366" r:id="rId221"/>
    <p:sldId id="367" r:id="rId222"/>
    <p:sldId id="368" r:id="rId223"/>
    <p:sldId id="369" r:id="rId224"/>
    <p:sldId id="370" r:id="rId225"/>
    <p:sldId id="371" r:id="rId226"/>
    <p:sldId id="372" r:id="rId227"/>
    <p:sldId id="373" r:id="rId228"/>
    <p:sldId id="374" r:id="rId229"/>
    <p:sldId id="375" r:id="rId230"/>
    <p:sldId id="380" r:id="rId231"/>
    <p:sldId id="381" r:id="rId232"/>
    <p:sldId id="382" r:id="rId233"/>
    <p:sldId id="376" r:id="rId234"/>
    <p:sldId id="377" r:id="rId235"/>
    <p:sldId id="378" r:id="rId236"/>
    <p:sldId id="379" r:id="rId23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020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4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" Target="slides/slide25.xml"/><Relationship Id="rId159" Type="http://schemas.openxmlformats.org/officeDocument/2006/relationships/slide" Target="slides/slide46.xml"/><Relationship Id="rId170" Type="http://schemas.openxmlformats.org/officeDocument/2006/relationships/slide" Target="slides/slide57.xml"/><Relationship Id="rId191" Type="http://schemas.openxmlformats.org/officeDocument/2006/relationships/slide" Target="slides/slide78.xml"/><Relationship Id="rId205" Type="http://schemas.openxmlformats.org/officeDocument/2006/relationships/slide" Target="slides/slide92.xml"/><Relationship Id="rId226" Type="http://schemas.openxmlformats.org/officeDocument/2006/relationships/slide" Target="slides/slide113.xml"/><Relationship Id="rId107" Type="http://schemas.openxmlformats.org/officeDocument/2006/relationships/slideMaster" Target="slideMasters/slideMaster10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Master" Target="slideMasters/slideMaster53.xml"/><Relationship Id="rId74" Type="http://schemas.openxmlformats.org/officeDocument/2006/relationships/slideMaster" Target="slideMasters/slideMaster74.xml"/><Relationship Id="rId128" Type="http://schemas.openxmlformats.org/officeDocument/2006/relationships/slide" Target="slides/slide15.xml"/><Relationship Id="rId149" Type="http://schemas.openxmlformats.org/officeDocument/2006/relationships/slide" Target="slides/slide36.xml"/><Relationship Id="rId5" Type="http://schemas.openxmlformats.org/officeDocument/2006/relationships/slideMaster" Target="slideMasters/slideMaster5.xml"/><Relationship Id="rId95" Type="http://schemas.openxmlformats.org/officeDocument/2006/relationships/slideMaster" Target="slideMasters/slideMaster95.xml"/><Relationship Id="rId160" Type="http://schemas.openxmlformats.org/officeDocument/2006/relationships/slide" Target="slides/slide47.xml"/><Relationship Id="rId181" Type="http://schemas.openxmlformats.org/officeDocument/2006/relationships/slide" Target="slides/slide68.xml"/><Relationship Id="rId216" Type="http://schemas.openxmlformats.org/officeDocument/2006/relationships/slide" Target="slides/slide103.xml"/><Relationship Id="rId237" Type="http://schemas.openxmlformats.org/officeDocument/2006/relationships/slide" Target="slides/slide124.xml"/><Relationship Id="rId22" Type="http://schemas.openxmlformats.org/officeDocument/2006/relationships/slideMaster" Target="slideMasters/slideMaster22.xml"/><Relationship Id="rId43" Type="http://schemas.openxmlformats.org/officeDocument/2006/relationships/slideMaster" Target="slideMasters/slideMaster43.xml"/><Relationship Id="rId64" Type="http://schemas.openxmlformats.org/officeDocument/2006/relationships/slideMaster" Target="slideMasters/slideMaster64.xml"/><Relationship Id="rId118" Type="http://schemas.openxmlformats.org/officeDocument/2006/relationships/slide" Target="slides/slide5.xml"/><Relationship Id="rId139" Type="http://schemas.openxmlformats.org/officeDocument/2006/relationships/slide" Target="slides/slide26.xml"/><Relationship Id="rId85" Type="http://schemas.openxmlformats.org/officeDocument/2006/relationships/slideMaster" Target="slideMasters/slideMaster85.xml"/><Relationship Id="rId150" Type="http://schemas.openxmlformats.org/officeDocument/2006/relationships/slide" Target="slides/slide37.xml"/><Relationship Id="rId171" Type="http://schemas.openxmlformats.org/officeDocument/2006/relationships/slide" Target="slides/slide58.xml"/><Relationship Id="rId192" Type="http://schemas.openxmlformats.org/officeDocument/2006/relationships/slide" Target="slides/slide79.xml"/><Relationship Id="rId206" Type="http://schemas.openxmlformats.org/officeDocument/2006/relationships/slide" Target="slides/slide93.xml"/><Relationship Id="rId227" Type="http://schemas.openxmlformats.org/officeDocument/2006/relationships/slide" Target="slides/slide114.xml"/><Relationship Id="rId201" Type="http://schemas.openxmlformats.org/officeDocument/2006/relationships/slide" Target="slides/slide88.xml"/><Relationship Id="rId222" Type="http://schemas.openxmlformats.org/officeDocument/2006/relationships/slide" Target="slides/slide109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Master" Target="slideMasters/slideMaster103.xml"/><Relationship Id="rId108" Type="http://schemas.openxmlformats.org/officeDocument/2006/relationships/slideMaster" Target="slideMasters/slideMaster108.xml"/><Relationship Id="rId124" Type="http://schemas.openxmlformats.org/officeDocument/2006/relationships/slide" Target="slides/slide11.xml"/><Relationship Id="rId129" Type="http://schemas.openxmlformats.org/officeDocument/2006/relationships/slide" Target="slides/slide16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Master" Target="slideMasters/slideMaster91.xml"/><Relationship Id="rId96" Type="http://schemas.openxmlformats.org/officeDocument/2006/relationships/slideMaster" Target="slideMasters/slideMaster96.xml"/><Relationship Id="rId140" Type="http://schemas.openxmlformats.org/officeDocument/2006/relationships/slide" Target="slides/slide27.xml"/><Relationship Id="rId145" Type="http://schemas.openxmlformats.org/officeDocument/2006/relationships/slide" Target="slides/slide32.xml"/><Relationship Id="rId161" Type="http://schemas.openxmlformats.org/officeDocument/2006/relationships/slide" Target="slides/slide48.xml"/><Relationship Id="rId166" Type="http://schemas.openxmlformats.org/officeDocument/2006/relationships/slide" Target="slides/slide53.xml"/><Relationship Id="rId182" Type="http://schemas.openxmlformats.org/officeDocument/2006/relationships/slide" Target="slides/slide69.xml"/><Relationship Id="rId187" Type="http://schemas.openxmlformats.org/officeDocument/2006/relationships/slide" Target="slides/slide74.xml"/><Relationship Id="rId217" Type="http://schemas.openxmlformats.org/officeDocument/2006/relationships/slide" Target="slides/slide10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12" Type="http://schemas.openxmlformats.org/officeDocument/2006/relationships/slide" Target="slides/slide99.xml"/><Relationship Id="rId233" Type="http://schemas.openxmlformats.org/officeDocument/2006/relationships/slide" Target="slides/slide120.xml"/><Relationship Id="rId238" Type="http://schemas.openxmlformats.org/officeDocument/2006/relationships/notesMaster" Target="notesMasters/notesMaster1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1.xml"/><Relationship Id="rId119" Type="http://schemas.openxmlformats.org/officeDocument/2006/relationships/slide" Target="slides/slide6.xml"/><Relationship Id="rId44" Type="http://schemas.openxmlformats.org/officeDocument/2006/relationships/slideMaster" Target="slideMasters/slideMaster44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130" Type="http://schemas.openxmlformats.org/officeDocument/2006/relationships/slide" Target="slides/slide17.xml"/><Relationship Id="rId135" Type="http://schemas.openxmlformats.org/officeDocument/2006/relationships/slide" Target="slides/slide22.xml"/><Relationship Id="rId151" Type="http://schemas.openxmlformats.org/officeDocument/2006/relationships/slide" Target="slides/slide38.xml"/><Relationship Id="rId156" Type="http://schemas.openxmlformats.org/officeDocument/2006/relationships/slide" Target="slides/slide43.xml"/><Relationship Id="rId177" Type="http://schemas.openxmlformats.org/officeDocument/2006/relationships/slide" Target="slides/slide64.xml"/><Relationship Id="rId198" Type="http://schemas.openxmlformats.org/officeDocument/2006/relationships/slide" Target="slides/slide85.xml"/><Relationship Id="rId172" Type="http://schemas.openxmlformats.org/officeDocument/2006/relationships/slide" Target="slides/slide59.xml"/><Relationship Id="rId193" Type="http://schemas.openxmlformats.org/officeDocument/2006/relationships/slide" Target="slides/slide80.xml"/><Relationship Id="rId202" Type="http://schemas.openxmlformats.org/officeDocument/2006/relationships/slide" Target="slides/slide89.xml"/><Relationship Id="rId207" Type="http://schemas.openxmlformats.org/officeDocument/2006/relationships/slide" Target="slides/slide94.xml"/><Relationship Id="rId223" Type="http://schemas.openxmlformats.org/officeDocument/2006/relationships/slide" Target="slides/slide110.xml"/><Relationship Id="rId228" Type="http://schemas.openxmlformats.org/officeDocument/2006/relationships/slide" Target="slides/slide115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Master" Target="slideMasters/slideMaster109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04" Type="http://schemas.openxmlformats.org/officeDocument/2006/relationships/slideMaster" Target="slideMasters/slideMaster104.xml"/><Relationship Id="rId120" Type="http://schemas.openxmlformats.org/officeDocument/2006/relationships/slide" Target="slides/slide7.xml"/><Relationship Id="rId125" Type="http://schemas.openxmlformats.org/officeDocument/2006/relationships/slide" Target="slides/slide12.xml"/><Relationship Id="rId141" Type="http://schemas.openxmlformats.org/officeDocument/2006/relationships/slide" Target="slides/slide28.xml"/><Relationship Id="rId146" Type="http://schemas.openxmlformats.org/officeDocument/2006/relationships/slide" Target="slides/slide33.xml"/><Relationship Id="rId167" Type="http://schemas.openxmlformats.org/officeDocument/2006/relationships/slide" Target="slides/slide54.xml"/><Relationship Id="rId188" Type="http://schemas.openxmlformats.org/officeDocument/2006/relationships/slide" Target="slides/slide75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162" Type="http://schemas.openxmlformats.org/officeDocument/2006/relationships/slide" Target="slides/slide49.xml"/><Relationship Id="rId183" Type="http://schemas.openxmlformats.org/officeDocument/2006/relationships/slide" Target="slides/slide70.xml"/><Relationship Id="rId213" Type="http://schemas.openxmlformats.org/officeDocument/2006/relationships/slide" Target="slides/slide100.xml"/><Relationship Id="rId218" Type="http://schemas.openxmlformats.org/officeDocument/2006/relationships/slide" Target="slides/slide105.xml"/><Relationship Id="rId234" Type="http://schemas.openxmlformats.org/officeDocument/2006/relationships/slide" Target="slides/slide121.xml"/><Relationship Id="rId239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Master" Target="slideMasters/slideMaster110.xml"/><Relationship Id="rId115" Type="http://schemas.openxmlformats.org/officeDocument/2006/relationships/slide" Target="slides/slide2.xml"/><Relationship Id="rId131" Type="http://schemas.openxmlformats.org/officeDocument/2006/relationships/slide" Target="slides/slide18.xml"/><Relationship Id="rId136" Type="http://schemas.openxmlformats.org/officeDocument/2006/relationships/slide" Target="slides/slide23.xml"/><Relationship Id="rId157" Type="http://schemas.openxmlformats.org/officeDocument/2006/relationships/slide" Target="slides/slide44.xml"/><Relationship Id="rId178" Type="http://schemas.openxmlformats.org/officeDocument/2006/relationships/slide" Target="slides/slide65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52" Type="http://schemas.openxmlformats.org/officeDocument/2006/relationships/slide" Target="slides/slide39.xml"/><Relationship Id="rId173" Type="http://schemas.openxmlformats.org/officeDocument/2006/relationships/slide" Target="slides/slide60.xml"/><Relationship Id="rId194" Type="http://schemas.openxmlformats.org/officeDocument/2006/relationships/slide" Target="slides/slide81.xml"/><Relationship Id="rId199" Type="http://schemas.openxmlformats.org/officeDocument/2006/relationships/slide" Target="slides/slide86.xml"/><Relationship Id="rId203" Type="http://schemas.openxmlformats.org/officeDocument/2006/relationships/slide" Target="slides/slide90.xml"/><Relationship Id="rId208" Type="http://schemas.openxmlformats.org/officeDocument/2006/relationships/slide" Target="slides/slide95.xml"/><Relationship Id="rId229" Type="http://schemas.openxmlformats.org/officeDocument/2006/relationships/slide" Target="slides/slide116.xml"/><Relationship Id="rId19" Type="http://schemas.openxmlformats.org/officeDocument/2006/relationships/slideMaster" Target="slideMasters/slideMaster19.xml"/><Relationship Id="rId224" Type="http://schemas.openxmlformats.org/officeDocument/2006/relationships/slide" Target="slides/slide111.xml"/><Relationship Id="rId240" Type="http://schemas.openxmlformats.org/officeDocument/2006/relationships/viewProps" Target="viewProps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105" Type="http://schemas.openxmlformats.org/officeDocument/2006/relationships/slideMaster" Target="slideMasters/slideMaster105.xml"/><Relationship Id="rId126" Type="http://schemas.openxmlformats.org/officeDocument/2006/relationships/slide" Target="slides/slide13.xml"/><Relationship Id="rId147" Type="http://schemas.openxmlformats.org/officeDocument/2006/relationships/slide" Target="slides/slide34.xml"/><Relationship Id="rId168" Type="http://schemas.openxmlformats.org/officeDocument/2006/relationships/slide" Target="slides/slide55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98" Type="http://schemas.openxmlformats.org/officeDocument/2006/relationships/slideMaster" Target="slideMasters/slideMaster98.xml"/><Relationship Id="rId121" Type="http://schemas.openxmlformats.org/officeDocument/2006/relationships/slide" Target="slides/slide8.xml"/><Relationship Id="rId142" Type="http://schemas.openxmlformats.org/officeDocument/2006/relationships/slide" Target="slides/slide29.xml"/><Relationship Id="rId163" Type="http://schemas.openxmlformats.org/officeDocument/2006/relationships/slide" Target="slides/slide50.xml"/><Relationship Id="rId184" Type="http://schemas.openxmlformats.org/officeDocument/2006/relationships/slide" Target="slides/slide71.xml"/><Relationship Id="rId189" Type="http://schemas.openxmlformats.org/officeDocument/2006/relationships/slide" Target="slides/slide76.xml"/><Relationship Id="rId219" Type="http://schemas.openxmlformats.org/officeDocument/2006/relationships/slide" Target="slides/slide106.xml"/><Relationship Id="rId3" Type="http://schemas.openxmlformats.org/officeDocument/2006/relationships/slideMaster" Target="slideMasters/slideMaster3.xml"/><Relationship Id="rId214" Type="http://schemas.openxmlformats.org/officeDocument/2006/relationships/slide" Target="slides/slide101.xml"/><Relationship Id="rId230" Type="http://schemas.openxmlformats.org/officeDocument/2006/relationships/slide" Target="slides/slide117.xml"/><Relationship Id="rId235" Type="http://schemas.openxmlformats.org/officeDocument/2006/relationships/slide" Target="slides/slide122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3.xml"/><Relationship Id="rId137" Type="http://schemas.openxmlformats.org/officeDocument/2006/relationships/slide" Target="slides/slide24.xml"/><Relationship Id="rId158" Type="http://schemas.openxmlformats.org/officeDocument/2006/relationships/slide" Target="slides/slide45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Master" Target="slideMasters/slideMaster111.xml"/><Relationship Id="rId132" Type="http://schemas.openxmlformats.org/officeDocument/2006/relationships/slide" Target="slides/slide19.xml"/><Relationship Id="rId153" Type="http://schemas.openxmlformats.org/officeDocument/2006/relationships/slide" Target="slides/slide40.xml"/><Relationship Id="rId174" Type="http://schemas.openxmlformats.org/officeDocument/2006/relationships/slide" Target="slides/slide61.xml"/><Relationship Id="rId179" Type="http://schemas.openxmlformats.org/officeDocument/2006/relationships/slide" Target="slides/slide66.xml"/><Relationship Id="rId195" Type="http://schemas.openxmlformats.org/officeDocument/2006/relationships/slide" Target="slides/slide82.xml"/><Relationship Id="rId209" Type="http://schemas.openxmlformats.org/officeDocument/2006/relationships/slide" Target="slides/slide96.xml"/><Relationship Id="rId190" Type="http://schemas.openxmlformats.org/officeDocument/2006/relationships/slide" Target="slides/slide77.xml"/><Relationship Id="rId204" Type="http://schemas.openxmlformats.org/officeDocument/2006/relationships/slide" Target="slides/slide91.xml"/><Relationship Id="rId220" Type="http://schemas.openxmlformats.org/officeDocument/2006/relationships/slide" Target="slides/slide107.xml"/><Relationship Id="rId225" Type="http://schemas.openxmlformats.org/officeDocument/2006/relationships/slide" Target="slides/slide112.xml"/><Relationship Id="rId241" Type="http://schemas.openxmlformats.org/officeDocument/2006/relationships/theme" Target="theme/theme1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27" Type="http://schemas.openxmlformats.org/officeDocument/2006/relationships/slide" Target="slides/slide14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" Target="slides/slide9.xml"/><Relationship Id="rId143" Type="http://schemas.openxmlformats.org/officeDocument/2006/relationships/slide" Target="slides/slide30.xml"/><Relationship Id="rId148" Type="http://schemas.openxmlformats.org/officeDocument/2006/relationships/slide" Target="slides/slide35.xml"/><Relationship Id="rId164" Type="http://schemas.openxmlformats.org/officeDocument/2006/relationships/slide" Target="slides/slide51.xml"/><Relationship Id="rId169" Type="http://schemas.openxmlformats.org/officeDocument/2006/relationships/slide" Target="slides/slide56.xml"/><Relationship Id="rId185" Type="http://schemas.openxmlformats.org/officeDocument/2006/relationships/slide" Target="slides/slide7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67.xml"/><Relationship Id="rId210" Type="http://schemas.openxmlformats.org/officeDocument/2006/relationships/slide" Target="slides/slide97.xml"/><Relationship Id="rId215" Type="http://schemas.openxmlformats.org/officeDocument/2006/relationships/slide" Target="slides/slide102.xml"/><Relationship Id="rId236" Type="http://schemas.openxmlformats.org/officeDocument/2006/relationships/slide" Target="slides/slide123.xml"/><Relationship Id="rId26" Type="http://schemas.openxmlformats.org/officeDocument/2006/relationships/slideMaster" Target="slideMasters/slideMaster26.xml"/><Relationship Id="rId231" Type="http://schemas.openxmlformats.org/officeDocument/2006/relationships/slide" Target="slides/slide118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Master" Target="slideMasters/slideMaster112.xml"/><Relationship Id="rId133" Type="http://schemas.openxmlformats.org/officeDocument/2006/relationships/slide" Target="slides/slide20.xml"/><Relationship Id="rId154" Type="http://schemas.openxmlformats.org/officeDocument/2006/relationships/slide" Target="slides/slide41.xml"/><Relationship Id="rId175" Type="http://schemas.openxmlformats.org/officeDocument/2006/relationships/slide" Target="slides/slide62.xml"/><Relationship Id="rId196" Type="http://schemas.openxmlformats.org/officeDocument/2006/relationships/slide" Target="slides/slide83.xml"/><Relationship Id="rId200" Type="http://schemas.openxmlformats.org/officeDocument/2006/relationships/slide" Target="slides/slide87.xml"/><Relationship Id="rId16" Type="http://schemas.openxmlformats.org/officeDocument/2006/relationships/slideMaster" Target="slideMasters/slideMaster16.xml"/><Relationship Id="rId221" Type="http://schemas.openxmlformats.org/officeDocument/2006/relationships/slide" Target="slides/slide108.xml"/><Relationship Id="rId242" Type="http://schemas.openxmlformats.org/officeDocument/2006/relationships/tableStyles" Target="tableStyles.xml"/><Relationship Id="rId37" Type="http://schemas.openxmlformats.org/officeDocument/2006/relationships/slideMaster" Target="slideMasters/slideMaster37.xml"/><Relationship Id="rId58" Type="http://schemas.openxmlformats.org/officeDocument/2006/relationships/slideMaster" Target="slideMasters/slideMaster58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" Target="slides/slide10.xml"/><Relationship Id="rId144" Type="http://schemas.openxmlformats.org/officeDocument/2006/relationships/slide" Target="slides/slide31.xml"/><Relationship Id="rId90" Type="http://schemas.openxmlformats.org/officeDocument/2006/relationships/slideMaster" Target="slideMasters/slideMaster90.xml"/><Relationship Id="rId165" Type="http://schemas.openxmlformats.org/officeDocument/2006/relationships/slide" Target="slides/slide52.xml"/><Relationship Id="rId186" Type="http://schemas.openxmlformats.org/officeDocument/2006/relationships/slide" Target="slides/slide73.xml"/><Relationship Id="rId211" Type="http://schemas.openxmlformats.org/officeDocument/2006/relationships/slide" Target="slides/slide98.xml"/><Relationship Id="rId232" Type="http://schemas.openxmlformats.org/officeDocument/2006/relationships/slide" Target="slides/slide119.xml"/><Relationship Id="rId27" Type="http://schemas.openxmlformats.org/officeDocument/2006/relationships/slideMaster" Target="slideMasters/slideMaster27.xml"/><Relationship Id="rId48" Type="http://schemas.openxmlformats.org/officeDocument/2006/relationships/slideMaster" Target="slideMasters/slideMaster48.xml"/><Relationship Id="rId69" Type="http://schemas.openxmlformats.org/officeDocument/2006/relationships/slideMaster" Target="slideMasters/slideMaster69.xml"/><Relationship Id="rId113" Type="http://schemas.openxmlformats.org/officeDocument/2006/relationships/slideMaster" Target="slideMasters/slideMaster113.xml"/><Relationship Id="rId134" Type="http://schemas.openxmlformats.org/officeDocument/2006/relationships/slide" Target="slides/slide21.xml"/><Relationship Id="rId80" Type="http://schemas.openxmlformats.org/officeDocument/2006/relationships/slideMaster" Target="slideMasters/slideMaster80.xml"/><Relationship Id="rId155" Type="http://schemas.openxmlformats.org/officeDocument/2006/relationships/slide" Target="slides/slide42.xml"/><Relationship Id="rId176" Type="http://schemas.openxmlformats.org/officeDocument/2006/relationships/slide" Target="slides/slide63.xml"/><Relationship Id="rId197" Type="http://schemas.openxmlformats.org/officeDocument/2006/relationships/slide" Target="slides/slide8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D90329-7C62-409F-99F1-C82E0B5BC3C6}" type="datetimeFigureOut">
              <a:rPr lang="en-US" smtClean="0"/>
              <a:t>8/14/2015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BDBC1-D80E-42F2-8601-777B02FE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73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BDBC1-D80E-42F2-8601-777B02FE471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619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75675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984295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35786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65590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78132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88249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55703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4552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62585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119464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67126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21521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09889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29492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216662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85947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>
            <a:spAutoFit/>
          </a:bodyPr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073478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99455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446816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794744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504309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89504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499286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359080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35033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223843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077588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15332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516776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436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932039" y="1285876"/>
            <a:ext cx="3754761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435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898775" cy="4525963"/>
          </a:xfrm>
        </p:spPr>
        <p:txBody>
          <a:bodyPr anchor="t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t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0123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898775" cy="4525963"/>
          </a:xfrm>
        </p:spPr>
        <p:txBody>
          <a:bodyPr anchor="t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t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0123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898775" cy="4525963"/>
          </a:xfrm>
        </p:spPr>
        <p:txBody>
          <a:bodyPr anchor="t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t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0123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623"/>
            <a:ext cx="7772400" cy="1227137"/>
          </a:xfrm>
          <a:noFill/>
        </p:spPr>
        <p:txBody>
          <a:bodyPr/>
          <a:lstStyle>
            <a:lvl1pPr algn="l">
              <a:defRPr sz="4989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896011" rtl="0" eaLnBrk="1" latinLnBrk="0" hangingPunct="1">
              <a:spcBef>
                <a:spcPct val="0"/>
              </a:spcBef>
              <a:buNone/>
              <a:defRPr lang="zh-CN" altLang="en-US" sz="2358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47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6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4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0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8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36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84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543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33260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78732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29902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16552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88982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80503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46589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98169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47264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37259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836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56126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00084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46511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73901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623"/>
            <a:ext cx="7772400" cy="1227137"/>
          </a:xfrm>
          <a:noFill/>
        </p:spPr>
        <p:txBody>
          <a:bodyPr/>
          <a:lstStyle>
            <a:lvl1pPr algn="l">
              <a:defRPr sz="4989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896011" rtl="0" eaLnBrk="1" latinLnBrk="0" hangingPunct="1">
              <a:spcBef>
                <a:spcPct val="0"/>
              </a:spcBef>
              <a:buNone/>
              <a:defRPr lang="zh-CN" altLang="en-US" sz="2358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47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6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4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0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8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36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84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133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62807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63915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6812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32566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3819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70703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86402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15376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34203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52214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91784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2523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12142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609"/>
            <a:ext cx="7772400" cy="1227137"/>
          </a:xfrm>
          <a:noFill/>
        </p:spPr>
        <p:txBody>
          <a:bodyPr/>
          <a:lstStyle>
            <a:lvl1pPr algn="l">
              <a:defRPr sz="4989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897313" rtl="0" eaLnBrk="1" latinLnBrk="0" hangingPunct="1">
              <a:spcBef>
                <a:spcPct val="0"/>
              </a:spcBef>
              <a:buNone/>
              <a:defRPr lang="zh-CN" altLang="en-US" sz="2358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48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7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5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46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3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91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40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89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359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594"/>
            <a:ext cx="7772400" cy="1227137"/>
          </a:xfrm>
          <a:noFill/>
        </p:spPr>
        <p:txBody>
          <a:bodyPr/>
          <a:lstStyle>
            <a:lvl1pPr algn="l">
              <a:defRPr sz="4989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898708" rtl="0" eaLnBrk="1" latinLnBrk="0" hangingPunct="1">
              <a:spcBef>
                <a:spcPct val="0"/>
              </a:spcBef>
              <a:buNone/>
              <a:defRPr lang="zh-CN" altLang="en-US" sz="2358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49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8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80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9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46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96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45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94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920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92895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25696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13064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1618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57433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73723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17917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315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7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0.xml"/><Relationship Id="rId1" Type="http://schemas.openxmlformats.org/officeDocument/2006/relationships/slideLayout" Target="../slideLayouts/slideLayout8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1.xml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2.xml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3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4.xml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5.xml"/><Relationship Id="rId1" Type="http://schemas.openxmlformats.org/officeDocument/2006/relationships/slideLayout" Target="../slideLayouts/slideLayout8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6.xml"/><Relationship Id="rId1" Type="http://schemas.openxmlformats.org/officeDocument/2006/relationships/slideLayout" Target="../slideLayouts/slideLayout8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7.xml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8.xml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9.xml"/><Relationship Id="rId1" Type="http://schemas.openxmlformats.org/officeDocument/2006/relationships/slideLayout" Target="../slideLayouts/slideLayout9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0.xml"/><Relationship Id="rId1" Type="http://schemas.openxmlformats.org/officeDocument/2006/relationships/slideLayout" Target="../slideLayouts/slideLayout9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1.xml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2.xml"/><Relationship Id="rId1" Type="http://schemas.openxmlformats.org/officeDocument/2006/relationships/slideLayout" Target="../slideLayouts/slideLayout9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3.xml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4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5.xml"/><Relationship Id="rId1" Type="http://schemas.openxmlformats.org/officeDocument/2006/relationships/slideLayout" Target="../slideLayouts/slideLayout9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6.xml"/><Relationship Id="rId1" Type="http://schemas.openxmlformats.org/officeDocument/2006/relationships/slideLayout" Target="../slideLayouts/slideLayout9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7.xml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8.xml"/><Relationship Id="rId1" Type="http://schemas.openxmlformats.org/officeDocument/2006/relationships/slideLayout" Target="../slideLayouts/slideLayout10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9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0.xml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1.xml"/><Relationship Id="rId1" Type="http://schemas.openxmlformats.org/officeDocument/2006/relationships/slideLayout" Target="../slideLayouts/slideLayout10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2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3.xml"/><Relationship Id="rId1" Type="http://schemas.openxmlformats.org/officeDocument/2006/relationships/slideLayout" Target="../slideLayouts/slideLayout10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4.xml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5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6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7.xml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8.xml"/><Relationship Id="rId1" Type="http://schemas.openxmlformats.org/officeDocument/2006/relationships/slideLayout" Target="../slideLayouts/slideLayout1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9.xml"/><Relationship Id="rId1" Type="http://schemas.openxmlformats.org/officeDocument/2006/relationships/slideLayout" Target="../slideLayouts/slideLayout1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0.xml"/><Relationship Id="rId1" Type="http://schemas.openxmlformats.org/officeDocument/2006/relationships/slideLayout" Target="../slideLayouts/slideLayout1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1.xml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2.xml"/><Relationship Id="rId1" Type="http://schemas.openxmlformats.org/officeDocument/2006/relationships/slideLayout" Target="../slideLayouts/slideLayout1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3.xml"/><Relationship Id="rId1" Type="http://schemas.openxmlformats.org/officeDocument/2006/relationships/slideLayout" Target="../slideLayouts/slideLayout1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jest ciepło?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8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Konwekcja i dylatacja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Temperatura i sposoby jej pomiaru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Pojęcie równowagi termicznej.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skupienia.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Topnienie i krzepnięcie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Sublimacja i resublimacja.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Parowanie i skraplanie.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wewnętrzna.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Związek pracy z ciepłem.</a:t>
            </a:r>
          </a:p>
          <a:p>
            <a:pPr>
              <a:defRPr/>
            </a:pP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4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72495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48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516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9083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33036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4394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5674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5558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26700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8499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26309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6486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3467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9780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spc="-9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Wprowadzenie do bilansu cieplnego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0577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8928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657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7534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93341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9180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45343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22533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21553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55493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14090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0128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61207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62589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692" tIns="49349" rIns="98692" bIns="4934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692" tIns="49349" rIns="98692" bIns="493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522" tIns="44764" rIns="89522" bIns="44764" rtlCol="0" anchor="ctr"/>
          <a:lstStyle/>
          <a:p>
            <a:pPr algn="ctr" defTabSz="812758"/>
            <a:endParaRPr lang="ru-RU" sz="1633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235"/>
          </a:xfrm>
          <a:prstGeom prst="rect">
            <a:avLst/>
          </a:prstGeom>
          <a:noFill/>
        </p:spPr>
        <p:txBody>
          <a:bodyPr wrap="square" lIns="89522" tIns="44764" rIns="89522" bIns="44764" rtlCol="0">
            <a:spAutoFit/>
          </a:bodyPr>
          <a:lstStyle/>
          <a:p>
            <a:pPr defTabSz="89601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Bilans cieplny.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9314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79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601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401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202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8000" indent="-28000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0016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67987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6014" indent="-22399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402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2025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0030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08022" indent="-223998" algn="l" defTabSz="89601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7998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6011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4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2024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0023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88012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36015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4036" algn="l" defTabSz="89601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8854" tIns="49429" rIns="98854" bIns="4942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854" tIns="49429" rIns="98854" bIns="494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914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54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69" tIns="44836" rIns="89669" bIns="44836" rtlCol="0" anchor="ctr"/>
          <a:lstStyle/>
          <a:p>
            <a:pPr algn="ctr" defTabSz="897406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669" tIns="44836" rIns="89669" bIns="44836" rtlCol="0" anchor="ctr"/>
          <a:lstStyle/>
          <a:p>
            <a:pPr algn="ctr" defTabSz="897406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380"/>
          </a:xfrm>
          <a:prstGeom prst="rect">
            <a:avLst/>
          </a:prstGeom>
          <a:noFill/>
        </p:spPr>
        <p:txBody>
          <a:bodyPr wrap="square" lIns="89669" tIns="44836" rIns="89669" bIns="44836" rtlCol="0">
            <a:spAutoFit/>
          </a:bodyPr>
          <a:lstStyle/>
          <a:p>
            <a:pPr defTabSz="897406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95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869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7406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6103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481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29134" indent="-280444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1763" indent="-22434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70427" indent="-22434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19151" indent="-22434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67852" indent="-224348" algn="l" defTabSz="897406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16561" indent="-224348" algn="l" defTabSz="897406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65259" indent="-224348" algn="l" defTabSz="897406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13949" indent="-224348" algn="l" defTabSz="897406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8695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7406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6103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4814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3510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92196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40896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89608" algn="l" defTabSz="897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9015" tIns="49510" rIns="99015" bIns="4951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15" tIns="49510" rIns="99015" bIns="4951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89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3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15" tIns="44910" rIns="89815" bIns="44910" rtlCol="0" anchor="ctr"/>
          <a:lstStyle/>
          <a:p>
            <a:pPr algn="ctr" defTabSz="898801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15" tIns="44910" rIns="89815" bIns="44910" rtlCol="0" anchor="ctr"/>
          <a:lstStyle/>
          <a:p>
            <a:pPr algn="ctr" defTabSz="898801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530"/>
          </a:xfrm>
          <a:prstGeom prst="rect">
            <a:avLst/>
          </a:prstGeom>
          <a:noFill/>
        </p:spPr>
        <p:txBody>
          <a:bodyPr wrap="square" lIns="89815" tIns="44910" rIns="89815" bIns="44910" rtlCol="0">
            <a:spAutoFit/>
          </a:bodyPr>
          <a:lstStyle/>
          <a:p>
            <a:pPr defTabSz="898801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94162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4939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89880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4819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79760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0270" indent="-280884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3512" indent="-22469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72871" indent="-22469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22296" indent="-22469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71692" indent="-224697" algn="l" defTabSz="89880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21103" indent="-224697" algn="l" defTabSz="89880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70497" indent="-224697" algn="l" defTabSz="89880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19886" indent="-224697" algn="l" defTabSz="898801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49395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898801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48198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797604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47001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96385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45785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95192" algn="l" defTabSz="898801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9188" tIns="49597" rIns="99188" bIns="4959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188" tIns="49597" rIns="99188" bIns="495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88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2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972" tIns="44989" rIns="89972" bIns="44989" rtlCol="0" anchor="ctr"/>
          <a:lstStyle/>
          <a:p>
            <a:pPr algn="ctr" defTabSz="900292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972" tIns="44989" rIns="89972" bIns="44989" rtlCol="0" anchor="ctr"/>
          <a:lstStyle/>
          <a:p>
            <a:pPr algn="ctr" defTabSz="900292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689"/>
          </a:xfrm>
          <a:prstGeom prst="rect">
            <a:avLst/>
          </a:prstGeom>
          <a:noFill/>
        </p:spPr>
        <p:txBody>
          <a:bodyPr wrap="square" lIns="89972" tIns="44989" rIns="89972" bIns="44989" rtlCol="0">
            <a:spAutoFit/>
          </a:bodyPr>
          <a:lstStyle/>
          <a:p>
            <a:pPr defTabSz="900292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6145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014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0029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50437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0058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1482" indent="-281352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5381" indent="-225071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75481" indent="-225071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25654" indent="-225071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75795" indent="-225071" algn="l" defTabSz="90029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25951" indent="-225071" algn="l" defTabSz="90029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76093" indent="-225071" algn="l" defTabSz="90029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26228" indent="-225071" algn="l" defTabSz="90029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0141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0292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0437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00585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50732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00861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51007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01159" algn="l" defTabSz="90029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9371" tIns="49688" rIns="99371" bIns="4968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371" tIns="49688" rIns="99371" bIns="4968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866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106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38" tIns="45071" rIns="90138" bIns="45071" rtlCol="0" anchor="ctr"/>
          <a:lstStyle/>
          <a:p>
            <a:pPr algn="ctr" defTabSz="901878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38" tIns="45071" rIns="90138" bIns="45071" rtlCol="0" anchor="ctr"/>
          <a:lstStyle/>
          <a:p>
            <a:pPr algn="ctr" defTabSz="901878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09855"/>
          </a:xfrm>
          <a:prstGeom prst="rect">
            <a:avLst/>
          </a:prstGeom>
          <a:noFill/>
        </p:spPr>
        <p:txBody>
          <a:bodyPr wrap="square" lIns="90138" tIns="45071" rIns="90138" bIns="45071" rtlCol="0">
            <a:spAutoFit/>
          </a:bodyPr>
          <a:lstStyle/>
          <a:p>
            <a:pPr defTabSz="901878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60799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0937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0187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5281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0376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2774" indent="-2818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7370" indent="-225469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78261" indent="-225469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29224" indent="-225469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80164" indent="-225469" algn="l" defTabSz="901878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31108" indent="-225469" algn="l" defTabSz="901878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82050" indent="-225469" algn="l" defTabSz="901878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32978" indent="-225469" algn="l" defTabSz="901878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0937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1878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2818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03762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54705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05626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56566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07510" algn="l" defTabSz="901878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9564" tIns="49785" rIns="99564" bIns="4978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4" tIns="49785" rIns="99564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848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088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13" tIns="45159" rIns="90313" bIns="45159" rtlCol="0" anchor="ctr"/>
          <a:lstStyle/>
          <a:p>
            <a:pPr algn="ctr" defTabSz="903563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13" tIns="45159" rIns="90313" bIns="45159" rtlCol="0" anchor="ctr"/>
          <a:lstStyle/>
          <a:p>
            <a:pPr algn="ctr" defTabSz="903563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10033"/>
          </a:xfrm>
          <a:prstGeom prst="rect">
            <a:avLst/>
          </a:prstGeom>
          <a:noFill/>
        </p:spPr>
        <p:txBody>
          <a:bodyPr wrap="square" lIns="90313" tIns="45159" rIns="90313" bIns="45159" rtlCol="0">
            <a:spAutoFit/>
          </a:bodyPr>
          <a:lstStyle/>
          <a:p>
            <a:pPr defTabSz="903563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7491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1780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03563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5534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07130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4142" indent="-28237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29476" indent="-22589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81210" indent="-22589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33015" indent="-22589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84796" indent="-225890" algn="l" defTabSz="90356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36583" indent="-225890" algn="l" defTabSz="90356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88370" indent="-225890" algn="l" defTabSz="90356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40138" indent="-225890" algn="l" defTabSz="90356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1780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3563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5345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07130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58918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10680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62461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14249" algn="l" defTabSz="90356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9769" tIns="49887" rIns="99769" bIns="4988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769" tIns="49887" rIns="99769" bIns="4988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82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06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499" tIns="45252" rIns="90499" bIns="45252" rtlCol="0" anchor="ctr"/>
          <a:lstStyle/>
          <a:p>
            <a:pPr algn="ctr" defTabSz="905345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499" tIns="45252" rIns="90499" bIns="45252" rtlCol="0" anchor="ctr"/>
          <a:lstStyle/>
          <a:p>
            <a:pPr algn="ctr" defTabSz="905345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7"/>
            <a:ext cx="3491880" cy="510220"/>
          </a:xfrm>
          <a:prstGeom prst="rect">
            <a:avLst/>
          </a:prstGeom>
          <a:noFill/>
        </p:spPr>
        <p:txBody>
          <a:bodyPr wrap="square" lIns="90499" tIns="45252" rIns="90499" bIns="45252" rtlCol="0">
            <a:spAutoFit/>
          </a:bodyPr>
          <a:lstStyle/>
          <a:p>
            <a:pPr defTabSz="905345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4503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2670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0534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5801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10691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5589" indent="-282934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31702" indent="-226334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84328" indent="-226334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37023" indent="-226334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89697" indent="-226334" algn="l" defTabSz="905345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42371" indent="-226334" algn="l" defTabSz="905345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395049" indent="-226334" algn="l" defTabSz="905345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47711" indent="-226334" algn="l" defTabSz="905345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2670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5345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8018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10691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63371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16025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68697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21375" algn="l" defTabSz="90534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9984" tIns="49995" rIns="99984" bIns="4999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984" tIns="49995" rIns="99984" bIns="4999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809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049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694" tIns="45350" rIns="90694" bIns="45350" rtlCol="0" anchor="ctr"/>
          <a:lstStyle/>
          <a:p>
            <a:pPr algn="ctr" defTabSz="907223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694" tIns="45350" rIns="90694" bIns="45350" rtlCol="0" anchor="ctr"/>
          <a:lstStyle/>
          <a:p>
            <a:pPr algn="ctr" defTabSz="907223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7"/>
            <a:ext cx="3491880" cy="510418"/>
          </a:xfrm>
          <a:prstGeom prst="rect">
            <a:avLst/>
          </a:prstGeom>
          <a:noFill/>
        </p:spPr>
        <p:txBody>
          <a:bodyPr wrap="square" lIns="90694" tIns="45350" rIns="90694" bIns="45350" rtlCol="0">
            <a:spAutoFit/>
          </a:bodyPr>
          <a:lstStyle/>
          <a:p>
            <a:pPr defTabSz="907223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81905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3610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07223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60836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14449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7117" indent="-28352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34046" indent="-22680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87618" indent="-22680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41252" indent="-22680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494867" indent="-226803" algn="l" defTabSz="90722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48478" indent="-226803" algn="l" defTabSz="90722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402089" indent="-226803" algn="l" defTabSz="90722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55700" indent="-226803" algn="l" defTabSz="90722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3610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7223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60836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14449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68065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21666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75275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28893" algn="l" defTabSz="90722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100210" tIns="50108" rIns="100210" bIns="501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210" tIns="50108" rIns="100210" bIns="5010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88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028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99" tIns="45452" rIns="90899" bIns="45452" rtlCol="0" anchor="ctr"/>
          <a:lstStyle/>
          <a:p>
            <a:pPr algn="ctr" defTabSz="909202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899" tIns="45452" rIns="90899" bIns="45452" rtlCol="0" anchor="ctr"/>
          <a:lstStyle/>
          <a:p>
            <a:pPr algn="ctr" defTabSz="909202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10624"/>
          </a:xfrm>
          <a:prstGeom prst="rect">
            <a:avLst/>
          </a:prstGeom>
          <a:noFill/>
        </p:spPr>
        <p:txBody>
          <a:bodyPr wrap="square" lIns="90899" tIns="45452" rIns="90899" bIns="45452" rtlCol="0">
            <a:spAutoFit/>
          </a:bodyPr>
          <a:lstStyle/>
          <a:p>
            <a:pPr defTabSz="909202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3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4599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0920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6380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18402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38724" indent="-284135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36506" indent="-22729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91081" indent="-22729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45701" indent="-227297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500304" indent="-227297" algn="l" defTabSz="90920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54905" indent="-227297" algn="l" defTabSz="90920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409504" indent="-227297" algn="l" defTabSz="90920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64106" indent="-227297" algn="l" defTabSz="909202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4599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9202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63805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18402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73006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27604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82195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36802" algn="l" defTabSz="909202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100447" tIns="50226" rIns="100447" bIns="5022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447" tIns="50226" rIns="100447" bIns="5022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66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3006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14" tIns="45559" rIns="91114" bIns="45559" rtlCol="0" anchor="ctr"/>
          <a:lstStyle/>
          <a:p>
            <a:pPr algn="ctr" defTabSz="911277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14" tIns="45559" rIns="91114" bIns="45559" rtlCol="0" anchor="ctr"/>
          <a:lstStyle/>
          <a:p>
            <a:pPr algn="ctr" defTabSz="911277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10840"/>
          </a:xfrm>
          <a:prstGeom prst="rect">
            <a:avLst/>
          </a:prstGeom>
          <a:noFill/>
        </p:spPr>
        <p:txBody>
          <a:bodyPr wrap="square" lIns="91114" tIns="45559" rIns="91114" bIns="45559" rtlCol="0">
            <a:spAutoFit/>
          </a:bodyPr>
          <a:lstStyle/>
          <a:p>
            <a:pPr defTabSz="911277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60426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563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11277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66918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2554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40412" indent="-28478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39100" indent="-22781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94724" indent="-22781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50373" indent="-227818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506012" indent="-227818" algn="l" defTabSz="911277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61651" indent="-227818" algn="l" defTabSz="911277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417289" indent="-227818" algn="l" defTabSz="911277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72929" indent="-227818" algn="l" defTabSz="911277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5635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1277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66918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2554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78196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33832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89462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45106" algn="l" defTabSz="91127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100695" tIns="50350" rIns="100695" bIns="5035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695" tIns="50350" rIns="100695" bIns="503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4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8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2" rIns="91339" bIns="45672" rtlCol="0" anchor="ctr"/>
          <a:lstStyle/>
          <a:p>
            <a:pPr algn="ctr" defTabSz="913453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2" rIns="91339" bIns="45672" rtlCol="0" anchor="ctr"/>
          <a:lstStyle/>
          <a:p>
            <a:pPr algn="ctr" defTabSz="913453"/>
            <a:endParaRPr lang="ru-RU" sz="1814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11069"/>
          </a:xfrm>
          <a:prstGeom prst="rect">
            <a:avLst/>
          </a:prstGeom>
          <a:noFill/>
        </p:spPr>
        <p:txBody>
          <a:bodyPr wrap="square" lIns="91339" tIns="45672" rIns="91339" bIns="45672" rtlCol="0">
            <a:spAutoFit/>
          </a:bodyPr>
          <a:lstStyle/>
          <a:p>
            <a:pPr defTabSz="913453">
              <a:defRPr/>
            </a:pPr>
            <a:r>
              <a:rPr lang="pl-PL" sz="1361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Ciepło:</a:t>
            </a: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36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5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559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175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5pPr>
      <a:lvl6pPr marL="45672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6pPr>
      <a:lvl7pPr marL="913453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0180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6905" algn="l" rtl="0" eaLnBrk="1" fontAlgn="base" hangingPunct="1">
        <a:spcBef>
          <a:spcPct val="0"/>
        </a:spcBef>
        <a:spcAft>
          <a:spcPct val="0"/>
        </a:spcAft>
        <a:defRPr sz="3175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12" kern="1200">
          <a:solidFill>
            <a:schemeClr val="tx1"/>
          </a:solidFill>
          <a:latin typeface="+mn-lt"/>
          <a:ea typeface="+mn-ea"/>
          <a:cs typeface="+mn-cs"/>
        </a:defRPr>
      </a:lvl1pPr>
      <a:lvl2pPr marL="742180" indent="-28545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358" kern="1200">
          <a:solidFill>
            <a:schemeClr val="tx1"/>
          </a:solidFill>
          <a:latin typeface="+mn-lt"/>
          <a:ea typeface="+mn-ea"/>
          <a:cs typeface="+mn-cs"/>
        </a:defRPr>
      </a:lvl2pPr>
      <a:lvl3pPr marL="1141817" indent="-22836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98542" indent="-22836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2055269" indent="-228363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2511995" indent="-228363" algn="l" defTabSz="91345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6pPr>
      <a:lvl7pPr marL="2968722" indent="-228363" algn="l" defTabSz="91345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7pPr>
      <a:lvl8pPr marL="3425448" indent="-228363" algn="l" defTabSz="91345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8pPr>
      <a:lvl9pPr marL="3882174" indent="-228363" algn="l" defTabSz="913453" rtl="0" eaLnBrk="1" latinLnBrk="0" hangingPunct="1">
        <a:spcBef>
          <a:spcPct val="20000"/>
        </a:spcBef>
        <a:buFont typeface="Arial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6725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3453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0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6905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3632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0358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97080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3809" algn="l" defTabSz="913453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4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49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0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0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9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0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8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1.bin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8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3.bin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4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8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5.bin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8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9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0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3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4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5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8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99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7.bin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00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8.bin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0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42.wmf"/><Relationship Id="rId4" Type="http://schemas.openxmlformats.org/officeDocument/2006/relationships/oleObject" Target="../embeddings/oleObject10.bin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4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5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9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9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13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Co to jest ciepło?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Ciepło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Definicja ciepła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Ciepło to część energii wewnętrznej, </a:t>
            </a:r>
            <a:br>
              <a:rPr lang="pl-PL" dirty="0" smtClean="0"/>
            </a:br>
            <a:r>
              <a:rPr lang="pl-PL" dirty="0" smtClean="0"/>
              <a:t>którą ciało o temperaturze wyższej samorzutnie przekazuje ciału o temperaturze niższej.</a:t>
            </a:r>
          </a:p>
          <a:p>
            <a:r>
              <a:rPr lang="pl-PL" dirty="0" smtClean="0"/>
              <a:t>Ciepło oznaczamy literą Q </a:t>
            </a:r>
            <a:br>
              <a:rPr lang="pl-PL" dirty="0" smtClean="0"/>
            </a:br>
            <a:r>
              <a:rPr lang="pl-PL" dirty="0" smtClean="0"/>
              <a:t>i wyrażamy w dżulach [J].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317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pc="-50" dirty="0" smtClean="0"/>
              <a:t>Sposoby przekazywania ciepła: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1.Przewodnictwo cieplne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3963895"/>
          </a:xfrm>
        </p:spPr>
        <p:txBody>
          <a:bodyPr>
            <a:normAutofit/>
          </a:bodyPr>
          <a:lstStyle/>
          <a:p>
            <a:r>
              <a:rPr lang="pl-PL" dirty="0" smtClean="0"/>
              <a:t>Proces ten polega na </a:t>
            </a:r>
            <a:br>
              <a:rPr lang="pl-PL" dirty="0" smtClean="0"/>
            </a:br>
            <a:r>
              <a:rPr lang="pl-PL" dirty="0" smtClean="0"/>
              <a:t>przenoszeniu energii wewnętrznej </a:t>
            </a:r>
            <a:br>
              <a:rPr lang="pl-PL" dirty="0" smtClean="0"/>
            </a:br>
            <a:r>
              <a:rPr lang="pl-PL" dirty="0" smtClean="0"/>
              <a:t>za pomocą ciepła </a:t>
            </a:r>
            <a:br>
              <a:rPr lang="pl-PL" dirty="0" smtClean="0"/>
            </a:br>
            <a:r>
              <a:rPr lang="pl-PL" dirty="0" smtClean="0"/>
              <a:t>w wyniku zderzeń cząsteczek i elektronów </a:t>
            </a:r>
            <a:br>
              <a:rPr lang="pl-PL" dirty="0" smtClean="0"/>
            </a:br>
            <a:r>
              <a:rPr lang="pl-PL" dirty="0" smtClean="0"/>
              <a:t>między ciałami. </a:t>
            </a:r>
          </a:p>
          <a:p>
            <a:r>
              <a:rPr lang="pl-PL" spc="-50" dirty="0" smtClean="0"/>
              <a:t>Jeśli stykają się dwa ciała o różnych temperaturach, </a:t>
            </a:r>
            <a:br>
              <a:rPr lang="pl-PL" spc="-50" dirty="0" smtClean="0"/>
            </a:br>
            <a:r>
              <a:rPr lang="pl-PL" dirty="0" smtClean="0"/>
              <a:t>energia jest przekazywana </a:t>
            </a:r>
            <a:br>
              <a:rPr lang="pl-PL" dirty="0" smtClean="0"/>
            </a:br>
            <a:r>
              <a:rPr lang="pl-PL" dirty="0" smtClean="0"/>
              <a:t>od ciała o wyższej temperaturze.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8532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pc="-50" dirty="0"/>
              <a:t>Sposoby przekazywania </a:t>
            </a:r>
            <a:r>
              <a:rPr lang="pl-PL" spc="-50" dirty="0" smtClean="0"/>
              <a:t>ciepła: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2</a:t>
            </a:r>
            <a:r>
              <a:rPr lang="pl-PL" dirty="0"/>
              <a:t>. </a:t>
            </a:r>
            <a:r>
              <a:rPr lang="pl-PL" dirty="0" smtClean="0"/>
              <a:t>Promieniowanie cieplne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spc="-50" dirty="0" smtClean="0"/>
              <a:t>Przekazywanie ciepła za pomocą fal elektromagnetycznych. </a:t>
            </a:r>
          </a:p>
          <a:p>
            <a:r>
              <a:rPr lang="pl-PL" sz="2400" dirty="0" smtClean="0"/>
              <a:t>Ten sposób przekazywania ciepła nie wymaga bezpośredniego kontaktu, np. Słońce promieniując ogrzewa Ziemię.</a:t>
            </a:r>
          </a:p>
          <a:p>
            <a:r>
              <a:rPr lang="pl-PL" sz="2400" dirty="0" smtClean="0"/>
              <a:t>Każde nagrzane do pewnej temperatury ciało, zaczyna wydzielać promieniowanie elektromagnetyczne. </a:t>
            </a:r>
          </a:p>
          <a:p>
            <a:r>
              <a:rPr lang="pl-PL" sz="2400" dirty="0" smtClean="0"/>
              <a:t>Również ciało człowieka promieniuje, </a:t>
            </a:r>
            <a:br>
              <a:rPr lang="pl-PL" sz="2400" dirty="0" smtClean="0"/>
            </a:br>
            <a:r>
              <a:rPr lang="pl-PL" sz="2400" dirty="0" smtClean="0"/>
              <a:t>przez co traci ciepło i może odczuwać chłód.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65395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pc="-50" dirty="0"/>
              <a:t>Sposoby przekazywania </a:t>
            </a:r>
            <a:r>
              <a:rPr lang="pl-PL" spc="-50" dirty="0" smtClean="0"/>
              <a:t>ciepła: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3.Konwekcja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Konwekcja to unoszenie ciepłych mas powietrza do góry. </a:t>
            </a:r>
          </a:p>
          <a:p>
            <a:r>
              <a:rPr lang="pl-PL" sz="2400" dirty="0" smtClean="0"/>
              <a:t>Zgodnie z prawem Archimedesa </a:t>
            </a:r>
            <a:br>
              <a:rPr lang="pl-PL" sz="2400" dirty="0" smtClean="0"/>
            </a:br>
            <a:r>
              <a:rPr lang="pl-PL" sz="2400" dirty="0" smtClean="0"/>
              <a:t>ciecz o mniejszej gęstości znajduje się wyżej</a:t>
            </a:r>
            <a:br>
              <a:rPr lang="pl-PL" sz="2400" dirty="0" smtClean="0"/>
            </a:br>
            <a:r>
              <a:rPr lang="pl-PL" sz="2400" dirty="0" smtClean="0"/>
              <a:t>od tej o większej gęstości.</a:t>
            </a:r>
          </a:p>
          <a:p>
            <a:r>
              <a:rPr lang="pl-PL" sz="2400" dirty="0" smtClean="0"/>
              <a:t>Podgrzane powietrze zachowuje się podobnie jak ciecz. </a:t>
            </a:r>
            <a:br>
              <a:rPr lang="pl-PL" sz="2400" dirty="0" smtClean="0"/>
            </a:br>
            <a:r>
              <a:rPr lang="pl-PL" sz="2400" dirty="0" smtClean="0"/>
              <a:t>Jako, że posiada mniejszą gęstość, jest unoszone. </a:t>
            </a:r>
          </a:p>
          <a:p>
            <a:r>
              <a:rPr lang="pl-PL" sz="2400" dirty="0" smtClean="0"/>
              <a:t>Zjawisko to zostanie dokładnie omówione na lekcji następnej.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37032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Właściwości cieplne ciał:</a:t>
            </a:r>
            <a:br>
              <a:rPr lang="pl-PL" dirty="0" smtClean="0"/>
            </a:br>
            <a:r>
              <a:rPr lang="pl-PL" dirty="0" smtClean="0"/>
              <a:t>Izolatory i przewodniki cieplne: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400" dirty="0" smtClean="0"/>
              <a:t>Przewodnikiem</a:t>
            </a:r>
            <a:br>
              <a:rPr lang="pl-PL" sz="2400" dirty="0" smtClean="0"/>
            </a:br>
            <a:r>
              <a:rPr lang="pl-PL" sz="2400" dirty="0" smtClean="0"/>
              <a:t>jest ciało, które dobrze przekazuje ciepło. </a:t>
            </a:r>
          </a:p>
          <a:p>
            <a:r>
              <a:rPr lang="pl-PL" sz="2400" dirty="0" smtClean="0"/>
              <a:t>Przykłady przewodników: </a:t>
            </a:r>
            <a:br>
              <a:rPr lang="pl-PL" sz="2400" dirty="0" smtClean="0"/>
            </a:br>
            <a:r>
              <a:rPr lang="pl-PL" sz="2400" dirty="0" smtClean="0"/>
              <a:t>srebro, aluminium, miedź, diament</a:t>
            </a:r>
            <a:r>
              <a:rPr lang="pl-PL" sz="2400" dirty="0"/>
              <a:t>. </a:t>
            </a:r>
            <a:endParaRPr lang="pl-PL" sz="2400" dirty="0" smtClean="0"/>
          </a:p>
          <a:p>
            <a:r>
              <a:rPr lang="pl-PL" sz="2400" dirty="0" smtClean="0"/>
              <a:t>Stal znacznie słabiej przewodzi ciepło.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0"/>
          </p:nvPr>
        </p:nvSpPr>
        <p:spPr>
          <a:xfrm>
            <a:off x="4788025" y="1285876"/>
            <a:ext cx="4032448" cy="4525963"/>
          </a:xfrm>
        </p:spPr>
        <p:txBody>
          <a:bodyPr anchor="t"/>
          <a:lstStyle/>
          <a:p>
            <a:r>
              <a:rPr lang="pl-PL" sz="2400" dirty="0" smtClean="0"/>
              <a:t>Izolatorem</a:t>
            </a:r>
            <a:br>
              <a:rPr lang="pl-PL" sz="2400" dirty="0" smtClean="0"/>
            </a:br>
            <a:r>
              <a:rPr lang="pl-PL" sz="2400" spc="-80" dirty="0" smtClean="0"/>
              <a:t>jest </a:t>
            </a:r>
            <a:r>
              <a:rPr lang="pl-PL" sz="2400" spc="-80" dirty="0"/>
              <a:t>ciało, które utrudnia wymianę cieplą z otoczeniem</a:t>
            </a:r>
            <a:r>
              <a:rPr lang="pl-PL" sz="2400" spc="-80" dirty="0" smtClean="0"/>
              <a:t>.</a:t>
            </a:r>
          </a:p>
          <a:p>
            <a:r>
              <a:rPr lang="pl-PL" sz="2400" dirty="0" smtClean="0"/>
              <a:t>Przykłady </a:t>
            </a:r>
            <a:r>
              <a:rPr lang="pl-PL" sz="2400" dirty="0"/>
              <a:t>izolatorów: </a:t>
            </a:r>
            <a:br>
              <a:rPr lang="pl-PL" sz="2400" dirty="0"/>
            </a:br>
            <a:r>
              <a:rPr lang="pl-PL" sz="2400" dirty="0"/>
              <a:t>drewno, styropian, powietrze, pianki poliuretanowe, plastik. </a:t>
            </a:r>
            <a:endParaRPr lang="pl-PL" sz="2400" dirty="0" smtClean="0"/>
          </a:p>
          <a:p>
            <a:r>
              <a:rPr lang="pl-PL" sz="2400" dirty="0" smtClean="0"/>
              <a:t>Ciecze </a:t>
            </a:r>
            <a:r>
              <a:rPr lang="pl-PL" sz="2400" dirty="0"/>
              <a:t>i gazy zazwyczaj słabo przewodzą ciepło</a:t>
            </a:r>
            <a:r>
              <a:rPr lang="pl-PL" sz="2400" dirty="0" smtClean="0"/>
              <a:t>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7121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Rodzaje układów: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r>
              <a:rPr lang="pl-PL" dirty="0" smtClean="0"/>
              <a:t>1.Układ zamknięty:</a:t>
            </a:r>
            <a:br>
              <a:rPr lang="pl-PL" dirty="0" smtClean="0"/>
            </a:br>
            <a:r>
              <a:rPr lang="pl-PL" dirty="0" smtClean="0"/>
              <a:t>nie wymienia energii ani masy z otoczeniem.</a:t>
            </a:r>
          </a:p>
          <a:p>
            <a:r>
              <a:rPr lang="pl-PL" dirty="0" smtClean="0"/>
              <a:t>2.Układ izolowany:</a:t>
            </a:r>
            <a:br>
              <a:rPr lang="pl-PL" dirty="0" smtClean="0"/>
            </a:br>
            <a:r>
              <a:rPr lang="pl-PL" spc="-50" dirty="0" smtClean="0"/>
              <a:t>wymienia energię, nie wymienia masy z otoczeniem.</a:t>
            </a:r>
          </a:p>
          <a:p>
            <a:r>
              <a:rPr lang="pl-PL" dirty="0" smtClean="0"/>
              <a:t>3.Układ otwarty:</a:t>
            </a:r>
            <a:br>
              <a:rPr lang="pl-PL" dirty="0" smtClean="0"/>
            </a:br>
            <a:r>
              <a:rPr lang="pl-PL" dirty="0" smtClean="0"/>
              <a:t>wymienia energię i masę z otoczeniem.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94916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</a:t>
            </a:r>
            <a:br>
              <a:rPr lang="pl-PL" dirty="0" smtClean="0"/>
            </a:br>
            <a:r>
              <a:rPr lang="pl-PL" dirty="0" smtClean="0"/>
              <a:t>Przewodnictwo cieplne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200" dirty="0" smtClean="0"/>
              <a:t>Cel doświadczenia: </a:t>
            </a:r>
            <a:br>
              <a:rPr lang="pl-PL" sz="2200" dirty="0" smtClean="0"/>
            </a:br>
            <a:r>
              <a:rPr lang="pl-PL" sz="2200" dirty="0" smtClean="0"/>
              <a:t>Zademonstrowanie zjawiska przewodnictwa cieplnego.</a:t>
            </a:r>
          </a:p>
          <a:p>
            <a:r>
              <a:rPr lang="pl-PL" sz="2200" dirty="0" smtClean="0"/>
              <a:t>Zestaw doświadczalny: pręt metalowy, 2 statywy, pałeczka szklana, kulki parafinowe, palnik  Bundsena.</a:t>
            </a:r>
          </a:p>
          <a:p>
            <a:r>
              <a:rPr lang="pl-PL" sz="2200" dirty="0" smtClean="0"/>
              <a:t>Przebieg doświadczenia: Mocujemy na 2 statywach w równej odległości od palnika Bundsena,  pałeczkę szklaną i metalowy pręt. Na obu w równych odległościach (np. co 5 cm) mocujemy kulki parafinowe. Odpalamy palnik. Po chwili obserwujemy, że z pałeczki metalowej zsuwają się kuleczki parafinowe. To samo zjawisko zachodzi w przypadku pałeczki szklanej znacznie dłużej.</a:t>
            </a:r>
          </a:p>
          <a:p>
            <a:r>
              <a:rPr lang="pl-PL" sz="2200" dirty="0" smtClean="0"/>
              <a:t>Sformułuj obserwacje i wnioski.</a:t>
            </a: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211500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>Doświadczenie 2.</a:t>
            </a:r>
            <a:br>
              <a:rPr lang="pl-PL" smtClean="0"/>
            </a:br>
            <a:r>
              <a:rPr lang="pl-PL" smtClean="0"/>
              <a:t>Promieniowanie cieplne (detektor)</a:t>
            </a:r>
            <a:br>
              <a:rPr lang="pl-PL" smtClean="0"/>
            </a:b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spc="-100" dirty="0" smtClean="0"/>
              <a:t>Cel doświadczenia:  Wykazanie promieniowania cieplnego ciał.</a:t>
            </a:r>
          </a:p>
          <a:p>
            <a:r>
              <a:rPr lang="pl-PL" sz="2400" spc="-20" dirty="0" smtClean="0"/>
              <a:t>Zestaw doświadczalny: detektor promieniowania, termometr.</a:t>
            </a:r>
          </a:p>
          <a:p>
            <a:r>
              <a:rPr lang="pl-PL" sz="2400" dirty="0" smtClean="0"/>
              <a:t>Przebieg doświadczenia: Prosimy uczniów o zmierzenie temperatury klasy. Ustawiamy detektor na wykrytą temperaturę. Prosimy uczniów, by ,,badali” klasę z detektorem. Na ekranie na niebiesko możemy zaobserwować ciągi świetlne, szczególnie koło okien, otworów drzwi. Człowiek na którego skierujemy detektor będzie świecił na czerwono.  Na czerwono będzie też świecił pręt z doświadczenia 1. </a:t>
            </a:r>
          </a:p>
          <a:p>
            <a:r>
              <a:rPr lang="pl-PL" sz="2400" dirty="0" smtClean="0"/>
              <a:t>Sformułuj obserwacje i wnioski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421696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Konwekcja i </a:t>
            </a:r>
            <a:r>
              <a:rPr lang="pl-PL" dirty="0" smtClean="0"/>
              <a:t>dylatacja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Ciepło</a:t>
            </a:r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Konwekcja: </a:t>
            </a:r>
            <a:br>
              <a:rPr lang="pl-PL" smtClean="0"/>
            </a:b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Konwekcja to unoszenie ciepłych mas powietrza do góry. </a:t>
            </a:r>
          </a:p>
          <a:p>
            <a:r>
              <a:rPr lang="pl-PL" dirty="0" smtClean="0"/>
              <a:t>Zgodnie z prawem Archimedesa ciecz o mniejszej gęstości znajduje się u góry. </a:t>
            </a:r>
          </a:p>
          <a:p>
            <a:r>
              <a:rPr lang="pl-PL" dirty="0" smtClean="0"/>
              <a:t>Podgrzane powietrze zachowuje się podobnie jak ciecz. Jako, że posiada mniejszą gęstość, jest unoszone.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60788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Konwekcja</a:t>
            </a:r>
            <a:endParaRPr lang="pl-PL" dirty="0"/>
          </a:p>
        </p:txBody>
      </p:sp>
      <p:pic>
        <p:nvPicPr>
          <p:cNvPr id="12" name="Picture 2" descr="http://2.bp.blogspot.com/-atfpiMR5IFA/TaHfakc_8SI/AAAAAAAAABQ/4Fm6Z7cM4KI/s1600/ccr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" t="16475" r="923" b="16475"/>
          <a:stretch/>
        </p:blipFill>
        <p:spPr bwMode="auto">
          <a:xfrm>
            <a:off x="809055" y="1628800"/>
            <a:ext cx="7525890" cy="3840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68324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Konwekcja</a:t>
            </a:r>
            <a:endParaRPr lang="pl-PL" dirty="0"/>
          </a:p>
        </p:txBody>
      </p:sp>
      <p:pic>
        <p:nvPicPr>
          <p:cNvPr id="10" name="Picture 2" descr="http://fizyka.net.pl/ciekawostki/grafika/konwekcj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2" b="12722"/>
          <a:stretch>
            <a:fillRect/>
          </a:stretch>
        </p:blipFill>
        <p:spPr bwMode="auto">
          <a:xfrm>
            <a:off x="770790" y="1628800"/>
            <a:ext cx="7602420" cy="3840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89548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Dylatacja: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Zjawisko rozszerzalności temperaturowej ciał.</a:t>
            </a:r>
          </a:p>
          <a:p>
            <a:r>
              <a:rPr lang="pl-PL" dirty="0" smtClean="0"/>
              <a:t>Ciała na skutek temperatury zwiększają swoją objętość (wymiary liniowe), przez co maleje ich gęstość. Zjawisko to można wyjaśnić wzrostem średniej odległości między cząsteczkami na skutek wzrostu energii drgań cząsteczek.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75051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Dylatacja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Zmianę linową (jednego wymiaru) można opisać wzorem:</a:t>
            </a:r>
          </a:p>
          <a:p>
            <a:pPr algn="ctr"/>
            <a:r>
              <a:rPr lang="pl-PL" sz="2400" dirty="0" smtClean="0"/>
              <a:t>L2=L1+ΔL = L1 + cL1ΔT,</a:t>
            </a:r>
          </a:p>
          <a:p>
            <a:r>
              <a:rPr lang="pl-PL" sz="2400" dirty="0" smtClean="0"/>
              <a:t>Gdzie:</a:t>
            </a:r>
            <a:br>
              <a:rPr lang="pl-PL" sz="2400" dirty="0" smtClean="0"/>
            </a:br>
            <a:r>
              <a:rPr lang="pl-PL" sz="2400" dirty="0" smtClean="0"/>
              <a:t>L1- Początkowa długość ciała,</a:t>
            </a:r>
            <a:br>
              <a:rPr lang="pl-PL" sz="2400" dirty="0" smtClean="0"/>
            </a:br>
            <a:r>
              <a:rPr lang="pl-PL" sz="2400" dirty="0" smtClean="0"/>
              <a:t>L2- Końcowa długość ciała,</a:t>
            </a:r>
            <a:br>
              <a:rPr lang="pl-PL" sz="2400" dirty="0" smtClean="0"/>
            </a:br>
            <a:r>
              <a:rPr lang="pl-PL" sz="2400" dirty="0" smtClean="0"/>
              <a:t>ΔT- Zmiana temperatury, </a:t>
            </a:r>
            <a:br>
              <a:rPr lang="pl-PL" sz="2400" dirty="0" smtClean="0"/>
            </a:br>
            <a:r>
              <a:rPr lang="pl-PL" sz="2400" dirty="0" smtClean="0"/>
              <a:t>c- współczynnik rozszerzalności temperaturowej dla danego ciała. </a:t>
            </a:r>
          </a:p>
          <a:p>
            <a:r>
              <a:rPr lang="pl-PL" sz="2400" dirty="0" smtClean="0"/>
              <a:t>Najbardziej zjawisku ulegają gazy, najmniej ciała stałe.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86658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Dylatacja w otoczeniu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Zjawisko to stało się podstawą współczesnego budownictwa: przerwy dylatacyjne w torach, aby nie pękały w lecie.</a:t>
            </a:r>
          </a:p>
          <a:p>
            <a:r>
              <a:rPr lang="pl-PL" sz="2400" dirty="0" smtClean="0"/>
              <a:t>Można je też zaobserwować w przewodach elektrycznych porównywanych w lecie i zimie (w lecie niżej wiszą). </a:t>
            </a:r>
          </a:p>
          <a:p>
            <a:r>
              <a:rPr lang="pl-PL" sz="2400" dirty="0" smtClean="0"/>
              <a:t>Do demonstracji różnej rozszerzalności cieplnej w różnych materiałach służy bimetal, gdzie metal o wyższej rozszerzalności znajduje się na zewnątrz. </a:t>
            </a:r>
          </a:p>
          <a:p>
            <a:r>
              <a:rPr lang="pl-PL" sz="2400" dirty="0" smtClean="0"/>
              <a:t>Jest to stosowane w termometrze bimetalicznym do pomiaru temperatury.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838287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Przerwy dylatacyjne</a:t>
            </a:r>
            <a:endParaRPr lang="pl-PL" dirty="0"/>
          </a:p>
        </p:txBody>
      </p:sp>
      <p:pic>
        <p:nvPicPr>
          <p:cNvPr id="10" name="Picture 2" descr="http://upload.wikimedia.org/wikipedia/commons/thumb/d/d6/Dehnungsfuge.jpg/220px-Dehnungsfug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895" b="33895"/>
          <a:stretch>
            <a:fillRect/>
          </a:stretch>
        </p:blipFill>
        <p:spPr bwMode="auto">
          <a:xfrm>
            <a:off x="971600" y="1730256"/>
            <a:ext cx="7200800" cy="36372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52934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Bimetal</a:t>
            </a:r>
            <a:endParaRPr lang="pl-PL" dirty="0"/>
          </a:p>
        </p:txBody>
      </p:sp>
      <p:pic>
        <p:nvPicPr>
          <p:cNvPr id="7" name="Picture 2" descr="http://sci-toys.com/scitoys/scitoys/thermo/bimetal_1_closeup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0" b="24660"/>
          <a:stretch>
            <a:fillRect/>
          </a:stretch>
        </p:blipFill>
        <p:spPr bwMode="auto">
          <a:xfrm>
            <a:off x="628184" y="1556792"/>
            <a:ext cx="7887632" cy="3984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85294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Rozszerzalność </a:t>
            </a:r>
            <a:br>
              <a:rPr lang="pl-PL" dirty="0" smtClean="0"/>
            </a:br>
            <a:r>
              <a:rPr lang="pl-PL" dirty="0" smtClean="0"/>
              <a:t>temperaturowa ciał</a:t>
            </a:r>
            <a:endParaRPr lang="pl-PL" dirty="0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8FAF9"/>
              </a:clrFrom>
              <a:clrTo>
                <a:srgbClr val="F8FA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78" y="2276872"/>
            <a:ext cx="7757844" cy="2543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181770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</a:t>
            </a:r>
            <a:br>
              <a:rPr lang="pl-PL" dirty="0" smtClean="0"/>
            </a:br>
            <a:r>
              <a:rPr lang="pl-PL" dirty="0" smtClean="0"/>
              <a:t>Dylatacja monety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</a:t>
            </a:r>
            <a:br>
              <a:rPr lang="pl-PL" sz="2400" dirty="0" smtClean="0"/>
            </a:br>
            <a:r>
              <a:rPr lang="pl-PL" sz="2400" dirty="0" smtClean="0"/>
              <a:t>Wykazanie dylatacji cieplnej metali.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Moneta, drucik, szczypce, palnik.</a:t>
            </a:r>
          </a:p>
          <a:p>
            <a:r>
              <a:rPr lang="pl-PL" sz="2400" dirty="0" smtClean="0"/>
              <a:t>Przebieg doświadczenia:  </a:t>
            </a:r>
            <a:br>
              <a:rPr lang="pl-PL" sz="2400" dirty="0" smtClean="0"/>
            </a:br>
            <a:r>
              <a:rPr lang="pl-PL" sz="2400" dirty="0" smtClean="0"/>
              <a:t>Naginamy drucik w okrąg, tak aby moneta ledwo przechodziła przez otwór. Potem nagrzewamy monetę</a:t>
            </a:r>
            <a:br>
              <a:rPr lang="pl-PL" sz="2400" dirty="0" smtClean="0"/>
            </a:br>
            <a:r>
              <a:rPr lang="pl-PL" sz="2400" dirty="0" smtClean="0"/>
              <a:t>i szczypcami próbujemy ją ponownie przeciągnąć przez druciany otwór.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848327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Doświadczenie </a:t>
            </a:r>
            <a:r>
              <a:rPr lang="pl-PL" dirty="0" smtClean="0"/>
              <a:t>2.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Konwekcja kalium</a:t>
            </a: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Cel doświadczenia:  </a:t>
            </a:r>
            <a:br>
              <a:rPr lang="pl-PL" dirty="0" smtClean="0"/>
            </a:br>
            <a:r>
              <a:rPr lang="pl-PL" dirty="0" smtClean="0"/>
              <a:t>Zademonstrowanie zjawiska konwekcji.</a:t>
            </a:r>
          </a:p>
          <a:p>
            <a:r>
              <a:rPr lang="pl-PL" dirty="0" smtClean="0"/>
              <a:t>Zestaw doświadczalny: </a:t>
            </a:r>
            <a:br>
              <a:rPr lang="pl-PL" dirty="0" smtClean="0"/>
            </a:br>
            <a:r>
              <a:rPr lang="pl-PL" dirty="0" smtClean="0"/>
              <a:t>Szklanka, kalium, palnik.</a:t>
            </a:r>
          </a:p>
          <a:p>
            <a:r>
              <a:rPr lang="pl-PL" dirty="0" smtClean="0"/>
              <a:t>Przebieg doświadczenia: </a:t>
            </a:r>
            <a:br>
              <a:rPr lang="pl-PL" dirty="0" smtClean="0"/>
            </a:br>
            <a:r>
              <a:rPr lang="pl-PL" dirty="0" smtClean="0"/>
              <a:t>Do szklanki nalewamy zimnej wody. </a:t>
            </a:r>
            <a:br>
              <a:rPr lang="pl-PL" dirty="0" smtClean="0"/>
            </a:br>
            <a:r>
              <a:rPr lang="pl-PL" dirty="0" smtClean="0"/>
              <a:t>Dodajemy podzieloną na dwie części tabletkę kalium. Podgrzewamy szklankę na palniku.</a:t>
            </a:r>
          </a:p>
          <a:p>
            <a:r>
              <a:rPr lang="pl-PL" dirty="0" smtClean="0"/>
              <a:t>Sformułuj obserwacje i wnioski.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036133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Doświadczenie </a:t>
            </a:r>
            <a:r>
              <a:rPr lang="pl-PL" dirty="0" smtClean="0"/>
              <a:t>3.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Konwekcja- </a:t>
            </a:r>
            <a:r>
              <a:rPr lang="pl-PL" dirty="0" smtClean="0"/>
              <a:t>probówki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 </a:t>
            </a:r>
            <a:br>
              <a:rPr lang="pl-PL" sz="2400" dirty="0" smtClean="0"/>
            </a:br>
            <a:r>
              <a:rPr lang="pl-PL" sz="2400" dirty="0" smtClean="0"/>
              <a:t>Zademonstrowanie zjawiska konwekcji.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Woda, 2 probówki, szczypce, palnik Bundsena.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Do każdej probówki nalewamy taką samą, małą objętość wody. Podgrzewamy jedną z góry, drugą z dołu.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902543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4.</a:t>
            </a:r>
            <a:br>
              <a:rPr lang="pl-PL" smtClean="0"/>
            </a:br>
            <a:r>
              <a:rPr lang="pl-PL" smtClean="0"/>
              <a:t>Konwekcja- 2 Szklanki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200" dirty="0" smtClean="0"/>
              <a:t>Cel doświadczenia: </a:t>
            </a:r>
            <a:br>
              <a:rPr lang="pl-PL" sz="2200" dirty="0" smtClean="0"/>
            </a:br>
            <a:r>
              <a:rPr lang="pl-PL" sz="2200" dirty="0" smtClean="0"/>
              <a:t>Zademonstrowanie zjawiska konwekcji.</a:t>
            </a:r>
          </a:p>
          <a:p>
            <a:r>
              <a:rPr lang="pl-PL" sz="2200" dirty="0" smtClean="0"/>
              <a:t>Zestaw doświadczalny: </a:t>
            </a:r>
            <a:br>
              <a:rPr lang="pl-PL" sz="2200" dirty="0" smtClean="0"/>
            </a:br>
            <a:r>
              <a:rPr lang="pl-PL" sz="2200" dirty="0" smtClean="0"/>
              <a:t>2 szklanki, płyta CD, herbata, czajnik, woda.</a:t>
            </a:r>
          </a:p>
          <a:p>
            <a:r>
              <a:rPr lang="pl-PL" sz="2200" dirty="0" smtClean="0"/>
              <a:t>Przebieg doświadczenia: </a:t>
            </a:r>
            <a:br>
              <a:rPr lang="pl-PL" sz="2200" dirty="0" smtClean="0"/>
            </a:br>
            <a:r>
              <a:rPr lang="pl-PL" sz="2200" dirty="0" smtClean="0"/>
              <a:t>Gotujemy wodę w czajniku. Jedną szklankę napełniamy zimną wodą. </a:t>
            </a:r>
            <a:br>
              <a:rPr lang="pl-PL" sz="2200" dirty="0" smtClean="0"/>
            </a:br>
            <a:r>
              <a:rPr lang="pl-PL" sz="2200" dirty="0" smtClean="0"/>
              <a:t>W drugiej szklance zaparzamy herbatę. Na szklance z zimną wodą umieszczamy płytę CD. Zdecydowanym ruchem obracamy ją </a:t>
            </a:r>
            <a:br>
              <a:rPr lang="pl-PL" sz="2200" dirty="0" smtClean="0"/>
            </a:br>
            <a:r>
              <a:rPr lang="pl-PL" sz="2200" dirty="0" smtClean="0"/>
              <a:t>i układamy na szklance z gorącą wodą, tak aby płyta CD znajdowała się pomiędzy dwiema szklankami.</a:t>
            </a:r>
          </a:p>
          <a:p>
            <a:r>
              <a:rPr lang="pl-PL" sz="2200" dirty="0" smtClean="0"/>
              <a:t>Sformułuj obserwacje i wnioski.</a:t>
            </a: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40534113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Temperatura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 </a:t>
            </a:r>
            <a:r>
              <a:rPr lang="pl-PL" dirty="0"/>
              <a:t>sposoby jej pomiaru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Ciepło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Temperatura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Temperatura: </a:t>
            </a:r>
            <a:br>
              <a:rPr lang="pl-PL" dirty="0" smtClean="0"/>
            </a:br>
            <a:r>
              <a:rPr lang="pl-PL" dirty="0" smtClean="0"/>
              <a:t>Miara energii drgań cząstek. </a:t>
            </a:r>
            <a:br>
              <a:rPr lang="pl-PL" dirty="0" smtClean="0"/>
            </a:br>
            <a:r>
              <a:rPr lang="pl-PL" dirty="0" smtClean="0"/>
              <a:t>Jest parametrem stanu. </a:t>
            </a:r>
            <a:br>
              <a:rPr lang="pl-PL" dirty="0" smtClean="0"/>
            </a:br>
            <a:r>
              <a:rPr lang="pl-PL" dirty="0" smtClean="0"/>
              <a:t>Definiowalna jedynie dla stanu równowagi.</a:t>
            </a:r>
          </a:p>
          <a:p>
            <a:r>
              <a:rPr lang="pl-PL" dirty="0" smtClean="0"/>
              <a:t>W Polsce wyrażana jest </a:t>
            </a:r>
            <a:br>
              <a:rPr lang="pl-PL" dirty="0" smtClean="0"/>
            </a:br>
            <a:r>
              <a:rPr lang="pl-PL" dirty="0" smtClean="0"/>
              <a:t>w  stopniach Celsjusza (°C).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11937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Sposoby pomiaru temperatury</a:t>
            </a:r>
            <a:br>
              <a:rPr lang="pl-PL" dirty="0" smtClean="0"/>
            </a:br>
            <a:r>
              <a:rPr lang="pl-PL" dirty="0" smtClean="0"/>
              <a:t>Rodzaje termometrów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Termometr cieczowy- </a:t>
            </a:r>
            <a:br>
              <a:rPr lang="pl-PL" dirty="0" smtClean="0"/>
            </a:br>
            <a:r>
              <a:rPr lang="pl-PL" dirty="0" smtClean="0"/>
              <a:t>najpowszechniej stosowany termometr. </a:t>
            </a:r>
          </a:p>
          <a:p>
            <a:r>
              <a:rPr lang="pl-PL" dirty="0" smtClean="0"/>
              <a:t>Zbudowany jest z bańki, kapilary wypełnionej cieczą. Najczęściej stosowany jest alkohol (pentan),toluen, dawniej rtęć.</a:t>
            </a:r>
          </a:p>
          <a:p>
            <a:r>
              <a:rPr lang="pl-PL" dirty="0" smtClean="0"/>
              <a:t>Dobrze sprawdza się w zakresie temperatur pokojowych, zakres przeciętnego termometru cieczowego to od -78 do 115°C.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147222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74571"/>
            <a:ext cx="3925588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Sposoby pomiaru temperatury</a:t>
            </a:r>
            <a:br>
              <a:rPr lang="pl-PL" dirty="0"/>
            </a:br>
            <a:r>
              <a:rPr lang="pl-PL" dirty="0" smtClean="0"/>
              <a:t>Termometr cieczowy</a:t>
            </a:r>
            <a:endParaRPr lang="pl-PL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64359"/>
            <a:ext cx="3530732" cy="4268897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420568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Termometr oporowy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Składa się z drutu platynowego, </a:t>
            </a:r>
            <a:br>
              <a:rPr lang="pl-PL" dirty="0" smtClean="0"/>
            </a:br>
            <a:r>
              <a:rPr lang="pl-PL" dirty="0" smtClean="0"/>
              <a:t>przewodów doprowadzających i izolatora z miki. Najważniejszą część stanowi drucik platynowy nawinięty na izolator.</a:t>
            </a:r>
          </a:p>
          <a:p>
            <a:r>
              <a:rPr lang="pl-PL" dirty="0" smtClean="0"/>
              <a:t>Wykorzystuje zależność oporu, </a:t>
            </a:r>
            <a:br>
              <a:rPr lang="pl-PL" dirty="0" smtClean="0"/>
            </a:br>
            <a:r>
              <a:rPr lang="pl-PL" dirty="0" smtClean="0"/>
              <a:t>który zwiększa się wraz z wyższą temperaturą.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731469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Termometr oporowy</a:t>
            </a:r>
            <a:endParaRPr lang="pl-P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3"/>
          <a:stretch/>
        </p:blipFill>
        <p:spPr bwMode="auto">
          <a:xfrm>
            <a:off x="395536" y="1935097"/>
            <a:ext cx="4990759" cy="3093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5" t="10983" r="32541" b="10627"/>
          <a:stretch/>
        </p:blipFill>
        <p:spPr bwMode="auto">
          <a:xfrm>
            <a:off x="6507804" y="1809345"/>
            <a:ext cx="1304555" cy="3344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98173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Termometr bimetaliczny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Termometr z bimetalu:</a:t>
            </a:r>
            <a:br>
              <a:rPr lang="pl-PL" dirty="0" smtClean="0"/>
            </a:br>
            <a:r>
              <a:rPr lang="pl-PL" dirty="0" smtClean="0"/>
              <a:t>do pomiaru w stacjonarnych warunkach. </a:t>
            </a:r>
          </a:p>
          <a:p>
            <a:r>
              <a:rPr lang="pl-PL" dirty="0" smtClean="0"/>
              <a:t>Wadą jest czas reakcji i czułość termometru.</a:t>
            </a:r>
          </a:p>
          <a:p>
            <a:r>
              <a:rPr lang="pl-PL" dirty="0" smtClean="0"/>
              <a:t>Wykorzystuje zjawisko różnej rozszerzalności temperaturowej dwóch metali.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066627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Termometr bimetaliczny</a:t>
            </a:r>
            <a:endParaRPr lang="pl-PL" dirty="0"/>
          </a:p>
        </p:txBody>
      </p:sp>
      <p:pic>
        <p:nvPicPr>
          <p:cNvPr id="5122" name="Picture 2" descr="http://upload.wikimedia.org/wikipedia/commons/thumb/2/25/Bilame.svg/220px-Bilame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2736304" cy="2674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togo.lodz.pl/obrazki/bime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05453"/>
            <a:ext cx="3456384" cy="238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108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Termopara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­­Wykorzystuje zjawisko Seebacka: </a:t>
            </a:r>
            <a:br>
              <a:rPr lang="pl-PL" dirty="0" smtClean="0"/>
            </a:br>
            <a:r>
              <a:rPr lang="pl-PL" dirty="0" smtClean="0"/>
              <a:t>powstawanie siły elektromotorycznej na                     styku dwóch metali lub półprzewodników. </a:t>
            </a:r>
          </a:p>
          <a:p>
            <a:r>
              <a:rPr lang="pl-PL" dirty="0" smtClean="0"/>
              <a:t>Zakres w przypadku styku miedziowo-wolframowego sięga do 2000°C.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614354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Termopara</a:t>
            </a:r>
            <a:endParaRPr lang="pl-PL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85392"/>
            <a:ext cx="3456384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http://upload.wikimedia.org/wikipedia/commons/thumb/b/b4/Termopara_termoelement.svg/740px-Termopara_termoelement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61787" y="2604703"/>
            <a:ext cx="4796504" cy="181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6174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Pirometr optyczny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Stosowany do pomiaru temperatury w piecach hutniczych.</a:t>
            </a:r>
          </a:p>
          <a:p>
            <a:r>
              <a:rPr lang="pl-PL" dirty="0" smtClean="0"/>
              <a:t>Pomiaru dokonuje się na oko, porównując odcień czerwieni z wzornikiem.</a:t>
            </a:r>
          </a:p>
          <a:p>
            <a:r>
              <a:rPr lang="pl-PL" dirty="0" smtClean="0"/>
              <a:t>Cechuje go mała dokładność, </a:t>
            </a:r>
            <a:br>
              <a:rPr lang="pl-PL" dirty="0" smtClean="0"/>
            </a:br>
            <a:r>
              <a:rPr lang="pl-PL" dirty="0" smtClean="0"/>
              <a:t>błąd pomiaru +- 100</a:t>
            </a:r>
            <a:r>
              <a:rPr lang="pl-PL" baseline="30000" dirty="0" smtClean="0"/>
              <a:t>o</a:t>
            </a:r>
            <a:r>
              <a:rPr lang="pl-PL" dirty="0" smtClean="0"/>
              <a:t>C.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788271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Pirometr optyczny</a:t>
            </a:r>
            <a:endParaRPr lang="pl-PL" dirty="0"/>
          </a:p>
        </p:txBody>
      </p:sp>
      <p:pic>
        <p:nvPicPr>
          <p:cNvPr id="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51302"/>
            <a:ext cx="4176464" cy="4195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939514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Termoskop i termometr Galileusza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Wykorzystują rozszerzalność cieplną powietrza lub wody.</a:t>
            </a:r>
          </a:p>
          <a:p>
            <a:r>
              <a:rPr lang="pl-PL" sz="2400" dirty="0" smtClean="0"/>
              <a:t>Siła wyporu zależy od gęstości cieczy.</a:t>
            </a:r>
          </a:p>
          <a:p>
            <a:r>
              <a:rPr lang="pl-PL" sz="2400" dirty="0" smtClean="0"/>
              <a:t>Najpopularniejszy termoskop to termometr Galileusza.</a:t>
            </a:r>
          </a:p>
          <a:p>
            <a:r>
              <a:rPr lang="pl-PL" sz="2400" dirty="0" smtClean="0"/>
              <a:t>Posiada kolorowe pływaki opisane temperaturą.</a:t>
            </a:r>
          </a:p>
          <a:p>
            <a:r>
              <a:rPr lang="pl-PL" sz="2400" dirty="0" smtClean="0"/>
              <a:t>Najwyższy pływający po powierzchni pływak sugeruje temperaturę. </a:t>
            </a:r>
          </a:p>
          <a:p>
            <a:r>
              <a:rPr lang="pl-PL" sz="2400" dirty="0" smtClean="0"/>
              <a:t>Posiada dużą bezwładność i wymaga wyskalowania.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8669965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Termometr Galileusza</a:t>
            </a:r>
            <a:endParaRPr lang="pl-PL" dirty="0"/>
          </a:p>
        </p:txBody>
      </p:sp>
      <p:pic>
        <p:nvPicPr>
          <p:cNvPr id="7170" name="Picture 2" descr="http://fokus.sklep.pl/userdata/gfx/8f8f45d01edd7fd57ca0ce1ce381cae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884" y="1483693"/>
            <a:ext cx="4177556" cy="41775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03461"/>
            <a:ext cx="3287515" cy="4138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32736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Skale temperatur</a:t>
            </a:r>
            <a:br>
              <a:rPr lang="pl-PL" dirty="0"/>
            </a:br>
            <a:r>
              <a:rPr lang="pl-PL" dirty="0" smtClean="0"/>
              <a:t>1. </a:t>
            </a:r>
            <a:r>
              <a:rPr lang="pl-PL" dirty="0"/>
              <a:t>Skala Celsjusza</a:t>
            </a: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Za 0 w skali Celsjusza przyjmuje się </a:t>
            </a:r>
            <a:br>
              <a:rPr lang="pl-PL" dirty="0" smtClean="0"/>
            </a:br>
            <a:r>
              <a:rPr lang="pl-PL" dirty="0" smtClean="0"/>
              <a:t>punkt zamarzania wody.</a:t>
            </a:r>
          </a:p>
          <a:p>
            <a:r>
              <a:rPr lang="pl-PL" dirty="0" smtClean="0"/>
              <a:t>Natomiast 100 stopni </a:t>
            </a:r>
            <a:br>
              <a:rPr lang="pl-PL" dirty="0" smtClean="0"/>
            </a:br>
            <a:r>
              <a:rPr lang="pl-PL" dirty="0" smtClean="0"/>
              <a:t>to punkt wrzenia wody.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369480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Skale </a:t>
            </a:r>
            <a:r>
              <a:rPr lang="pl-PL" dirty="0" smtClean="0"/>
              <a:t>temperatur</a:t>
            </a:r>
            <a:br>
              <a:rPr lang="pl-PL" dirty="0" smtClean="0"/>
            </a:br>
            <a:r>
              <a:rPr lang="pl-PL" dirty="0" smtClean="0"/>
              <a:t>2. Skala Kelvina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0 </a:t>
            </a:r>
            <a:r>
              <a:rPr lang="pl-PL" dirty="0"/>
              <a:t>stopni w skali Kelvina odpowiada zeru bezwzględnemu, czyli </a:t>
            </a:r>
            <a:r>
              <a:rPr lang="pl-PL" dirty="0" smtClean="0"/>
              <a:t>temperaturze, </a:t>
            </a:r>
            <a:r>
              <a:rPr lang="pl-PL" dirty="0"/>
              <a:t>przy której ustaje ruch wszystkich </a:t>
            </a:r>
            <a:r>
              <a:rPr lang="pl-PL" dirty="0" smtClean="0"/>
              <a:t>cząstek.</a:t>
            </a:r>
          </a:p>
          <a:p>
            <a:r>
              <a:rPr lang="pl-PL" dirty="0" smtClean="0"/>
              <a:t>Różnica </a:t>
            </a:r>
            <a:r>
              <a:rPr lang="pl-PL" dirty="0"/>
              <a:t>w skali Kelvina odpowiada różnicy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stopniach Celsiusza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906176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Skale temperatur</a:t>
            </a:r>
            <a:br>
              <a:rPr lang="pl-PL" dirty="0"/>
            </a:br>
            <a:r>
              <a:rPr lang="pl-PL" dirty="0" smtClean="0"/>
              <a:t>3. </a:t>
            </a:r>
            <a:r>
              <a:rPr lang="pl-PL" dirty="0"/>
              <a:t>Skala Fahrenheita</a:t>
            </a:r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Skala używana w USA, </a:t>
            </a:r>
            <a:br>
              <a:rPr lang="pl-PL" dirty="0" smtClean="0"/>
            </a:br>
            <a:r>
              <a:rPr lang="pl-PL" dirty="0" smtClean="0"/>
              <a:t>gdzie 32°F odpowiadają temperaturze </a:t>
            </a:r>
            <a:br>
              <a:rPr lang="pl-PL" dirty="0" smtClean="0"/>
            </a:br>
            <a:r>
              <a:rPr lang="pl-PL" dirty="0" smtClean="0"/>
              <a:t>topnienia lodu.</a:t>
            </a:r>
          </a:p>
          <a:p>
            <a:r>
              <a:rPr lang="pl-PL" dirty="0" smtClean="0"/>
              <a:t>Wrzenie wody to 212°F.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706252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Przeliczanie temperatur - wzory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[ºC]=([ºF</a:t>
            </a:r>
            <a:r>
              <a:rPr lang="pl-PL" dirty="0" smtClean="0"/>
              <a:t>]-32</a:t>
            </a:r>
            <a:r>
              <a:rPr lang="pl-PL" dirty="0"/>
              <a:t>)*5/9 </a:t>
            </a:r>
          </a:p>
          <a:p>
            <a:pPr marL="109728" indent="0">
              <a:buNone/>
            </a:pPr>
            <a:endParaRPr lang="pl-PL" dirty="0" smtClean="0"/>
          </a:p>
          <a:p>
            <a:r>
              <a:rPr lang="pl-PL" dirty="0"/>
              <a:t>[</a:t>
            </a:r>
            <a:r>
              <a:rPr lang="pl-PL" dirty="0" smtClean="0"/>
              <a:t>ºF]=([ºC]*9/5)+32 </a:t>
            </a:r>
          </a:p>
          <a:p>
            <a:pPr marL="109728" indent="0">
              <a:buNone/>
            </a:pPr>
            <a:endParaRPr lang="pl-PL" dirty="0" smtClean="0"/>
          </a:p>
          <a:p>
            <a:r>
              <a:rPr lang="pl-PL" dirty="0"/>
              <a:t>[ºK]=[ºC]+</a:t>
            </a:r>
            <a:r>
              <a:rPr lang="pl-PL" dirty="0" smtClean="0"/>
              <a:t>273</a:t>
            </a:r>
          </a:p>
          <a:p>
            <a:pPr marL="109728" indent="0">
              <a:buNone/>
            </a:pPr>
            <a:endParaRPr lang="pl-PL" dirty="0" smtClean="0"/>
          </a:p>
          <a:p>
            <a:r>
              <a:rPr lang="pl-PL" dirty="0" smtClean="0"/>
              <a:t>[ºC</a:t>
            </a:r>
            <a:r>
              <a:rPr lang="pl-PL" dirty="0"/>
              <a:t>]=[K]-</a:t>
            </a:r>
            <a:r>
              <a:rPr lang="pl-PL" dirty="0" smtClean="0"/>
              <a:t>273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629241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Spróbuj przeliczyć temperatury: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100</a:t>
            </a:r>
            <a:r>
              <a:rPr lang="pl-PL" baseline="30000" dirty="0" smtClean="0"/>
              <a:t> </a:t>
            </a:r>
            <a:r>
              <a:rPr lang="pl-PL" baseline="30000" dirty="0" err="1"/>
              <a:t>o</a:t>
            </a:r>
            <a:r>
              <a:rPr lang="pl-PL" dirty="0" err="1"/>
              <a:t>C</a:t>
            </a:r>
            <a:r>
              <a:rPr lang="pl-PL" dirty="0"/>
              <a:t> =….K</a:t>
            </a:r>
          </a:p>
          <a:p>
            <a:r>
              <a:rPr lang="pl-PL" dirty="0"/>
              <a:t>25</a:t>
            </a:r>
            <a:r>
              <a:rPr lang="pl-PL" baseline="30000" dirty="0"/>
              <a:t> </a:t>
            </a:r>
            <a:r>
              <a:rPr lang="pl-PL" baseline="30000" dirty="0" err="1"/>
              <a:t>o</a:t>
            </a:r>
            <a:r>
              <a:rPr lang="pl-PL" dirty="0" err="1"/>
              <a:t>C</a:t>
            </a:r>
            <a:r>
              <a:rPr lang="pl-PL" dirty="0"/>
              <a:t>=…..K</a:t>
            </a:r>
          </a:p>
          <a:p>
            <a:r>
              <a:rPr lang="pl-PL" dirty="0"/>
              <a:t>-100</a:t>
            </a:r>
            <a:r>
              <a:rPr lang="pl-PL" baseline="30000" dirty="0"/>
              <a:t> </a:t>
            </a:r>
            <a:r>
              <a:rPr lang="pl-PL" baseline="30000" dirty="0" err="1"/>
              <a:t>o</a:t>
            </a:r>
            <a:r>
              <a:rPr lang="pl-PL" dirty="0" err="1"/>
              <a:t>C</a:t>
            </a:r>
            <a:r>
              <a:rPr lang="pl-PL" dirty="0"/>
              <a:t>=…..K</a:t>
            </a:r>
          </a:p>
          <a:p>
            <a:r>
              <a:rPr lang="pl-PL" dirty="0"/>
              <a:t>300K=…..</a:t>
            </a:r>
            <a:r>
              <a:rPr lang="pl-PL" baseline="30000" dirty="0"/>
              <a:t> </a:t>
            </a:r>
            <a:r>
              <a:rPr lang="pl-PL" baseline="30000" dirty="0" err="1"/>
              <a:t>o</a:t>
            </a:r>
            <a:r>
              <a:rPr lang="pl-PL" dirty="0" err="1"/>
              <a:t>C</a:t>
            </a:r>
            <a:endParaRPr lang="pl-PL" dirty="0"/>
          </a:p>
          <a:p>
            <a:r>
              <a:rPr lang="pl-PL" dirty="0"/>
              <a:t>0K=…..</a:t>
            </a:r>
            <a:r>
              <a:rPr lang="pl-PL" baseline="30000" dirty="0"/>
              <a:t> </a:t>
            </a:r>
            <a:r>
              <a:rPr lang="pl-PL" baseline="30000" dirty="0" err="1" smtClean="0"/>
              <a:t>o</a:t>
            </a:r>
            <a:r>
              <a:rPr lang="pl-PL" dirty="0" err="1" smtClean="0"/>
              <a:t>C</a:t>
            </a:r>
            <a:endParaRPr lang="pl-PL" dirty="0" smtClean="0"/>
          </a:p>
          <a:p>
            <a:r>
              <a:rPr lang="pl-PL" dirty="0" smtClean="0"/>
              <a:t>100</a:t>
            </a:r>
            <a:r>
              <a:rPr lang="pl-PL" baseline="30000" dirty="0"/>
              <a:t>o</a:t>
            </a:r>
            <a:r>
              <a:rPr lang="pl-PL" dirty="0" smtClean="0"/>
              <a:t>F=….</a:t>
            </a:r>
            <a:r>
              <a:rPr lang="pl-PL" baseline="30000" dirty="0"/>
              <a:t> </a:t>
            </a:r>
            <a:r>
              <a:rPr lang="pl-PL" baseline="30000" dirty="0" err="1" smtClean="0"/>
              <a:t>o</a:t>
            </a:r>
            <a:r>
              <a:rPr lang="pl-PL" dirty="0" err="1" smtClean="0"/>
              <a:t>C</a:t>
            </a:r>
            <a:endParaRPr lang="pl-PL" dirty="0" smtClean="0"/>
          </a:p>
          <a:p>
            <a:r>
              <a:rPr lang="pl-PL" dirty="0" smtClean="0"/>
              <a:t>100</a:t>
            </a:r>
            <a:r>
              <a:rPr lang="pl-PL" baseline="30000" dirty="0" smtClean="0"/>
              <a:t>o</a:t>
            </a:r>
            <a:r>
              <a:rPr lang="pl-PL" dirty="0"/>
              <a:t>C</a:t>
            </a:r>
            <a:r>
              <a:rPr lang="pl-PL" dirty="0" smtClean="0"/>
              <a:t>=….</a:t>
            </a:r>
            <a:r>
              <a:rPr lang="pl-PL" baseline="30000" dirty="0"/>
              <a:t> </a:t>
            </a:r>
            <a:r>
              <a:rPr lang="pl-PL" baseline="30000" dirty="0" smtClean="0"/>
              <a:t>o</a:t>
            </a:r>
            <a:r>
              <a:rPr lang="pl-PL" dirty="0" smtClean="0"/>
              <a:t>F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335323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412775"/>
            <a:ext cx="8103274" cy="1944789"/>
          </a:xfrm>
        </p:spPr>
        <p:txBody>
          <a:bodyPr>
            <a:normAutofit/>
          </a:bodyPr>
          <a:lstStyle/>
          <a:p>
            <a:r>
              <a:rPr lang="pl-PL" sz="3600" dirty="0" smtClean="0"/>
              <a:t>Pojęcie równowagi termicznej.</a:t>
            </a:r>
            <a:br>
              <a:rPr lang="pl-PL" sz="3600" dirty="0" smtClean="0"/>
            </a:br>
            <a:r>
              <a:rPr lang="pl-PL" sz="3600" dirty="0" smtClean="0"/>
              <a:t>Zerowa zasada termodynamiki Newtona. </a:t>
            </a:r>
            <a:br>
              <a:rPr lang="pl-PL" sz="3600" dirty="0" smtClean="0"/>
            </a:br>
            <a:r>
              <a:rPr lang="pl-PL" sz="3600" spc="-50" dirty="0" smtClean="0"/>
              <a:t>Energia kinetyczna cząstek a temperatura.</a:t>
            </a:r>
            <a:endParaRPr lang="pl-PL" sz="4400" spc="-5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Ciepło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Zerowa zasada </a:t>
            </a:r>
            <a:br>
              <a:rPr lang="pl-PL" dirty="0" smtClean="0"/>
            </a:br>
            <a:r>
              <a:rPr lang="pl-PL" dirty="0" smtClean="0"/>
              <a:t>termodynamiki Newtona: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Jeżeli ciało A znajduje się w równowadze termodynamicznej </a:t>
            </a:r>
            <a:br>
              <a:rPr lang="pl-PL" sz="2400" dirty="0" smtClean="0"/>
            </a:br>
            <a:r>
              <a:rPr lang="pl-PL" sz="2400" dirty="0" smtClean="0"/>
              <a:t>z ciałem C </a:t>
            </a:r>
            <a:br>
              <a:rPr lang="pl-PL" sz="2400" dirty="0" smtClean="0"/>
            </a:br>
            <a:r>
              <a:rPr lang="pl-PL" sz="2400" dirty="0" smtClean="0"/>
              <a:t>oraz układ B znajduje się w równowadze termodynamicznej </a:t>
            </a:r>
            <a:br>
              <a:rPr lang="pl-PL" sz="2400" dirty="0" smtClean="0"/>
            </a:br>
            <a:r>
              <a:rPr lang="pl-PL" sz="2400" dirty="0" smtClean="0"/>
              <a:t>z ciałem C, </a:t>
            </a:r>
            <a:br>
              <a:rPr lang="pl-PL" sz="2400" dirty="0" smtClean="0"/>
            </a:br>
            <a:r>
              <a:rPr lang="pl-PL" sz="2400" dirty="0" smtClean="0"/>
              <a:t>to ciało A znajduje się także w równowadze termodynamicznej </a:t>
            </a:r>
            <a:br>
              <a:rPr lang="pl-PL" sz="2400" dirty="0" smtClean="0"/>
            </a:br>
            <a:r>
              <a:rPr lang="pl-PL" sz="2400" dirty="0" smtClean="0"/>
              <a:t>z ciałem B. </a:t>
            </a:r>
          </a:p>
          <a:p>
            <a:r>
              <a:rPr lang="pl-PL" sz="2400" dirty="0" smtClean="0"/>
              <a:t>Stan równowagi oznacza równą temperaturę ciał, czyli „Jeżeli </a:t>
            </a:r>
            <a:br>
              <a:rPr lang="pl-PL" sz="2400" dirty="0" smtClean="0"/>
            </a:br>
            <a:r>
              <a:rPr lang="pl-PL" sz="2400" dirty="0" smtClean="0"/>
              <a:t>ciało A ma taką samą temperaturę jak ciało C </a:t>
            </a:r>
            <a:br>
              <a:rPr lang="pl-PL" sz="2400" dirty="0" smtClean="0"/>
            </a:br>
            <a:r>
              <a:rPr lang="pl-PL" sz="2400" dirty="0" smtClean="0"/>
              <a:t>i ciało B </a:t>
            </a:r>
            <a:r>
              <a:rPr lang="pl-PL" sz="2400" dirty="0"/>
              <a:t>ma taką samą temperaturę jak ciało </a:t>
            </a:r>
            <a:r>
              <a:rPr lang="pl-PL" sz="2400" dirty="0" smtClean="0"/>
              <a:t>C,</a:t>
            </a:r>
            <a:br>
              <a:rPr lang="pl-PL" sz="2400" dirty="0" smtClean="0"/>
            </a:br>
            <a:r>
              <a:rPr lang="pl-PL" sz="2400" dirty="0" smtClean="0"/>
              <a:t>to ciała A,B,C mają taką samą temperaturę”.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9549272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Zerowa zasada termodynamiki</a:t>
            </a:r>
            <a:endParaRPr lang="pl-PL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434" y="1412776"/>
            <a:ext cx="6805132" cy="427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1980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Równowaga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Pojęcie równowagi ma jednak szersze znaczenie niż tylko temperaturę.</a:t>
            </a:r>
          </a:p>
          <a:p>
            <a:r>
              <a:rPr lang="pl-PL" dirty="0" smtClean="0"/>
              <a:t>Może być równowaga liczebna:</a:t>
            </a:r>
            <a:br>
              <a:rPr lang="pl-PL" dirty="0" smtClean="0"/>
            </a:br>
            <a:r>
              <a:rPr lang="pl-PL" dirty="0" smtClean="0"/>
              <a:t>taka sama liczba cząstek, chemiczna</a:t>
            </a:r>
            <a:r>
              <a:rPr lang="pl-PL" dirty="0"/>
              <a:t>, </a:t>
            </a:r>
            <a:r>
              <a:rPr lang="pl-PL" dirty="0" smtClean="0"/>
              <a:t>termiczna, </a:t>
            </a:r>
            <a:r>
              <a:rPr lang="pl-PL" dirty="0"/>
              <a:t>energetyczna, etc</a:t>
            </a:r>
            <a:r>
              <a:rPr lang="pl-PL" dirty="0" smtClean="0"/>
              <a:t>.</a:t>
            </a:r>
          </a:p>
          <a:p>
            <a:r>
              <a:rPr lang="pl-PL" dirty="0" smtClean="0"/>
              <a:t>Układy dążą do stanu równowagi.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733722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Stan równowagi termodynamicznej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Stan równowagi termodynamicznej to stan, </a:t>
            </a:r>
            <a:br>
              <a:rPr lang="pl-PL" dirty="0" smtClean="0"/>
            </a:br>
            <a:r>
              <a:rPr lang="pl-PL" dirty="0" smtClean="0"/>
              <a:t>w którym nie zachodzi wymiana energii między układem a otoczeniem. </a:t>
            </a:r>
          </a:p>
          <a:p>
            <a:r>
              <a:rPr lang="pl-PL" dirty="0" smtClean="0"/>
              <a:t>Dwa układy, które nie są od siebie cieplnie odizolowane, znajdują się w stanie równowagi termodynamicznej, jeżeli mają jednakową temperaturę.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2695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Rodzaje równowagi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400" dirty="0" smtClean="0"/>
              <a:t>Równowaga </a:t>
            </a:r>
            <a:r>
              <a:rPr lang="pl-PL" sz="2400" b="1" dirty="0" smtClean="0"/>
              <a:t>statyczna</a:t>
            </a:r>
            <a:r>
              <a:rPr lang="pl-PL" sz="2400" dirty="0" smtClean="0"/>
              <a:t>:</a:t>
            </a:r>
          </a:p>
          <a:p>
            <a:r>
              <a:rPr lang="pl-PL" sz="2400" dirty="0" smtClean="0"/>
              <a:t>Ciało znajduje się </a:t>
            </a:r>
            <a:br>
              <a:rPr lang="pl-PL" sz="2400" dirty="0" smtClean="0"/>
            </a:br>
            <a:r>
              <a:rPr lang="pl-PL" sz="2400" dirty="0" smtClean="0"/>
              <a:t>w równowadze,</a:t>
            </a:r>
            <a:br>
              <a:rPr lang="pl-PL" sz="2400" dirty="0" smtClean="0"/>
            </a:br>
            <a:r>
              <a:rPr lang="pl-PL" sz="2400" dirty="0" smtClean="0"/>
              <a:t>jednak trudno tę równowagę zniszczyć. </a:t>
            </a:r>
          </a:p>
          <a:p>
            <a:r>
              <a:rPr lang="pl-PL" sz="2400" dirty="0" smtClean="0"/>
              <a:t>Stan równowagi trwałej.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 anchor="ctr"/>
          <a:lstStyle/>
          <a:p>
            <a:r>
              <a:rPr lang="pl-PL" sz="2400" dirty="0"/>
              <a:t>Równowaga </a:t>
            </a:r>
            <a:r>
              <a:rPr lang="pl-PL" sz="2400" b="1" dirty="0"/>
              <a:t>dynamiczna</a:t>
            </a:r>
            <a:r>
              <a:rPr lang="pl-PL" sz="2400" dirty="0" smtClean="0"/>
              <a:t>:</a:t>
            </a:r>
          </a:p>
          <a:p>
            <a:r>
              <a:rPr lang="pl-PL" sz="2400" dirty="0" smtClean="0"/>
              <a:t>Ciała </a:t>
            </a:r>
            <a:r>
              <a:rPr lang="pl-PL" sz="2400" dirty="0"/>
              <a:t>znajdują się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w </a:t>
            </a:r>
            <a:r>
              <a:rPr lang="pl-PL" sz="2400" dirty="0"/>
              <a:t>równowadze,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jednak </a:t>
            </a:r>
            <a:r>
              <a:rPr lang="pl-PL" sz="2400" dirty="0"/>
              <a:t>łatwo można tę równowagę zaburzyć. </a:t>
            </a:r>
            <a:endParaRPr lang="pl-PL" sz="2400" dirty="0" smtClean="0"/>
          </a:p>
          <a:p>
            <a:r>
              <a:rPr lang="pl-PL" sz="2400" dirty="0" smtClean="0"/>
              <a:t>Stan </a:t>
            </a:r>
            <a:r>
              <a:rPr lang="pl-PL" sz="2400" dirty="0"/>
              <a:t>równowagi nietrwałej</a:t>
            </a:r>
            <a:r>
              <a:rPr lang="pl-PL" sz="2400" dirty="0" smtClean="0"/>
              <a:t>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0617331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Czy łatwo zmienić stan piłki </a:t>
            </a:r>
            <a:br>
              <a:rPr lang="pl-PL" dirty="0" smtClean="0"/>
            </a:br>
            <a:r>
              <a:rPr lang="pl-PL" dirty="0" smtClean="0"/>
              <a:t>w dwóch przypadkach?</a:t>
            </a:r>
            <a:endParaRPr lang="pl-PL" dirty="0"/>
          </a:p>
        </p:txBody>
      </p:sp>
      <p:sp>
        <p:nvSpPr>
          <p:cNvPr id="14" name="Symbol zastępczy tekstu 2"/>
          <p:cNvSpPr txBox="1">
            <a:spLocks/>
          </p:cNvSpPr>
          <p:nvPr/>
        </p:nvSpPr>
        <p:spPr bwMode="auto">
          <a:xfrm>
            <a:off x="604838" y="1484784"/>
            <a:ext cx="3823146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dirty="0" smtClean="0">
                <a:solidFill>
                  <a:prstClr val="black"/>
                </a:solidFill>
              </a:rPr>
              <a:t>Stan r. dynamicznej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15" name="Symbol zastępczy tekstu 3"/>
          <p:cNvSpPr txBox="1">
            <a:spLocks/>
          </p:cNvSpPr>
          <p:nvPr/>
        </p:nvSpPr>
        <p:spPr>
          <a:xfrm>
            <a:off x="4792665" y="1484784"/>
            <a:ext cx="3739776" cy="762000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dirty="0" smtClean="0">
                <a:solidFill>
                  <a:prstClr val="black"/>
                </a:solidFill>
              </a:rPr>
              <a:t>Stan r. statycznej</a:t>
            </a:r>
            <a:endParaRPr lang="pl-PL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82" y="2564904"/>
            <a:ext cx="3464918" cy="225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Grp="1" noChangeAspect="1" noChangeArrowheads="1"/>
          </p:cNvPicPr>
          <p:nvPr>
            <p:ph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35634"/>
            <a:ext cx="3034556" cy="3034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750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Energia kinetyczna </a:t>
            </a:r>
            <a:br>
              <a:rPr lang="pl-PL" dirty="0" smtClean="0"/>
            </a:br>
            <a:r>
              <a:rPr lang="pl-PL" dirty="0" smtClean="0"/>
              <a:t>a temperatura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1285876"/>
            <a:ext cx="4330823" cy="4525963"/>
          </a:xfrm>
        </p:spPr>
        <p:txBody>
          <a:bodyPr anchor="ctr"/>
          <a:lstStyle/>
          <a:p>
            <a:r>
              <a:rPr lang="pl-PL" sz="2600" dirty="0" smtClean="0"/>
              <a:t>Energia kinetyczna zależy od temperatury, im wyższa temperatura tym cząsteczki ruszają się szybciej, a za tym idzie większa liczba zderzeń. </a:t>
            </a:r>
          </a:p>
          <a:p>
            <a:r>
              <a:rPr lang="pl-PL" sz="2600" dirty="0" smtClean="0"/>
              <a:t>Odwrotnie: </a:t>
            </a:r>
            <a:br>
              <a:rPr lang="pl-PL" sz="2600" dirty="0" smtClean="0"/>
            </a:br>
            <a:r>
              <a:rPr lang="pl-PL" sz="2600" dirty="0" smtClean="0"/>
              <a:t>im mniejsza liczba zderzeń, tym niższa temperatura.</a:t>
            </a:r>
          </a:p>
        </p:txBody>
      </p:sp>
      <p:pic>
        <p:nvPicPr>
          <p:cNvPr id="1026" name="Picture 2" descr="Plik:Translational motion.gif"/>
          <p:cNvPicPr>
            <a:picLocks noGrp="1" noChangeAspect="1" noChangeArrowheads="1" noCrop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55582"/>
            <a:ext cx="3178572" cy="278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94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</a:t>
            </a:r>
            <a:br>
              <a:rPr lang="pl-PL" smtClean="0"/>
            </a:br>
            <a:r>
              <a:rPr lang="pl-PL" smtClean="0"/>
              <a:t>Energia kinetyczna a temperatura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</a:t>
            </a:r>
            <a:br>
              <a:rPr lang="pl-PL" sz="2400" dirty="0" smtClean="0"/>
            </a:br>
            <a:r>
              <a:rPr lang="pl-PL" sz="2400" dirty="0" smtClean="0"/>
              <a:t>Zademonstrowanie zależności energii kinetycznej a temperatury.</a:t>
            </a:r>
          </a:p>
          <a:p>
            <a:r>
              <a:rPr lang="pl-PL" sz="2400" dirty="0" smtClean="0"/>
              <a:t>Zestaw doświadczalny: 2 słoiki, woda, czajnik, termometr.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Podgrzewamy wodę w czajniku. </a:t>
            </a:r>
            <a:br>
              <a:rPr lang="pl-PL" sz="2400" dirty="0" smtClean="0"/>
            </a:br>
            <a:r>
              <a:rPr lang="pl-PL" sz="2400" dirty="0" smtClean="0"/>
              <a:t>Do jednego słoika wlewamy 0,5 litra wody, a do drugiego 0,25 litra wody. Dotykamy i porównujemy temperatury </a:t>
            </a:r>
            <a:br>
              <a:rPr lang="pl-PL" sz="2400" dirty="0" smtClean="0"/>
            </a:br>
            <a:r>
              <a:rPr lang="pl-PL" sz="2400" dirty="0" smtClean="0"/>
              <a:t>w dwóch słoikach. Można zmierzyć termometrem.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1500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Stan skupienia. </a:t>
            </a:r>
            <a:br>
              <a:rPr lang="pl-PL" dirty="0" smtClean="0"/>
            </a:br>
            <a:r>
              <a:rPr lang="pl-PL" dirty="0" smtClean="0"/>
              <a:t>Topnienie i krzepnięcie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Ciepło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Stan skupienia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Stan skupienia to forma występowania danej substancji określająca jej podstawowe cechy fizyczne. </a:t>
            </a:r>
          </a:p>
          <a:p>
            <a:r>
              <a:rPr lang="pl-PL" sz="2400" dirty="0" smtClean="0"/>
              <a:t>Tradycyjnie wyróżniano trzy stany skupienia: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ciało stałe,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ciecz,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gaz. </a:t>
            </a:r>
          </a:p>
          <a:p>
            <a:r>
              <a:rPr lang="pl-PL" sz="2400" dirty="0" smtClean="0"/>
              <a:t>Obecnie wyróżnia się też plazmę i kondensat Bosego-Einsteina, którymi na razie nie będziemy się zajmować.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0025033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Zmiany stanów skupienia</a:t>
            </a:r>
            <a:endParaRPr lang="ru-RU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1"/>
          <a:stretch/>
        </p:blipFill>
        <p:spPr bwMode="auto">
          <a:xfrm>
            <a:off x="2734819" y="1285875"/>
            <a:ext cx="3674362" cy="4663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364523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Przejście fazowe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Przejście fazowe – proces termodynamiczny, </a:t>
            </a:r>
            <a:br>
              <a:rPr lang="pl-PL" dirty="0" smtClean="0"/>
            </a:br>
            <a:r>
              <a:rPr lang="pl-PL" dirty="0" smtClean="0"/>
              <a:t>który dąży do zmniejszenia energii układu. Jednym</a:t>
            </a:r>
            <a:br>
              <a:rPr lang="pl-PL" dirty="0" smtClean="0"/>
            </a:br>
            <a:r>
              <a:rPr lang="pl-PL" dirty="0" smtClean="0"/>
              <a:t>z przejść fazowych jest zmiana stanu skupienia.</a:t>
            </a:r>
          </a:p>
          <a:p>
            <a:endParaRPr lang="pl-PL" dirty="0"/>
          </a:p>
        </p:txBody>
      </p:sp>
      <p:pic>
        <p:nvPicPr>
          <p:cNvPr id="8" name="Picture 2" descr="http://www.fizykon.org/images_fiz/trmdn_wykres_ogrzewania_substancj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2780928"/>
            <a:ext cx="5705475" cy="327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1164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Topnienie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Topnienie - przemiana fazowa, polegająca na przejściu substancji ze stanu stałego w stan ciekły.</a:t>
            </a:r>
          </a:p>
          <a:p>
            <a:r>
              <a:rPr lang="pl-PL" smtClean="0"/>
              <a:t>Energia dostarczana do ciała stałego powoduje pokonanie sił wiążących między cząsteczkami ciała stałego. </a:t>
            </a:r>
          </a:p>
          <a:p>
            <a:r>
              <a:rPr lang="pl-PL" smtClean="0"/>
              <a:t>Zjawiskiem odwrotnym do zjawiska topnienia jest zjawisko krzepnięcia.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0072282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Temperatura topnienia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Temperatura topnienia - temperatura, w której ciało stałe zaczyna zamieniać się w ciecz. </a:t>
            </a:r>
          </a:p>
          <a:p>
            <a:r>
              <a:rPr lang="pl-PL" dirty="0" smtClean="0"/>
              <a:t>Substancje mają ściśle określone temperatury topnienia przy których całe ciało stałe zamieni się w ciecz. </a:t>
            </a:r>
          </a:p>
          <a:p>
            <a:r>
              <a:rPr lang="pl-PL" dirty="0" smtClean="0"/>
              <a:t>W warunkach domowych czasami te temperatury lekko się różnią ze względu na wahania ciśnienia</a:t>
            </a:r>
            <a:br>
              <a:rPr lang="pl-PL" dirty="0" smtClean="0"/>
            </a:br>
            <a:r>
              <a:rPr lang="pl-PL" dirty="0" smtClean="0"/>
              <a:t>i zanieczyszczenia.</a:t>
            </a:r>
          </a:p>
          <a:p>
            <a:r>
              <a:rPr lang="pl-PL" dirty="0" smtClean="0"/>
              <a:t>Woda topnieje w 0 stopniach Celsjusza.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232429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Krzepnięcie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Krzepnięcie - przechodzenie cieczy w stan stały. </a:t>
            </a:r>
          </a:p>
          <a:p>
            <a:r>
              <a:rPr lang="pl-PL" dirty="0" smtClean="0"/>
              <a:t>Energia oddawana przez ciecz powoduje zmniejszenie prędkości cząsteczek, a siły przyciągania łączą je w ciało stałe. </a:t>
            </a:r>
          </a:p>
          <a:p>
            <a:r>
              <a:rPr lang="pl-PL" dirty="0" smtClean="0"/>
              <a:t>Energia ciała zostaje obniżona.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7465717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Doświadczenie 1.</a:t>
            </a:r>
            <a:br>
              <a:rPr lang="pl-PL" dirty="0" smtClean="0"/>
            </a:br>
            <a:r>
              <a:rPr lang="pl-PL" dirty="0" smtClean="0"/>
              <a:t>Cięcie kostki lodu</a:t>
            </a:r>
            <a:br>
              <a:rPr lang="pl-PL" dirty="0" smtClean="0"/>
            </a:b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Pokazanie topienia.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Deska z małą dziurką, 1 kg ciężarek, kostka lodu, drucik.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Kostkę lodu obwiązujemy drutem przechodzącym przez dziurkę w desce. Na druciku wieszamy ciężarek.</a:t>
            </a:r>
          </a:p>
          <a:p>
            <a:r>
              <a:rPr lang="pl-PL" sz="2400" dirty="0" smtClean="0"/>
              <a:t>Sformułuj obserwacje i wnioski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1500121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</a:t>
            </a:r>
            <a:br>
              <a:rPr lang="pl-PL" dirty="0" smtClean="0"/>
            </a:br>
            <a:r>
              <a:rPr lang="pl-PL" dirty="0" smtClean="0"/>
              <a:t>Krzepnięcie - ocieplacz do rąk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Pokazanie krzepnięcia (krystalizacji).</a:t>
            </a:r>
          </a:p>
          <a:p>
            <a:r>
              <a:rPr lang="pl-PL" sz="2400" dirty="0" smtClean="0"/>
              <a:t>Zestaw doświadczalny: </a:t>
            </a:r>
            <a:r>
              <a:rPr lang="pl-PL" sz="2400" dirty="0"/>
              <a:t/>
            </a:r>
            <a:br>
              <a:rPr lang="pl-PL" sz="2400" dirty="0"/>
            </a:br>
            <a:r>
              <a:rPr lang="pl-PL" sz="2400" dirty="0" smtClean="0"/>
              <a:t>Czajnik</a:t>
            </a:r>
            <a:r>
              <a:rPr lang="pl-PL" sz="2400" dirty="0"/>
              <a:t>, </a:t>
            </a:r>
            <a:r>
              <a:rPr lang="pl-PL" sz="2400" dirty="0" smtClean="0"/>
              <a:t>miska, mały ocieplacz do </a:t>
            </a:r>
            <a:r>
              <a:rPr lang="pl-PL" sz="2400" dirty="0"/>
              <a:t>rąk </a:t>
            </a:r>
            <a:r>
              <a:rPr lang="pl-PL" sz="2400" dirty="0" smtClean="0"/>
              <a:t>(z małą blaszką</a:t>
            </a:r>
            <a:br>
              <a:rPr lang="pl-PL" sz="2400" dirty="0" smtClean="0"/>
            </a:br>
            <a:r>
              <a:rPr lang="pl-PL" sz="2400" dirty="0" smtClean="0"/>
              <a:t>i CH3COONa w środku).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Ogrzewamy ocieplacz w gorącej wodzie, </a:t>
            </a:r>
            <a:br>
              <a:rPr lang="pl-PL" sz="2400" dirty="0" smtClean="0"/>
            </a:br>
            <a:r>
              <a:rPr lang="pl-PL" sz="2400" dirty="0" smtClean="0"/>
              <a:t>potem czekamy aż trochę przestygnie.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40167336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Sublimacja i resublimacja. Parowanie i skraplanie.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Ciepło</a:t>
            </a:r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Parowanie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Parowanie- przechodzenie cieczy w stan gazowy.</a:t>
            </a:r>
          </a:p>
          <a:p>
            <a:r>
              <a:rPr lang="pl-PL" sz="2400" dirty="0" smtClean="0"/>
              <a:t>Siły pomiędzy cząsteczkami są pokonywane przez dostarczoną energię.</a:t>
            </a:r>
          </a:p>
          <a:p>
            <a:r>
              <a:rPr lang="pl-PL" sz="2400" dirty="0" smtClean="0"/>
              <a:t>Szybkość procesu parowania zależy od temperatury oraz ciśnienia pary nad cieczą.</a:t>
            </a:r>
          </a:p>
          <a:p>
            <a:r>
              <a:rPr lang="pl-PL" sz="2400" dirty="0" smtClean="0"/>
              <a:t>Parowanie nie zachodzi, gdy ciśnienie pary jest równe ciśnieniu pary nasyconej w danej temperaturze. Ten stan stanowi równowagę między parowaniem a skraplaniem. </a:t>
            </a:r>
          </a:p>
          <a:p>
            <a:r>
              <a:rPr lang="pl-PL" sz="2400" dirty="0" smtClean="0"/>
              <a:t>Procesem odwrotnym do parowania jest skraplanie pary.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5392098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Parowanie</a:t>
            </a:r>
            <a:endParaRPr lang="pl-PL" dirty="0"/>
          </a:p>
        </p:txBody>
      </p:sp>
      <p:pic>
        <p:nvPicPr>
          <p:cNvPr id="9" name="Picture 6" descr="http://i.wp.pl/a/f/jpeg/25558/para390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584330"/>
            <a:ext cx="8064894" cy="39290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043053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Temperatura wrzenia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Temperatura wrzenia – temperatura, w której substancja paruje w całej objętości, </a:t>
            </a:r>
            <a:br>
              <a:rPr lang="pl-PL" dirty="0" smtClean="0"/>
            </a:br>
            <a:r>
              <a:rPr lang="pl-PL" dirty="0" smtClean="0"/>
              <a:t>jest charakterystyczna dla danej substancji.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846855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Skraplanie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spc="-50" dirty="0" smtClean="0"/>
              <a:t>Skraplanie (kondensacja)-przechodzenie gazu w stan ciekły.</a:t>
            </a:r>
          </a:p>
          <a:p>
            <a:r>
              <a:rPr lang="pl-PL" sz="2400" dirty="0" smtClean="0"/>
              <a:t>Ochłodzony gaz oddaje energię, zmniejsza się prędkość cząsteczek, siły przyciągania zbliżają cząsteczki. </a:t>
            </a:r>
          </a:p>
          <a:p>
            <a:r>
              <a:rPr lang="pl-PL" sz="2400" dirty="0" smtClean="0"/>
              <a:t>Kondensacja wiąże się ze zmniejszeniem odległości między cząsteczkami substancji. </a:t>
            </a:r>
          </a:p>
          <a:p>
            <a:r>
              <a:rPr lang="pl-PL" sz="2400" dirty="0" smtClean="0"/>
              <a:t>Spadek temperatury powoduje, że cząsteczki poruszają się wolniej. Siły oddziaływania między nimi wzrastają, aż do momentu uzyskania nowego stanu równowagi. Przy tym zachodzi wydzielanie energii w postaci ciepła. Cząsteczki tworzą zwartą masę, jednak nie powstają między nimi trwałe wiązania charakterystyczne dla ciał stałych.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4593190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-50" smtClean="0"/>
              <a:t>Skraplanie herbaty w powietrzu</a:t>
            </a:r>
            <a:endParaRPr lang="pl-PL" spc="-5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532632"/>
            <a:ext cx="4032448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0067116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Sublimacja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Bezpośrednie przechodzenie substancji ze stanu stałego</a:t>
            </a:r>
            <a:br>
              <a:rPr lang="pl-PL" sz="2400" dirty="0" smtClean="0"/>
            </a:br>
            <a:r>
              <a:rPr lang="pl-PL" sz="2400" dirty="0" smtClean="0"/>
              <a:t>w gazowy. Następuje pominięcie stanu ciekłego. </a:t>
            </a:r>
          </a:p>
          <a:p>
            <a:r>
              <a:rPr lang="pl-PL" sz="2400" dirty="0" smtClean="0"/>
              <a:t>Przykładami ciała sublimującego jest suchy lód czyli zestalony dwutlenek węgla lub jod.</a:t>
            </a:r>
          </a:p>
          <a:p>
            <a:r>
              <a:rPr lang="pl-PL" sz="2400" dirty="0" smtClean="0"/>
              <a:t>Sublimacja zachodzi też podczas wysychania mokrego prania na dworze, gdy jest zimno.</a:t>
            </a:r>
          </a:p>
          <a:p>
            <a:r>
              <a:rPr lang="pl-PL" sz="2400" dirty="0" smtClean="0"/>
              <a:t>Sublimacja jest często wykorzystywana do oczyszczania związków chemicznych, które mają na tyle wysoką temperaturę wrzenia, że ich destylowanie byłoby bardzo kłopotliwe.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3485732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Resublimacja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Bezpośrednie przechodzenie substancji ze stanu gazowego w stały. </a:t>
            </a:r>
          </a:p>
          <a:p>
            <a:r>
              <a:rPr lang="pl-PL" dirty="0" smtClean="0"/>
              <a:t>Resublimacja jest procesem odwrotnym do sublimacji. </a:t>
            </a:r>
          </a:p>
          <a:p>
            <a:r>
              <a:rPr lang="pl-PL" dirty="0" smtClean="0"/>
              <a:t>W wyniku resublimacji wody (pary wodnej) powstaje szron. </a:t>
            </a:r>
          </a:p>
          <a:p>
            <a:r>
              <a:rPr lang="pl-PL" dirty="0" smtClean="0"/>
              <a:t>Resublimacja jest też wykorzystywana do oczyszczania substancji np. oczyszczania jodu.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8146424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Sublimacja</a:t>
            </a:r>
            <a:endParaRPr lang="pl-PL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58" y="6021288"/>
            <a:ext cx="7169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42325"/>
            <a:ext cx="3744416" cy="4413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8265481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</a:t>
            </a:r>
            <a:br>
              <a:rPr lang="pl-PL" dirty="0" smtClean="0"/>
            </a:br>
            <a:r>
              <a:rPr lang="pl-PL" dirty="0" smtClean="0"/>
              <a:t>Sublimacja odświeżacza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Pokazanie sublimacji.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Odświeżacz powietrza (w kostce), lód, 2  szklanki, czajnik, miska szklana.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W misce umieszczamy szklankę z pokrojonym odświeżaczem powietrza. </a:t>
            </a:r>
            <a:br>
              <a:rPr lang="pl-PL" sz="2400" dirty="0" smtClean="0"/>
            </a:br>
            <a:r>
              <a:rPr lang="pl-PL" sz="2400" dirty="0" smtClean="0"/>
              <a:t>Na nią kładziemy szklankę z lodem. </a:t>
            </a:r>
            <a:br>
              <a:rPr lang="pl-PL" sz="2400" dirty="0" smtClean="0"/>
            </a:br>
            <a:r>
              <a:rPr lang="pl-PL" sz="2400" dirty="0" smtClean="0"/>
              <a:t>Nalewamy gorącą wodę do miski. 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1500121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>Doświadczenie 2.</a:t>
            </a:r>
            <a:br>
              <a:rPr lang="pl-PL" smtClean="0"/>
            </a:br>
            <a:r>
              <a:rPr lang="pl-PL" smtClean="0"/>
              <a:t>Sublimacja i resublimacja jodu</a:t>
            </a:r>
            <a:br>
              <a:rPr lang="pl-PL" smtClean="0"/>
            </a:b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Pokazanie sublimacji i resublimacji.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Kryształki jodu, kolba okrągłodenna, zlewka, palnik, podstawka.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Przesypujemy jod  do zlewki  umieszczając na niej kolbę okrągłodenną napełnioną zimną wodą i całość podgrzewamy.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93145798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3.</a:t>
            </a:r>
            <a:br>
              <a:rPr lang="pl-PL" dirty="0" smtClean="0"/>
            </a:br>
            <a:r>
              <a:rPr lang="pl-PL" dirty="0" smtClean="0"/>
              <a:t>Intensywność parowania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Pokazanie, że intensywność parowania zależy od wielkości powierzchni.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Butelka, miska szklana, mazak.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dirty="0" smtClean="0"/>
              <a:t>Do miski i butelki nalewamy takie same objętości wody. Zaznaczamy poziom pisakiem. </a:t>
            </a:r>
            <a:br>
              <a:rPr lang="pl-PL" sz="2400" dirty="0" smtClean="0"/>
            </a:br>
            <a:r>
              <a:rPr lang="pl-PL" sz="2400" dirty="0" smtClean="0"/>
              <a:t>Na kolejnej lekcji sprawdzamy co zaszło.</a:t>
            </a:r>
          </a:p>
          <a:p>
            <a:r>
              <a:rPr lang="pl-PL" sz="2400" dirty="0" smtClean="0"/>
              <a:t>Sformułuj obserwacje 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16321872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4.</a:t>
            </a:r>
            <a:br>
              <a:rPr lang="pl-PL" dirty="0" smtClean="0"/>
            </a:br>
            <a:r>
              <a:rPr lang="pl-PL" dirty="0" smtClean="0"/>
              <a:t>Parowanie i skraplanie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Cel doświadczenia: </a:t>
            </a:r>
            <a:br>
              <a:rPr lang="pl-PL" sz="2400" dirty="0" smtClean="0"/>
            </a:br>
            <a:r>
              <a:rPr lang="pl-PL" sz="2400" dirty="0" smtClean="0"/>
              <a:t>Pokazanie skraplania i parowania.</a:t>
            </a:r>
          </a:p>
          <a:p>
            <a:r>
              <a:rPr lang="pl-PL" sz="2400" dirty="0" smtClean="0"/>
              <a:t>Zestaw doświadczalny: </a:t>
            </a:r>
            <a:br>
              <a:rPr lang="pl-PL" sz="2400" dirty="0" smtClean="0"/>
            </a:br>
            <a:r>
              <a:rPr lang="pl-PL" sz="2400" dirty="0" smtClean="0"/>
              <a:t>Szklanka, Czajnik, talerzyk, mazak.</a:t>
            </a:r>
          </a:p>
          <a:p>
            <a:r>
              <a:rPr lang="pl-PL" sz="2400" dirty="0" smtClean="0"/>
              <a:t>Przebieg doświadczenia: </a:t>
            </a:r>
            <a:br>
              <a:rPr lang="pl-PL" sz="2400" dirty="0" smtClean="0"/>
            </a:br>
            <a:r>
              <a:rPr lang="pl-PL" sz="2400" dirty="0" smtClean="0"/>
              <a:t>Do szklanki wlewamy gorącą wodę, </a:t>
            </a:r>
            <a:br>
              <a:rPr lang="pl-PL" sz="2400" dirty="0" smtClean="0"/>
            </a:br>
            <a:r>
              <a:rPr lang="pl-PL" sz="2400" dirty="0" smtClean="0"/>
              <a:t>zaznaczamy poziom wody. </a:t>
            </a:r>
            <a:br>
              <a:rPr lang="pl-PL" sz="2400" dirty="0" smtClean="0"/>
            </a:br>
            <a:r>
              <a:rPr lang="pl-PL" sz="2400" dirty="0" smtClean="0"/>
              <a:t>Nakrywamy szklankę talerzykiem.</a:t>
            </a:r>
          </a:p>
          <a:p>
            <a:r>
              <a:rPr lang="pl-PL" sz="2400" dirty="0" smtClean="0"/>
              <a:t>Sformułuj obserwacje </a:t>
            </a:r>
            <a:r>
              <a:rPr lang="pl-PL" sz="2400" smtClean="0"/>
              <a:t>i wnioski.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28344316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Energia wewnętrzna.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Związek </a:t>
            </a:r>
            <a:r>
              <a:rPr lang="pl-PL" dirty="0"/>
              <a:t>pracy z ciepłem</a:t>
            </a:r>
            <a:r>
              <a:rPr lang="pl-PL" dirty="0" smtClean="0"/>
              <a:t>.</a:t>
            </a:r>
            <a:endParaRPr lang="ru-RU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Ciepło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wewnętrzna.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Energia wewnętrzna U to funkcja stanu układu, </a:t>
            </a:r>
            <a:br>
              <a:rPr lang="pl-PL" sz="2400" dirty="0" smtClean="0"/>
            </a:br>
            <a:r>
              <a:rPr lang="pl-PL" sz="2400" dirty="0" smtClean="0"/>
              <a:t>całkowita energia zmagazynowana w danym układzie. </a:t>
            </a:r>
          </a:p>
          <a:p>
            <a:r>
              <a:rPr lang="pl-PL" sz="2400" dirty="0" smtClean="0"/>
              <a:t>Energia wewnętrzna, jak wszystkie formy energii,</a:t>
            </a:r>
            <a:br>
              <a:rPr lang="pl-PL" sz="2400" dirty="0" smtClean="0"/>
            </a:br>
            <a:r>
              <a:rPr lang="pl-PL" sz="2400" dirty="0" smtClean="0"/>
              <a:t>wyrażana jest w Joule’ach. </a:t>
            </a:r>
          </a:p>
          <a:p>
            <a:r>
              <a:rPr lang="pl-PL" sz="2400" dirty="0" smtClean="0"/>
              <a:t>Zmiana energii wewnętrznej zależy od wykonywanej pracy.  Wykonanie pracy może wymagać dostarczenia energii lub sama dostarczać energię, np. elektrownia wodna. </a:t>
            </a:r>
            <a:br>
              <a:rPr lang="pl-PL" sz="2400" dirty="0" smtClean="0"/>
            </a:br>
            <a:r>
              <a:rPr lang="pl-PL" sz="2400" dirty="0" smtClean="0"/>
              <a:t>Trzeba zużyć energię, by przetransportować wodę na odpowiednią wysokość lub praca, którą wykonamy by wodę ,,podnieść” dostarczy nam energii podczas ponownego spadku tej wody.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60917128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Energia wewnętrzna.</a:t>
            </a:r>
            <a:endParaRPr lang="ru-RU" dirty="0"/>
          </a:p>
        </p:txBody>
      </p:sp>
      <p:pic>
        <p:nvPicPr>
          <p:cNvPr id="6" name="Content Placeholder 5" descr="http://www.fizykon.org/images_fiz/trmdn_3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752" y="1325870"/>
            <a:ext cx="4464496" cy="4445972"/>
          </a:xfrm>
        </p:spPr>
      </p:pic>
    </p:spTree>
    <p:extLst>
      <p:ext uri="{BB962C8B-B14F-4D97-AF65-F5344CB8AC3E}">
        <p14:creationId xmlns:p14="http://schemas.microsoft.com/office/powerpoint/2010/main" val="297566073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Pierwsza zasada </a:t>
            </a:r>
            <a:br>
              <a:rPr lang="pl-PL" dirty="0" smtClean="0"/>
            </a:br>
            <a:r>
              <a:rPr lang="pl-PL" dirty="0" smtClean="0"/>
              <a:t>termodynamiki Newtona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Zmiana energii wewnętrznej w układzie zamkniętym zachodzi na skutek cieplnego przepływu energii Q oraz pracy W wykonanej przez układ bądź nad układem.</a:t>
            </a:r>
          </a:p>
          <a:p>
            <a:pPr algn="ctr"/>
            <a:r>
              <a:rPr lang="pl-PL" sz="2000" dirty="0" smtClean="0"/>
              <a:t>ΔU= W+Q,</a:t>
            </a:r>
          </a:p>
          <a:p>
            <a:r>
              <a:rPr lang="pl-PL" sz="2000" dirty="0" smtClean="0"/>
              <a:t>gdzie:</a:t>
            </a:r>
            <a:br>
              <a:rPr lang="pl-PL" sz="2000" dirty="0" smtClean="0"/>
            </a:br>
            <a:r>
              <a:rPr lang="pl-PL" sz="2000" dirty="0" smtClean="0"/>
              <a:t>ΔU –  Zmiana energii wewnętrznej,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W – Praca</a:t>
            </a:r>
            <a:r>
              <a:rPr lang="pl-PL" sz="2000" dirty="0" smtClean="0"/>
              <a:t>,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Q – Ciepło</a:t>
            </a:r>
            <a:endParaRPr lang="pl-PL" sz="2000" dirty="0" smtClean="0"/>
          </a:p>
          <a:p>
            <a:r>
              <a:rPr lang="pl-PL" sz="2000" dirty="0" smtClean="0"/>
              <a:t>Pracę, która dostarcza energii oraz ciepło dostarczane</a:t>
            </a:r>
            <a:br>
              <a:rPr lang="pl-PL" sz="2000" dirty="0" smtClean="0"/>
            </a:br>
            <a:r>
              <a:rPr lang="pl-PL" sz="2000" dirty="0" smtClean="0"/>
              <a:t>do układu zapisujemy ze znaczkiem „+”.</a:t>
            </a:r>
          </a:p>
          <a:p>
            <a:r>
              <a:rPr lang="pl-PL" sz="2000" dirty="0" smtClean="0"/>
              <a:t>Pracę, która wymaga dostarczenia energii oraz ciepło zabierane</a:t>
            </a:r>
            <a:br>
              <a:rPr lang="pl-PL" sz="2000" dirty="0" smtClean="0"/>
            </a:br>
            <a:r>
              <a:rPr lang="pl-PL" sz="2000" dirty="0" smtClean="0"/>
              <a:t>z układu zapisujemy ze znaczkiem „-”.  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06252509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Pierwsza zasada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termodynamiki Newtona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691" y="1285875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12376768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Zad.1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Ile </a:t>
            </a:r>
            <a:r>
              <a:rPr lang="pl-PL" dirty="0"/>
              <a:t>energii zostało zamienione na </a:t>
            </a:r>
            <a:r>
              <a:rPr lang="pl-PL" dirty="0" smtClean="0"/>
              <a:t>ciepło, </a:t>
            </a:r>
            <a:br>
              <a:rPr lang="pl-PL" dirty="0" smtClean="0"/>
            </a:br>
            <a:r>
              <a:rPr lang="pl-PL" dirty="0" smtClean="0"/>
              <a:t>jeśli </a:t>
            </a:r>
            <a:r>
              <a:rPr lang="pl-PL" dirty="0"/>
              <a:t>zmiana energii wewnętrznej wynosiła </a:t>
            </a:r>
            <a:r>
              <a:rPr lang="pl-PL" dirty="0" smtClean="0"/>
              <a:t>10J, </a:t>
            </a:r>
            <a:br>
              <a:rPr lang="pl-PL" dirty="0" smtClean="0"/>
            </a:br>
            <a:r>
              <a:rPr lang="pl-PL" dirty="0" smtClean="0"/>
              <a:t>a </a:t>
            </a:r>
            <a:r>
              <a:rPr lang="pl-PL" dirty="0"/>
              <a:t>wykonano pracę równą 4J</a:t>
            </a:r>
            <a:r>
              <a:rPr lang="pl-PL" dirty="0" smtClean="0"/>
              <a:t>?</a:t>
            </a:r>
          </a:p>
          <a:p>
            <a:r>
              <a:rPr lang="pl-PL" dirty="0" smtClean="0"/>
              <a:t>Zad.2 </a:t>
            </a:r>
            <a:br>
              <a:rPr lang="pl-PL" dirty="0" smtClean="0"/>
            </a:br>
            <a:r>
              <a:rPr lang="pl-PL" dirty="0" smtClean="0"/>
              <a:t>Ile </a:t>
            </a:r>
            <a:r>
              <a:rPr lang="pl-PL" dirty="0"/>
              <a:t>wynosi energia końcowa,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jeśli </a:t>
            </a:r>
            <a:r>
              <a:rPr lang="pl-PL" dirty="0"/>
              <a:t>energia początkowa wynosiła </a:t>
            </a:r>
            <a:r>
              <a:rPr lang="pl-PL" dirty="0" smtClean="0"/>
              <a:t>10J,</a:t>
            </a:r>
            <a:br>
              <a:rPr lang="pl-PL" dirty="0" smtClean="0"/>
            </a:br>
            <a:r>
              <a:rPr lang="pl-PL" dirty="0" smtClean="0"/>
              <a:t>a </a:t>
            </a:r>
            <a:r>
              <a:rPr lang="pl-PL" dirty="0"/>
              <a:t>na wykonaną pracę 5J trzeba było zużyć </a:t>
            </a:r>
            <a:r>
              <a:rPr lang="pl-PL" dirty="0" smtClean="0"/>
              <a:t>2J?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7918031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Rozwiązanie zadania 1.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pl-PL" dirty="0"/>
              <a:t>Dane</a:t>
            </a:r>
            <a:r>
              <a:rPr lang="pl-PL" dirty="0" smtClean="0"/>
              <a:t>:			ΔU</a:t>
            </a:r>
            <a:r>
              <a:rPr lang="pl-PL" dirty="0"/>
              <a:t>= </a:t>
            </a:r>
            <a:r>
              <a:rPr lang="pl-PL" dirty="0" smtClean="0"/>
              <a:t>10J	W=4J	Q=?</a:t>
            </a:r>
          </a:p>
          <a:p>
            <a:r>
              <a:rPr lang="pl-PL" dirty="0" smtClean="0"/>
              <a:t>Wzory:			ΔU</a:t>
            </a:r>
            <a:r>
              <a:rPr lang="pl-PL" dirty="0"/>
              <a:t>= </a:t>
            </a:r>
            <a:r>
              <a:rPr lang="pl-PL" dirty="0" smtClean="0"/>
              <a:t>W+Q</a:t>
            </a:r>
          </a:p>
          <a:p>
            <a:r>
              <a:rPr lang="pl-PL" dirty="0" smtClean="0"/>
              <a:t>Przekształcenie:		Q</a:t>
            </a:r>
            <a:r>
              <a:rPr lang="pl-PL" dirty="0"/>
              <a:t>= </a:t>
            </a:r>
            <a:r>
              <a:rPr lang="pl-PL" dirty="0" smtClean="0"/>
              <a:t>ΔU-W</a:t>
            </a:r>
          </a:p>
          <a:p>
            <a:r>
              <a:rPr lang="pl-PL" dirty="0" smtClean="0"/>
              <a:t>Podstawienie:		Q=10J-4J=6J</a:t>
            </a:r>
          </a:p>
          <a:p>
            <a:r>
              <a:rPr lang="pl-PL" dirty="0" smtClean="0"/>
              <a:t>Odpowiedź</a:t>
            </a:r>
            <a:r>
              <a:rPr lang="pl-PL" dirty="0"/>
              <a:t>: Na ciepło zamieniono 6J energii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4131908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Rozwiązanie zadania 2.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Dane:  	U1= 10J	W=5J	Q=2J</a:t>
            </a:r>
          </a:p>
          <a:p>
            <a:r>
              <a:rPr lang="pl-PL" dirty="0" smtClean="0"/>
              <a:t>Wzory: 	ΔU= W+Q 			ΔU= U2- U1</a:t>
            </a:r>
          </a:p>
          <a:p>
            <a:r>
              <a:rPr lang="pl-PL" dirty="0" smtClean="0"/>
              <a:t>Przekształcenie:	U2- U1= W-Q, </a:t>
            </a:r>
            <a:r>
              <a:rPr lang="pl-PL" spc="-100" dirty="0" smtClean="0"/>
              <a:t>bo zużyto na ciepło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			U2 = W-Q + U1 </a:t>
            </a:r>
          </a:p>
          <a:p>
            <a:r>
              <a:rPr lang="pl-PL" dirty="0" smtClean="0"/>
              <a:t>Podstawienie:	U2 = 10J+5J-2J=13J</a:t>
            </a:r>
          </a:p>
          <a:p>
            <a:r>
              <a:rPr lang="pl-PL" dirty="0" smtClean="0"/>
              <a:t>Odpowiedź: Na ciepło zamieniono 13J energii.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3142391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57159" y="1796064"/>
            <a:ext cx="7772400" cy="1561510"/>
          </a:xfrm>
        </p:spPr>
        <p:txBody>
          <a:bodyPr anchor="b">
            <a:normAutofit fontScale="90000"/>
          </a:bodyPr>
          <a:lstStyle/>
          <a:p>
            <a:r>
              <a:rPr lang="pl-PL" altLang="en-US" sz="3266" spc="-91" dirty="0"/>
              <a:t>Wprowadzenie do bilansu </a:t>
            </a:r>
            <a:r>
              <a:rPr lang="pl-PL" altLang="en-US" sz="3266" spc="-91" dirty="0" smtClean="0"/>
              <a:t>cieplnego.</a:t>
            </a:r>
            <a:r>
              <a:rPr lang="pl-PL" altLang="en-US" sz="3266" dirty="0"/>
              <a:t/>
            </a:r>
            <a:br>
              <a:rPr lang="pl-PL" altLang="en-US" sz="3266" dirty="0"/>
            </a:br>
            <a:r>
              <a:rPr lang="pl-PL" altLang="en-US" sz="3266" dirty="0" smtClean="0"/>
              <a:t>Ciepło </a:t>
            </a:r>
            <a:r>
              <a:rPr lang="pl-PL" altLang="en-US" sz="3266" dirty="0"/>
              <a:t>właściwe, ciepło parowania, </a:t>
            </a:r>
            <a:br>
              <a:rPr lang="pl-PL" altLang="en-US" sz="3266" dirty="0"/>
            </a:br>
            <a:r>
              <a:rPr lang="pl-PL" altLang="en-US" sz="3266" dirty="0"/>
              <a:t>ciepło topnienia. </a:t>
            </a:r>
            <a:endParaRPr lang="ru-RU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9pPr>
          </a:lstStyle>
          <a:p>
            <a:pPr marL="96004" indent="0">
              <a:buNone/>
            </a:pPr>
            <a:r>
              <a:rPr lang="pl-PL" dirty="0" smtClean="0"/>
              <a:t>Ciepło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Wprowadzenie </a:t>
            </a:r>
            <a:br>
              <a:rPr lang="pl-PL" dirty="0" smtClean="0"/>
            </a:br>
            <a:r>
              <a:rPr lang="pl-PL" dirty="0" smtClean="0"/>
              <a:t>do bilansu cieplnego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W wielu sytuacjach życia codziennego potrzebujemy podgrzać lub ochłodzić różne ciała.</a:t>
            </a:r>
          </a:p>
          <a:p>
            <a:r>
              <a:rPr lang="pl-PL" dirty="0"/>
              <a:t>Aby podgrzać ciało, trzeba dostarczyć mu energii, ciepła.</a:t>
            </a:r>
          </a:p>
          <a:p>
            <a:r>
              <a:rPr lang="pl-PL" dirty="0"/>
              <a:t>Aby ochłodzić ciało, trzeba mu odebrać ciepło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Wprowadzenie </a:t>
            </a:r>
            <a:br>
              <a:rPr lang="pl-PL" dirty="0"/>
            </a:br>
            <a:r>
              <a:rPr lang="pl-PL" dirty="0"/>
              <a:t>do bilansu cieplnego</a:t>
            </a:r>
            <a:endParaRPr lang="ru-R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Nie wszystkie ciała jest jednak równie łatwo podgrzać lub równie łatwo ochłodzić.</a:t>
            </a:r>
          </a:p>
          <a:p>
            <a:r>
              <a:rPr lang="pl-PL" smtClean="0"/>
              <a:t>Inna ilość ciepła potrzebna jest do pogrzania wody, inna do ogrzania powietrza w pokoju, </a:t>
            </a:r>
            <a:br>
              <a:rPr lang="pl-PL" smtClean="0"/>
            </a:br>
            <a:r>
              <a:rPr lang="pl-PL" smtClean="0"/>
              <a:t>inna do ogrzania srebra, ołowiu, inna dla piasku, węgla czy oleju.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 dirty="0" smtClean="0"/>
              <a:t>Ciepło właściwe</a:t>
            </a:r>
            <a:endParaRPr lang="ru-R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Każda substancja może zostać scharakteryzowana poprzez jej ciepło właściwe, wielkość opisującą ile ciepła trzeba dostarczyć do kilograma tej substancji, aby podgrzać ją o 1°C.</a:t>
            </a:r>
          </a:p>
          <a:p>
            <a:r>
              <a:rPr lang="pl-PL" dirty="0" smtClean="0"/>
              <a:t>Np. aby podgrzać kilogram wody o 1°C potrzeba aż 4200J (ilość energii potrzebną do podniesienia sztangi o masie ponad 210kg na wysokość 2m),</a:t>
            </a:r>
            <a:br>
              <a:rPr lang="pl-PL" dirty="0" smtClean="0"/>
            </a:br>
            <a:r>
              <a:rPr lang="pl-PL" dirty="0" smtClean="0"/>
              <a:t>a żeby pogrzać tę samą ilość złota o 1°C potrzeba tylko 129J.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Ciepło właściwe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Oczywiście, jeżeli chcemy podgrzać 2kg wody, potrzeba do tego więcej energii,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dokładnie </a:t>
            </a:r>
            <a:r>
              <a:rPr lang="pl-PL" dirty="0"/>
              <a:t>2 razy tyle co w przypadku 1kg wody – każdy kilogram potrzebuje 4200J energii do podgrzania go o 1°C.</a:t>
            </a:r>
          </a:p>
          <a:p>
            <a:r>
              <a:rPr lang="pl-PL" dirty="0"/>
              <a:t>Podobnie, podgrzanie o 5°C, a nie o 1°C,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będzie </a:t>
            </a:r>
            <a:r>
              <a:rPr lang="pl-PL" dirty="0"/>
              <a:t>„kosztowało” 5 razy więcej energii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Ciepło właściwe</a:t>
            </a:r>
            <a:endParaRPr lang="pl-PL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Aby zatem podgrzać ciało </a:t>
            </a:r>
            <a:r>
              <a:rPr lang="pl-PL" dirty="0" smtClean="0"/>
              <a:t>o </a:t>
            </a:r>
            <a:r>
              <a:rPr lang="pl-PL" dirty="0"/>
              <a:t>cieple właściwym </a:t>
            </a:r>
            <a:r>
              <a:rPr lang="pl-PL" dirty="0" smtClean="0"/>
              <a:t>c</a:t>
            </a:r>
            <a:r>
              <a:rPr lang="pl-PL" baseline="-25000" dirty="0" smtClean="0"/>
              <a:t>w</a:t>
            </a:r>
            <a:r>
              <a:rPr lang="pl-PL" dirty="0" smtClean="0"/>
              <a:t>, </a:t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masie </a:t>
            </a:r>
            <a:r>
              <a:rPr lang="pl-PL" dirty="0" smtClean="0"/>
              <a:t>m, </a:t>
            </a:r>
            <a:r>
              <a:rPr lang="pl-PL" dirty="0"/>
              <a:t>o różnicę temperatur ΔT,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należy </a:t>
            </a:r>
            <a:r>
              <a:rPr lang="pl-PL" dirty="0"/>
              <a:t>dostarczyć ilość ciepła wyrażoną wzorem</a:t>
            </a:r>
            <a:r>
              <a:rPr lang="pl-PL" dirty="0" smtClean="0"/>
              <a:t>: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Jednostką </a:t>
            </a:r>
            <a:r>
              <a:rPr lang="pl-PL" dirty="0"/>
              <a:t>ciepła właściwego substancji </a:t>
            </a:r>
            <a:r>
              <a:rPr lang="pl-PL" dirty="0" smtClean="0"/>
              <a:t>jest:</a:t>
            </a:r>
            <a:endParaRPr lang="pl-PL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413415"/>
              </p:ext>
            </p:extLst>
          </p:nvPr>
        </p:nvGraphicFramePr>
        <p:xfrm>
          <a:off x="3407041" y="2949481"/>
          <a:ext cx="2594880" cy="895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Równanie" r:id="rId4" imgW="977760" imgH="253800" progId="Equation.3">
                  <p:embed/>
                </p:oleObj>
              </mc:Choice>
              <mc:Fallback>
                <p:oleObj name="Równanie" r:id="rId4" imgW="9777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7041" y="2949481"/>
                        <a:ext cx="2594880" cy="8956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9390821"/>
              </p:ext>
            </p:extLst>
          </p:nvPr>
        </p:nvGraphicFramePr>
        <p:xfrm>
          <a:off x="4067882" y="4697543"/>
          <a:ext cx="1275031" cy="1271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Równanie" r:id="rId6" imgW="609480" imgH="457200" progId="Equation.3">
                  <p:embed/>
                </p:oleObj>
              </mc:Choice>
              <mc:Fallback>
                <p:oleObj name="Równanie" r:id="rId6" imgW="60948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882" y="4697543"/>
                        <a:ext cx="1275031" cy="12716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Ciepło topnienie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Ciepła </a:t>
            </a:r>
            <a:r>
              <a:rPr lang="pl-PL" dirty="0"/>
              <a:t>trzeba dostarczyć do </a:t>
            </a:r>
            <a:r>
              <a:rPr lang="pl-PL" dirty="0" smtClean="0"/>
              <a:t>ciał, nie </a:t>
            </a:r>
            <a:r>
              <a:rPr lang="pl-PL" dirty="0"/>
              <a:t>tylko gdy chcemy je podgrzać, </a:t>
            </a:r>
            <a:r>
              <a:rPr lang="pl-PL" dirty="0" smtClean="0"/>
              <a:t>ale </a:t>
            </a:r>
            <a:r>
              <a:rPr lang="pl-PL" dirty="0"/>
              <a:t>też </a:t>
            </a:r>
            <a:r>
              <a:rPr lang="pl-PL" dirty="0" smtClean="0"/>
              <a:t>gdy, np</a:t>
            </a:r>
            <a:r>
              <a:rPr lang="pl-PL" dirty="0"/>
              <a:t>. </a:t>
            </a:r>
            <a:r>
              <a:rPr lang="pl-PL" dirty="0" smtClean="0"/>
              <a:t>chcemy </a:t>
            </a:r>
            <a:r>
              <a:rPr lang="pl-PL" dirty="0"/>
              <a:t>jest stopić lub odparować.</a:t>
            </a:r>
          </a:p>
          <a:p>
            <a:r>
              <a:rPr lang="pl-PL" dirty="0"/>
              <a:t>I znów, dla każdej substancji ilość ciepła potrzebna do stopienia kilograma tej substancji jest inna,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np</a:t>
            </a:r>
            <a:r>
              <a:rPr lang="pl-PL" dirty="0"/>
              <a:t>. dla złota wynosi ona 63kJ, a dla lodu 334kJ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Ciepło topnienia</a:t>
            </a:r>
            <a:endParaRPr lang="pl-PL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Ciepło </a:t>
            </a:r>
            <a:r>
              <a:rPr lang="pl-PL" dirty="0"/>
              <a:t>potrzebne do stopienia ciała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masie m </a:t>
            </a:r>
            <a:r>
              <a:rPr lang="pl-PL" dirty="0" smtClean="0"/>
              <a:t>i </a:t>
            </a:r>
            <a:r>
              <a:rPr lang="pl-PL" dirty="0"/>
              <a:t>cieple topnienia c</a:t>
            </a:r>
            <a:r>
              <a:rPr lang="pl-PL" baseline="-25000" dirty="0"/>
              <a:t>t</a:t>
            </a:r>
            <a:r>
              <a:rPr lang="pl-PL" dirty="0"/>
              <a:t>  wynosi</a:t>
            </a:r>
            <a:r>
              <a:rPr lang="pl-PL" dirty="0" smtClean="0"/>
              <a:t>: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Jednostką </a:t>
            </a:r>
            <a:r>
              <a:rPr lang="pl-PL" dirty="0"/>
              <a:t>ciepła topnienia substancji </a:t>
            </a:r>
            <a:r>
              <a:rPr lang="pl-PL" dirty="0" smtClean="0"/>
              <a:t>jest:</a:t>
            </a:r>
            <a:endParaRPr lang="pl-PL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168597"/>
              </p:ext>
            </p:extLst>
          </p:nvPr>
        </p:nvGraphicFramePr>
        <p:xfrm>
          <a:off x="3844801" y="2449237"/>
          <a:ext cx="1719360" cy="851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Równanie" r:id="rId4" imgW="647640" imgH="241200" progId="Equation.3">
                  <p:embed/>
                </p:oleObj>
              </mc:Choice>
              <mc:Fallback>
                <p:oleObj name="Równanie" r:id="rId4" imgW="6476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4801" y="2449237"/>
                        <a:ext cx="1719360" cy="8510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5003133"/>
              </p:ext>
            </p:extLst>
          </p:nvPr>
        </p:nvGraphicFramePr>
        <p:xfrm>
          <a:off x="4332961" y="4408201"/>
          <a:ext cx="743040" cy="1271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Równanie" r:id="rId6" imgW="355320" imgH="457200" progId="Equation.3">
                  <p:embed/>
                </p:oleObj>
              </mc:Choice>
              <mc:Fallback>
                <p:oleObj name="Równanie" r:id="rId6" imgW="3553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2961" y="4408201"/>
                        <a:ext cx="743040" cy="12715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Ciepło parowania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Analogicznie możemy zdefiniować </a:t>
            </a:r>
            <a:br>
              <a:rPr lang="pl-PL" dirty="0" smtClean="0"/>
            </a:br>
            <a:r>
              <a:rPr lang="pl-PL" dirty="0" smtClean="0"/>
              <a:t>ciepło parowania, które jest ilością ciepła potrzebnego do odparowania 1kg danej substancji.</a:t>
            </a:r>
          </a:p>
          <a:p>
            <a:r>
              <a:rPr lang="pl-PL" dirty="0" smtClean="0"/>
              <a:t>Dla wody wielkość ta wynosi 2260kJ, na każdy kilogram wody.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x-none" smtClean="0"/>
              <a:t>Ciepło parowania</a:t>
            </a:r>
            <a:endParaRPr lang="x-none"/>
          </a:p>
        </p:txBody>
      </p:sp>
      <p:sp>
        <p:nvSpPr>
          <p:cNvPr id="4" name="Text Placeholder 3"/>
          <p:cNvSpPr txBox="1">
            <a:spLocks noGrp="1"/>
          </p:cNvSpPr>
          <p:nvPr>
            <p:ph idx="1"/>
          </p:nvPr>
        </p:nvSpPr>
        <p:spPr/>
        <p:txBody>
          <a:bodyPr anchor="t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</a:defRPr>
            </a:lvl9pPr>
          </a:lstStyle>
          <a:p>
            <a:pPr marL="96004" indent="0">
              <a:buNone/>
            </a:pPr>
            <a:r>
              <a:rPr lang="x-none" smtClean="0"/>
              <a:t>Ciepło potrzebne do odparowania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x-none" smtClean="0"/>
              <a:t>ciała o masie m i cieple parowania cp wynosi:</a:t>
            </a:r>
            <a:endParaRPr lang="pl-PL" dirty="0" smtClean="0"/>
          </a:p>
          <a:p>
            <a:pPr lvl="0"/>
            <a:endParaRPr lang="pl-PL" dirty="0" smtClean="0"/>
          </a:p>
          <a:p>
            <a:pPr lvl="0"/>
            <a:endParaRPr lang="pl-PL" dirty="0" smtClean="0"/>
          </a:p>
          <a:p>
            <a:pPr marL="96004" indent="0">
              <a:buNone/>
            </a:pPr>
            <a:r>
              <a:rPr lang="pl-PL" dirty="0" smtClean="0"/>
              <a:t>Jednostką ciepła parowania substancji jest:</a:t>
            </a:r>
            <a:endParaRPr lang="x-none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130581"/>
              </p:ext>
            </p:extLst>
          </p:nvPr>
        </p:nvGraphicFramePr>
        <p:xfrm>
          <a:off x="3811681" y="2232365"/>
          <a:ext cx="1787040" cy="895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Równanie" r:id="rId4" imgW="672840" imgH="253800" progId="Equation.3">
                  <p:embed/>
                </p:oleObj>
              </mc:Choice>
              <mc:Fallback>
                <p:oleObj name="Równanie" r:id="rId4" imgW="6728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1681" y="2232365"/>
                        <a:ext cx="1787040" cy="8956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9505829"/>
              </p:ext>
            </p:extLst>
          </p:nvPr>
        </p:nvGraphicFramePr>
        <p:xfrm>
          <a:off x="4332961" y="4147492"/>
          <a:ext cx="743040" cy="1271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Równanie" r:id="rId6" imgW="355320" imgH="457200" progId="Equation.3">
                  <p:embed/>
                </p:oleObj>
              </mc:Choice>
              <mc:Fallback>
                <p:oleObj name="Równanie" r:id="rId6" imgW="3553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2961" y="4147492"/>
                        <a:ext cx="743040" cy="12715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Zad</a:t>
            </a:r>
            <a:r>
              <a:rPr lang="pl-PL" dirty="0" smtClean="0"/>
              <a:t>anie</a:t>
            </a:r>
            <a:r>
              <a:rPr lang="en-US" dirty="0" smtClean="0"/>
              <a:t> 1</a:t>
            </a:r>
            <a:r>
              <a:rPr lang="pl-PL" dirty="0" smtClean="0"/>
              <a:t>.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Jaka </a:t>
            </a:r>
            <a:r>
              <a:rPr lang="pl-PL" dirty="0"/>
              <a:t>ilość ciepła jest potrzebna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do ogrzania </a:t>
            </a:r>
            <a:r>
              <a:rPr lang="pl-PL" dirty="0"/>
              <a:t>wody o masie 100g o 10°C</a:t>
            </a:r>
            <a:r>
              <a:rPr lang="pl-PL" dirty="0" smtClean="0"/>
              <a:t>?</a:t>
            </a:r>
          </a:p>
          <a:p>
            <a:r>
              <a:rPr lang="pl-PL" dirty="0" smtClean="0"/>
              <a:t> </a:t>
            </a:r>
            <a:br>
              <a:rPr lang="pl-PL" dirty="0" smtClean="0"/>
            </a:br>
            <a:r>
              <a:rPr lang="pl-PL" dirty="0" smtClean="0"/>
              <a:t>Przyjmij </a:t>
            </a:r>
            <a:r>
              <a:rPr lang="pl-PL" dirty="0"/>
              <a:t>ciepło właściwe wody równe 4200J/kg/°C</a:t>
            </a:r>
            <a:r>
              <a:rPr lang="pl-PL" dirty="0" smtClean="0"/>
              <a:t>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Zad</a:t>
            </a:r>
            <a:r>
              <a:rPr lang="pl-PL" dirty="0" smtClean="0"/>
              <a:t>anie</a:t>
            </a:r>
            <a:r>
              <a:rPr lang="en-US" dirty="0" smtClean="0"/>
              <a:t> </a:t>
            </a:r>
            <a:r>
              <a:rPr lang="pl-PL" dirty="0" smtClean="0"/>
              <a:t>2.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Jaka </a:t>
            </a:r>
            <a:r>
              <a:rPr lang="pl-PL" dirty="0"/>
              <a:t>ilość ciepła jest potrzebna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do </a:t>
            </a:r>
            <a:r>
              <a:rPr lang="pl-PL" dirty="0"/>
              <a:t>ogrzania srebra o masie 100g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od </a:t>
            </a:r>
            <a:r>
              <a:rPr lang="pl-PL" dirty="0"/>
              <a:t>temperatury 4°C do temperatury 14°C? </a:t>
            </a:r>
            <a:endParaRPr lang="pl-PL" dirty="0" smtClean="0"/>
          </a:p>
          <a:p>
            <a:r>
              <a:rPr lang="pl-PL" dirty="0" smtClean="0"/>
              <a:t>Ciepło </a:t>
            </a:r>
            <a:r>
              <a:rPr lang="pl-PL" dirty="0"/>
              <a:t>właściwe srebra wynosi 236 J/kg/°C.</a:t>
            </a:r>
          </a:p>
        </p:txBody>
      </p:sp>
    </p:spTree>
    <p:extLst>
      <p:ext uri="{BB962C8B-B14F-4D97-AF65-F5344CB8AC3E}">
        <p14:creationId xmlns:p14="http://schemas.microsoft.com/office/powerpoint/2010/main" val="191398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Zad</a:t>
            </a:r>
            <a:r>
              <a:rPr lang="pl-PL" dirty="0"/>
              <a:t>anie</a:t>
            </a:r>
            <a:r>
              <a:rPr lang="en-US" dirty="0"/>
              <a:t> </a:t>
            </a:r>
            <a:r>
              <a:rPr lang="pl-PL" dirty="0" smtClean="0"/>
              <a:t>3.</a:t>
            </a:r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Złota </a:t>
            </a:r>
            <a:r>
              <a:rPr lang="pl-PL" dirty="0"/>
              <a:t>obrączka o masie 5g zdjęta z </a:t>
            </a:r>
            <a:r>
              <a:rPr lang="pl-PL" dirty="0" smtClean="0"/>
              <a:t>ręki</a:t>
            </a:r>
            <a:br>
              <a:rPr lang="pl-PL" dirty="0" smtClean="0"/>
            </a:br>
            <a:r>
              <a:rPr lang="pl-PL" dirty="0" smtClean="0"/>
              <a:t>ochłodziła </a:t>
            </a:r>
            <a:r>
              <a:rPr lang="pl-PL" dirty="0"/>
              <a:t>się od temperatury 35°C do 20°C. </a:t>
            </a:r>
            <a:endParaRPr lang="pl-PL" dirty="0" smtClean="0"/>
          </a:p>
          <a:p>
            <a:r>
              <a:rPr lang="pl-PL" dirty="0" smtClean="0"/>
              <a:t>Ile </a:t>
            </a:r>
            <a:r>
              <a:rPr lang="pl-PL" dirty="0"/>
              <a:t>ciepła oddała obrączka do otoczenia?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Ciepło </a:t>
            </a:r>
            <a:r>
              <a:rPr lang="pl-PL" dirty="0"/>
              <a:t>właściwe złota wynosi 129 J/kg/°C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Zad</a:t>
            </a:r>
            <a:r>
              <a:rPr lang="pl-PL" dirty="0"/>
              <a:t>anie</a:t>
            </a:r>
            <a:r>
              <a:rPr lang="en-US" dirty="0"/>
              <a:t> </a:t>
            </a:r>
            <a:r>
              <a:rPr lang="pl-PL" dirty="0" smtClean="0"/>
              <a:t>4.</a:t>
            </a:r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Ile energii potrzeba do stopienia kostek lodu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temperaturze 0°C i masie 15g? </a:t>
            </a:r>
            <a:endParaRPr lang="pl-PL" dirty="0" smtClean="0"/>
          </a:p>
          <a:p>
            <a:r>
              <a:rPr lang="pl-PL" dirty="0" smtClean="0"/>
              <a:t>Ciepło </a:t>
            </a:r>
            <a:r>
              <a:rPr lang="pl-PL" dirty="0"/>
              <a:t>topnienia lodu wynosi 334 kJ/kg.</a:t>
            </a:r>
          </a:p>
        </p:txBody>
      </p:sp>
    </p:spTree>
    <p:extLst>
      <p:ext uri="{BB962C8B-B14F-4D97-AF65-F5344CB8AC3E}">
        <p14:creationId xmlns:p14="http://schemas.microsoft.com/office/powerpoint/2010/main" val="372534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Zad</a:t>
            </a:r>
            <a:r>
              <a:rPr lang="pl-PL" dirty="0"/>
              <a:t>anie</a:t>
            </a:r>
            <a:r>
              <a:rPr lang="en-US" dirty="0"/>
              <a:t> </a:t>
            </a:r>
            <a:r>
              <a:rPr lang="pl-PL" dirty="0" smtClean="0"/>
              <a:t>5.</a:t>
            </a:r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Para wodna o masie 0,5kg skropliła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na </a:t>
            </a:r>
            <a:r>
              <a:rPr lang="pl-PL" dirty="0"/>
              <a:t>ściankach naczynia. </a:t>
            </a:r>
            <a:endParaRPr lang="pl-PL" dirty="0" smtClean="0"/>
          </a:p>
          <a:p>
            <a:r>
              <a:rPr lang="pl-PL" dirty="0" smtClean="0"/>
              <a:t>Ile </a:t>
            </a:r>
            <a:r>
              <a:rPr lang="pl-PL" dirty="0"/>
              <a:t>ciepła oddała para do otoczenia?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Ciepło </a:t>
            </a:r>
            <a:r>
              <a:rPr lang="pl-PL" dirty="0"/>
              <a:t>parowania wody wynosi 2260 kJ/kg</a:t>
            </a:r>
            <a:r>
              <a:rPr lang="pl-PL" dirty="0" smtClean="0"/>
              <a:t>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1756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6.</a:t>
            </a:r>
            <a:endParaRPr lang="pl-PL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Kilogram lodu stopiono, podgrzano, a następnie odparowano. </a:t>
            </a:r>
          </a:p>
          <a:p>
            <a:r>
              <a:rPr lang="pl-PL" dirty="0" smtClean="0"/>
              <a:t>Na </a:t>
            </a:r>
            <a:r>
              <a:rPr lang="pl-PL" dirty="0"/>
              <a:t>który z procesów – </a:t>
            </a:r>
            <a:r>
              <a:rPr lang="pl-PL" dirty="0" smtClean="0"/>
              <a:t>stopienie </a:t>
            </a:r>
            <a:r>
              <a:rPr lang="pl-PL" dirty="0"/>
              <a:t>czy odparowanie,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zużyto </a:t>
            </a:r>
            <a:r>
              <a:rPr lang="pl-PL" dirty="0"/>
              <a:t>większą ilość ciepła? </a:t>
            </a:r>
            <a:endParaRPr lang="pl-PL" dirty="0" smtClean="0"/>
          </a:p>
          <a:p>
            <a:r>
              <a:rPr lang="pl-PL" dirty="0" smtClean="0"/>
              <a:t>Jaką </a:t>
            </a:r>
            <a:r>
              <a:rPr lang="pl-PL" dirty="0"/>
              <a:t>ilość ciepła zużyto na podgrzanie wody od 0°C do 100°C? </a:t>
            </a:r>
            <a:endParaRPr lang="pl-PL" dirty="0" smtClean="0"/>
          </a:p>
          <a:p>
            <a:r>
              <a:rPr lang="pl-PL" dirty="0" smtClean="0"/>
              <a:t>Ciepło </a:t>
            </a:r>
            <a:r>
              <a:rPr lang="pl-PL" dirty="0"/>
              <a:t>topnienia lodu: 334 kJ/kg,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ciepło </a:t>
            </a:r>
            <a:r>
              <a:rPr lang="pl-PL" dirty="0"/>
              <a:t>właściwe wody: 4200 J/kg/°C,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ciepło </a:t>
            </a:r>
            <a:r>
              <a:rPr lang="pl-PL" dirty="0"/>
              <a:t>parowania wody: 2260 kJ/kg.</a:t>
            </a:r>
          </a:p>
        </p:txBody>
      </p:sp>
    </p:spTree>
    <p:extLst>
      <p:ext uri="{BB962C8B-B14F-4D97-AF65-F5344CB8AC3E}">
        <p14:creationId xmlns:p14="http://schemas.microsoft.com/office/powerpoint/2010/main" val="184302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Bilans cieplny</a:t>
            </a:r>
            <a:endParaRPr lang="ru-RU" dirty="0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Ciepło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Bilans cieplny</a:t>
            </a:r>
            <a:endParaRPr lang="ru-R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Gdy dochodzi do kontaktu dwóch substancji</a:t>
            </a:r>
            <a:br>
              <a:rPr lang="pl-PL" sz="2540" dirty="0"/>
            </a:br>
            <a:r>
              <a:rPr lang="pl-PL" sz="2540" dirty="0"/>
              <a:t>o różnych temperaturach, </a:t>
            </a:r>
            <a:br>
              <a:rPr lang="pl-PL" sz="2540" dirty="0"/>
            </a:br>
            <a:r>
              <a:rPr lang="pl-PL" sz="2540" dirty="0"/>
              <a:t>zawsze dostaniemy w wyniku układ, </a:t>
            </a:r>
            <a:br>
              <a:rPr lang="pl-PL" sz="2540" dirty="0"/>
            </a:br>
            <a:r>
              <a:rPr lang="pl-PL" sz="2540" spc="-45" dirty="0"/>
              <a:t>w którym temperatura obu substancji wyrównała się.</a:t>
            </a:r>
          </a:p>
          <a:p>
            <a:r>
              <a:rPr lang="pl-PL" sz="2540" dirty="0"/>
              <a:t>Końcowa temperatura jest zawsze </a:t>
            </a:r>
            <a:br>
              <a:rPr lang="pl-PL" sz="2540" dirty="0"/>
            </a:br>
            <a:r>
              <a:rPr lang="pl-PL" sz="2540" dirty="0"/>
              <a:t>większa od temperatury zimniejszego ciała </a:t>
            </a:r>
            <a:br>
              <a:rPr lang="pl-PL" sz="2540" dirty="0"/>
            </a:br>
            <a:r>
              <a:rPr lang="pl-PL" sz="2540" dirty="0"/>
              <a:t>i mniejsza od temperatury cieplejszego ciała.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Jeżeli do herbaty o temperaturze 90°C </a:t>
            </a:r>
            <a:br>
              <a:rPr lang="pl-PL" sz="2540" dirty="0"/>
            </a:br>
            <a:r>
              <a:rPr lang="pl-PL" sz="2540" dirty="0"/>
              <a:t>dolejemy wodę o temperaturze 20°C, </a:t>
            </a:r>
            <a:br>
              <a:rPr lang="pl-PL" sz="2540" dirty="0"/>
            </a:br>
            <a:r>
              <a:rPr lang="pl-PL" sz="2540" dirty="0"/>
              <a:t>to rozcieńczona herbata, </a:t>
            </a:r>
            <a:br>
              <a:rPr lang="pl-PL" sz="2540" dirty="0"/>
            </a:br>
            <a:r>
              <a:rPr lang="pl-PL" sz="2540" dirty="0"/>
              <a:t>którą w ten sposób otrzymamy, </a:t>
            </a:r>
            <a:br>
              <a:rPr lang="pl-PL" sz="2540" dirty="0"/>
            </a:br>
            <a:r>
              <a:rPr lang="pl-PL" sz="2540" dirty="0"/>
              <a:t>na pewno będzie miała temperaturę </a:t>
            </a:r>
            <a:br>
              <a:rPr lang="pl-PL" sz="2540" dirty="0"/>
            </a:br>
            <a:r>
              <a:rPr lang="pl-PL" sz="2540" dirty="0"/>
              <a:t>większą od 20°C i mniejszą od 90°C.</a:t>
            </a:r>
            <a:endParaRPr lang="ru-RU" sz="254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ru-RU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Przyjmijmy, że w opisanym wyżej układzie </a:t>
            </a:r>
            <a:br>
              <a:rPr lang="pl-PL" sz="2540" dirty="0"/>
            </a:br>
            <a:r>
              <a:rPr lang="pl-PL" sz="2540" dirty="0"/>
              <a:t>temperatura końcowa wynosiła 60°C. </a:t>
            </a:r>
            <a:br>
              <a:rPr lang="pl-PL" sz="2540" dirty="0"/>
            </a:br>
            <a:r>
              <a:rPr lang="pl-PL" sz="2540" dirty="0"/>
              <a:t>Skoro tak, woda podgrzała się o 40°C.</a:t>
            </a:r>
          </a:p>
          <a:p>
            <a:r>
              <a:rPr lang="pl-PL" sz="2540" dirty="0"/>
              <a:t>Aby podgrzać wodę o 40°C, </a:t>
            </a:r>
            <a:br>
              <a:rPr lang="pl-PL" sz="2540" dirty="0"/>
            </a:br>
            <a:r>
              <a:rPr lang="pl-PL" sz="2540" dirty="0"/>
              <a:t>potrzeba dostarczyć jej energii.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Podobnie, herbata ochłodziła się o 30°C. </a:t>
            </a:r>
            <a:br>
              <a:rPr lang="pl-PL" sz="2540" dirty="0"/>
            </a:br>
            <a:r>
              <a:rPr lang="pl-PL" sz="2540" dirty="0"/>
              <a:t>Herbata, aby ochłodzić się, </a:t>
            </a:r>
            <a:br>
              <a:rPr lang="pl-PL" sz="2540" dirty="0"/>
            </a:br>
            <a:r>
              <a:rPr lang="pl-PL" sz="2540" dirty="0"/>
              <a:t>musi pozbyć się pewnej ilości energii.</a:t>
            </a:r>
          </a:p>
          <a:p>
            <a:r>
              <a:rPr lang="pl-PL" sz="2540" dirty="0"/>
              <a:t>Skąd woda wzięła energię potrzebną do jej pogrzania? </a:t>
            </a:r>
            <a:br>
              <a:rPr lang="pl-PL" sz="2540" dirty="0"/>
            </a:br>
            <a:r>
              <a:rPr lang="pl-PL" sz="2540" dirty="0"/>
              <a:t>Gdzie herbata znalazła ujście dla ilości ciepła, którą musiała oddać? </a:t>
            </a:r>
          </a:p>
          <a:p>
            <a:r>
              <a:rPr lang="pl-PL" sz="2540" dirty="0"/>
              <a:t>Odpowiedź na oba te pytania jest oczywiście prosta: ciepło, które herbata oddała, zostało pochłonięte przez wodę.</a:t>
            </a:r>
          </a:p>
        </p:txBody>
      </p:sp>
    </p:spTree>
    <p:extLst>
      <p:ext uri="{BB962C8B-B14F-4D97-AF65-F5344CB8AC3E}">
        <p14:creationId xmlns:p14="http://schemas.microsoft.com/office/powerpoint/2010/main" val="13417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Jest to intuicyjnie czytelna treść bilansu cieplnego:</a:t>
            </a:r>
          </a:p>
          <a:p>
            <a:r>
              <a:rPr lang="pl-PL" sz="2540" dirty="0"/>
              <a:t>jeżeli temperatura dwóch ciał wyrównała się </a:t>
            </a:r>
            <a:br>
              <a:rPr lang="pl-PL" sz="2540" dirty="0"/>
            </a:br>
            <a:r>
              <a:rPr lang="pl-PL" sz="2540" dirty="0"/>
              <a:t>i nie było utraty ciepła do otoczenia </a:t>
            </a:r>
            <a:br>
              <a:rPr lang="pl-PL" sz="2540" dirty="0"/>
            </a:br>
            <a:r>
              <a:rPr lang="pl-PL" sz="2540" dirty="0"/>
              <a:t>(czyli te dwa ciała stanowiły układ zamknięty), </a:t>
            </a:r>
            <a:br>
              <a:rPr lang="pl-PL" sz="2540" dirty="0"/>
            </a:br>
            <a:r>
              <a:rPr lang="pl-PL" sz="2540" dirty="0"/>
              <a:t>to ilość ciepła pobranego przez jedno z ciał,</a:t>
            </a:r>
            <a:br>
              <a:rPr lang="pl-PL" sz="2540" dirty="0"/>
            </a:br>
            <a:r>
              <a:rPr lang="pl-PL" sz="2540" dirty="0"/>
              <a:t>jest równe ilości ciepła oddanego przez drugie ciało.</a:t>
            </a:r>
          </a:p>
        </p:txBody>
      </p:sp>
    </p:spTree>
    <p:extLst>
      <p:ext uri="{BB962C8B-B14F-4D97-AF65-F5344CB8AC3E}">
        <p14:creationId xmlns:p14="http://schemas.microsoft.com/office/powerpoint/2010/main" val="70559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Doświadczenie </a:t>
            </a:r>
            <a:r>
              <a:rPr lang="pl-PL" dirty="0" smtClean="0"/>
              <a:t>2.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Do wanny z 10kg wody (ok. 10l wody) </a:t>
            </a:r>
            <a:br>
              <a:rPr lang="pl-PL" sz="2540" dirty="0"/>
            </a:br>
            <a:r>
              <a:rPr lang="pl-PL" sz="2540" dirty="0"/>
              <a:t>o temperaturze 30°C </a:t>
            </a:r>
            <a:br>
              <a:rPr lang="pl-PL" sz="2540" dirty="0"/>
            </a:br>
            <a:r>
              <a:rPr lang="pl-PL" sz="2540" dirty="0"/>
              <a:t>dodano 1kg (ok. 1l) wody </a:t>
            </a:r>
            <a:br>
              <a:rPr lang="pl-PL" sz="2540" dirty="0"/>
            </a:br>
            <a:r>
              <a:rPr lang="pl-PL" sz="2540" dirty="0"/>
              <a:t>o temperaturze 100°C. </a:t>
            </a:r>
          </a:p>
          <a:p>
            <a:r>
              <a:rPr lang="pl-PL" sz="2540" dirty="0"/>
              <a:t>Jaka będzie, zakładając brak strat energii,</a:t>
            </a:r>
            <a:br>
              <a:rPr lang="pl-PL" sz="2540" dirty="0"/>
            </a:br>
            <a:r>
              <a:rPr lang="pl-PL" sz="2540" dirty="0"/>
              <a:t>temperatura wody po wyrównaniu temperatur?</a:t>
            </a:r>
          </a:p>
          <a:p>
            <a:r>
              <a:rPr lang="pl-PL" sz="2540" dirty="0"/>
              <a:t>Oznaczmy końcową temperaturę wody jako T. </a:t>
            </a:r>
            <a:br>
              <a:rPr lang="pl-PL" sz="2540" dirty="0"/>
            </a:br>
            <a:r>
              <a:rPr lang="pl-PL" sz="2540" dirty="0"/>
              <a:t>Jest ona wyższa od 30°C i niższa od 100°C.</a:t>
            </a:r>
          </a:p>
        </p:txBody>
      </p:sp>
    </p:spTree>
    <p:extLst>
      <p:ext uri="{BB962C8B-B14F-4D97-AF65-F5344CB8AC3E}">
        <p14:creationId xmlns:p14="http://schemas.microsoft.com/office/powerpoint/2010/main" val="149349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Doświadczenie </a:t>
            </a:r>
            <a:r>
              <a:rPr lang="pl-PL" dirty="0" smtClean="0"/>
              <a:t>2.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540" dirty="0"/>
              <a:t>Zimna woda ogrzała się do temperatury T, więc pobrała ciepło:</a:t>
            </a:r>
          </a:p>
          <a:p>
            <a:endParaRPr lang="ru-RU" sz="2540" dirty="0"/>
          </a:p>
          <a:p>
            <a:r>
              <a:rPr lang="pl-PL" sz="2540" dirty="0"/>
              <a:t>Gorąca woda z kolei ochłodziła się do temperatury </a:t>
            </a:r>
            <a:r>
              <a:rPr lang="pl-PL" sz="2540" i="1" dirty="0"/>
              <a:t>T</a:t>
            </a:r>
            <a:r>
              <a:rPr lang="pl-PL" sz="2540" dirty="0"/>
              <a:t>, musiała zatem oddać ciepło zimniejszej wodzie.</a:t>
            </a:r>
          </a:p>
          <a:p>
            <a:r>
              <a:rPr lang="pl-PL" sz="2540" dirty="0"/>
              <a:t>Gorąca woda ochłodziła się od temperatury 100°C </a:t>
            </a:r>
            <a:br>
              <a:rPr lang="pl-PL" sz="2540" dirty="0"/>
            </a:br>
            <a:r>
              <a:rPr lang="pl-PL" sz="2540" dirty="0"/>
              <a:t>do temperatury </a:t>
            </a:r>
            <a:r>
              <a:rPr lang="pl-PL" sz="2540" i="1" dirty="0"/>
              <a:t>T</a:t>
            </a:r>
            <a:r>
              <a:rPr lang="pl-PL" sz="2540" dirty="0"/>
              <a:t>, więc różnica temperatur w jej przypadku wynosi (100°C -</a:t>
            </a:r>
            <a:r>
              <a:rPr lang="pl-PL" sz="2540" i="1" dirty="0"/>
              <a:t>T</a:t>
            </a:r>
            <a:r>
              <a:rPr lang="pl-PL" sz="2540" dirty="0"/>
              <a:t>).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6513267"/>
              </p:ext>
            </p:extLst>
          </p:nvPr>
        </p:nvGraphicFramePr>
        <p:xfrm>
          <a:off x="2044800" y="2181526"/>
          <a:ext cx="5057280" cy="9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Równanie" r:id="rId4" imgW="1904760" imgH="279360" progId="Equation.3">
                  <p:embed/>
                </p:oleObj>
              </mc:Choice>
              <mc:Fallback>
                <p:oleObj name="Równanie" r:id="rId4" imgW="190476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4800" y="2181526"/>
                        <a:ext cx="5057280" cy="98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326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Doświadczenie </a:t>
            </a:r>
            <a:r>
              <a:rPr lang="pl-PL" dirty="0" smtClean="0"/>
              <a:t>2.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540" dirty="0"/>
              <a:t>Oddała zatem ciepło:</a:t>
            </a:r>
          </a:p>
          <a:p>
            <a:endParaRPr lang="pl-PL" sz="2540" dirty="0"/>
          </a:p>
          <a:p>
            <a:endParaRPr lang="pl-PL" sz="2540" dirty="0"/>
          </a:p>
          <a:p>
            <a:r>
              <a:rPr lang="pl-PL" sz="2540" dirty="0"/>
              <a:t>Ponieważ na mocy bilansu cieplnego ciepło, </a:t>
            </a:r>
            <a:br>
              <a:rPr lang="pl-PL" sz="2540" dirty="0"/>
            </a:br>
            <a:r>
              <a:rPr lang="pl-PL" sz="2540" dirty="0"/>
              <a:t>które oddała gorąca woda, musi równać się ciepłu, które pobrała chłodniejsza woda, możemy napisać: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9547052"/>
              </p:ext>
            </p:extLst>
          </p:nvPr>
        </p:nvGraphicFramePr>
        <p:xfrm>
          <a:off x="2147041" y="1860841"/>
          <a:ext cx="4854240" cy="9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Równanie" r:id="rId4" imgW="1828800" imgH="279360" progId="Equation.3">
                  <p:embed/>
                </p:oleObj>
              </mc:Choice>
              <mc:Fallback>
                <p:oleObj name="Równanie" r:id="rId4" imgW="182880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7041" y="1860841"/>
                        <a:ext cx="4854240" cy="98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537891"/>
              </p:ext>
            </p:extLst>
          </p:nvPr>
        </p:nvGraphicFramePr>
        <p:xfrm>
          <a:off x="400323" y="4670228"/>
          <a:ext cx="8494560" cy="9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Równanie" r:id="rId6" imgW="3200400" imgH="279360" progId="Equation.3">
                  <p:embed/>
                </p:oleObj>
              </mc:Choice>
              <mc:Fallback>
                <p:oleObj name="Równanie" r:id="rId6" imgW="3200400" imgH="279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323" y="4670228"/>
                        <a:ext cx="8494560" cy="98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05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Doświadczenie </a:t>
            </a:r>
            <a:r>
              <a:rPr lang="pl-PL" dirty="0" smtClean="0"/>
              <a:t>2.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540" dirty="0"/>
              <a:t>Otrzymujemy równanie z jedną niewiadomą </a:t>
            </a:r>
            <a:r>
              <a:rPr lang="pl-PL" sz="2540" i="1" dirty="0"/>
              <a:t>T</a:t>
            </a:r>
            <a:r>
              <a:rPr lang="pl-PL" sz="2540" dirty="0"/>
              <a:t>, </a:t>
            </a:r>
            <a:br>
              <a:rPr lang="pl-PL" sz="2540" dirty="0"/>
            </a:br>
            <a:r>
              <a:rPr lang="pl-PL" sz="2540" dirty="0"/>
              <a:t>z którego po krótkich przekształceniach otrzymujemy</a:t>
            </a:r>
          </a:p>
          <a:p>
            <a:endParaRPr lang="pl-PL" sz="2540" dirty="0"/>
          </a:p>
          <a:p>
            <a:r>
              <a:rPr lang="pl-PL" sz="2540" dirty="0"/>
              <a:t>stąd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2668535"/>
              </p:ext>
            </p:extLst>
          </p:nvPr>
        </p:nvGraphicFramePr>
        <p:xfrm>
          <a:off x="2450883" y="2232556"/>
          <a:ext cx="4249440" cy="897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Równanie" r:id="rId4" imgW="1600200" imgH="253800" progId="Equation.3">
                  <p:embed/>
                </p:oleObj>
              </mc:Choice>
              <mc:Fallback>
                <p:oleObj name="Równanie" r:id="rId4" imgW="16002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0883" y="2232556"/>
                        <a:ext cx="4249440" cy="8971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5107504"/>
              </p:ext>
            </p:extLst>
          </p:nvPr>
        </p:nvGraphicFramePr>
        <p:xfrm>
          <a:off x="3427201" y="3387240"/>
          <a:ext cx="2191680" cy="852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Równanie" r:id="rId6" imgW="825480" imgH="241200" progId="Equation.3">
                  <p:embed/>
                </p:oleObj>
              </mc:Choice>
              <mc:Fallback>
                <p:oleObj name="Równanie" r:id="rId6" imgW="8254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7201" y="3387240"/>
                        <a:ext cx="2191680" cy="8524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464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1.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540" dirty="0"/>
              <a:t>100g rozgrzanego do temperatury 200°C oleju zmieszano z 400g oleju o temperaturze 20°C, </a:t>
            </a:r>
            <a:br>
              <a:rPr lang="pl-PL" sz="2540" dirty="0"/>
            </a:br>
            <a:r>
              <a:rPr lang="pl-PL" sz="2540" dirty="0"/>
              <a:t>w wyniku czego układ osiągnął temperaturę 56°C. </a:t>
            </a:r>
          </a:p>
          <a:p>
            <a:r>
              <a:rPr lang="pl-PL" sz="2540" dirty="0"/>
              <a:t>Ile ciepła oddał gorący olej? </a:t>
            </a:r>
          </a:p>
          <a:p>
            <a:r>
              <a:rPr lang="pl-PL" sz="2540" dirty="0"/>
              <a:t>Ile ciepła pobrał chłodny olej? </a:t>
            </a:r>
          </a:p>
          <a:p>
            <a:r>
              <a:rPr lang="pl-PL" sz="2540" dirty="0"/>
              <a:t>Czy te ciepła są takie same?</a:t>
            </a:r>
          </a:p>
        </p:txBody>
      </p:sp>
    </p:spTree>
    <p:extLst>
      <p:ext uri="{BB962C8B-B14F-4D97-AF65-F5344CB8AC3E}">
        <p14:creationId xmlns:p14="http://schemas.microsoft.com/office/powerpoint/2010/main" val="88279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2.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540" dirty="0"/>
              <a:t>Do herbaty o masie 200g i temperaturze 80°C </a:t>
            </a:r>
            <a:br>
              <a:rPr lang="pl-PL" sz="2540" dirty="0"/>
            </a:br>
            <a:r>
              <a:rPr lang="pl-PL" sz="2540" dirty="0"/>
              <a:t>dodano 50g wody o temperaturze 20°C. </a:t>
            </a:r>
          </a:p>
          <a:p>
            <a:r>
              <a:rPr lang="pl-PL" sz="2540" dirty="0"/>
              <a:t>Jaką temperaturę będzie mieć herbata po wyrównaniu temperatur? </a:t>
            </a:r>
          </a:p>
          <a:p>
            <a:r>
              <a:rPr lang="pl-PL" sz="2540" dirty="0"/>
              <a:t>Przyjmij, że ciepło właściwe wody i ciepło właściwe herbaty są sobie równe.</a:t>
            </a:r>
          </a:p>
        </p:txBody>
      </p:sp>
    </p:spTree>
    <p:extLst>
      <p:ext uri="{BB962C8B-B14F-4D97-AF65-F5344CB8AC3E}">
        <p14:creationId xmlns:p14="http://schemas.microsoft.com/office/powerpoint/2010/main" val="39892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3.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540" dirty="0"/>
              <a:t>Dwie kostki lodu, </a:t>
            </a:r>
            <a:br>
              <a:rPr lang="pl-PL" sz="2540" dirty="0"/>
            </a:br>
            <a:r>
              <a:rPr lang="pl-PL" sz="2540" dirty="0"/>
              <a:t>jedna o masie 10g i temperaturze -6°C, </a:t>
            </a:r>
            <a:br>
              <a:rPr lang="pl-PL" sz="2540" dirty="0"/>
            </a:br>
            <a:r>
              <a:rPr lang="pl-PL" sz="2540" dirty="0"/>
              <a:t>druga o masie 20g i temperaturze -18°C, </a:t>
            </a:r>
            <a:br>
              <a:rPr lang="pl-PL" sz="2540" dirty="0"/>
            </a:br>
            <a:r>
              <a:rPr lang="pl-PL" sz="2540" dirty="0"/>
              <a:t>odizolowano od otoczenia i połączono ze sobą. </a:t>
            </a:r>
          </a:p>
          <a:p>
            <a:r>
              <a:rPr lang="pl-PL" sz="2540" dirty="0"/>
              <a:t>Jaką temperaturę będą miały kostki lodu po wyrównaniu temperatur?</a:t>
            </a:r>
          </a:p>
        </p:txBody>
      </p:sp>
    </p:spTree>
    <p:extLst>
      <p:ext uri="{BB962C8B-B14F-4D97-AF65-F5344CB8AC3E}">
        <p14:creationId xmlns:p14="http://schemas.microsoft.com/office/powerpoint/2010/main" val="414349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4.</a:t>
            </a:r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sz="2540" dirty="0"/>
              <a:t>Do pojemnika, w którym znajdował się </a:t>
            </a:r>
            <a:br>
              <a:rPr lang="pl-PL" sz="2540" dirty="0"/>
            </a:br>
            <a:r>
              <a:rPr lang="pl-PL" sz="2540" dirty="0"/>
              <a:t>1kg wody o temperaturze 20°C, </a:t>
            </a:r>
            <a:br>
              <a:rPr lang="pl-PL" sz="2540" dirty="0"/>
            </a:br>
            <a:r>
              <a:rPr lang="pl-PL" sz="2540" dirty="0"/>
              <a:t>włożono rozgrzane do 320°C ołowiane ciężarki </a:t>
            </a:r>
            <a:br>
              <a:rPr lang="pl-PL" sz="2540" dirty="0"/>
            </a:br>
            <a:r>
              <a:rPr lang="pl-PL" sz="2540" dirty="0"/>
              <a:t>o łącznej masie 1kg. </a:t>
            </a:r>
          </a:p>
          <a:p>
            <a:r>
              <a:rPr lang="pl-PL" sz="2540" dirty="0"/>
              <a:t>Jaka będzie temperatura układu po wyrównaniu się temperatur? </a:t>
            </a:r>
          </a:p>
          <a:p>
            <a:r>
              <a:rPr lang="pl-PL" sz="2540" dirty="0"/>
              <a:t>Przyjmij, że układ jest izolowany, </a:t>
            </a:r>
            <a:br>
              <a:rPr lang="pl-PL" sz="2540" dirty="0"/>
            </a:br>
            <a:r>
              <a:rPr lang="pl-PL" sz="2540" dirty="0"/>
              <a:t>ciepło właściwe wody wynosi 4200 J/kg/°C, </a:t>
            </a:r>
            <a:br>
              <a:rPr lang="pl-PL" sz="2540" dirty="0"/>
            </a:br>
            <a:r>
              <a:rPr lang="pl-PL" sz="2540" dirty="0"/>
              <a:t>ciepło właściwe ołowiu wynosi 130 J/kg/°C.</a:t>
            </a:r>
          </a:p>
        </p:txBody>
      </p:sp>
    </p:spTree>
    <p:extLst>
      <p:ext uri="{BB962C8B-B14F-4D97-AF65-F5344CB8AC3E}">
        <p14:creationId xmlns:p14="http://schemas.microsoft.com/office/powerpoint/2010/main" val="263773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Lekcja powtórzeniowa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Ciepło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79668572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Rozwiąż zadania </a:t>
            </a:r>
            <a:br>
              <a:rPr lang="pl-PL" dirty="0" smtClean="0"/>
            </a:br>
            <a:r>
              <a:rPr lang="pl-PL" dirty="0" smtClean="0"/>
              <a:t>z karty pracy.</a:t>
            </a:r>
            <a:endParaRPr lang="pl-PL" dirty="0"/>
          </a:p>
        </p:txBody>
      </p:sp>
      <p:sp>
        <p:nvSpPr>
          <p:cNvPr id="5" name="Podtytuł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Ciepło</a:t>
            </a:r>
          </a:p>
        </p:txBody>
      </p:sp>
    </p:spTree>
    <p:extLst>
      <p:ext uri="{BB962C8B-B14F-4D97-AF65-F5344CB8AC3E}">
        <p14:creationId xmlns:p14="http://schemas.microsoft.com/office/powerpoint/2010/main" val="3126700441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1" y="621135"/>
            <a:ext cx="5976664" cy="5173491"/>
          </a:xfrm>
        </p:spPr>
        <p:txBody>
          <a:bodyPr>
            <a:normAutofit fontScale="85000" lnSpcReduction="20000"/>
          </a:bodyPr>
          <a:lstStyle/>
          <a:p>
            <a:pPr marL="108036"/>
            <a:r>
              <a:rPr lang="pl-PL" b="1" dirty="0" smtClean="0"/>
              <a:t>1.Przewodnikiem cieplnym nie jest?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a)Srebro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b)Diament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c)Drewno</a:t>
            </a:r>
          </a:p>
          <a:p>
            <a:pPr marL="108036"/>
            <a:r>
              <a:rPr lang="pl-PL" b="1" dirty="0" smtClean="0"/>
              <a:t>2.W zjawisku konwekcji ciepła para: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a)Unosi się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b)Spada na dół 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c)Nic nie robi</a:t>
            </a:r>
          </a:p>
          <a:p>
            <a:pPr marL="108036"/>
            <a:r>
              <a:rPr lang="pl-PL" dirty="0" smtClean="0"/>
              <a:t> </a:t>
            </a:r>
            <a:r>
              <a:rPr lang="pl-PL" b="1" dirty="0" smtClean="0"/>
              <a:t>3. W układzie zamkniętym: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a)Wymieniana jest energia.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b)Wymieniana jest masa.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c)Nic nie jest wymieniane.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5049728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179513" y="980991"/>
            <a:ext cx="8229600" cy="4525488"/>
          </a:xfrm>
        </p:spPr>
        <p:txBody>
          <a:bodyPr>
            <a:normAutofit fontScale="62500" lnSpcReduction="20000"/>
          </a:bodyPr>
          <a:lstStyle/>
          <a:p>
            <a:pPr marL="108226"/>
            <a:r>
              <a:rPr lang="pl-PL" dirty="0" smtClean="0"/>
              <a:t> </a:t>
            </a:r>
            <a:r>
              <a:rPr lang="pl-PL" b="1" dirty="0" smtClean="0"/>
              <a:t>4.Jednostką ciepła jest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a) Newton 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b) Joule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c) Kilogram</a:t>
            </a:r>
          </a:p>
          <a:p>
            <a:pPr marL="108226"/>
            <a:r>
              <a:rPr lang="pl-PL" b="1" dirty="0" smtClean="0"/>
              <a:t>5. </a:t>
            </a:r>
            <a:r>
              <a:rPr lang="pl-PL" b="1" i="1" dirty="0" smtClean="0"/>
              <a:t>Jeżeli ciało A jest w równowadze z ciałem C, a ciało B jest w równowadze z ciałem C,</a:t>
            </a:r>
            <a:br>
              <a:rPr lang="pl-PL" b="1" i="1" dirty="0" smtClean="0"/>
            </a:br>
            <a:r>
              <a:rPr lang="pl-PL" b="1" i="1" dirty="0" smtClean="0"/>
              <a:t>to ciało A jest w równowadze z ciałem B. Jest to treść: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a) Zerowej zasady termodynamiki Newtona.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b) Pierwszej zasady termodynamiki Newtona.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c) Pierwszej zasady dynamiki Newtona</a:t>
            </a:r>
          </a:p>
          <a:p>
            <a:pPr marL="108226"/>
            <a:r>
              <a:rPr lang="pl-PL" b="1" dirty="0" smtClean="0"/>
              <a:t>6.Zjawiskiem odwrotnym do skraplania jest: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a) Topnienie </a:t>
            </a:r>
            <a:endParaRPr lang="pl-PL" dirty="0"/>
          </a:p>
          <a:p>
            <a:pPr marL="108226">
              <a:spcBef>
                <a:spcPts val="600"/>
              </a:spcBef>
            </a:pPr>
            <a:r>
              <a:rPr lang="pl-PL" dirty="0"/>
              <a:t>b</a:t>
            </a:r>
            <a:r>
              <a:rPr lang="pl-PL" dirty="0" smtClean="0"/>
              <a:t>) Parowanie</a:t>
            </a:r>
            <a:endParaRPr lang="pl-PL" dirty="0"/>
          </a:p>
          <a:p>
            <a:pPr marL="108226">
              <a:spcBef>
                <a:spcPts val="600"/>
              </a:spcBef>
            </a:pPr>
            <a:r>
              <a:rPr lang="pl-PL" dirty="0"/>
              <a:t>c</a:t>
            </a:r>
            <a:r>
              <a:rPr lang="pl-PL" dirty="0" smtClean="0"/>
              <a:t>) Krzepnięcie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2118261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620984"/>
            <a:ext cx="8229600" cy="5386037"/>
          </a:xfrm>
        </p:spPr>
        <p:txBody>
          <a:bodyPr>
            <a:normAutofit fontScale="62500" lnSpcReduction="20000"/>
          </a:bodyPr>
          <a:lstStyle/>
          <a:p>
            <a:pPr marL="108426"/>
            <a:r>
              <a:rPr lang="pl-PL" b="1" dirty="0" smtClean="0"/>
              <a:t>7</a:t>
            </a:r>
            <a:r>
              <a:rPr lang="pl-PL" b="1" dirty="0"/>
              <a:t>. Sposobem przekazywania ciepła nie jest: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</a:t>
            </a:r>
            <a:r>
              <a:rPr lang="pl-PL" dirty="0" smtClean="0"/>
              <a:t>) Promieniowanie</a:t>
            </a:r>
            <a:endParaRPr lang="pl-PL" dirty="0"/>
          </a:p>
          <a:p>
            <a:pPr marL="108426">
              <a:spcBef>
                <a:spcPts val="600"/>
              </a:spcBef>
            </a:pPr>
            <a:r>
              <a:rPr lang="pl-PL" dirty="0"/>
              <a:t>b</a:t>
            </a:r>
            <a:r>
              <a:rPr lang="pl-PL" dirty="0" smtClean="0"/>
              <a:t>) Przewodnictwo</a:t>
            </a:r>
            <a:endParaRPr lang="pl-PL" dirty="0"/>
          </a:p>
          <a:p>
            <a:pPr marL="108426">
              <a:spcBef>
                <a:spcPts val="600"/>
              </a:spcBef>
            </a:pPr>
            <a:r>
              <a:rPr lang="pl-PL" dirty="0"/>
              <a:t>c</a:t>
            </a:r>
            <a:r>
              <a:rPr lang="pl-PL" dirty="0" smtClean="0"/>
              <a:t>) Dylatacja</a:t>
            </a:r>
            <a:endParaRPr lang="pl-PL" dirty="0"/>
          </a:p>
          <a:p>
            <a:pPr marL="108426"/>
            <a:r>
              <a:rPr lang="pl-PL" b="1" dirty="0" smtClean="0"/>
              <a:t>8</a:t>
            </a:r>
            <a:r>
              <a:rPr lang="pl-PL" b="1" dirty="0"/>
              <a:t>. Wraz z wyższą temperaturą: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a) Cząstki poruszają się szybciej.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b) Cząstki poruszają się wolniej.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c) Cząstki przestają się poruszać</a:t>
            </a:r>
            <a:r>
              <a:rPr lang="pl-PL" dirty="0" smtClean="0"/>
              <a:t>.</a:t>
            </a:r>
          </a:p>
          <a:p>
            <a:pPr marL="108426"/>
            <a:r>
              <a:rPr lang="pl-PL" b="1" dirty="0" smtClean="0"/>
              <a:t>9</a:t>
            </a:r>
            <a:r>
              <a:rPr lang="pl-PL" b="1" dirty="0"/>
              <a:t>. Substancją, która nie sublimuje jest: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</a:t>
            </a:r>
            <a:r>
              <a:rPr lang="pl-PL" dirty="0" smtClean="0"/>
              <a:t>) Jod</a:t>
            </a:r>
            <a:endParaRPr lang="pl-PL" dirty="0"/>
          </a:p>
          <a:p>
            <a:pPr marL="108426">
              <a:spcBef>
                <a:spcPts val="600"/>
              </a:spcBef>
            </a:pPr>
            <a:r>
              <a:rPr lang="pl-PL" dirty="0" smtClean="0"/>
              <a:t>b) Suchy </a:t>
            </a:r>
            <a:r>
              <a:rPr lang="pl-PL" dirty="0"/>
              <a:t>lód</a:t>
            </a:r>
          </a:p>
          <a:p>
            <a:pPr marL="108426">
              <a:spcBef>
                <a:spcPts val="600"/>
              </a:spcBef>
            </a:pPr>
            <a:r>
              <a:rPr lang="pl-PL" dirty="0" smtClean="0"/>
              <a:t>c) Drewno</a:t>
            </a:r>
            <a:endParaRPr lang="pl-PL" dirty="0"/>
          </a:p>
          <a:p>
            <a:pPr marL="108426"/>
            <a:r>
              <a:rPr lang="pl-PL" b="1" dirty="0" smtClean="0"/>
              <a:t>10</a:t>
            </a:r>
            <a:r>
              <a:rPr lang="pl-PL" b="1" dirty="0"/>
              <a:t>. 0 w skali Kelvina to temperatura: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a) Wrzenia wody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b) Topnienia lodu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c</a:t>
            </a:r>
            <a:r>
              <a:rPr lang="pl-PL" dirty="0" smtClean="0"/>
              <a:t>) W </a:t>
            </a:r>
            <a:r>
              <a:rPr lang="pl-PL" dirty="0"/>
              <a:t>której ustają drgania cząstek</a:t>
            </a:r>
          </a:p>
        </p:txBody>
      </p:sp>
    </p:spTree>
    <p:extLst>
      <p:ext uri="{BB962C8B-B14F-4D97-AF65-F5344CB8AC3E}">
        <p14:creationId xmlns:p14="http://schemas.microsoft.com/office/powerpoint/2010/main" val="111970633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b="1" dirty="0" smtClean="0"/>
              <a:t>Zadanie 1.</a:t>
            </a:r>
            <a:br>
              <a:rPr lang="pl-PL" b="1" dirty="0" smtClean="0"/>
            </a:br>
            <a:r>
              <a:rPr lang="pl-PL" dirty="0" smtClean="0"/>
              <a:t>W </a:t>
            </a:r>
            <a:r>
              <a:rPr lang="pl-PL" dirty="0"/>
              <a:t>jakim stosunku należy zmieszać wodę o temperaturze 100</a:t>
            </a:r>
            <a:r>
              <a:rPr lang="pl-PL" baseline="30000" dirty="0"/>
              <a:t>o</a:t>
            </a:r>
            <a:r>
              <a:rPr lang="pl-PL" dirty="0"/>
              <a:t>C z wodą o 20</a:t>
            </a:r>
            <a:r>
              <a:rPr lang="pl-PL" baseline="30000" dirty="0"/>
              <a:t> o</a:t>
            </a:r>
            <a:r>
              <a:rPr lang="pl-PL" dirty="0"/>
              <a:t>C, aby temperatura końcowa wody wynosiła 40</a:t>
            </a:r>
            <a:r>
              <a:rPr lang="pl-PL" baseline="30000" dirty="0"/>
              <a:t> o</a:t>
            </a:r>
            <a:r>
              <a:rPr lang="pl-PL" dirty="0"/>
              <a:t>C, jeżeli układ jest </a:t>
            </a:r>
            <a:r>
              <a:rPr lang="pl-PL" dirty="0" smtClean="0"/>
              <a:t>zamknięty</a:t>
            </a:r>
            <a:r>
              <a:rPr lang="pl-PL" dirty="0"/>
              <a:t>?</a:t>
            </a:r>
            <a:endParaRPr lang="pl-PL" dirty="0" smtClean="0"/>
          </a:p>
          <a:p>
            <a:r>
              <a:rPr lang="pl-PL" b="1" dirty="0" smtClean="0"/>
              <a:t>Zadanie 2. </a:t>
            </a:r>
            <a:br>
              <a:rPr lang="pl-PL" b="1" dirty="0" smtClean="0"/>
            </a:br>
            <a:r>
              <a:rPr lang="pl-PL" dirty="0" smtClean="0"/>
              <a:t>Oblicz </a:t>
            </a:r>
            <a:r>
              <a:rPr lang="pl-PL" dirty="0"/>
              <a:t>minimalną energię potrzebną do całkowitego stopienia 130 g srebra o temperaturze początkowej 15</a:t>
            </a:r>
            <a:r>
              <a:rPr lang="pl-PL" baseline="30000" dirty="0"/>
              <a:t> o</a:t>
            </a:r>
            <a:r>
              <a:rPr lang="pl-PL" dirty="0"/>
              <a:t>C. Ciepło właściwe srebra wynosi 236 J/(kg K</a:t>
            </a:r>
            <a:r>
              <a:rPr lang="pl-PL" dirty="0" smtClean="0"/>
              <a:t>), a </a:t>
            </a:r>
            <a:r>
              <a:rPr lang="pl-PL" dirty="0"/>
              <a:t>ciepło topnienia 105 KJ/kg, temperatura topnienia srebra 958</a:t>
            </a:r>
            <a:r>
              <a:rPr lang="pl-PL" baseline="30000" dirty="0"/>
              <a:t> </a:t>
            </a:r>
            <a:r>
              <a:rPr lang="pl-PL" baseline="30000" dirty="0" err="1"/>
              <a:t>o</a:t>
            </a:r>
            <a:r>
              <a:rPr lang="pl-PL" dirty="0" err="1"/>
              <a:t>C</a:t>
            </a:r>
            <a:r>
              <a:rPr lang="pl-PL" dirty="0" err="1" smtClean="0"/>
              <a:t>.</a:t>
            </a:r>
            <a:endParaRPr lang="pl-PL" dirty="0" smtClean="0"/>
          </a:p>
          <a:p>
            <a:r>
              <a:rPr lang="pl-PL" b="1" dirty="0" smtClean="0"/>
              <a:t>Zadanie 3.</a:t>
            </a:r>
            <a:br>
              <a:rPr lang="pl-PL" b="1" dirty="0" smtClean="0"/>
            </a:br>
            <a:r>
              <a:rPr lang="pl-PL" dirty="0" smtClean="0"/>
              <a:t>W </a:t>
            </a:r>
            <a:r>
              <a:rPr lang="pl-PL" dirty="0"/>
              <a:t>aluminiowym rondlu o masie 500g znajduje się woda o masie 1kg. Temperatura wody i rondla wynosi 20 stopni Celsjusza. Jaką masę wrzątku o temperaturze 100 stopni Celsjusza należy dolać, aby temperatura wody wzrosła do 60 stopni Celsjusza</a:t>
            </a:r>
            <a:r>
              <a:rPr lang="pl-PL" dirty="0" smtClean="0"/>
              <a:t>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44297827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1" y="621135"/>
            <a:ext cx="5976664" cy="5173491"/>
          </a:xfrm>
        </p:spPr>
        <p:txBody>
          <a:bodyPr>
            <a:normAutofit fontScale="77500" lnSpcReduction="20000"/>
          </a:bodyPr>
          <a:lstStyle/>
          <a:p>
            <a:pPr marL="108036"/>
            <a:endParaRPr lang="pl-PL" b="1" dirty="0" smtClean="0"/>
          </a:p>
          <a:p>
            <a:pPr marL="108036"/>
            <a:r>
              <a:rPr lang="pl-PL" b="1" dirty="0" smtClean="0"/>
              <a:t>1.Przewodnikiem </a:t>
            </a:r>
            <a:r>
              <a:rPr lang="pl-PL" b="1" dirty="0" smtClean="0"/>
              <a:t>cieplnym nie jest?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a)Srebro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b)Diament</a:t>
            </a:r>
          </a:p>
          <a:p>
            <a:pPr marL="108036">
              <a:spcBef>
                <a:spcPts val="600"/>
              </a:spcBef>
            </a:pPr>
            <a:r>
              <a:rPr lang="pl-PL" u="sng" dirty="0" smtClean="0"/>
              <a:t>c)Drewno</a:t>
            </a:r>
          </a:p>
          <a:p>
            <a:pPr marL="108036"/>
            <a:r>
              <a:rPr lang="pl-PL" b="1" dirty="0" smtClean="0"/>
              <a:t>2.W zjawisku konwekcji ciepła para:</a:t>
            </a:r>
          </a:p>
          <a:p>
            <a:pPr marL="108036">
              <a:spcBef>
                <a:spcPts val="600"/>
              </a:spcBef>
            </a:pPr>
            <a:r>
              <a:rPr lang="pl-PL" u="sng" dirty="0" smtClean="0"/>
              <a:t>a)Unosi się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b)Spada na dół 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c)Nic nie robi</a:t>
            </a:r>
          </a:p>
          <a:p>
            <a:pPr marL="108036"/>
            <a:r>
              <a:rPr lang="pl-PL" dirty="0" smtClean="0"/>
              <a:t> </a:t>
            </a:r>
            <a:r>
              <a:rPr lang="pl-PL" b="1" dirty="0" smtClean="0"/>
              <a:t>3. W układzie zamkniętym: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a)Wymieniana jest energia.</a:t>
            </a:r>
          </a:p>
          <a:p>
            <a:pPr marL="108036">
              <a:spcBef>
                <a:spcPts val="600"/>
              </a:spcBef>
            </a:pPr>
            <a:r>
              <a:rPr lang="pl-PL" dirty="0" smtClean="0"/>
              <a:t>b)Wymieniana jest masa.</a:t>
            </a:r>
          </a:p>
          <a:p>
            <a:pPr marL="108036">
              <a:spcBef>
                <a:spcPts val="600"/>
              </a:spcBef>
            </a:pPr>
            <a:r>
              <a:rPr lang="pl-PL" u="sng" dirty="0" smtClean="0"/>
              <a:t>c)Nic nie jest wymieniane.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</p:spPr>
        <p:txBody>
          <a:bodyPr/>
          <a:lstStyle/>
          <a:p>
            <a:r>
              <a:rPr lang="pl-PL" dirty="0" smtClean="0"/>
              <a:t>Odpowiedzi do zadań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1336929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179513" y="980991"/>
            <a:ext cx="8229600" cy="4525488"/>
          </a:xfrm>
        </p:spPr>
        <p:txBody>
          <a:bodyPr>
            <a:normAutofit fontScale="62500" lnSpcReduction="20000"/>
          </a:bodyPr>
          <a:lstStyle/>
          <a:p>
            <a:pPr marL="108226"/>
            <a:r>
              <a:rPr lang="pl-PL" dirty="0" smtClean="0"/>
              <a:t> </a:t>
            </a:r>
            <a:r>
              <a:rPr lang="pl-PL" b="1" dirty="0" smtClean="0"/>
              <a:t>4.Jednostką ciepła jest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a) Newton </a:t>
            </a:r>
          </a:p>
          <a:p>
            <a:pPr marL="108226">
              <a:spcBef>
                <a:spcPts val="600"/>
              </a:spcBef>
            </a:pPr>
            <a:r>
              <a:rPr lang="pl-PL" u="sng" dirty="0" smtClean="0"/>
              <a:t>b) Joule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c) Kilogram</a:t>
            </a:r>
          </a:p>
          <a:p>
            <a:pPr marL="108226"/>
            <a:r>
              <a:rPr lang="pl-PL" b="1" dirty="0" smtClean="0"/>
              <a:t>5. </a:t>
            </a:r>
            <a:r>
              <a:rPr lang="pl-PL" b="1" i="1" dirty="0" smtClean="0"/>
              <a:t>Jeżeli ciało A jest w równowadze z ciałem C, a ciało B jest w równowadze z ciałem C,</a:t>
            </a:r>
            <a:br>
              <a:rPr lang="pl-PL" b="1" i="1" dirty="0" smtClean="0"/>
            </a:br>
            <a:r>
              <a:rPr lang="pl-PL" b="1" i="1" dirty="0" smtClean="0"/>
              <a:t>to ciało A jest w równowadze z ciałem B. Jest to treść:</a:t>
            </a:r>
          </a:p>
          <a:p>
            <a:pPr marL="108226">
              <a:spcBef>
                <a:spcPts val="600"/>
              </a:spcBef>
            </a:pPr>
            <a:r>
              <a:rPr lang="pl-PL" u="sng" dirty="0" smtClean="0"/>
              <a:t>a) Zerowej zasady termodynamiki Newtona.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b) Pierwszej zasady termodynamiki Newtona.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c) Pierwszej zasady dynamiki Newtona</a:t>
            </a:r>
          </a:p>
          <a:p>
            <a:pPr marL="108226"/>
            <a:r>
              <a:rPr lang="pl-PL" b="1" dirty="0" smtClean="0"/>
              <a:t>6.Zjawiskiem odwrotnym do skraplania jest:</a:t>
            </a:r>
          </a:p>
          <a:p>
            <a:pPr marL="108226">
              <a:spcBef>
                <a:spcPts val="600"/>
              </a:spcBef>
            </a:pPr>
            <a:r>
              <a:rPr lang="pl-PL" dirty="0" smtClean="0"/>
              <a:t>a) Topnienie </a:t>
            </a:r>
            <a:endParaRPr lang="pl-PL" dirty="0"/>
          </a:p>
          <a:p>
            <a:pPr marL="108226">
              <a:spcBef>
                <a:spcPts val="600"/>
              </a:spcBef>
            </a:pPr>
            <a:r>
              <a:rPr lang="pl-PL" u="sng" dirty="0"/>
              <a:t>b</a:t>
            </a:r>
            <a:r>
              <a:rPr lang="pl-PL" u="sng" dirty="0" smtClean="0"/>
              <a:t>) Parowanie</a:t>
            </a:r>
            <a:endParaRPr lang="pl-PL" u="sng" dirty="0"/>
          </a:p>
          <a:p>
            <a:pPr marL="108226">
              <a:spcBef>
                <a:spcPts val="600"/>
              </a:spcBef>
            </a:pPr>
            <a:r>
              <a:rPr lang="pl-PL" dirty="0"/>
              <a:t>c</a:t>
            </a:r>
            <a:r>
              <a:rPr lang="pl-PL" dirty="0" smtClean="0"/>
              <a:t>) Krzepnięcie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21360748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620984"/>
            <a:ext cx="8229600" cy="5386037"/>
          </a:xfrm>
        </p:spPr>
        <p:txBody>
          <a:bodyPr>
            <a:normAutofit fontScale="62500" lnSpcReduction="20000"/>
          </a:bodyPr>
          <a:lstStyle/>
          <a:p>
            <a:pPr marL="108426"/>
            <a:r>
              <a:rPr lang="pl-PL" b="1" dirty="0" smtClean="0"/>
              <a:t>7</a:t>
            </a:r>
            <a:r>
              <a:rPr lang="pl-PL" b="1" dirty="0"/>
              <a:t>. Sposobem przekazywania ciepła nie jest: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</a:t>
            </a:r>
            <a:r>
              <a:rPr lang="pl-PL" dirty="0" smtClean="0"/>
              <a:t>) Promieniowanie</a:t>
            </a:r>
            <a:endParaRPr lang="pl-PL" dirty="0"/>
          </a:p>
          <a:p>
            <a:pPr marL="108426">
              <a:spcBef>
                <a:spcPts val="600"/>
              </a:spcBef>
            </a:pPr>
            <a:r>
              <a:rPr lang="pl-PL" dirty="0"/>
              <a:t>b</a:t>
            </a:r>
            <a:r>
              <a:rPr lang="pl-PL" dirty="0" smtClean="0"/>
              <a:t>) Przewodnictwo</a:t>
            </a:r>
            <a:endParaRPr lang="pl-PL" dirty="0"/>
          </a:p>
          <a:p>
            <a:pPr marL="108426">
              <a:spcBef>
                <a:spcPts val="600"/>
              </a:spcBef>
            </a:pPr>
            <a:r>
              <a:rPr lang="pl-PL" u="sng" dirty="0"/>
              <a:t>c</a:t>
            </a:r>
            <a:r>
              <a:rPr lang="pl-PL" u="sng" dirty="0" smtClean="0"/>
              <a:t>) Dylatacja</a:t>
            </a:r>
            <a:endParaRPr lang="pl-PL" u="sng" dirty="0"/>
          </a:p>
          <a:p>
            <a:pPr marL="108426"/>
            <a:r>
              <a:rPr lang="pl-PL" b="1" dirty="0" smtClean="0"/>
              <a:t>8</a:t>
            </a:r>
            <a:r>
              <a:rPr lang="pl-PL" b="1" dirty="0"/>
              <a:t>. Wraz z wyższą temperaturą:</a:t>
            </a:r>
          </a:p>
          <a:p>
            <a:pPr marL="108426">
              <a:spcBef>
                <a:spcPts val="600"/>
              </a:spcBef>
            </a:pPr>
            <a:r>
              <a:rPr lang="pl-PL" u="sng" dirty="0"/>
              <a:t>a) Cząstki poruszają się szybciej.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b) Cząstki poruszają się wolniej.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c) Cząstki przestają się poruszać</a:t>
            </a:r>
            <a:r>
              <a:rPr lang="pl-PL" dirty="0" smtClean="0"/>
              <a:t>.</a:t>
            </a:r>
          </a:p>
          <a:p>
            <a:pPr marL="108426"/>
            <a:r>
              <a:rPr lang="pl-PL" b="1" dirty="0" smtClean="0"/>
              <a:t>9</a:t>
            </a:r>
            <a:r>
              <a:rPr lang="pl-PL" b="1" dirty="0"/>
              <a:t>. Substancją, która nie sublimuje jest: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</a:t>
            </a:r>
            <a:r>
              <a:rPr lang="pl-PL" dirty="0" smtClean="0"/>
              <a:t>) Jod</a:t>
            </a:r>
            <a:endParaRPr lang="pl-PL" dirty="0"/>
          </a:p>
          <a:p>
            <a:pPr marL="108426">
              <a:spcBef>
                <a:spcPts val="600"/>
              </a:spcBef>
            </a:pPr>
            <a:r>
              <a:rPr lang="pl-PL" dirty="0" smtClean="0"/>
              <a:t>b) Suchy </a:t>
            </a:r>
            <a:r>
              <a:rPr lang="pl-PL" dirty="0"/>
              <a:t>lód</a:t>
            </a:r>
          </a:p>
          <a:p>
            <a:pPr marL="108426">
              <a:spcBef>
                <a:spcPts val="600"/>
              </a:spcBef>
            </a:pPr>
            <a:r>
              <a:rPr lang="pl-PL" u="sng" dirty="0" smtClean="0"/>
              <a:t>c) Drewno</a:t>
            </a:r>
            <a:endParaRPr lang="pl-PL" dirty="0"/>
          </a:p>
          <a:p>
            <a:pPr marL="108426"/>
            <a:r>
              <a:rPr lang="pl-PL" b="1" dirty="0" smtClean="0"/>
              <a:t>10</a:t>
            </a:r>
            <a:r>
              <a:rPr lang="pl-PL" b="1" dirty="0"/>
              <a:t>. 0 w skali Kelvina to temperatura: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a) Wrzenia wody</a:t>
            </a:r>
          </a:p>
          <a:p>
            <a:pPr marL="108426">
              <a:spcBef>
                <a:spcPts val="600"/>
              </a:spcBef>
            </a:pPr>
            <a:r>
              <a:rPr lang="pl-PL" dirty="0"/>
              <a:t>b) Topnienia lodu</a:t>
            </a:r>
          </a:p>
          <a:p>
            <a:pPr marL="108426">
              <a:spcBef>
                <a:spcPts val="600"/>
              </a:spcBef>
            </a:pPr>
            <a:r>
              <a:rPr lang="pl-PL" u="sng" dirty="0"/>
              <a:t>c</a:t>
            </a:r>
            <a:r>
              <a:rPr lang="pl-PL" u="sng" dirty="0" smtClean="0"/>
              <a:t>) W </a:t>
            </a:r>
            <a:r>
              <a:rPr lang="pl-PL" u="sng" dirty="0"/>
              <a:t>której ustają drgania cząstek</a:t>
            </a:r>
          </a:p>
        </p:txBody>
      </p:sp>
    </p:spTree>
    <p:extLst>
      <p:ext uri="{BB962C8B-B14F-4D97-AF65-F5344CB8AC3E}">
        <p14:creationId xmlns:p14="http://schemas.microsoft.com/office/powerpoint/2010/main" val="2720993708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Odpowiedzi do zadań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 smtClean="0"/>
              <a:t>Zadanie 1.</a:t>
            </a:r>
            <a:r>
              <a:rPr lang="pl-PL" dirty="0" smtClean="0"/>
              <a:t> 	1/3 </a:t>
            </a:r>
          </a:p>
          <a:p>
            <a:pPr marL="108862"/>
            <a:endParaRPr lang="pl-PL" dirty="0" smtClean="0"/>
          </a:p>
          <a:p>
            <a:r>
              <a:rPr lang="pl-PL" b="1" dirty="0" smtClean="0"/>
              <a:t>Zadanie </a:t>
            </a:r>
            <a:r>
              <a:rPr lang="pl-PL" b="1" dirty="0"/>
              <a:t>2</a:t>
            </a:r>
            <a:r>
              <a:rPr lang="pl-PL" b="1" dirty="0" smtClean="0"/>
              <a:t>.</a:t>
            </a:r>
            <a:r>
              <a:rPr lang="pl-PL" dirty="0" smtClean="0"/>
              <a:t> 	42.7 </a:t>
            </a:r>
            <a:r>
              <a:rPr lang="pl-PL" dirty="0"/>
              <a:t>kJ </a:t>
            </a:r>
            <a:endParaRPr lang="pl-PL" dirty="0" smtClean="0"/>
          </a:p>
          <a:p>
            <a:pPr marL="108862"/>
            <a:endParaRPr lang="pl-PL" dirty="0" smtClean="0"/>
          </a:p>
          <a:p>
            <a:r>
              <a:rPr lang="pl-PL" b="1" dirty="0" smtClean="0"/>
              <a:t>Zadanie 3.	</a:t>
            </a:r>
            <a:r>
              <a:rPr lang="pl-PL" dirty="0" smtClean="0"/>
              <a:t> </a:t>
            </a:r>
            <a:r>
              <a:rPr lang="pl-PL" dirty="0"/>
              <a:t>1.1 kg</a:t>
            </a:r>
          </a:p>
        </p:txBody>
      </p:sp>
    </p:spTree>
    <p:extLst>
      <p:ext uri="{BB962C8B-B14F-4D97-AF65-F5344CB8AC3E}">
        <p14:creationId xmlns:p14="http://schemas.microsoft.com/office/powerpoint/2010/main" val="560678173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Obieg wody w przyrodzie</a:t>
            </a:r>
            <a:endParaRPr lang="pl-PL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625404"/>
            <a:ext cx="7920880" cy="3846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52966416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1996" dirty="0"/>
              <a:t>Cel doświadczenia: Utrwalenie zjawisk i pojęć</a:t>
            </a:r>
          </a:p>
          <a:p>
            <a:r>
              <a:rPr lang="pl-PL" sz="1996" dirty="0"/>
              <a:t>Zestaw doświadczalny: </a:t>
            </a:r>
            <a:br>
              <a:rPr lang="pl-PL" sz="1996" dirty="0"/>
            </a:br>
            <a:r>
              <a:rPr lang="pl-PL" sz="1996" dirty="0"/>
              <a:t>Obieg wody w przyrodzie, Kostki lodu, Lampka 60 Watt</a:t>
            </a:r>
          </a:p>
          <a:p>
            <a:r>
              <a:rPr lang="pl-PL" sz="1996" dirty="0"/>
              <a:t>Przebieg doświadczenia: </a:t>
            </a:r>
            <a:br>
              <a:rPr lang="pl-PL" sz="1996" dirty="0"/>
            </a:br>
            <a:r>
              <a:rPr lang="pl-PL" sz="1996" dirty="0"/>
              <a:t>Włączamy lampkę. Umieszczamy w miejscu do tego przeznaczonym kostki lodu (na chmurce). </a:t>
            </a:r>
          </a:p>
          <a:p>
            <a:r>
              <a:rPr lang="pl-PL" sz="1996" dirty="0"/>
              <a:t>Obserwacje: </a:t>
            </a:r>
            <a:br>
              <a:rPr lang="pl-PL" sz="1996" dirty="0"/>
            </a:br>
            <a:r>
              <a:rPr lang="pl-PL" sz="1996" dirty="0"/>
              <a:t>Zwiększająca się para wodna powoduje skraplanie się zimnej chmury. Zaczyna padać deszcz. Rzeki zbierają padający deszcz i transportują go z powrotem do zbiornika wodnego. Cykl zamyka się.</a:t>
            </a:r>
          </a:p>
          <a:p>
            <a:r>
              <a:rPr lang="pl-PL" sz="1996" dirty="0"/>
              <a:t>Wnioski: W przyrodzie zachodzą naturalnie zjawiska parowania, topnienia, skraplania etc.</a:t>
            </a:r>
          </a:p>
        </p:txBody>
      </p:sp>
    </p:spTree>
    <p:extLst>
      <p:ext uri="{BB962C8B-B14F-4D97-AF65-F5344CB8AC3E}">
        <p14:creationId xmlns:p14="http://schemas.microsoft.com/office/powerpoint/2010/main" val="1932685634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Obieg wody w przyrodzie</a:t>
            </a:r>
            <a:br>
              <a:rPr lang="pl-PL" dirty="0" smtClean="0"/>
            </a:br>
            <a:r>
              <a:rPr lang="pl-PL" dirty="0" smtClean="0"/>
              <a:t>Zadanie domowe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1481533"/>
            <a:ext cx="8229600" cy="4251480"/>
          </a:xfrm>
        </p:spPr>
        <p:txBody>
          <a:bodyPr>
            <a:normAutofit/>
          </a:bodyPr>
          <a:lstStyle/>
          <a:p>
            <a:pPr marL="109604"/>
            <a:r>
              <a:rPr lang="pl-PL" dirty="0" smtClean="0"/>
              <a:t>Odpowiedz pisemnie na pytania:</a:t>
            </a:r>
          </a:p>
          <a:p>
            <a:r>
              <a:rPr lang="pl-PL" dirty="0" smtClean="0"/>
              <a:t>Jakie zjawiska fizyczne możesz zaobserwować podczas obiegu wody w przyrodzie? </a:t>
            </a:r>
          </a:p>
          <a:p>
            <a:r>
              <a:rPr lang="pl-PL" dirty="0" smtClean="0"/>
              <a:t>Wymień </a:t>
            </a:r>
            <a:r>
              <a:rPr lang="pl-PL" dirty="0"/>
              <a:t>zjawiska przeciwne do nich. </a:t>
            </a:r>
            <a:endParaRPr lang="pl-PL" dirty="0" smtClean="0"/>
          </a:p>
          <a:p>
            <a:r>
              <a:rPr lang="pl-PL" dirty="0" smtClean="0"/>
              <a:t>Co się wówczas dzieje? </a:t>
            </a:r>
          </a:p>
          <a:p>
            <a:r>
              <a:rPr lang="pl-PL" dirty="0" smtClean="0"/>
              <a:t>Jakich zjawisk nie uwzględniono w cyklu?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98631697"/>
      </p:ext>
    </p:extLst>
  </p:cSld>
  <p:clrMapOvr>
    <a:masterClrMapping/>
  </p:clrMapOvr>
</p:sld>
</file>

<file path=ppt/theme/theme1.xml><?xml version="1.0" encoding="utf-8"?>
<a:theme xmlns:a="http://schemas.openxmlformats.org/drawingml/2006/main" name="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3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4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4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4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4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4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4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4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4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4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5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5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5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5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5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5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5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5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5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5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6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6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6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6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6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6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6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6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6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6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7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7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7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5.xml><?xml version="1.0" encoding="utf-8"?>
<a:theme xmlns:a="http://schemas.openxmlformats.org/drawingml/2006/main" name="7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6.xml><?xml version="1.0" encoding="utf-8"?>
<a:theme xmlns:a="http://schemas.openxmlformats.org/drawingml/2006/main" name="7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7.xml><?xml version="1.0" encoding="utf-8"?>
<a:theme xmlns:a="http://schemas.openxmlformats.org/drawingml/2006/main" name="7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8.xml><?xml version="1.0" encoding="utf-8"?>
<a:theme xmlns:a="http://schemas.openxmlformats.org/drawingml/2006/main" name="7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9.xml><?xml version="1.0" encoding="utf-8"?>
<a:theme xmlns:a="http://schemas.openxmlformats.org/drawingml/2006/main" name="7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0.xml><?xml version="1.0" encoding="utf-8"?>
<a:theme xmlns:a="http://schemas.openxmlformats.org/drawingml/2006/main" name="7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1.xml><?xml version="1.0" encoding="utf-8"?>
<a:theme xmlns:a="http://schemas.openxmlformats.org/drawingml/2006/main" name="7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2.xml><?xml version="1.0" encoding="utf-8"?>
<a:theme xmlns:a="http://schemas.openxmlformats.org/drawingml/2006/main" name="8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3.xml><?xml version="1.0" encoding="utf-8"?>
<a:theme xmlns:a="http://schemas.openxmlformats.org/drawingml/2006/main" name="8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4.xml><?xml version="1.0" encoding="utf-8"?>
<a:theme xmlns:a="http://schemas.openxmlformats.org/drawingml/2006/main" name="8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5.xml><?xml version="1.0" encoding="utf-8"?>
<a:theme xmlns:a="http://schemas.openxmlformats.org/drawingml/2006/main" name="8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6.xml><?xml version="1.0" encoding="utf-8"?>
<a:theme xmlns:a="http://schemas.openxmlformats.org/drawingml/2006/main" name="8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7.xml><?xml version="1.0" encoding="utf-8"?>
<a:theme xmlns:a="http://schemas.openxmlformats.org/drawingml/2006/main" name="8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8.xml><?xml version="1.0" encoding="utf-8"?>
<a:theme xmlns:a="http://schemas.openxmlformats.org/drawingml/2006/main" name="8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9.xml><?xml version="1.0" encoding="utf-8"?>
<a:theme xmlns:a="http://schemas.openxmlformats.org/drawingml/2006/main" name="8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0.xml><?xml version="1.0" encoding="utf-8"?>
<a:theme xmlns:a="http://schemas.openxmlformats.org/drawingml/2006/main" name="8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1.xml><?xml version="1.0" encoding="utf-8"?>
<a:theme xmlns:a="http://schemas.openxmlformats.org/drawingml/2006/main" name="8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2.xml><?xml version="1.0" encoding="utf-8"?>
<a:theme xmlns:a="http://schemas.openxmlformats.org/drawingml/2006/main" name="9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3.xml><?xml version="1.0" encoding="utf-8"?>
<a:theme xmlns:a="http://schemas.openxmlformats.org/drawingml/2006/main" name="9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4.xml><?xml version="1.0" encoding="utf-8"?>
<a:theme xmlns:a="http://schemas.openxmlformats.org/drawingml/2006/main" name="9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5.xml><?xml version="1.0" encoding="utf-8"?>
<a:theme xmlns:a="http://schemas.openxmlformats.org/drawingml/2006/main" name="9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6.xml><?xml version="1.0" encoding="utf-8"?>
<a:theme xmlns:a="http://schemas.openxmlformats.org/drawingml/2006/main" name="9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7.xml><?xml version="1.0" encoding="utf-8"?>
<a:theme xmlns:a="http://schemas.openxmlformats.org/drawingml/2006/main" name="9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8.xml><?xml version="1.0" encoding="utf-8"?>
<a:theme xmlns:a="http://schemas.openxmlformats.org/drawingml/2006/main" name="9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9.xml><?xml version="1.0" encoding="utf-8"?>
<a:theme xmlns:a="http://schemas.openxmlformats.org/drawingml/2006/main" name="9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0.xml><?xml version="1.0" encoding="utf-8"?>
<a:theme xmlns:a="http://schemas.openxmlformats.org/drawingml/2006/main" name="9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1.xml><?xml version="1.0" encoding="utf-8"?>
<a:theme xmlns:a="http://schemas.openxmlformats.org/drawingml/2006/main" name="9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2.xml><?xml version="1.0" encoding="utf-8"?>
<a:theme xmlns:a="http://schemas.openxmlformats.org/drawingml/2006/main" name="10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3.xml><?xml version="1.0" encoding="utf-8"?>
<a:theme xmlns:a="http://schemas.openxmlformats.org/drawingml/2006/main" name="10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4.xml><?xml version="1.0" encoding="utf-8"?>
<a:theme xmlns:a="http://schemas.openxmlformats.org/drawingml/2006/main" name="102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5.xml><?xml version="1.0" encoding="utf-8"?>
<a:theme xmlns:a="http://schemas.openxmlformats.org/drawingml/2006/main" name="103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6.xml><?xml version="1.0" encoding="utf-8"?>
<a:theme xmlns:a="http://schemas.openxmlformats.org/drawingml/2006/main" name="104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7.xml><?xml version="1.0" encoding="utf-8"?>
<a:theme xmlns:a="http://schemas.openxmlformats.org/drawingml/2006/main" name="105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8.xml><?xml version="1.0" encoding="utf-8"?>
<a:theme xmlns:a="http://schemas.openxmlformats.org/drawingml/2006/main" name="106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9.xml><?xml version="1.0" encoding="utf-8"?>
<a:theme xmlns:a="http://schemas.openxmlformats.org/drawingml/2006/main" name="107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0.xml><?xml version="1.0" encoding="utf-8"?>
<a:theme xmlns:a="http://schemas.openxmlformats.org/drawingml/2006/main" name="108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1.xml><?xml version="1.0" encoding="utf-8"?>
<a:theme xmlns:a="http://schemas.openxmlformats.org/drawingml/2006/main" name="109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2.xml><?xml version="1.0" encoding="utf-8"?>
<a:theme xmlns:a="http://schemas.openxmlformats.org/drawingml/2006/main" name="110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3.xml><?xml version="1.0" encoding="utf-8"?>
<a:theme xmlns:a="http://schemas.openxmlformats.org/drawingml/2006/main" name="111_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zFIZYKA_optyka</Template>
  <TotalTime>226</TotalTime>
  <Words>2121</Words>
  <Application>Microsoft Office PowerPoint</Application>
  <PresentationFormat>On-screen Show (4:3)</PresentationFormat>
  <Paragraphs>505</Paragraphs>
  <Slides>124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113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124</vt:i4>
      </vt:variant>
    </vt:vector>
  </HeadingPairs>
  <TitlesOfParts>
    <vt:vector size="242" baseType="lpstr">
      <vt:lpstr>宋体</vt:lpstr>
      <vt:lpstr>Arial</vt:lpstr>
      <vt:lpstr>Calibri</vt:lpstr>
      <vt:lpstr>StarSymbol</vt:lpstr>
      <vt:lpstr>zFIZYKA_optyka</vt:lpstr>
      <vt:lpstr>zFIZYKA_4cieplo</vt:lpstr>
      <vt:lpstr>1_zFIZYKA_4cieplo</vt:lpstr>
      <vt:lpstr>2_zFIZYKA_4cieplo</vt:lpstr>
      <vt:lpstr>3_zFIZYKA_4cieplo</vt:lpstr>
      <vt:lpstr>4_zFIZYKA_4cieplo</vt:lpstr>
      <vt:lpstr>5_zFIZYKA_4cieplo</vt:lpstr>
      <vt:lpstr>6_zFIZYKA_4cieplo</vt:lpstr>
      <vt:lpstr>7_zFIZYKA_4cieplo</vt:lpstr>
      <vt:lpstr>8_zFIZYKA_4cieplo</vt:lpstr>
      <vt:lpstr>9_zFIZYKA_4cieplo</vt:lpstr>
      <vt:lpstr>10_zFIZYKA_4cieplo</vt:lpstr>
      <vt:lpstr>11_zFIZYKA_4cieplo</vt:lpstr>
      <vt:lpstr>12_zFIZYKA_4cieplo</vt:lpstr>
      <vt:lpstr>13_zFIZYKA_4cieplo</vt:lpstr>
      <vt:lpstr>14_zFIZYKA_4cieplo</vt:lpstr>
      <vt:lpstr>15_zFIZYKA_4cieplo</vt:lpstr>
      <vt:lpstr>16_zFIZYKA_4cieplo</vt:lpstr>
      <vt:lpstr>17_zFIZYKA_4cieplo</vt:lpstr>
      <vt:lpstr>18_zFIZYKA_4cieplo</vt:lpstr>
      <vt:lpstr>19_zFIZYKA_4cieplo</vt:lpstr>
      <vt:lpstr>20_zFIZYKA_4cieplo</vt:lpstr>
      <vt:lpstr>21_zFIZYKA_4cieplo</vt:lpstr>
      <vt:lpstr>22_zFIZYKA_4cieplo</vt:lpstr>
      <vt:lpstr>23_zFIZYKA_4cieplo</vt:lpstr>
      <vt:lpstr>24_zFIZYKA_4cieplo</vt:lpstr>
      <vt:lpstr>25_zFIZYKA_4cieplo</vt:lpstr>
      <vt:lpstr>26_zFIZYKA_4cieplo</vt:lpstr>
      <vt:lpstr>27_zFIZYKA_4cieplo</vt:lpstr>
      <vt:lpstr>28_zFIZYKA_4cieplo</vt:lpstr>
      <vt:lpstr>29_zFIZYKA_4cieplo</vt:lpstr>
      <vt:lpstr>30_zFIZYKA_4cieplo</vt:lpstr>
      <vt:lpstr>31_zFIZYKA_4cieplo</vt:lpstr>
      <vt:lpstr>32_zFIZYKA_4cieplo</vt:lpstr>
      <vt:lpstr>33_zFIZYKA_4cieplo</vt:lpstr>
      <vt:lpstr>34_zFIZYKA_4cieplo</vt:lpstr>
      <vt:lpstr>35_zFIZYKA_4cieplo</vt:lpstr>
      <vt:lpstr>36_zFIZYKA_4cieplo</vt:lpstr>
      <vt:lpstr>37_zFIZYKA_4cieplo</vt:lpstr>
      <vt:lpstr>38_zFIZYKA_4cieplo</vt:lpstr>
      <vt:lpstr>39_zFIZYKA_4cieplo</vt:lpstr>
      <vt:lpstr>40_zFIZYKA_4cieplo</vt:lpstr>
      <vt:lpstr>41_zFIZYKA_4cieplo</vt:lpstr>
      <vt:lpstr>42_zFIZYKA_4cieplo</vt:lpstr>
      <vt:lpstr>43_zFIZYKA_4cieplo</vt:lpstr>
      <vt:lpstr>44_zFIZYKA_4cieplo</vt:lpstr>
      <vt:lpstr>45_zFIZYKA_4cieplo</vt:lpstr>
      <vt:lpstr>46_zFIZYKA_4cieplo</vt:lpstr>
      <vt:lpstr>47_zFIZYKA_4cieplo</vt:lpstr>
      <vt:lpstr>48_zFIZYKA_4cieplo</vt:lpstr>
      <vt:lpstr>49_zFIZYKA_4cieplo</vt:lpstr>
      <vt:lpstr>50_zFIZYKA_4cieplo</vt:lpstr>
      <vt:lpstr>51_zFIZYKA_4cieplo</vt:lpstr>
      <vt:lpstr>52_zFIZYKA_4cieplo</vt:lpstr>
      <vt:lpstr>53_zFIZYKA_4cieplo</vt:lpstr>
      <vt:lpstr>54_zFIZYKA_4cieplo</vt:lpstr>
      <vt:lpstr>55_zFIZYKA_4cieplo</vt:lpstr>
      <vt:lpstr>56_zFIZYKA_4cieplo</vt:lpstr>
      <vt:lpstr>57_zFIZYKA_4cieplo</vt:lpstr>
      <vt:lpstr>58_zFIZYKA_4cieplo</vt:lpstr>
      <vt:lpstr>59_zFIZYKA_4cieplo</vt:lpstr>
      <vt:lpstr>60_zFIZYKA_4cieplo</vt:lpstr>
      <vt:lpstr>61_zFIZYKA_4cieplo</vt:lpstr>
      <vt:lpstr>62_zFIZYKA_4cieplo</vt:lpstr>
      <vt:lpstr>63_zFIZYKA_4cieplo</vt:lpstr>
      <vt:lpstr>64_zFIZYKA_4cieplo</vt:lpstr>
      <vt:lpstr>65_zFIZYKA_4cieplo</vt:lpstr>
      <vt:lpstr>66_zFIZYKA_4cieplo</vt:lpstr>
      <vt:lpstr>67_zFIZYKA_4cieplo</vt:lpstr>
      <vt:lpstr>68_zFIZYKA_4cieplo</vt:lpstr>
      <vt:lpstr>69_zFIZYKA_4cieplo</vt:lpstr>
      <vt:lpstr>70_zFIZYKA_4cieplo</vt:lpstr>
      <vt:lpstr>71_zFIZYKA_4cieplo</vt:lpstr>
      <vt:lpstr>72_zFIZYKA_4cieplo</vt:lpstr>
      <vt:lpstr>73_zFIZYKA_4cieplo</vt:lpstr>
      <vt:lpstr>74_zFIZYKA_4cieplo</vt:lpstr>
      <vt:lpstr>75_zFIZYKA_4cieplo</vt:lpstr>
      <vt:lpstr>76_zFIZYKA_4cieplo</vt:lpstr>
      <vt:lpstr>77_zFIZYKA_4cieplo</vt:lpstr>
      <vt:lpstr>78_zFIZYKA_4cieplo</vt:lpstr>
      <vt:lpstr>79_zFIZYKA_4cieplo</vt:lpstr>
      <vt:lpstr>80_zFIZYKA_4cieplo</vt:lpstr>
      <vt:lpstr>81_zFIZYKA_4cieplo</vt:lpstr>
      <vt:lpstr>82_zFIZYKA_4cieplo</vt:lpstr>
      <vt:lpstr>83_zFIZYKA_4cieplo</vt:lpstr>
      <vt:lpstr>84_zFIZYKA_4cieplo</vt:lpstr>
      <vt:lpstr>85_zFIZYKA_4cieplo</vt:lpstr>
      <vt:lpstr>86_zFIZYKA_4cieplo</vt:lpstr>
      <vt:lpstr>87_zFIZYKA_4cieplo</vt:lpstr>
      <vt:lpstr>88_zFIZYKA_4cieplo</vt:lpstr>
      <vt:lpstr>89_zFIZYKA_4cieplo</vt:lpstr>
      <vt:lpstr>90_zFIZYKA_4cieplo</vt:lpstr>
      <vt:lpstr>91_zFIZYKA_4cieplo</vt:lpstr>
      <vt:lpstr>92_zFIZYKA_4cieplo</vt:lpstr>
      <vt:lpstr>93_zFIZYKA_4cieplo</vt:lpstr>
      <vt:lpstr>94_zFIZYKA_4cieplo</vt:lpstr>
      <vt:lpstr>95_zFIZYKA_4cieplo</vt:lpstr>
      <vt:lpstr>96_zFIZYKA_4cieplo</vt:lpstr>
      <vt:lpstr>97_zFIZYKA_4cieplo</vt:lpstr>
      <vt:lpstr>98_zFIZYKA_4cieplo</vt:lpstr>
      <vt:lpstr>99_zFIZYKA_4cieplo</vt:lpstr>
      <vt:lpstr>100_zFIZYKA_4cieplo</vt:lpstr>
      <vt:lpstr>101_zFIZYKA_4cieplo</vt:lpstr>
      <vt:lpstr>102_zFIZYKA_4cieplo</vt:lpstr>
      <vt:lpstr>103_zFIZYKA_4cieplo</vt:lpstr>
      <vt:lpstr>104_zFIZYKA_4cieplo</vt:lpstr>
      <vt:lpstr>105_zFIZYKA_4cieplo</vt:lpstr>
      <vt:lpstr>106_zFIZYKA_4cieplo</vt:lpstr>
      <vt:lpstr>107_zFIZYKA_4cieplo</vt:lpstr>
      <vt:lpstr>108_zFIZYKA_4cieplo</vt:lpstr>
      <vt:lpstr>109_zFIZYKA_4cieplo</vt:lpstr>
      <vt:lpstr>110_zFIZYKA_4cieplo</vt:lpstr>
      <vt:lpstr>111_zFIZYKA_4cieplo</vt:lpstr>
      <vt:lpstr>Równanie</vt:lpstr>
      <vt:lpstr>Co to jest ciepło?</vt:lpstr>
      <vt:lpstr>Definicja ciepła</vt:lpstr>
      <vt:lpstr>Sposoby przekazywania ciepła: 1.Przewodnictwo cieplne</vt:lpstr>
      <vt:lpstr>Sposoby przekazywania ciepła: 2. Promieniowanie cieplne</vt:lpstr>
      <vt:lpstr>Sposoby przekazywania ciepła: 3.Konwekcja</vt:lpstr>
      <vt:lpstr>Właściwości cieplne ciał: Izolatory i przewodniki cieplne:</vt:lpstr>
      <vt:lpstr>Rodzaje układów: </vt:lpstr>
      <vt:lpstr>Doświadczenie 1. Przewodnictwo cieplne</vt:lpstr>
      <vt:lpstr> Doświadczenie 2. Promieniowanie cieplne (detektor) </vt:lpstr>
      <vt:lpstr>Konwekcja i dylatacja</vt:lpstr>
      <vt:lpstr>Konwekcja:  </vt:lpstr>
      <vt:lpstr>Konwekcja</vt:lpstr>
      <vt:lpstr>Konwekcja</vt:lpstr>
      <vt:lpstr>Dylatacja:</vt:lpstr>
      <vt:lpstr>Dylatacja</vt:lpstr>
      <vt:lpstr>Dylatacja w otoczeniu</vt:lpstr>
      <vt:lpstr>Przerwy dylatacyjne</vt:lpstr>
      <vt:lpstr>Bimetal</vt:lpstr>
      <vt:lpstr>Rozszerzalność  temperaturowa ciał</vt:lpstr>
      <vt:lpstr>Doświadczenie 1. Dylatacja monety</vt:lpstr>
      <vt:lpstr>Doświadczenie 2. Konwekcja kalium</vt:lpstr>
      <vt:lpstr>Doświadczenie 3. Konwekcja- probówki</vt:lpstr>
      <vt:lpstr>Doświadczenie 4. Konwekcja- 2 Szklanki</vt:lpstr>
      <vt:lpstr>Temperatura  i sposoby jej pomiaru.</vt:lpstr>
      <vt:lpstr>Temperatura</vt:lpstr>
      <vt:lpstr>Sposoby pomiaru temperatury Rodzaje termometrów</vt:lpstr>
      <vt:lpstr>Sposoby pomiaru temperatury Termometr cieczowy</vt:lpstr>
      <vt:lpstr>Termometr oporowy</vt:lpstr>
      <vt:lpstr>Termometr oporowy</vt:lpstr>
      <vt:lpstr>Termometr bimetaliczny</vt:lpstr>
      <vt:lpstr>Termometr bimetaliczny</vt:lpstr>
      <vt:lpstr>Termopara</vt:lpstr>
      <vt:lpstr>Termopara</vt:lpstr>
      <vt:lpstr>Pirometr optyczny</vt:lpstr>
      <vt:lpstr>Pirometr optyczny</vt:lpstr>
      <vt:lpstr>Termoskop i termometr Galileusza</vt:lpstr>
      <vt:lpstr>Termometr Galileusza</vt:lpstr>
      <vt:lpstr>Skale temperatur 1. Skala Celsjusza</vt:lpstr>
      <vt:lpstr>Skale temperatur 2. Skala Kelvina</vt:lpstr>
      <vt:lpstr>Skale temperatur 3. Skala Fahrenheita</vt:lpstr>
      <vt:lpstr>Przeliczanie temperatur - wzory</vt:lpstr>
      <vt:lpstr>Spróbuj przeliczyć temperatury:</vt:lpstr>
      <vt:lpstr>Pojęcie równowagi termicznej. Zerowa zasada termodynamiki Newtona.  Energia kinetyczna cząstek a temperatura.</vt:lpstr>
      <vt:lpstr>Zerowa zasada  termodynamiki Newtona: </vt:lpstr>
      <vt:lpstr>Zerowa zasada termodynamiki</vt:lpstr>
      <vt:lpstr>Równowaga</vt:lpstr>
      <vt:lpstr>Stan równowagi termodynamicznej </vt:lpstr>
      <vt:lpstr>Rodzaje równowagi</vt:lpstr>
      <vt:lpstr>Czy łatwo zmienić stan piłki  w dwóch przypadkach?</vt:lpstr>
      <vt:lpstr>Energia kinetyczna  a temperatura </vt:lpstr>
      <vt:lpstr>Doświadczenie 1. Energia kinetyczna a temperatura</vt:lpstr>
      <vt:lpstr>Stan skupienia.  Topnienie i krzepnięcie</vt:lpstr>
      <vt:lpstr>Stan skupienia </vt:lpstr>
      <vt:lpstr>Zmiany stanów skupienia</vt:lpstr>
      <vt:lpstr>Przejście fazowe</vt:lpstr>
      <vt:lpstr>Topnienie</vt:lpstr>
      <vt:lpstr>Temperatura topnienia</vt:lpstr>
      <vt:lpstr>Krzepnięcie</vt:lpstr>
      <vt:lpstr> Doświadczenie 1. Cięcie kostki lodu </vt:lpstr>
      <vt:lpstr>Doświadczenie 2. Krzepnięcie - ocieplacz do rąk</vt:lpstr>
      <vt:lpstr>Sublimacja i resublimacja. Parowanie i skraplanie.</vt:lpstr>
      <vt:lpstr>Parowanie</vt:lpstr>
      <vt:lpstr>Parowanie</vt:lpstr>
      <vt:lpstr>Temperatura wrzenia</vt:lpstr>
      <vt:lpstr>Skraplanie</vt:lpstr>
      <vt:lpstr>Skraplanie herbaty w powietrzu</vt:lpstr>
      <vt:lpstr>Sublimacja</vt:lpstr>
      <vt:lpstr>Resublimacja</vt:lpstr>
      <vt:lpstr>Sublimacja</vt:lpstr>
      <vt:lpstr>Doświadczenie 1. Sublimacja odświeżacza</vt:lpstr>
      <vt:lpstr> Doświadczenie 2. Sublimacja i resublimacja jodu </vt:lpstr>
      <vt:lpstr>Doświadczenie 3. Intensywność parowania</vt:lpstr>
      <vt:lpstr>Doświadczenie 4. Parowanie i skraplanie</vt:lpstr>
      <vt:lpstr>Energia wewnętrzna.  Związek pracy z ciepłem.</vt:lpstr>
      <vt:lpstr>Energia wewnętrzna.</vt:lpstr>
      <vt:lpstr>Energia wewnętrzna.</vt:lpstr>
      <vt:lpstr>Pierwsza zasada  termodynamiki Newtona</vt:lpstr>
      <vt:lpstr>Pierwsza zasada  termodynamiki Newtona</vt:lpstr>
      <vt:lpstr>Zadania</vt:lpstr>
      <vt:lpstr>Rozwiązanie zadania 1.</vt:lpstr>
      <vt:lpstr>Rozwiązanie zadania 2.</vt:lpstr>
      <vt:lpstr>Wprowadzenie do bilansu cieplnego. Ciepło właściwe, ciepło parowania,  ciepło topnienia. </vt:lpstr>
      <vt:lpstr>Wprowadzenie  do bilansu cieplnego</vt:lpstr>
      <vt:lpstr>Wprowadzenie  do bilansu cieplnego</vt:lpstr>
      <vt:lpstr>Ciepło właściwe</vt:lpstr>
      <vt:lpstr>Ciepło właściwe</vt:lpstr>
      <vt:lpstr>Ciepło właściwe</vt:lpstr>
      <vt:lpstr>Ciepło topnienie</vt:lpstr>
      <vt:lpstr>Ciepło topnienia</vt:lpstr>
      <vt:lpstr>Ciepło parowania</vt:lpstr>
      <vt:lpstr>Ciepło parowania</vt:lpstr>
      <vt:lpstr>Zadanie 1.</vt:lpstr>
      <vt:lpstr>Zadanie 2.</vt:lpstr>
      <vt:lpstr>Zadanie 3.</vt:lpstr>
      <vt:lpstr>Zadanie 4.</vt:lpstr>
      <vt:lpstr>Zadanie 5.</vt:lpstr>
      <vt:lpstr>Zadanie 6.</vt:lpstr>
      <vt:lpstr>Bilans cieplny</vt:lpstr>
      <vt:lpstr>Bilans cieplny</vt:lpstr>
      <vt:lpstr>Doświadczenie 1.</vt:lpstr>
      <vt:lpstr>Doświadczenie 1.</vt:lpstr>
      <vt:lpstr>Doświadczenie 1.</vt:lpstr>
      <vt:lpstr>Doświadczenie 1.</vt:lpstr>
      <vt:lpstr>Doświadczenie 2.</vt:lpstr>
      <vt:lpstr>Doświadczenie 2.</vt:lpstr>
      <vt:lpstr>Doświadczenie 2.</vt:lpstr>
      <vt:lpstr>Doświadczenie 2.</vt:lpstr>
      <vt:lpstr>Zadanie 1.</vt:lpstr>
      <vt:lpstr>Zadanie 2.</vt:lpstr>
      <vt:lpstr>Zadanie 3.</vt:lpstr>
      <vt:lpstr>Zadanie 4.</vt:lpstr>
      <vt:lpstr>Lekcja powtórzeniowa</vt:lpstr>
      <vt:lpstr>Rozwiąż zadania  z karty pracy.</vt:lpstr>
      <vt:lpstr>PowerPoint Presentation</vt:lpstr>
      <vt:lpstr>PowerPoint Presentation</vt:lpstr>
      <vt:lpstr>PowerPoint Presentation</vt:lpstr>
      <vt:lpstr>Zadania</vt:lpstr>
      <vt:lpstr>Odpowiedzi do zadań</vt:lpstr>
      <vt:lpstr>PowerPoint Presentation</vt:lpstr>
      <vt:lpstr>PowerPoint Presentation</vt:lpstr>
      <vt:lpstr>Odpowiedzi do zadań</vt:lpstr>
      <vt:lpstr>Obieg wody w przyrodzie</vt:lpstr>
      <vt:lpstr>Doświadczenie</vt:lpstr>
      <vt:lpstr>Obieg wody w przyrodzie Zadanie domowe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Ciepło</dc:title>
  <dc:creator>Barbara Urban</dc:creator>
  <cp:lastModifiedBy>Artur</cp:lastModifiedBy>
  <cp:revision>30</cp:revision>
  <dcterms:created xsi:type="dcterms:W3CDTF">2013-10-12T10:29:30Z</dcterms:created>
  <dcterms:modified xsi:type="dcterms:W3CDTF">2015-08-14T13:32:53Z</dcterms:modified>
</cp:coreProperties>
</file>