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0.xml" ContentType="application/vnd.openxmlformats-officedocument.presentationml.slideMaster+xml"/>
  <Override PartName="/ppt/slideMasters/slideMaster51.xml" ContentType="application/vnd.openxmlformats-officedocument.presentationml.slideMaster+xml"/>
  <Override PartName="/ppt/slideMasters/slideMaster52.xml" ContentType="application/vnd.openxmlformats-officedocument.presentationml.slideMaster+xml"/>
  <Override PartName="/ppt/slideMasters/slideMaster53.xml" ContentType="application/vnd.openxmlformats-officedocument.presentationml.slideMaster+xml"/>
  <Override PartName="/ppt/slideMasters/slideMaster54.xml" ContentType="application/vnd.openxmlformats-officedocument.presentationml.slideMaster+xml"/>
  <Override PartName="/ppt/slideMasters/slideMaster55.xml" ContentType="application/vnd.openxmlformats-officedocument.presentationml.slideMaster+xml"/>
  <Override PartName="/ppt/slideMasters/slideMaster56.xml" ContentType="application/vnd.openxmlformats-officedocument.presentationml.slideMaster+xml"/>
  <Override PartName="/ppt/slideMasters/slideMaster57.xml" ContentType="application/vnd.openxmlformats-officedocument.presentationml.slideMaster+xml"/>
  <Override PartName="/ppt/slideMasters/slideMaster58.xml" ContentType="application/vnd.openxmlformats-officedocument.presentationml.slideMaster+xml"/>
  <Override PartName="/ppt/slideMasters/slideMaster59.xml" ContentType="application/vnd.openxmlformats-officedocument.presentationml.slideMaster+xml"/>
  <Override PartName="/ppt/slideMasters/slideMaster60.xml" ContentType="application/vnd.openxmlformats-officedocument.presentationml.slideMaster+xml"/>
  <Override PartName="/ppt/slideMasters/slideMaster61.xml" ContentType="application/vnd.openxmlformats-officedocument.presentationml.slideMaster+xml"/>
  <Override PartName="/ppt/slideMasters/slideMaster62.xml" ContentType="application/vnd.openxmlformats-officedocument.presentationml.slideMaster+xml"/>
  <Override PartName="/ppt/slideMasters/slideMaster63.xml" ContentType="application/vnd.openxmlformats-officedocument.presentationml.slideMaster+xml"/>
  <Override PartName="/ppt/slideMasters/slideMaster64.xml" ContentType="application/vnd.openxmlformats-officedocument.presentationml.slideMaster+xml"/>
  <Override PartName="/ppt/slideMasters/slideMaster65.xml" ContentType="application/vnd.openxmlformats-officedocument.presentationml.slideMaster+xml"/>
  <Override PartName="/ppt/slideMasters/slideMaster66.xml" ContentType="application/vnd.openxmlformats-officedocument.presentationml.slideMaster+xml"/>
  <Override PartName="/ppt/slideMasters/slideMaster67.xml" ContentType="application/vnd.openxmlformats-officedocument.presentationml.slideMaster+xml"/>
  <Override PartName="/ppt/slideMasters/slideMaster6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slideLayouts/slideLayout10.xml" ContentType="application/vnd.openxmlformats-officedocument.presentationml.slideLayout+xml"/>
  <Override PartName="/ppt/theme/theme8.xml" ContentType="application/vnd.openxmlformats-officedocument.theme+xml"/>
  <Override PartName="/ppt/slideLayouts/slideLayout11.xml" ContentType="application/vnd.openxmlformats-officedocument.presentationml.slideLayout+xml"/>
  <Override PartName="/ppt/theme/theme9.xml" ContentType="application/vnd.openxmlformats-officedocument.theme+xml"/>
  <Override PartName="/ppt/slideLayouts/slideLayout12.xml" ContentType="application/vnd.openxmlformats-officedocument.presentationml.slideLayout+xml"/>
  <Override PartName="/ppt/theme/theme10.xml" ContentType="application/vnd.openxmlformats-officedocument.theme+xml"/>
  <Override PartName="/ppt/slideLayouts/slideLayout13.xml" ContentType="application/vnd.openxmlformats-officedocument.presentationml.slideLayout+xml"/>
  <Override PartName="/ppt/theme/theme11.xml" ContentType="application/vnd.openxmlformats-officedocument.theme+xml"/>
  <Override PartName="/ppt/slideLayouts/slideLayout14.xml" ContentType="application/vnd.openxmlformats-officedocument.presentationml.slideLayout+xml"/>
  <Override PartName="/ppt/theme/theme12.xml" ContentType="application/vnd.openxmlformats-officedocument.theme+xml"/>
  <Override PartName="/ppt/slideLayouts/slideLayout15.xml" ContentType="application/vnd.openxmlformats-officedocument.presentationml.slideLayout+xml"/>
  <Override PartName="/ppt/theme/theme13.xml" ContentType="application/vnd.openxmlformats-officedocument.theme+xml"/>
  <Override PartName="/ppt/slideLayouts/slideLayout16.xml" ContentType="application/vnd.openxmlformats-officedocument.presentationml.slideLayout+xml"/>
  <Override PartName="/ppt/theme/theme14.xml" ContentType="application/vnd.openxmlformats-officedocument.theme+xml"/>
  <Override PartName="/ppt/slideLayouts/slideLayout17.xml" ContentType="application/vnd.openxmlformats-officedocument.presentationml.slideLayout+xml"/>
  <Override PartName="/ppt/theme/theme15.xml" ContentType="application/vnd.openxmlformats-officedocument.theme+xml"/>
  <Override PartName="/ppt/slideLayouts/slideLayout18.xml" ContentType="application/vnd.openxmlformats-officedocument.presentationml.slideLayout+xml"/>
  <Override PartName="/ppt/theme/theme16.xml" ContentType="application/vnd.openxmlformats-officedocument.theme+xml"/>
  <Override PartName="/ppt/slideLayouts/slideLayout19.xml" ContentType="application/vnd.openxmlformats-officedocument.presentationml.slideLayout+xml"/>
  <Override PartName="/ppt/theme/theme17.xml" ContentType="application/vnd.openxmlformats-officedocument.theme+xml"/>
  <Override PartName="/ppt/slideLayouts/slideLayout20.xml" ContentType="application/vnd.openxmlformats-officedocument.presentationml.slideLayout+xml"/>
  <Override PartName="/ppt/theme/theme18.xml" ContentType="application/vnd.openxmlformats-officedocument.theme+xml"/>
  <Override PartName="/ppt/slideLayouts/slideLayout21.xml" ContentType="application/vnd.openxmlformats-officedocument.presentationml.slideLayout+xml"/>
  <Override PartName="/ppt/theme/theme19.xml" ContentType="application/vnd.openxmlformats-officedocument.theme+xml"/>
  <Override PartName="/ppt/slideLayouts/slideLayout22.xml" ContentType="application/vnd.openxmlformats-officedocument.presentationml.slideLayout+xml"/>
  <Override PartName="/ppt/theme/theme20.xml" ContentType="application/vnd.openxmlformats-officedocument.theme+xml"/>
  <Override PartName="/ppt/slideLayouts/slideLayout23.xml" ContentType="application/vnd.openxmlformats-officedocument.presentationml.slideLayout+xml"/>
  <Override PartName="/ppt/theme/theme21.xml" ContentType="application/vnd.openxmlformats-officedocument.theme+xml"/>
  <Override PartName="/ppt/slideLayouts/slideLayout24.xml" ContentType="application/vnd.openxmlformats-officedocument.presentationml.slideLayout+xml"/>
  <Override PartName="/ppt/theme/theme22.xml" ContentType="application/vnd.openxmlformats-officedocument.theme+xml"/>
  <Override PartName="/ppt/slideLayouts/slideLayout25.xml" ContentType="application/vnd.openxmlformats-officedocument.presentationml.slideLayout+xml"/>
  <Override PartName="/ppt/theme/theme23.xml" ContentType="application/vnd.openxmlformats-officedocument.theme+xml"/>
  <Override PartName="/ppt/slideLayouts/slideLayout26.xml" ContentType="application/vnd.openxmlformats-officedocument.presentationml.slideLayout+xml"/>
  <Override PartName="/ppt/theme/theme24.xml" ContentType="application/vnd.openxmlformats-officedocument.theme+xml"/>
  <Override PartName="/ppt/slideLayouts/slideLayout27.xml" ContentType="application/vnd.openxmlformats-officedocument.presentationml.slideLayout+xml"/>
  <Override PartName="/ppt/theme/theme25.xml" ContentType="application/vnd.openxmlformats-officedocument.theme+xml"/>
  <Override PartName="/ppt/slideLayouts/slideLayout28.xml" ContentType="application/vnd.openxmlformats-officedocument.presentationml.slideLayout+xml"/>
  <Override PartName="/ppt/theme/theme26.xml" ContentType="application/vnd.openxmlformats-officedocument.theme+xml"/>
  <Override PartName="/ppt/slideLayouts/slideLayout29.xml" ContentType="application/vnd.openxmlformats-officedocument.presentationml.slideLayout+xml"/>
  <Override PartName="/ppt/theme/theme27.xml" ContentType="application/vnd.openxmlformats-officedocument.theme+xml"/>
  <Override PartName="/ppt/slideLayouts/slideLayout30.xml" ContentType="application/vnd.openxmlformats-officedocument.presentationml.slideLayout+xml"/>
  <Override PartName="/ppt/theme/theme28.xml" ContentType="application/vnd.openxmlformats-officedocument.theme+xml"/>
  <Override PartName="/ppt/slideLayouts/slideLayout31.xml" ContentType="application/vnd.openxmlformats-officedocument.presentationml.slideLayout+xml"/>
  <Override PartName="/ppt/theme/theme29.xml" ContentType="application/vnd.openxmlformats-officedocument.theme+xml"/>
  <Override PartName="/ppt/slideLayouts/slideLayout32.xml" ContentType="application/vnd.openxmlformats-officedocument.presentationml.slideLayout+xml"/>
  <Override PartName="/ppt/theme/theme30.xml" ContentType="application/vnd.openxmlformats-officedocument.theme+xml"/>
  <Override PartName="/ppt/slideLayouts/slideLayout33.xml" ContentType="application/vnd.openxmlformats-officedocument.presentationml.slideLayout+xml"/>
  <Override PartName="/ppt/theme/theme31.xml" ContentType="application/vnd.openxmlformats-officedocument.theme+xml"/>
  <Override PartName="/ppt/slideLayouts/slideLayout34.xml" ContentType="application/vnd.openxmlformats-officedocument.presentationml.slideLayout+xml"/>
  <Override PartName="/ppt/theme/theme32.xml" ContentType="application/vnd.openxmlformats-officedocument.theme+xml"/>
  <Override PartName="/ppt/slideLayouts/slideLayout35.xml" ContentType="application/vnd.openxmlformats-officedocument.presentationml.slideLayout+xml"/>
  <Override PartName="/ppt/theme/theme33.xml" ContentType="application/vnd.openxmlformats-officedocument.theme+xml"/>
  <Override PartName="/ppt/slideLayouts/slideLayout36.xml" ContentType="application/vnd.openxmlformats-officedocument.presentationml.slideLayout+xml"/>
  <Override PartName="/ppt/theme/theme34.xml" ContentType="application/vnd.openxmlformats-officedocument.theme+xml"/>
  <Override PartName="/ppt/slideLayouts/slideLayout37.xml" ContentType="application/vnd.openxmlformats-officedocument.presentationml.slideLayout+xml"/>
  <Override PartName="/ppt/theme/theme35.xml" ContentType="application/vnd.openxmlformats-officedocument.theme+xml"/>
  <Override PartName="/ppt/slideLayouts/slideLayout38.xml" ContentType="application/vnd.openxmlformats-officedocument.presentationml.slideLayout+xml"/>
  <Override PartName="/ppt/theme/theme36.xml" ContentType="application/vnd.openxmlformats-officedocument.theme+xml"/>
  <Override PartName="/ppt/slideLayouts/slideLayout39.xml" ContentType="application/vnd.openxmlformats-officedocument.presentationml.slideLayout+xml"/>
  <Override PartName="/ppt/theme/theme37.xml" ContentType="application/vnd.openxmlformats-officedocument.theme+xml"/>
  <Override PartName="/ppt/slideLayouts/slideLayout40.xml" ContentType="application/vnd.openxmlformats-officedocument.presentationml.slideLayout+xml"/>
  <Override PartName="/ppt/theme/theme38.xml" ContentType="application/vnd.openxmlformats-officedocument.theme+xml"/>
  <Override PartName="/ppt/slideLayouts/slideLayout41.xml" ContentType="application/vnd.openxmlformats-officedocument.presentationml.slideLayout+xml"/>
  <Override PartName="/ppt/theme/theme39.xml" ContentType="application/vnd.openxmlformats-officedocument.theme+xml"/>
  <Override PartName="/ppt/slideLayouts/slideLayout42.xml" ContentType="application/vnd.openxmlformats-officedocument.presentationml.slideLayout+xml"/>
  <Override PartName="/ppt/theme/theme40.xml" ContentType="application/vnd.openxmlformats-officedocument.theme+xml"/>
  <Override PartName="/ppt/slideLayouts/slideLayout43.xml" ContentType="application/vnd.openxmlformats-officedocument.presentationml.slideLayout+xml"/>
  <Override PartName="/ppt/theme/theme41.xml" ContentType="application/vnd.openxmlformats-officedocument.theme+xml"/>
  <Override PartName="/ppt/slideLayouts/slideLayout44.xml" ContentType="application/vnd.openxmlformats-officedocument.presentationml.slideLayout+xml"/>
  <Override PartName="/ppt/theme/theme42.xml" ContentType="application/vnd.openxmlformats-officedocument.theme+xml"/>
  <Override PartName="/ppt/slideLayouts/slideLayout45.xml" ContentType="application/vnd.openxmlformats-officedocument.presentationml.slideLayout+xml"/>
  <Override PartName="/ppt/theme/theme43.xml" ContentType="application/vnd.openxmlformats-officedocument.theme+xml"/>
  <Override PartName="/ppt/slideLayouts/slideLayout46.xml" ContentType="application/vnd.openxmlformats-officedocument.presentationml.slideLayout+xml"/>
  <Override PartName="/ppt/theme/theme44.xml" ContentType="application/vnd.openxmlformats-officedocument.theme+xml"/>
  <Override PartName="/ppt/slideLayouts/slideLayout47.xml" ContentType="application/vnd.openxmlformats-officedocument.presentationml.slideLayout+xml"/>
  <Override PartName="/ppt/theme/theme45.xml" ContentType="application/vnd.openxmlformats-officedocument.theme+xml"/>
  <Override PartName="/ppt/slideLayouts/slideLayout48.xml" ContentType="application/vnd.openxmlformats-officedocument.presentationml.slideLayout+xml"/>
  <Override PartName="/ppt/theme/theme46.xml" ContentType="application/vnd.openxmlformats-officedocument.theme+xml"/>
  <Override PartName="/ppt/slideLayouts/slideLayout49.xml" ContentType="application/vnd.openxmlformats-officedocument.presentationml.slideLayout+xml"/>
  <Override PartName="/ppt/theme/theme47.xml" ContentType="application/vnd.openxmlformats-officedocument.theme+xml"/>
  <Override PartName="/ppt/slideLayouts/slideLayout50.xml" ContentType="application/vnd.openxmlformats-officedocument.presentationml.slideLayout+xml"/>
  <Override PartName="/ppt/theme/theme48.xml" ContentType="application/vnd.openxmlformats-officedocument.theme+xml"/>
  <Override PartName="/ppt/slideLayouts/slideLayout51.xml" ContentType="application/vnd.openxmlformats-officedocument.presentationml.slideLayout+xml"/>
  <Override PartName="/ppt/theme/theme49.xml" ContentType="application/vnd.openxmlformats-officedocument.theme+xml"/>
  <Override PartName="/ppt/slideLayouts/slideLayout52.xml" ContentType="application/vnd.openxmlformats-officedocument.presentationml.slideLayout+xml"/>
  <Override PartName="/ppt/theme/theme50.xml" ContentType="application/vnd.openxmlformats-officedocument.theme+xml"/>
  <Override PartName="/ppt/slideLayouts/slideLayout53.xml" ContentType="application/vnd.openxmlformats-officedocument.presentationml.slideLayout+xml"/>
  <Override PartName="/ppt/theme/theme51.xml" ContentType="application/vnd.openxmlformats-officedocument.theme+xml"/>
  <Override PartName="/ppt/slideLayouts/slideLayout54.xml" ContentType="application/vnd.openxmlformats-officedocument.presentationml.slideLayout+xml"/>
  <Override PartName="/ppt/theme/theme52.xml" ContentType="application/vnd.openxmlformats-officedocument.theme+xml"/>
  <Override PartName="/ppt/slideLayouts/slideLayout55.xml" ContentType="application/vnd.openxmlformats-officedocument.presentationml.slideLayout+xml"/>
  <Override PartName="/ppt/theme/theme53.xml" ContentType="application/vnd.openxmlformats-officedocument.theme+xml"/>
  <Override PartName="/ppt/slideLayouts/slideLayout56.xml" ContentType="application/vnd.openxmlformats-officedocument.presentationml.slideLayout+xml"/>
  <Override PartName="/ppt/theme/theme54.xml" ContentType="application/vnd.openxmlformats-officedocument.theme+xml"/>
  <Override PartName="/ppt/slideLayouts/slideLayout57.xml" ContentType="application/vnd.openxmlformats-officedocument.presentationml.slideLayout+xml"/>
  <Override PartName="/ppt/theme/theme55.xml" ContentType="application/vnd.openxmlformats-officedocument.theme+xml"/>
  <Override PartName="/ppt/slideLayouts/slideLayout58.xml" ContentType="application/vnd.openxmlformats-officedocument.presentationml.slideLayout+xml"/>
  <Override PartName="/ppt/theme/theme56.xml" ContentType="application/vnd.openxmlformats-officedocument.theme+xml"/>
  <Override PartName="/ppt/slideLayouts/slideLayout59.xml" ContentType="application/vnd.openxmlformats-officedocument.presentationml.slideLayout+xml"/>
  <Override PartName="/ppt/theme/theme57.xml" ContentType="application/vnd.openxmlformats-officedocument.theme+xml"/>
  <Override PartName="/ppt/slideLayouts/slideLayout60.xml" ContentType="application/vnd.openxmlformats-officedocument.presentationml.slideLayout+xml"/>
  <Override PartName="/ppt/theme/theme58.xml" ContentType="application/vnd.openxmlformats-officedocument.theme+xml"/>
  <Override PartName="/ppt/slideLayouts/slideLayout61.xml" ContentType="application/vnd.openxmlformats-officedocument.presentationml.slideLayout+xml"/>
  <Override PartName="/ppt/theme/theme59.xml" ContentType="application/vnd.openxmlformats-officedocument.theme+xml"/>
  <Override PartName="/ppt/slideLayouts/slideLayout62.xml" ContentType="application/vnd.openxmlformats-officedocument.presentationml.slideLayout+xml"/>
  <Override PartName="/ppt/theme/theme60.xml" ContentType="application/vnd.openxmlformats-officedocument.theme+xml"/>
  <Override PartName="/ppt/slideLayouts/slideLayout63.xml" ContentType="application/vnd.openxmlformats-officedocument.presentationml.slideLayout+xml"/>
  <Override PartName="/ppt/theme/theme61.xml" ContentType="application/vnd.openxmlformats-officedocument.theme+xml"/>
  <Override PartName="/ppt/slideLayouts/slideLayout64.xml" ContentType="application/vnd.openxmlformats-officedocument.presentationml.slideLayout+xml"/>
  <Override PartName="/ppt/theme/theme62.xml" ContentType="application/vnd.openxmlformats-officedocument.theme+xml"/>
  <Override PartName="/ppt/slideLayouts/slideLayout65.xml" ContentType="application/vnd.openxmlformats-officedocument.presentationml.slideLayout+xml"/>
  <Override PartName="/ppt/theme/theme63.xml" ContentType="application/vnd.openxmlformats-officedocument.theme+xml"/>
  <Override PartName="/ppt/slideLayouts/slideLayout66.xml" ContentType="application/vnd.openxmlformats-officedocument.presentationml.slideLayout+xml"/>
  <Override PartName="/ppt/theme/theme64.xml" ContentType="application/vnd.openxmlformats-officedocument.theme+xml"/>
  <Override PartName="/ppt/slideLayouts/slideLayout67.xml" ContentType="application/vnd.openxmlformats-officedocument.presentationml.slideLayout+xml"/>
  <Override PartName="/ppt/theme/theme65.xml" ContentType="application/vnd.openxmlformats-officedocument.theme+xml"/>
  <Override PartName="/ppt/slideLayouts/slideLayout68.xml" ContentType="application/vnd.openxmlformats-officedocument.presentationml.slideLayout+xml"/>
  <Override PartName="/ppt/theme/theme66.xml" ContentType="application/vnd.openxmlformats-officedocument.theme+xml"/>
  <Override PartName="/ppt/slideLayouts/slideLayout69.xml" ContentType="application/vnd.openxmlformats-officedocument.presentationml.slideLayout+xml"/>
  <Override PartName="/ppt/theme/theme67.xml" ContentType="application/vnd.openxmlformats-officedocument.theme+xml"/>
  <Override PartName="/ppt/slideLayouts/slideLayout70.xml" ContentType="application/vnd.openxmlformats-officedocument.presentationml.slideLayout+xml"/>
  <Override PartName="/ppt/theme/theme68.xml" ContentType="application/vnd.openxmlformats-officedocument.theme+xml"/>
  <Override PartName="/ppt/theme/theme6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736" r:id="rId2"/>
    <p:sldMasterId id="2147483738" r:id="rId3"/>
    <p:sldMasterId id="2147483740" r:id="rId4"/>
    <p:sldMasterId id="2147483742" r:id="rId5"/>
    <p:sldMasterId id="2147483744" r:id="rId6"/>
    <p:sldMasterId id="2147483746" r:id="rId7"/>
    <p:sldMasterId id="2147483748" r:id="rId8"/>
    <p:sldMasterId id="2147483750" r:id="rId9"/>
    <p:sldMasterId id="2147483752" r:id="rId10"/>
    <p:sldMasterId id="2147483754" r:id="rId11"/>
    <p:sldMasterId id="2147483756" r:id="rId12"/>
    <p:sldMasterId id="2147483758" r:id="rId13"/>
    <p:sldMasterId id="2147483760" r:id="rId14"/>
    <p:sldMasterId id="2147483762" r:id="rId15"/>
    <p:sldMasterId id="2147483764" r:id="rId16"/>
    <p:sldMasterId id="2147483766" r:id="rId17"/>
    <p:sldMasterId id="2147483768" r:id="rId18"/>
    <p:sldMasterId id="2147483770" r:id="rId19"/>
    <p:sldMasterId id="2147483772" r:id="rId20"/>
    <p:sldMasterId id="2147483774" r:id="rId21"/>
    <p:sldMasterId id="2147483776" r:id="rId22"/>
    <p:sldMasterId id="2147483778" r:id="rId23"/>
    <p:sldMasterId id="2147483780" r:id="rId24"/>
    <p:sldMasterId id="2147483782" r:id="rId25"/>
    <p:sldMasterId id="2147483784" r:id="rId26"/>
    <p:sldMasterId id="2147483786" r:id="rId27"/>
    <p:sldMasterId id="2147483788" r:id="rId28"/>
    <p:sldMasterId id="2147483790" r:id="rId29"/>
    <p:sldMasterId id="2147483792" r:id="rId30"/>
    <p:sldMasterId id="2147483794" r:id="rId31"/>
    <p:sldMasterId id="2147483796" r:id="rId32"/>
    <p:sldMasterId id="2147483798" r:id="rId33"/>
    <p:sldMasterId id="2147483800" r:id="rId34"/>
    <p:sldMasterId id="2147483802" r:id="rId35"/>
    <p:sldMasterId id="2147483804" r:id="rId36"/>
    <p:sldMasterId id="2147483806" r:id="rId37"/>
    <p:sldMasterId id="2147483808" r:id="rId38"/>
    <p:sldMasterId id="2147483810" r:id="rId39"/>
    <p:sldMasterId id="2147483812" r:id="rId40"/>
    <p:sldMasterId id="2147483814" r:id="rId41"/>
    <p:sldMasterId id="2147483816" r:id="rId42"/>
    <p:sldMasterId id="2147483818" r:id="rId43"/>
    <p:sldMasterId id="2147483820" r:id="rId44"/>
    <p:sldMasterId id="2147483822" r:id="rId45"/>
    <p:sldMasterId id="2147483824" r:id="rId46"/>
    <p:sldMasterId id="2147483826" r:id="rId47"/>
    <p:sldMasterId id="2147483828" r:id="rId48"/>
    <p:sldMasterId id="2147483830" r:id="rId49"/>
    <p:sldMasterId id="2147483832" r:id="rId50"/>
    <p:sldMasterId id="2147483834" r:id="rId51"/>
    <p:sldMasterId id="2147483836" r:id="rId52"/>
    <p:sldMasterId id="2147483838" r:id="rId53"/>
    <p:sldMasterId id="2147483840" r:id="rId54"/>
    <p:sldMasterId id="2147483842" r:id="rId55"/>
    <p:sldMasterId id="2147483844" r:id="rId56"/>
    <p:sldMasterId id="2147483846" r:id="rId57"/>
    <p:sldMasterId id="2147483848" r:id="rId58"/>
    <p:sldMasterId id="2147483850" r:id="rId59"/>
    <p:sldMasterId id="2147483852" r:id="rId60"/>
    <p:sldMasterId id="2147483854" r:id="rId61"/>
    <p:sldMasterId id="2147483856" r:id="rId62"/>
    <p:sldMasterId id="2147483858" r:id="rId63"/>
    <p:sldMasterId id="2147483862" r:id="rId64"/>
    <p:sldMasterId id="2147483864" r:id="rId65"/>
    <p:sldMasterId id="2147483866" r:id="rId66"/>
    <p:sldMasterId id="2147483868" r:id="rId67"/>
    <p:sldMasterId id="2147483870" r:id="rId68"/>
  </p:sldMasterIdLst>
  <p:notesMasterIdLst>
    <p:notesMasterId r:id="rId157"/>
  </p:notesMasterIdLst>
  <p:sldIdLst>
    <p:sldId id="256" r:id="rId69"/>
    <p:sldId id="257" r:id="rId70"/>
    <p:sldId id="258" r:id="rId71"/>
    <p:sldId id="259" r:id="rId72"/>
    <p:sldId id="263" r:id="rId73"/>
    <p:sldId id="260" r:id="rId74"/>
    <p:sldId id="262" r:id="rId75"/>
    <p:sldId id="272" r:id="rId76"/>
    <p:sldId id="261" r:id="rId77"/>
    <p:sldId id="264" r:id="rId78"/>
    <p:sldId id="265" r:id="rId79"/>
    <p:sldId id="271" r:id="rId80"/>
    <p:sldId id="270" r:id="rId81"/>
    <p:sldId id="266" r:id="rId82"/>
    <p:sldId id="267" r:id="rId83"/>
    <p:sldId id="268" r:id="rId84"/>
    <p:sldId id="269" r:id="rId85"/>
    <p:sldId id="273" r:id="rId86"/>
    <p:sldId id="274" r:id="rId87"/>
    <p:sldId id="275" r:id="rId88"/>
    <p:sldId id="276" r:id="rId89"/>
    <p:sldId id="277" r:id="rId90"/>
    <p:sldId id="278" r:id="rId91"/>
    <p:sldId id="279" r:id="rId92"/>
    <p:sldId id="280" r:id="rId93"/>
    <p:sldId id="281" r:id="rId94"/>
    <p:sldId id="282" r:id="rId95"/>
    <p:sldId id="283" r:id="rId96"/>
    <p:sldId id="284" r:id="rId97"/>
    <p:sldId id="285" r:id="rId98"/>
    <p:sldId id="286" r:id="rId99"/>
    <p:sldId id="287" r:id="rId100"/>
    <p:sldId id="288" r:id="rId101"/>
    <p:sldId id="289" r:id="rId102"/>
    <p:sldId id="290" r:id="rId103"/>
    <p:sldId id="291" r:id="rId104"/>
    <p:sldId id="292" r:id="rId105"/>
    <p:sldId id="293" r:id="rId106"/>
    <p:sldId id="294" r:id="rId107"/>
    <p:sldId id="295" r:id="rId108"/>
    <p:sldId id="296" r:id="rId109"/>
    <p:sldId id="297" r:id="rId110"/>
    <p:sldId id="298" r:id="rId111"/>
    <p:sldId id="299" r:id="rId112"/>
    <p:sldId id="300" r:id="rId113"/>
    <p:sldId id="301" r:id="rId114"/>
    <p:sldId id="302" r:id="rId115"/>
    <p:sldId id="303" r:id="rId116"/>
    <p:sldId id="304" r:id="rId117"/>
    <p:sldId id="305" r:id="rId118"/>
    <p:sldId id="306" r:id="rId119"/>
    <p:sldId id="307" r:id="rId120"/>
    <p:sldId id="308" r:id="rId121"/>
    <p:sldId id="309" r:id="rId122"/>
    <p:sldId id="310" r:id="rId123"/>
    <p:sldId id="311" r:id="rId124"/>
    <p:sldId id="312" r:id="rId125"/>
    <p:sldId id="313" r:id="rId126"/>
    <p:sldId id="314" r:id="rId127"/>
    <p:sldId id="315" r:id="rId128"/>
    <p:sldId id="316" r:id="rId129"/>
    <p:sldId id="317" r:id="rId130"/>
    <p:sldId id="318" r:id="rId131"/>
    <p:sldId id="319" r:id="rId132"/>
    <p:sldId id="320" r:id="rId133"/>
    <p:sldId id="321" r:id="rId134"/>
    <p:sldId id="322" r:id="rId135"/>
    <p:sldId id="323" r:id="rId136"/>
    <p:sldId id="324" r:id="rId137"/>
    <p:sldId id="325" r:id="rId138"/>
    <p:sldId id="326" r:id="rId139"/>
    <p:sldId id="327" r:id="rId140"/>
    <p:sldId id="328" r:id="rId141"/>
    <p:sldId id="329" r:id="rId142"/>
    <p:sldId id="330" r:id="rId143"/>
    <p:sldId id="331" r:id="rId144"/>
    <p:sldId id="332" r:id="rId145"/>
    <p:sldId id="333" r:id="rId146"/>
    <p:sldId id="334" r:id="rId147"/>
    <p:sldId id="335" r:id="rId148"/>
    <p:sldId id="342" r:id="rId149"/>
    <p:sldId id="338" r:id="rId150"/>
    <p:sldId id="339" r:id="rId151"/>
    <p:sldId id="340" r:id="rId152"/>
    <p:sldId id="337" r:id="rId153"/>
    <p:sldId id="343" r:id="rId154"/>
    <p:sldId id="344" r:id="rId155"/>
    <p:sldId id="341" r:id="rId156"/>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94660"/>
  </p:normalViewPr>
  <p:slideViewPr>
    <p:cSldViewPr>
      <p:cViewPr varScale="1">
        <p:scale>
          <a:sx n="108" d="100"/>
          <a:sy n="108" d="100"/>
        </p:scale>
        <p:origin x="996" y="450"/>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49.xml"/><Relationship Id="rId21" Type="http://schemas.openxmlformats.org/officeDocument/2006/relationships/slideMaster" Target="slideMasters/slideMaster21.xml"/><Relationship Id="rId42" Type="http://schemas.openxmlformats.org/officeDocument/2006/relationships/slideMaster" Target="slideMasters/slideMaster42.xml"/><Relationship Id="rId47" Type="http://schemas.openxmlformats.org/officeDocument/2006/relationships/slideMaster" Target="slideMasters/slideMaster47.xml"/><Relationship Id="rId63" Type="http://schemas.openxmlformats.org/officeDocument/2006/relationships/slideMaster" Target="slideMasters/slideMaster63.xml"/><Relationship Id="rId68" Type="http://schemas.openxmlformats.org/officeDocument/2006/relationships/slideMaster" Target="slideMasters/slideMaster68.xml"/><Relationship Id="rId84" Type="http://schemas.openxmlformats.org/officeDocument/2006/relationships/slide" Target="slides/slide16.xml"/><Relationship Id="rId89" Type="http://schemas.openxmlformats.org/officeDocument/2006/relationships/slide" Target="slides/slide21.xml"/><Relationship Id="rId112" Type="http://schemas.openxmlformats.org/officeDocument/2006/relationships/slide" Target="slides/slide44.xml"/><Relationship Id="rId133" Type="http://schemas.openxmlformats.org/officeDocument/2006/relationships/slide" Target="slides/slide65.xml"/><Relationship Id="rId138" Type="http://schemas.openxmlformats.org/officeDocument/2006/relationships/slide" Target="slides/slide70.xml"/><Relationship Id="rId154" Type="http://schemas.openxmlformats.org/officeDocument/2006/relationships/slide" Target="slides/slide86.xml"/><Relationship Id="rId159" Type="http://schemas.openxmlformats.org/officeDocument/2006/relationships/viewProps" Target="viewProps.xml"/><Relationship Id="rId16" Type="http://schemas.openxmlformats.org/officeDocument/2006/relationships/slideMaster" Target="slideMasters/slideMaster16.xml"/><Relationship Id="rId107" Type="http://schemas.openxmlformats.org/officeDocument/2006/relationships/slide" Target="slides/slide39.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53" Type="http://schemas.openxmlformats.org/officeDocument/2006/relationships/slideMaster" Target="slideMasters/slideMaster53.xml"/><Relationship Id="rId58" Type="http://schemas.openxmlformats.org/officeDocument/2006/relationships/slideMaster" Target="slideMasters/slideMaster58.xml"/><Relationship Id="rId74" Type="http://schemas.openxmlformats.org/officeDocument/2006/relationships/slide" Target="slides/slide6.xml"/><Relationship Id="rId79" Type="http://schemas.openxmlformats.org/officeDocument/2006/relationships/slide" Target="slides/slide11.xml"/><Relationship Id="rId102" Type="http://schemas.openxmlformats.org/officeDocument/2006/relationships/slide" Target="slides/slide34.xml"/><Relationship Id="rId123" Type="http://schemas.openxmlformats.org/officeDocument/2006/relationships/slide" Target="slides/slide55.xml"/><Relationship Id="rId128" Type="http://schemas.openxmlformats.org/officeDocument/2006/relationships/slide" Target="slides/slide60.xml"/><Relationship Id="rId144" Type="http://schemas.openxmlformats.org/officeDocument/2006/relationships/slide" Target="slides/slide76.xml"/><Relationship Id="rId149" Type="http://schemas.openxmlformats.org/officeDocument/2006/relationships/slide" Target="slides/slide81.xml"/><Relationship Id="rId5" Type="http://schemas.openxmlformats.org/officeDocument/2006/relationships/slideMaster" Target="slideMasters/slideMaster5.xml"/><Relationship Id="rId90" Type="http://schemas.openxmlformats.org/officeDocument/2006/relationships/slide" Target="slides/slide22.xml"/><Relationship Id="rId95" Type="http://schemas.openxmlformats.org/officeDocument/2006/relationships/slide" Target="slides/slide27.xml"/><Relationship Id="rId160" Type="http://schemas.openxmlformats.org/officeDocument/2006/relationships/theme" Target="theme/theme1.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Master" Target="slideMasters/slideMaster43.xml"/><Relationship Id="rId48" Type="http://schemas.openxmlformats.org/officeDocument/2006/relationships/slideMaster" Target="slideMasters/slideMaster48.xml"/><Relationship Id="rId64" Type="http://schemas.openxmlformats.org/officeDocument/2006/relationships/slideMaster" Target="slideMasters/slideMaster64.xml"/><Relationship Id="rId69" Type="http://schemas.openxmlformats.org/officeDocument/2006/relationships/slide" Target="slides/slide1.xml"/><Relationship Id="rId113" Type="http://schemas.openxmlformats.org/officeDocument/2006/relationships/slide" Target="slides/slide45.xml"/><Relationship Id="rId118" Type="http://schemas.openxmlformats.org/officeDocument/2006/relationships/slide" Target="slides/slide50.xml"/><Relationship Id="rId134" Type="http://schemas.openxmlformats.org/officeDocument/2006/relationships/slide" Target="slides/slide66.xml"/><Relationship Id="rId139" Type="http://schemas.openxmlformats.org/officeDocument/2006/relationships/slide" Target="slides/slide71.xml"/><Relationship Id="rId80" Type="http://schemas.openxmlformats.org/officeDocument/2006/relationships/slide" Target="slides/slide12.xml"/><Relationship Id="rId85" Type="http://schemas.openxmlformats.org/officeDocument/2006/relationships/slide" Target="slides/slide17.xml"/><Relationship Id="rId150" Type="http://schemas.openxmlformats.org/officeDocument/2006/relationships/slide" Target="slides/slide82.xml"/><Relationship Id="rId155" Type="http://schemas.openxmlformats.org/officeDocument/2006/relationships/slide" Target="slides/slide8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59" Type="http://schemas.openxmlformats.org/officeDocument/2006/relationships/slideMaster" Target="slideMasters/slideMaster59.xml"/><Relationship Id="rId103" Type="http://schemas.openxmlformats.org/officeDocument/2006/relationships/slide" Target="slides/slide35.xml"/><Relationship Id="rId108" Type="http://schemas.openxmlformats.org/officeDocument/2006/relationships/slide" Target="slides/slide40.xml"/><Relationship Id="rId124" Type="http://schemas.openxmlformats.org/officeDocument/2006/relationships/slide" Target="slides/slide56.xml"/><Relationship Id="rId129" Type="http://schemas.openxmlformats.org/officeDocument/2006/relationships/slide" Target="slides/slide61.xml"/><Relationship Id="rId20" Type="http://schemas.openxmlformats.org/officeDocument/2006/relationships/slideMaster" Target="slideMasters/slideMaster20.xml"/><Relationship Id="rId41" Type="http://schemas.openxmlformats.org/officeDocument/2006/relationships/slideMaster" Target="slideMasters/slideMaster41.xml"/><Relationship Id="rId54" Type="http://schemas.openxmlformats.org/officeDocument/2006/relationships/slideMaster" Target="slideMasters/slideMaster54.xml"/><Relationship Id="rId62" Type="http://schemas.openxmlformats.org/officeDocument/2006/relationships/slideMaster" Target="slideMasters/slideMaster62.xml"/><Relationship Id="rId70" Type="http://schemas.openxmlformats.org/officeDocument/2006/relationships/slide" Target="slides/slide2.xml"/><Relationship Id="rId75" Type="http://schemas.openxmlformats.org/officeDocument/2006/relationships/slide" Target="slides/slide7.xml"/><Relationship Id="rId83" Type="http://schemas.openxmlformats.org/officeDocument/2006/relationships/slide" Target="slides/slide15.xml"/><Relationship Id="rId88" Type="http://schemas.openxmlformats.org/officeDocument/2006/relationships/slide" Target="slides/slide20.xml"/><Relationship Id="rId91" Type="http://schemas.openxmlformats.org/officeDocument/2006/relationships/slide" Target="slides/slide23.xml"/><Relationship Id="rId96" Type="http://schemas.openxmlformats.org/officeDocument/2006/relationships/slide" Target="slides/slide28.xml"/><Relationship Id="rId111" Type="http://schemas.openxmlformats.org/officeDocument/2006/relationships/slide" Target="slides/slide43.xml"/><Relationship Id="rId132" Type="http://schemas.openxmlformats.org/officeDocument/2006/relationships/slide" Target="slides/slide64.xml"/><Relationship Id="rId140" Type="http://schemas.openxmlformats.org/officeDocument/2006/relationships/slide" Target="slides/slide72.xml"/><Relationship Id="rId145" Type="http://schemas.openxmlformats.org/officeDocument/2006/relationships/slide" Target="slides/slide77.xml"/><Relationship Id="rId153" Type="http://schemas.openxmlformats.org/officeDocument/2006/relationships/slide" Target="slides/slide85.xml"/><Relationship Id="rId16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Master" Target="slideMasters/slideMaster49.xml"/><Relationship Id="rId57" Type="http://schemas.openxmlformats.org/officeDocument/2006/relationships/slideMaster" Target="slideMasters/slideMaster57.xml"/><Relationship Id="rId106" Type="http://schemas.openxmlformats.org/officeDocument/2006/relationships/slide" Target="slides/slide38.xml"/><Relationship Id="rId114" Type="http://schemas.openxmlformats.org/officeDocument/2006/relationships/slide" Target="slides/slide46.xml"/><Relationship Id="rId119" Type="http://schemas.openxmlformats.org/officeDocument/2006/relationships/slide" Target="slides/slide51.xml"/><Relationship Id="rId127" Type="http://schemas.openxmlformats.org/officeDocument/2006/relationships/slide" Target="slides/slide59.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Master" Target="slideMasters/slideMaster52.xml"/><Relationship Id="rId60" Type="http://schemas.openxmlformats.org/officeDocument/2006/relationships/slideMaster" Target="slideMasters/slideMaster60.xml"/><Relationship Id="rId65" Type="http://schemas.openxmlformats.org/officeDocument/2006/relationships/slideMaster" Target="slideMasters/slideMaster65.xml"/><Relationship Id="rId73" Type="http://schemas.openxmlformats.org/officeDocument/2006/relationships/slide" Target="slides/slide5.xml"/><Relationship Id="rId78" Type="http://schemas.openxmlformats.org/officeDocument/2006/relationships/slide" Target="slides/slide10.xml"/><Relationship Id="rId81" Type="http://schemas.openxmlformats.org/officeDocument/2006/relationships/slide" Target="slides/slide13.xml"/><Relationship Id="rId86" Type="http://schemas.openxmlformats.org/officeDocument/2006/relationships/slide" Target="slides/slide18.xml"/><Relationship Id="rId94" Type="http://schemas.openxmlformats.org/officeDocument/2006/relationships/slide" Target="slides/slide26.xml"/><Relationship Id="rId99" Type="http://schemas.openxmlformats.org/officeDocument/2006/relationships/slide" Target="slides/slide31.xml"/><Relationship Id="rId101" Type="http://schemas.openxmlformats.org/officeDocument/2006/relationships/slide" Target="slides/slide33.xml"/><Relationship Id="rId122" Type="http://schemas.openxmlformats.org/officeDocument/2006/relationships/slide" Target="slides/slide54.xml"/><Relationship Id="rId130" Type="http://schemas.openxmlformats.org/officeDocument/2006/relationships/slide" Target="slides/slide62.xml"/><Relationship Id="rId135" Type="http://schemas.openxmlformats.org/officeDocument/2006/relationships/slide" Target="slides/slide67.xml"/><Relationship Id="rId143" Type="http://schemas.openxmlformats.org/officeDocument/2006/relationships/slide" Target="slides/slide75.xml"/><Relationship Id="rId148" Type="http://schemas.openxmlformats.org/officeDocument/2006/relationships/slide" Target="slides/slide80.xml"/><Relationship Id="rId151" Type="http://schemas.openxmlformats.org/officeDocument/2006/relationships/slide" Target="slides/slide83.xml"/><Relationship Id="rId156" Type="http://schemas.openxmlformats.org/officeDocument/2006/relationships/slide" Target="slides/slide88.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Master" Target="slideMasters/slideMaster39.xml"/><Relationship Id="rId109" Type="http://schemas.openxmlformats.org/officeDocument/2006/relationships/slide" Target="slides/slide41.xml"/><Relationship Id="rId34" Type="http://schemas.openxmlformats.org/officeDocument/2006/relationships/slideMaster" Target="slideMasters/slideMaster34.xml"/><Relationship Id="rId50" Type="http://schemas.openxmlformats.org/officeDocument/2006/relationships/slideMaster" Target="slideMasters/slideMaster50.xml"/><Relationship Id="rId55" Type="http://schemas.openxmlformats.org/officeDocument/2006/relationships/slideMaster" Target="slideMasters/slideMaster55.xml"/><Relationship Id="rId76" Type="http://schemas.openxmlformats.org/officeDocument/2006/relationships/slide" Target="slides/slide8.xml"/><Relationship Id="rId97" Type="http://schemas.openxmlformats.org/officeDocument/2006/relationships/slide" Target="slides/slide29.xml"/><Relationship Id="rId104" Type="http://schemas.openxmlformats.org/officeDocument/2006/relationships/slide" Target="slides/slide36.xml"/><Relationship Id="rId120" Type="http://schemas.openxmlformats.org/officeDocument/2006/relationships/slide" Target="slides/slide52.xml"/><Relationship Id="rId125" Type="http://schemas.openxmlformats.org/officeDocument/2006/relationships/slide" Target="slides/slide57.xml"/><Relationship Id="rId141" Type="http://schemas.openxmlformats.org/officeDocument/2006/relationships/slide" Target="slides/slide73.xml"/><Relationship Id="rId146" Type="http://schemas.openxmlformats.org/officeDocument/2006/relationships/slide" Target="slides/slide78.xml"/><Relationship Id="rId7" Type="http://schemas.openxmlformats.org/officeDocument/2006/relationships/slideMaster" Target="slideMasters/slideMaster7.xml"/><Relationship Id="rId71" Type="http://schemas.openxmlformats.org/officeDocument/2006/relationships/slide" Target="slides/slide3.xml"/><Relationship Id="rId92" Type="http://schemas.openxmlformats.org/officeDocument/2006/relationships/slide" Target="slides/slide24.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Master" Target="slideMasters/slideMaster40.xml"/><Relationship Id="rId45" Type="http://schemas.openxmlformats.org/officeDocument/2006/relationships/slideMaster" Target="slideMasters/slideMaster45.xml"/><Relationship Id="rId66" Type="http://schemas.openxmlformats.org/officeDocument/2006/relationships/slideMaster" Target="slideMasters/slideMaster66.xml"/><Relationship Id="rId87" Type="http://schemas.openxmlformats.org/officeDocument/2006/relationships/slide" Target="slides/slide19.xml"/><Relationship Id="rId110" Type="http://schemas.openxmlformats.org/officeDocument/2006/relationships/slide" Target="slides/slide42.xml"/><Relationship Id="rId115" Type="http://schemas.openxmlformats.org/officeDocument/2006/relationships/slide" Target="slides/slide47.xml"/><Relationship Id="rId131" Type="http://schemas.openxmlformats.org/officeDocument/2006/relationships/slide" Target="slides/slide63.xml"/><Relationship Id="rId136" Type="http://schemas.openxmlformats.org/officeDocument/2006/relationships/slide" Target="slides/slide68.xml"/><Relationship Id="rId157" Type="http://schemas.openxmlformats.org/officeDocument/2006/relationships/notesMaster" Target="notesMasters/notesMaster1.xml"/><Relationship Id="rId61" Type="http://schemas.openxmlformats.org/officeDocument/2006/relationships/slideMaster" Target="slideMasters/slideMaster61.xml"/><Relationship Id="rId82" Type="http://schemas.openxmlformats.org/officeDocument/2006/relationships/slide" Target="slides/slide14.xml"/><Relationship Id="rId152" Type="http://schemas.openxmlformats.org/officeDocument/2006/relationships/slide" Target="slides/slide84.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56" Type="http://schemas.openxmlformats.org/officeDocument/2006/relationships/slideMaster" Target="slideMasters/slideMaster56.xml"/><Relationship Id="rId77" Type="http://schemas.openxmlformats.org/officeDocument/2006/relationships/slide" Target="slides/slide9.xml"/><Relationship Id="rId100" Type="http://schemas.openxmlformats.org/officeDocument/2006/relationships/slide" Target="slides/slide32.xml"/><Relationship Id="rId105" Type="http://schemas.openxmlformats.org/officeDocument/2006/relationships/slide" Target="slides/slide37.xml"/><Relationship Id="rId126" Type="http://schemas.openxmlformats.org/officeDocument/2006/relationships/slide" Target="slides/slide58.xml"/><Relationship Id="rId147" Type="http://schemas.openxmlformats.org/officeDocument/2006/relationships/slide" Target="slides/slide79.xml"/><Relationship Id="rId8" Type="http://schemas.openxmlformats.org/officeDocument/2006/relationships/slideMaster" Target="slideMasters/slideMaster8.xml"/><Relationship Id="rId51" Type="http://schemas.openxmlformats.org/officeDocument/2006/relationships/slideMaster" Target="slideMasters/slideMaster51.xml"/><Relationship Id="rId72" Type="http://schemas.openxmlformats.org/officeDocument/2006/relationships/slide" Target="slides/slide4.xml"/><Relationship Id="rId93" Type="http://schemas.openxmlformats.org/officeDocument/2006/relationships/slide" Target="slides/slide25.xml"/><Relationship Id="rId98" Type="http://schemas.openxmlformats.org/officeDocument/2006/relationships/slide" Target="slides/slide30.xml"/><Relationship Id="rId121" Type="http://schemas.openxmlformats.org/officeDocument/2006/relationships/slide" Target="slides/slide53.xml"/><Relationship Id="rId142" Type="http://schemas.openxmlformats.org/officeDocument/2006/relationships/slide" Target="slides/slide74.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Master" Target="slideMasters/slideMaster46.xml"/><Relationship Id="rId67" Type="http://schemas.openxmlformats.org/officeDocument/2006/relationships/slideMaster" Target="slideMasters/slideMaster67.xml"/><Relationship Id="rId116" Type="http://schemas.openxmlformats.org/officeDocument/2006/relationships/slide" Target="slides/slide48.xml"/><Relationship Id="rId137" Type="http://schemas.openxmlformats.org/officeDocument/2006/relationships/slide" Target="slides/slide69.xml"/><Relationship Id="rId15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12D617-AD7F-4B1D-9672-4CCF663F7F8F}" type="datetimeFigureOut">
              <a:rPr lang="en-US" smtClean="0"/>
              <a:t>8/14/2015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96AA24-717A-412E-A0C4-007CA09E4208}" type="slidenum">
              <a:rPr lang="en-US" smtClean="0"/>
              <a:t>‹#›</a:t>
            </a:fld>
            <a:endParaRPr lang="en-US"/>
          </a:p>
        </p:txBody>
      </p:sp>
    </p:spTree>
    <p:extLst>
      <p:ext uri="{BB962C8B-B14F-4D97-AF65-F5344CB8AC3E}">
        <p14:creationId xmlns:p14="http://schemas.microsoft.com/office/powerpoint/2010/main" val="3387469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FB4AF996-3940-424F-A7AB-25050B4697B3}" type="slidenum">
              <a:rPr>
                <a:solidFill>
                  <a:prstClr val="black"/>
                </a:solidFill>
              </a:rPr>
              <a:pPr/>
              <a:t>32</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3788615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8A0407A5-A868-45F8-B8A4-8D7036137BD8}" type="slidenum">
              <a:rPr>
                <a:solidFill>
                  <a:prstClr val="black"/>
                </a:solidFill>
              </a:rPr>
              <a:pPr/>
              <a:t>33</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2338569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8A0407A5-A868-45F8-B8A4-8D7036137BD8}" type="slidenum">
              <a:rPr>
                <a:solidFill>
                  <a:prstClr val="black"/>
                </a:solidFill>
              </a:rPr>
              <a:pPr/>
              <a:t>34</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2756950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8A0407A5-A868-45F8-B8A4-8D7036137BD8}" type="slidenum">
              <a:rPr>
                <a:solidFill>
                  <a:prstClr val="black"/>
                </a:solidFill>
              </a:rPr>
              <a:pPr/>
              <a:t>35</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21492678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8A0407A5-A868-45F8-B8A4-8D7036137BD8}" type="slidenum">
              <a:rPr>
                <a:solidFill>
                  <a:prstClr val="black"/>
                </a:solidFill>
              </a:rPr>
              <a:pPr/>
              <a:t>36</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4263841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8A0407A5-A868-45F8-B8A4-8D7036137BD8}" type="slidenum">
              <a:rPr>
                <a:solidFill>
                  <a:prstClr val="black"/>
                </a:solidFill>
              </a:rPr>
              <a:pPr/>
              <a:t>37</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3776711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8A0407A5-A868-45F8-B8A4-8D7036137BD8}" type="slidenum">
              <a:rPr>
                <a:solidFill>
                  <a:prstClr val="black"/>
                </a:solidFill>
              </a:rPr>
              <a:pPr/>
              <a:t>38</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2263118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8A0407A5-A868-45F8-B8A4-8D7036137BD8}" type="slidenum">
              <a:rPr>
                <a:solidFill>
                  <a:prstClr val="black"/>
                </a:solidFill>
              </a:rPr>
              <a:pPr/>
              <a:t>39</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1873045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E1086356-40A9-44E5-B38D-BAB2847D23B7}" type="slidenum">
              <a:rPr>
                <a:solidFill>
                  <a:prstClr val="black"/>
                </a:solidFill>
              </a:rPr>
              <a:pPr/>
              <a:t>40</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2739222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03AB66A7-3590-4834-A2C5-33DBE7D57DA2}" type="slidenum">
              <a:rPr>
                <a:solidFill>
                  <a:prstClr val="black"/>
                </a:solidFill>
              </a:rPr>
              <a:pPr/>
              <a:t>41</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4202512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03AB66A7-3590-4834-A2C5-33DBE7D57DA2}" type="slidenum">
              <a:rPr>
                <a:solidFill>
                  <a:prstClr val="black"/>
                </a:solidFill>
              </a:rPr>
              <a:pPr/>
              <a:t>42</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18868181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03AB66A7-3590-4834-A2C5-33DBE7D57DA2}" type="slidenum">
              <a:rPr>
                <a:solidFill>
                  <a:prstClr val="black"/>
                </a:solidFill>
              </a:rPr>
              <a:pPr/>
              <a:t>43</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4184238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03AB66A7-3590-4834-A2C5-33DBE7D57DA2}" type="slidenum">
              <a:rPr>
                <a:solidFill>
                  <a:prstClr val="black"/>
                </a:solidFill>
              </a:rPr>
              <a:pPr/>
              <a:t>44</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30352359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03AB66A7-3590-4834-A2C5-33DBE7D57DA2}" type="slidenum">
              <a:rPr>
                <a:solidFill>
                  <a:prstClr val="black"/>
                </a:solidFill>
              </a:rPr>
              <a:pPr/>
              <a:t>45</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12839424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03AB66A7-3590-4834-A2C5-33DBE7D57DA2}" type="slidenum">
              <a:rPr>
                <a:solidFill>
                  <a:prstClr val="black"/>
                </a:solidFill>
              </a:rPr>
              <a:pPr/>
              <a:t>46</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110642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03AB66A7-3590-4834-A2C5-33DBE7D57DA2}" type="slidenum">
              <a:rPr>
                <a:solidFill>
                  <a:prstClr val="black"/>
                </a:solidFill>
              </a:rPr>
              <a:pPr/>
              <a:t>47</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35395464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03AB66A7-3590-4834-A2C5-33DBE7D57DA2}" type="slidenum">
              <a:rPr>
                <a:solidFill>
                  <a:prstClr val="black"/>
                </a:solidFill>
              </a:rPr>
              <a:pPr/>
              <a:t>48</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26212453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49</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4251917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50</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13923631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51</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3628317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52</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32883719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53</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25785427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D039CBCD-243B-40E9-B22D-ECE6AB7624BA}" type="slidenum">
              <a:rPr>
                <a:solidFill>
                  <a:prstClr val="black"/>
                </a:solidFill>
              </a:rPr>
              <a:pPr/>
              <a:t>54</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p>
            <a:endParaRPr lang="x-none"/>
          </a:p>
        </p:txBody>
      </p:sp>
    </p:spTree>
    <p:extLst>
      <p:ext uri="{BB962C8B-B14F-4D97-AF65-F5344CB8AC3E}">
        <p14:creationId xmlns:p14="http://schemas.microsoft.com/office/powerpoint/2010/main" val="31649568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55</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40976929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56</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19655059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57</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12537679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58</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22488008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59</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18224439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oAutofit/>
          </a:bodyPr>
          <a:lstStyle/>
          <a:p>
            <a:fld id="{75D8512B-BB28-43A4-A817-2DC4E32E8015}" type="slidenum">
              <a:rPr>
                <a:solidFill>
                  <a:prstClr val="black"/>
                </a:solidFill>
              </a:rPr>
              <a:pPr/>
              <a:t>60</a:t>
            </a:fld>
            <a:endParaRPr>
              <a:solidFill>
                <a:prstClr val="black"/>
              </a:solidFill>
            </a:endParaRPr>
          </a:p>
        </p:txBody>
      </p:sp>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756000" y="5078520"/>
            <a:ext cx="6047640" cy="4811400"/>
          </a:xfrm>
        </p:spPr>
        <p:txBody>
          <a:bodyPr>
            <a:spAutoFit/>
          </a:bodyPr>
          <a:lstStyle/>
          <a:p>
            <a:endParaRPr lang="x-none"/>
          </a:p>
        </p:txBody>
      </p:sp>
    </p:spTree>
    <p:extLst>
      <p:ext uri="{BB962C8B-B14F-4D97-AF65-F5344CB8AC3E}">
        <p14:creationId xmlns:p14="http://schemas.microsoft.com/office/powerpoint/2010/main" val="3707552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标题 1"/>
          <p:cNvSpPr>
            <a:spLocks noGrp="1"/>
          </p:cNvSpPr>
          <p:nvPr>
            <p:ph type="ctrTitle"/>
          </p:nvPr>
        </p:nvSpPr>
        <p:spPr>
          <a:xfrm>
            <a:off x="357158" y="2130427"/>
            <a:ext cx="7772400" cy="1227137"/>
          </a:xfrm>
          <a:noFill/>
        </p:spPr>
        <p:txBody>
          <a:bodyPr/>
          <a:lstStyle>
            <a:lvl1pPr algn="l">
              <a:defRPr sz="5000" b="1" cap="none" spc="0" baseline="0">
                <a:ln w="9000" cmpd="sng">
                  <a:noFill/>
                  <a:prstDash val="solid"/>
                </a:ln>
                <a:solidFill>
                  <a:srgbClr val="DE4116"/>
                </a:solidFill>
                <a:effectLst>
                  <a:reflection blurRad="12700" stA="28000" endPos="45000" dist="1000" dir="5400000" sy="-100000" algn="bl" rotWithShape="0"/>
                </a:effectLst>
              </a:defRPr>
            </a:lvl1pPr>
          </a:lstStyle>
          <a:p>
            <a:r>
              <a:rPr lang="en-US" smtClean="0"/>
              <a:t>Click to edit Master title style</a:t>
            </a:r>
            <a:endParaRPr lang="zh-CN" altLang="en-US" dirty="0"/>
          </a:p>
        </p:txBody>
      </p:sp>
      <p:sp>
        <p:nvSpPr>
          <p:cNvPr id="3" name="副标题 2"/>
          <p:cNvSpPr>
            <a:spLocks noGrp="1"/>
          </p:cNvSpPr>
          <p:nvPr>
            <p:ph type="subTitle" idx="1"/>
          </p:nvPr>
        </p:nvSpPr>
        <p:spPr>
          <a:xfrm>
            <a:off x="385706" y="3357562"/>
            <a:ext cx="6400800" cy="642942"/>
          </a:xfrm>
        </p:spPr>
        <p:txBody>
          <a:bodyPr rtlCol="0" anchor="ctr">
            <a:normAutofit/>
          </a:bodyPr>
          <a:lstStyle>
            <a:lvl1pPr marL="0" indent="0" algn="l" defTabSz="914400" rtl="0" eaLnBrk="1" latinLnBrk="0" hangingPunct="1">
              <a:spcBef>
                <a:spcPct val="0"/>
              </a:spcBef>
              <a:buNone/>
              <a:defRPr lang="zh-CN" altLang="en-US" sz="2400" b="0" kern="1200" cap="none" spc="0" dirty="0">
                <a:ln>
                  <a:noFill/>
                </a:ln>
                <a:solidFill>
                  <a:schemeClr val="tx1">
                    <a:lumMod val="85000"/>
                    <a:lumOff val="15000"/>
                  </a:schemeClr>
                </a:solidFill>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327402831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171322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a:xfrm>
            <a:off x="457201" y="1285876"/>
            <a:ext cx="3970783" cy="4525963"/>
          </a:xfrm>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内容占位符 2"/>
          <p:cNvSpPr>
            <a:spLocks noGrp="1"/>
          </p:cNvSpPr>
          <p:nvPr>
            <p:ph idx="10"/>
          </p:nvPr>
        </p:nvSpPr>
        <p:spPr>
          <a:xfrm>
            <a:off x="4788023" y="1285876"/>
            <a:ext cx="3898777" cy="4525963"/>
          </a:xfrm>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717063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标题 1"/>
          <p:cNvSpPr>
            <a:spLocks noGrp="1"/>
          </p:cNvSpPr>
          <p:nvPr>
            <p:ph type="ctrTitle"/>
          </p:nvPr>
        </p:nvSpPr>
        <p:spPr>
          <a:xfrm>
            <a:off x="357158" y="2130427"/>
            <a:ext cx="7772400" cy="1227137"/>
          </a:xfrm>
          <a:noFill/>
        </p:spPr>
        <p:txBody>
          <a:bodyPr/>
          <a:lstStyle>
            <a:lvl1pPr algn="l">
              <a:defRPr sz="5000" b="1" cap="none" spc="0" baseline="0">
                <a:ln w="9000" cmpd="sng">
                  <a:noFill/>
                  <a:prstDash val="solid"/>
                </a:ln>
                <a:solidFill>
                  <a:srgbClr val="DE4116"/>
                </a:solidFill>
                <a:effectLst>
                  <a:reflection blurRad="12700" stA="28000" endPos="45000" dist="1000" dir="5400000" sy="-100000" algn="bl" rotWithShape="0"/>
                </a:effectLst>
              </a:defRPr>
            </a:lvl1pPr>
          </a:lstStyle>
          <a:p>
            <a:r>
              <a:rPr lang="en-US" smtClean="0"/>
              <a:t>Click to edit Master title style</a:t>
            </a:r>
            <a:endParaRPr lang="zh-CN" altLang="en-US" dirty="0"/>
          </a:p>
        </p:txBody>
      </p:sp>
      <p:sp>
        <p:nvSpPr>
          <p:cNvPr id="3" name="副标题 2"/>
          <p:cNvSpPr>
            <a:spLocks noGrp="1"/>
          </p:cNvSpPr>
          <p:nvPr>
            <p:ph type="subTitle" idx="1"/>
          </p:nvPr>
        </p:nvSpPr>
        <p:spPr>
          <a:xfrm>
            <a:off x="385706" y="3357562"/>
            <a:ext cx="6400800" cy="642942"/>
          </a:xfrm>
        </p:spPr>
        <p:txBody>
          <a:bodyPr rtlCol="0" anchor="ctr">
            <a:normAutofit/>
          </a:bodyPr>
          <a:lstStyle>
            <a:lvl1pPr marL="0" indent="0" algn="l" defTabSz="914400" rtl="0" eaLnBrk="1" latinLnBrk="0" hangingPunct="1">
              <a:spcBef>
                <a:spcPct val="0"/>
              </a:spcBef>
              <a:buNone/>
              <a:defRPr lang="zh-CN" altLang="en-US" sz="2400" b="0" kern="1200" cap="none" spc="0" dirty="0">
                <a:ln>
                  <a:noFill/>
                </a:ln>
                <a:solidFill>
                  <a:schemeClr val="tx1">
                    <a:lumMod val="85000"/>
                    <a:lumOff val="15000"/>
                  </a:schemeClr>
                </a:solidFill>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250928531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816814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63282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379462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2160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45530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807230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0497777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4456083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1921978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391859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0287958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80739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标题 1"/>
          <p:cNvSpPr>
            <a:spLocks noGrp="1"/>
          </p:cNvSpPr>
          <p:nvPr>
            <p:ph type="ctrTitle"/>
          </p:nvPr>
        </p:nvSpPr>
        <p:spPr>
          <a:xfrm>
            <a:off x="357158" y="2130428"/>
            <a:ext cx="7772400" cy="1227137"/>
          </a:xfrm>
          <a:noFill/>
        </p:spPr>
        <p:txBody>
          <a:bodyPr/>
          <a:lstStyle>
            <a:lvl1pPr algn="l">
              <a:defRPr sz="5000" b="1" cap="none" spc="0" baseline="0">
                <a:ln w="9000" cmpd="sng">
                  <a:noFill/>
                  <a:prstDash val="solid"/>
                </a:ln>
                <a:solidFill>
                  <a:srgbClr val="DE4116"/>
                </a:solidFill>
                <a:effectLst>
                  <a:reflection blurRad="12700" stA="28000" endPos="45000" dist="1000" dir="5400000" sy="-100000" algn="bl" rotWithShape="0"/>
                </a:effectLst>
              </a:defRPr>
            </a:lvl1pPr>
          </a:lstStyle>
          <a:p>
            <a:r>
              <a:rPr lang="en-US" smtClean="0"/>
              <a:t>Click to edit Master title style</a:t>
            </a:r>
            <a:endParaRPr lang="zh-CN" altLang="en-US" dirty="0"/>
          </a:p>
        </p:txBody>
      </p:sp>
      <p:sp>
        <p:nvSpPr>
          <p:cNvPr id="3" name="副标题 2"/>
          <p:cNvSpPr>
            <a:spLocks noGrp="1"/>
          </p:cNvSpPr>
          <p:nvPr>
            <p:ph type="subTitle" idx="1"/>
          </p:nvPr>
        </p:nvSpPr>
        <p:spPr>
          <a:xfrm>
            <a:off x="385706" y="3357562"/>
            <a:ext cx="6400800" cy="642942"/>
          </a:xfrm>
        </p:spPr>
        <p:txBody>
          <a:bodyPr rtlCol="0" anchor="ctr">
            <a:normAutofit/>
          </a:bodyPr>
          <a:lstStyle>
            <a:lvl1pPr marL="0" indent="0" algn="l" defTabSz="914305" rtl="0" eaLnBrk="1" latinLnBrk="0" hangingPunct="1">
              <a:spcBef>
                <a:spcPct val="0"/>
              </a:spcBef>
              <a:buNone/>
              <a:defRPr lang="zh-CN" altLang="en-US" sz="2400" b="0" kern="1200" cap="none" spc="0" dirty="0">
                <a:ln>
                  <a:noFill/>
                </a:ln>
                <a:solidFill>
                  <a:schemeClr val="tx1">
                    <a:lumMod val="85000"/>
                    <a:lumOff val="15000"/>
                  </a:schemeClr>
                </a:solidFill>
                <a:effectLst/>
                <a:latin typeface="+mj-lt"/>
                <a:ea typeface="+mj-ea"/>
                <a:cs typeface="+mj-cs"/>
              </a:defRPr>
            </a:lvl1pPr>
            <a:lvl2pPr marL="457153" indent="0" algn="ctr">
              <a:buNone/>
              <a:defRPr>
                <a:solidFill>
                  <a:schemeClr val="tx1">
                    <a:tint val="75000"/>
                  </a:schemeClr>
                </a:solidFill>
              </a:defRPr>
            </a:lvl2pPr>
            <a:lvl3pPr marL="914305" indent="0" algn="ctr">
              <a:buNone/>
              <a:defRPr>
                <a:solidFill>
                  <a:schemeClr val="tx1">
                    <a:tint val="75000"/>
                  </a:schemeClr>
                </a:solidFill>
              </a:defRPr>
            </a:lvl3pPr>
            <a:lvl4pPr marL="1371458" indent="0" algn="ctr">
              <a:buNone/>
              <a:defRPr>
                <a:solidFill>
                  <a:schemeClr val="tx1">
                    <a:tint val="75000"/>
                  </a:schemeClr>
                </a:solidFill>
              </a:defRPr>
            </a:lvl4pPr>
            <a:lvl5pPr marL="1828610" indent="0" algn="ctr">
              <a:buNone/>
              <a:defRPr>
                <a:solidFill>
                  <a:schemeClr val="tx1">
                    <a:tint val="75000"/>
                  </a:schemeClr>
                </a:solidFill>
              </a:defRPr>
            </a:lvl5pPr>
            <a:lvl6pPr marL="2285763" indent="0" algn="ctr">
              <a:buNone/>
              <a:defRPr>
                <a:solidFill>
                  <a:schemeClr val="tx1">
                    <a:tint val="75000"/>
                  </a:schemeClr>
                </a:solidFill>
              </a:defRPr>
            </a:lvl6pPr>
            <a:lvl7pPr marL="2742915" indent="0" algn="ctr">
              <a:buNone/>
              <a:defRPr>
                <a:solidFill>
                  <a:schemeClr val="tx1">
                    <a:tint val="75000"/>
                  </a:schemeClr>
                </a:solidFill>
              </a:defRPr>
            </a:lvl7pPr>
            <a:lvl8pPr marL="3200068" indent="0" algn="ctr">
              <a:buNone/>
              <a:defRPr>
                <a:solidFill>
                  <a:schemeClr val="tx1">
                    <a:tint val="75000"/>
                  </a:schemeClr>
                </a:solidFill>
              </a:defRPr>
            </a:lvl8pPr>
            <a:lvl9pPr marL="365722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1847360114"/>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971062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501740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8665639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2246255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8299566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0379894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6723437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标题 1"/>
          <p:cNvSpPr>
            <a:spLocks noGrp="1"/>
          </p:cNvSpPr>
          <p:nvPr>
            <p:ph type="ctrTitle"/>
          </p:nvPr>
        </p:nvSpPr>
        <p:spPr>
          <a:xfrm>
            <a:off x="357158" y="2130428"/>
            <a:ext cx="7772400" cy="1227137"/>
          </a:xfrm>
          <a:noFill/>
        </p:spPr>
        <p:txBody>
          <a:bodyPr/>
          <a:lstStyle>
            <a:lvl1pPr algn="l">
              <a:defRPr sz="5000" b="1" cap="none" spc="0" baseline="0">
                <a:ln w="9000" cmpd="sng">
                  <a:noFill/>
                  <a:prstDash val="solid"/>
                </a:ln>
                <a:solidFill>
                  <a:srgbClr val="DE4116"/>
                </a:solidFill>
                <a:effectLst>
                  <a:reflection blurRad="12700" stA="28000" endPos="45000" dist="1000" dir="5400000" sy="-100000" algn="bl" rotWithShape="0"/>
                </a:effectLst>
              </a:defRPr>
            </a:lvl1pPr>
          </a:lstStyle>
          <a:p>
            <a:r>
              <a:rPr lang="en-US" smtClean="0"/>
              <a:t>Click to edit Master title style</a:t>
            </a:r>
            <a:endParaRPr lang="zh-CN" altLang="en-US" dirty="0"/>
          </a:p>
        </p:txBody>
      </p:sp>
      <p:sp>
        <p:nvSpPr>
          <p:cNvPr id="3" name="副标题 2"/>
          <p:cNvSpPr>
            <a:spLocks noGrp="1"/>
          </p:cNvSpPr>
          <p:nvPr>
            <p:ph type="subTitle" idx="1"/>
          </p:nvPr>
        </p:nvSpPr>
        <p:spPr>
          <a:xfrm>
            <a:off x="385706" y="3357562"/>
            <a:ext cx="6400800" cy="642942"/>
          </a:xfrm>
        </p:spPr>
        <p:txBody>
          <a:bodyPr rtlCol="0" anchor="ctr">
            <a:normAutofit/>
          </a:bodyPr>
          <a:lstStyle>
            <a:lvl1pPr marL="0" indent="0" algn="l" defTabSz="914305" rtl="0" eaLnBrk="1" latinLnBrk="0" hangingPunct="1">
              <a:spcBef>
                <a:spcPct val="0"/>
              </a:spcBef>
              <a:buNone/>
              <a:defRPr lang="zh-CN" altLang="en-US" sz="2400" b="0" kern="1200" cap="none" spc="0" dirty="0">
                <a:ln>
                  <a:noFill/>
                </a:ln>
                <a:solidFill>
                  <a:schemeClr val="tx1">
                    <a:lumMod val="85000"/>
                    <a:lumOff val="15000"/>
                  </a:schemeClr>
                </a:solidFill>
                <a:effectLst/>
                <a:latin typeface="+mj-lt"/>
                <a:ea typeface="+mj-ea"/>
                <a:cs typeface="+mj-cs"/>
              </a:defRPr>
            </a:lvl1pPr>
            <a:lvl2pPr marL="457153" indent="0" algn="ctr">
              <a:buNone/>
              <a:defRPr>
                <a:solidFill>
                  <a:schemeClr val="tx1">
                    <a:tint val="75000"/>
                  </a:schemeClr>
                </a:solidFill>
              </a:defRPr>
            </a:lvl2pPr>
            <a:lvl3pPr marL="914305" indent="0" algn="ctr">
              <a:buNone/>
              <a:defRPr>
                <a:solidFill>
                  <a:schemeClr val="tx1">
                    <a:tint val="75000"/>
                  </a:schemeClr>
                </a:solidFill>
              </a:defRPr>
            </a:lvl3pPr>
            <a:lvl4pPr marL="1371458" indent="0" algn="ctr">
              <a:buNone/>
              <a:defRPr>
                <a:solidFill>
                  <a:schemeClr val="tx1">
                    <a:tint val="75000"/>
                  </a:schemeClr>
                </a:solidFill>
              </a:defRPr>
            </a:lvl4pPr>
            <a:lvl5pPr marL="1828610" indent="0" algn="ctr">
              <a:buNone/>
              <a:defRPr>
                <a:solidFill>
                  <a:schemeClr val="tx1">
                    <a:tint val="75000"/>
                  </a:schemeClr>
                </a:solidFill>
              </a:defRPr>
            </a:lvl5pPr>
            <a:lvl6pPr marL="2285763" indent="0" algn="ctr">
              <a:buNone/>
              <a:defRPr>
                <a:solidFill>
                  <a:schemeClr val="tx1">
                    <a:tint val="75000"/>
                  </a:schemeClr>
                </a:solidFill>
              </a:defRPr>
            </a:lvl6pPr>
            <a:lvl7pPr marL="2742915" indent="0" algn="ctr">
              <a:buNone/>
              <a:defRPr>
                <a:solidFill>
                  <a:schemeClr val="tx1">
                    <a:tint val="75000"/>
                  </a:schemeClr>
                </a:solidFill>
              </a:defRPr>
            </a:lvl7pPr>
            <a:lvl8pPr marL="3200068" indent="0" algn="ctr">
              <a:buNone/>
              <a:defRPr>
                <a:solidFill>
                  <a:schemeClr val="tx1">
                    <a:tint val="75000"/>
                  </a:schemeClr>
                </a:solidFill>
              </a:defRPr>
            </a:lvl8pPr>
            <a:lvl9pPr marL="365722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3170389780"/>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2985231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660720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7193063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0231296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329905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8454248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1312068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8764776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标题 1"/>
          <p:cNvSpPr>
            <a:spLocks noGrp="1"/>
          </p:cNvSpPr>
          <p:nvPr>
            <p:ph type="ctrTitle"/>
          </p:nvPr>
        </p:nvSpPr>
        <p:spPr>
          <a:xfrm>
            <a:off x="357158" y="2130428"/>
            <a:ext cx="7772400" cy="1227137"/>
          </a:xfrm>
          <a:noFill/>
        </p:spPr>
        <p:txBody>
          <a:bodyPr/>
          <a:lstStyle>
            <a:lvl1pPr algn="l">
              <a:defRPr sz="5000" b="1" cap="none" spc="0" baseline="0">
                <a:ln w="9000" cmpd="sng">
                  <a:noFill/>
                  <a:prstDash val="solid"/>
                </a:ln>
                <a:solidFill>
                  <a:srgbClr val="DE4116"/>
                </a:solidFill>
                <a:effectLst>
                  <a:reflection blurRad="12700" stA="28000" endPos="45000" dist="1000" dir="5400000" sy="-100000" algn="bl" rotWithShape="0"/>
                </a:effectLst>
              </a:defRPr>
            </a:lvl1pPr>
          </a:lstStyle>
          <a:p>
            <a:r>
              <a:rPr lang="en-US" smtClean="0"/>
              <a:t>Click to edit Master title style</a:t>
            </a:r>
            <a:endParaRPr lang="zh-CN" altLang="en-US" dirty="0"/>
          </a:p>
        </p:txBody>
      </p:sp>
      <p:sp>
        <p:nvSpPr>
          <p:cNvPr id="3" name="副标题 2"/>
          <p:cNvSpPr>
            <a:spLocks noGrp="1"/>
          </p:cNvSpPr>
          <p:nvPr>
            <p:ph type="subTitle" idx="1"/>
          </p:nvPr>
        </p:nvSpPr>
        <p:spPr>
          <a:xfrm>
            <a:off x="385706" y="3357562"/>
            <a:ext cx="6400800" cy="642942"/>
          </a:xfrm>
        </p:spPr>
        <p:txBody>
          <a:bodyPr rtlCol="0" anchor="ctr">
            <a:normAutofit/>
          </a:bodyPr>
          <a:lstStyle>
            <a:lvl1pPr marL="0" indent="0" algn="l" defTabSz="914305" rtl="0" eaLnBrk="1" latinLnBrk="0" hangingPunct="1">
              <a:spcBef>
                <a:spcPct val="0"/>
              </a:spcBef>
              <a:buNone/>
              <a:defRPr lang="zh-CN" altLang="en-US" sz="2400" b="0" kern="1200" cap="none" spc="0" dirty="0">
                <a:ln>
                  <a:noFill/>
                </a:ln>
                <a:solidFill>
                  <a:schemeClr val="tx1">
                    <a:lumMod val="85000"/>
                    <a:lumOff val="15000"/>
                  </a:schemeClr>
                </a:solidFill>
                <a:effectLst/>
                <a:latin typeface="+mj-lt"/>
                <a:ea typeface="+mj-ea"/>
                <a:cs typeface="+mj-cs"/>
              </a:defRPr>
            </a:lvl1pPr>
            <a:lvl2pPr marL="457153" indent="0" algn="ctr">
              <a:buNone/>
              <a:defRPr>
                <a:solidFill>
                  <a:schemeClr val="tx1">
                    <a:tint val="75000"/>
                  </a:schemeClr>
                </a:solidFill>
              </a:defRPr>
            </a:lvl2pPr>
            <a:lvl3pPr marL="914305" indent="0" algn="ctr">
              <a:buNone/>
              <a:defRPr>
                <a:solidFill>
                  <a:schemeClr val="tx1">
                    <a:tint val="75000"/>
                  </a:schemeClr>
                </a:solidFill>
              </a:defRPr>
            </a:lvl3pPr>
            <a:lvl4pPr marL="1371458" indent="0" algn="ctr">
              <a:buNone/>
              <a:defRPr>
                <a:solidFill>
                  <a:schemeClr val="tx1">
                    <a:tint val="75000"/>
                  </a:schemeClr>
                </a:solidFill>
              </a:defRPr>
            </a:lvl4pPr>
            <a:lvl5pPr marL="1828610" indent="0" algn="ctr">
              <a:buNone/>
              <a:defRPr>
                <a:solidFill>
                  <a:schemeClr val="tx1">
                    <a:tint val="75000"/>
                  </a:schemeClr>
                </a:solidFill>
              </a:defRPr>
            </a:lvl5pPr>
            <a:lvl6pPr marL="2285763" indent="0" algn="ctr">
              <a:buNone/>
              <a:defRPr>
                <a:solidFill>
                  <a:schemeClr val="tx1">
                    <a:tint val="75000"/>
                  </a:schemeClr>
                </a:solidFill>
              </a:defRPr>
            </a:lvl6pPr>
            <a:lvl7pPr marL="2742915" indent="0" algn="ctr">
              <a:buNone/>
              <a:defRPr>
                <a:solidFill>
                  <a:schemeClr val="tx1">
                    <a:tint val="75000"/>
                  </a:schemeClr>
                </a:solidFill>
              </a:defRPr>
            </a:lvl7pPr>
            <a:lvl8pPr marL="3200068" indent="0" algn="ctr">
              <a:buNone/>
              <a:defRPr>
                <a:solidFill>
                  <a:schemeClr val="tx1">
                    <a:tint val="75000"/>
                  </a:schemeClr>
                </a:solidFill>
              </a:defRPr>
            </a:lvl8pPr>
            <a:lvl9pPr marL="365722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793764887"/>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902430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70073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7970930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069732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6551880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539356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611170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6529340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84603366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1619515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50734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标题 1"/>
          <p:cNvSpPr>
            <a:spLocks noGrp="1"/>
          </p:cNvSpPr>
          <p:nvPr>
            <p:ph type="ctrTitle"/>
          </p:nvPr>
        </p:nvSpPr>
        <p:spPr>
          <a:xfrm>
            <a:off x="357158" y="2130427"/>
            <a:ext cx="7772400" cy="1227137"/>
          </a:xfrm>
          <a:noFill/>
        </p:spPr>
        <p:txBody>
          <a:bodyPr/>
          <a:lstStyle>
            <a:lvl1pPr algn="l">
              <a:defRPr sz="5000" b="1" cap="none" spc="0" baseline="0">
                <a:ln w="9000" cmpd="sng">
                  <a:noFill/>
                  <a:prstDash val="solid"/>
                </a:ln>
                <a:solidFill>
                  <a:srgbClr val="DE4116"/>
                </a:solidFill>
                <a:effectLst>
                  <a:reflection blurRad="12700" stA="28000" endPos="45000" dist="1000" dir="5400000" sy="-100000" algn="bl" rotWithShape="0"/>
                </a:effectLst>
              </a:defRPr>
            </a:lvl1pPr>
          </a:lstStyle>
          <a:p>
            <a:r>
              <a:rPr lang="en-US" smtClean="0"/>
              <a:t>Click to edit Master title style</a:t>
            </a:r>
            <a:endParaRPr lang="zh-CN" altLang="en-US" dirty="0"/>
          </a:p>
        </p:txBody>
      </p:sp>
      <p:sp>
        <p:nvSpPr>
          <p:cNvPr id="3" name="副标题 2"/>
          <p:cNvSpPr>
            <a:spLocks noGrp="1"/>
          </p:cNvSpPr>
          <p:nvPr>
            <p:ph type="subTitle" idx="1"/>
          </p:nvPr>
        </p:nvSpPr>
        <p:spPr>
          <a:xfrm>
            <a:off x="385706" y="3357562"/>
            <a:ext cx="6400800" cy="642942"/>
          </a:xfrm>
        </p:spPr>
        <p:txBody>
          <a:bodyPr rtlCol="0" anchor="ctr">
            <a:normAutofit/>
          </a:bodyPr>
          <a:lstStyle>
            <a:lvl1pPr marL="0" indent="0" algn="l" defTabSz="914400" rtl="0" eaLnBrk="1" latinLnBrk="0" hangingPunct="1">
              <a:spcBef>
                <a:spcPct val="0"/>
              </a:spcBef>
              <a:buNone/>
              <a:defRPr lang="zh-CN" altLang="en-US" sz="2400" b="0" kern="1200" cap="none" spc="0" dirty="0">
                <a:ln>
                  <a:noFill/>
                </a:ln>
                <a:solidFill>
                  <a:schemeClr val="tx1">
                    <a:lumMod val="85000"/>
                    <a:lumOff val="15000"/>
                  </a:schemeClr>
                </a:solidFill>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298075050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2112074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88142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04299886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04216142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994287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36628010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15045150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1230640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17069018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56240160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0157098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0395910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68998222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4069593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9637425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8488520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53063404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86490441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标题 1"/>
          <p:cNvSpPr>
            <a:spLocks noGrp="1"/>
          </p:cNvSpPr>
          <p:nvPr>
            <p:ph type="ctrTitle"/>
          </p:nvPr>
        </p:nvSpPr>
        <p:spPr>
          <a:xfrm>
            <a:off x="357158" y="2130427"/>
            <a:ext cx="7772400" cy="1227137"/>
          </a:xfrm>
          <a:noFill/>
        </p:spPr>
        <p:txBody>
          <a:bodyPr/>
          <a:lstStyle>
            <a:lvl1pPr algn="l">
              <a:defRPr sz="5000" b="1" cap="none" spc="0" baseline="0">
                <a:ln w="9000" cmpd="sng">
                  <a:noFill/>
                  <a:prstDash val="solid"/>
                </a:ln>
                <a:solidFill>
                  <a:srgbClr val="DE4116"/>
                </a:solidFill>
                <a:effectLst>
                  <a:reflection blurRad="12700" stA="28000" endPos="45000" dist="1000" dir="5400000" sy="-100000" algn="bl" rotWithShape="0"/>
                </a:effectLst>
              </a:defRPr>
            </a:lvl1pPr>
          </a:lstStyle>
          <a:p>
            <a:r>
              <a:rPr lang="en-US" smtClean="0"/>
              <a:t>Click to edit Master title style</a:t>
            </a:r>
            <a:endParaRPr lang="zh-CN" altLang="en-US" dirty="0"/>
          </a:p>
        </p:txBody>
      </p:sp>
      <p:sp>
        <p:nvSpPr>
          <p:cNvPr id="3" name="副标题 2"/>
          <p:cNvSpPr>
            <a:spLocks noGrp="1"/>
          </p:cNvSpPr>
          <p:nvPr>
            <p:ph type="subTitle" idx="1"/>
          </p:nvPr>
        </p:nvSpPr>
        <p:spPr>
          <a:xfrm>
            <a:off x="385706" y="3357562"/>
            <a:ext cx="6400800" cy="642942"/>
          </a:xfrm>
        </p:spPr>
        <p:txBody>
          <a:bodyPr rtlCol="0" anchor="ctr">
            <a:normAutofit/>
          </a:bodyPr>
          <a:lstStyle>
            <a:lvl1pPr marL="0" indent="0" algn="l" defTabSz="914400" rtl="0" eaLnBrk="1" latinLnBrk="0" hangingPunct="1">
              <a:spcBef>
                <a:spcPct val="0"/>
              </a:spcBef>
              <a:buNone/>
              <a:defRPr lang="zh-CN" altLang="en-US" sz="2400" b="0" kern="1200" cap="none" spc="0" dirty="0">
                <a:ln>
                  <a:noFill/>
                </a:ln>
                <a:solidFill>
                  <a:schemeClr val="tx1">
                    <a:lumMod val="85000"/>
                    <a:lumOff val="15000"/>
                  </a:schemeClr>
                </a:solidFill>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4020792029"/>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2398122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4407665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80885369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58052192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nchor="ctr"/>
          <a:lstStyle>
            <a:lvl1pPr marL="0" indent="0">
              <a:spcBef>
                <a:spcPts val="1800"/>
              </a:spcBef>
              <a:buNone/>
              <a:defRPr/>
            </a:lvl1pPr>
            <a:lvl2pPr>
              <a:spcBef>
                <a:spcPts val="1800"/>
              </a:spcBef>
              <a:defRPr/>
            </a:lvl2pPr>
            <a:lvl3pPr>
              <a:spcBef>
                <a:spcPts val="1800"/>
              </a:spcBef>
              <a:defRPr/>
            </a:lvl3pPr>
            <a:lvl4pPr>
              <a:spcBef>
                <a:spcPts val="1800"/>
              </a:spcBef>
              <a:defRPr/>
            </a:lvl4pPr>
            <a:lvl5pPr>
              <a:spcBef>
                <a:spcPts val="18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047867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7.xml"/><Relationship Id="rId1" Type="http://schemas.openxmlformats.org/officeDocument/2006/relationships/slideLayout" Target="../slideLayouts/slideLayout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8.xml"/><Relationship Id="rId1" Type="http://schemas.openxmlformats.org/officeDocument/2006/relationships/slideLayout" Target="../slideLayouts/slideLayout10.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9.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0.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2.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3.xml"/><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4.xml"/><Relationship Id="rId1" Type="http://schemas.openxmlformats.org/officeDocument/2006/relationships/slideLayout" Target="../slideLayouts/slideLayout1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5.xml"/><Relationship Id="rId1" Type="http://schemas.openxmlformats.org/officeDocument/2006/relationships/slideLayout" Target="../slideLayouts/slideLayout1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6.xml"/><Relationship Id="rId1" Type="http://schemas.openxmlformats.org/officeDocument/2006/relationships/slideLayout" Target="../slideLayouts/slideLayout1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7.xml"/><Relationship Id="rId1" Type="http://schemas.openxmlformats.org/officeDocument/2006/relationships/slideLayout" Target="../slideLayouts/slideLayout1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8.xml"/><Relationship Id="rId1" Type="http://schemas.openxmlformats.org/officeDocument/2006/relationships/slideLayout" Target="../slideLayouts/slideLayout20.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9.xml"/><Relationship Id="rId1" Type="http://schemas.openxmlformats.org/officeDocument/2006/relationships/slideLayout" Target="../slideLayouts/slideLayout2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0.xml"/><Relationship Id="rId1" Type="http://schemas.openxmlformats.org/officeDocument/2006/relationships/slideLayout" Target="../slideLayouts/slideLayout2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1.xml"/><Relationship Id="rId1" Type="http://schemas.openxmlformats.org/officeDocument/2006/relationships/slideLayout" Target="../slideLayouts/slideLayout2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2.xml"/><Relationship Id="rId1" Type="http://schemas.openxmlformats.org/officeDocument/2006/relationships/slideLayout" Target="../slideLayouts/slideLayout2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3.xml"/><Relationship Id="rId1" Type="http://schemas.openxmlformats.org/officeDocument/2006/relationships/slideLayout" Target="../slideLayouts/slideLayout2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4.xml"/><Relationship Id="rId1" Type="http://schemas.openxmlformats.org/officeDocument/2006/relationships/slideLayout" Target="../slideLayouts/slideLayout2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5.xml"/><Relationship Id="rId1" Type="http://schemas.openxmlformats.org/officeDocument/2006/relationships/slideLayout" Target="../slideLayouts/slideLayout2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6.xml"/><Relationship Id="rId1" Type="http://schemas.openxmlformats.org/officeDocument/2006/relationships/slideLayout" Target="../slideLayouts/slideLayout2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7.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8.xml"/><Relationship Id="rId1" Type="http://schemas.openxmlformats.org/officeDocument/2006/relationships/slideLayout" Target="../slideLayouts/slideLayout30.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9.xml"/><Relationship Id="rId1" Type="http://schemas.openxmlformats.org/officeDocument/2006/relationships/slideLayout" Target="../slideLayouts/slideLayout3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0.xml"/><Relationship Id="rId1" Type="http://schemas.openxmlformats.org/officeDocument/2006/relationships/slideLayout" Target="../slideLayouts/slideLayout3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1.xml"/><Relationship Id="rId1" Type="http://schemas.openxmlformats.org/officeDocument/2006/relationships/slideLayout" Target="../slideLayouts/slideLayout3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2.xml"/><Relationship Id="rId1" Type="http://schemas.openxmlformats.org/officeDocument/2006/relationships/slideLayout" Target="../slideLayouts/slideLayout3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3.xml"/><Relationship Id="rId1" Type="http://schemas.openxmlformats.org/officeDocument/2006/relationships/slideLayout" Target="../slideLayouts/slideLayout3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4.xml"/><Relationship Id="rId1" Type="http://schemas.openxmlformats.org/officeDocument/2006/relationships/slideLayout" Target="../slideLayouts/slideLayout3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5.xml"/><Relationship Id="rId1" Type="http://schemas.openxmlformats.org/officeDocument/2006/relationships/slideLayout" Target="../slideLayouts/slideLayout3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6.xml"/><Relationship Id="rId1" Type="http://schemas.openxmlformats.org/officeDocument/2006/relationships/slideLayout" Target="../slideLayouts/slideLayout3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7.xml"/><Relationship Id="rId1" Type="http://schemas.openxmlformats.org/officeDocument/2006/relationships/slideLayout" Target="../slideLayouts/slideLayout3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8.xml"/><Relationship Id="rId1" Type="http://schemas.openxmlformats.org/officeDocument/2006/relationships/slideLayout" Target="../slideLayouts/slideLayout40.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9.xml"/><Relationship Id="rId1" Type="http://schemas.openxmlformats.org/officeDocument/2006/relationships/slideLayout" Target="../slideLayouts/slideLayout4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0.xml"/><Relationship Id="rId1" Type="http://schemas.openxmlformats.org/officeDocument/2006/relationships/slideLayout" Target="../slideLayouts/slideLayout4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1.xml"/><Relationship Id="rId1" Type="http://schemas.openxmlformats.org/officeDocument/2006/relationships/slideLayout" Target="../slideLayouts/slideLayout4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2.xml"/><Relationship Id="rId1" Type="http://schemas.openxmlformats.org/officeDocument/2006/relationships/slideLayout" Target="../slideLayouts/slideLayout4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3.xml"/><Relationship Id="rId1" Type="http://schemas.openxmlformats.org/officeDocument/2006/relationships/slideLayout" Target="../slideLayouts/slideLayout4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4.xml"/><Relationship Id="rId1" Type="http://schemas.openxmlformats.org/officeDocument/2006/relationships/slideLayout" Target="../slideLayouts/slideLayout4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5.xml"/><Relationship Id="rId1" Type="http://schemas.openxmlformats.org/officeDocument/2006/relationships/slideLayout" Target="../slideLayouts/slideLayout4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6.xml"/><Relationship Id="rId1" Type="http://schemas.openxmlformats.org/officeDocument/2006/relationships/slideLayout" Target="../slideLayouts/slideLayout4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7.xml"/><Relationship Id="rId1" Type="http://schemas.openxmlformats.org/officeDocument/2006/relationships/slideLayout" Target="../slideLayouts/slideLayout4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8.xml"/><Relationship Id="rId1" Type="http://schemas.openxmlformats.org/officeDocument/2006/relationships/slideLayout" Target="../slideLayouts/slideLayout50.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9.xml"/><Relationship Id="rId1" Type="http://schemas.openxmlformats.org/officeDocument/2006/relationships/slideLayout" Target="../slideLayouts/slideLayout5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0.xml"/><Relationship Id="rId1" Type="http://schemas.openxmlformats.org/officeDocument/2006/relationships/slideLayout" Target="../slideLayouts/slideLayout5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1.xml"/><Relationship Id="rId1" Type="http://schemas.openxmlformats.org/officeDocument/2006/relationships/slideLayout" Target="../slideLayouts/slideLayout5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2.xml"/><Relationship Id="rId1" Type="http://schemas.openxmlformats.org/officeDocument/2006/relationships/slideLayout" Target="../slideLayouts/slideLayout5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3.xml"/><Relationship Id="rId1" Type="http://schemas.openxmlformats.org/officeDocument/2006/relationships/slideLayout" Target="../slideLayouts/slideLayout5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4.xml"/><Relationship Id="rId1" Type="http://schemas.openxmlformats.org/officeDocument/2006/relationships/slideLayout" Target="../slideLayouts/slideLayout5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5.xml"/><Relationship Id="rId1" Type="http://schemas.openxmlformats.org/officeDocument/2006/relationships/slideLayout" Target="../slideLayouts/slideLayout5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6.xml"/><Relationship Id="rId1" Type="http://schemas.openxmlformats.org/officeDocument/2006/relationships/slideLayout" Target="../slideLayouts/slideLayout5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7.xml"/><Relationship Id="rId1" Type="http://schemas.openxmlformats.org/officeDocument/2006/relationships/slideLayout" Target="../slideLayouts/slideLayout5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8.xml"/><Relationship Id="rId1" Type="http://schemas.openxmlformats.org/officeDocument/2006/relationships/slideLayout" Target="../slideLayouts/slideLayout60.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9.xml"/><Relationship Id="rId1" Type="http://schemas.openxmlformats.org/officeDocument/2006/relationships/slideLayout" Target="../slideLayouts/slideLayout6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0.xml"/><Relationship Id="rId1" Type="http://schemas.openxmlformats.org/officeDocument/2006/relationships/slideLayout" Target="../slideLayouts/slideLayout6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1.xml"/><Relationship Id="rId1" Type="http://schemas.openxmlformats.org/officeDocument/2006/relationships/slideLayout" Target="../slideLayouts/slideLayout6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2.xml"/><Relationship Id="rId1" Type="http://schemas.openxmlformats.org/officeDocument/2006/relationships/slideLayout" Target="../slideLayouts/slideLayout6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3.xml"/><Relationship Id="rId1" Type="http://schemas.openxmlformats.org/officeDocument/2006/relationships/slideLayout" Target="../slideLayouts/slideLayout6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4.xml"/><Relationship Id="rId1" Type="http://schemas.openxmlformats.org/officeDocument/2006/relationships/slideLayout" Target="../slideLayouts/slideLayout6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5.xml"/><Relationship Id="rId1" Type="http://schemas.openxmlformats.org/officeDocument/2006/relationships/slideLayout" Target="../slideLayouts/slideLayout6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6.xml"/><Relationship Id="rId1" Type="http://schemas.openxmlformats.org/officeDocument/2006/relationships/slideLayout" Target="../slideLayouts/slideLayout6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7.xml"/><Relationship Id="rId1" Type="http://schemas.openxmlformats.org/officeDocument/2006/relationships/slideLayout" Target="../slideLayouts/slideLayout6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_rels/slideMaster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8.xml"/><Relationship Id="rId1" Type="http://schemas.openxmlformats.org/officeDocument/2006/relationships/slideLayout" Target="../slideLayouts/slideLayout70.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Box 4"/>
          <p:cNvSpPr txBox="1"/>
          <p:nvPr/>
        </p:nvSpPr>
        <p:spPr>
          <a:xfrm>
            <a:off x="35496" y="6127676"/>
            <a:ext cx="3491880" cy="523220"/>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l-PL" sz="1400" b="1" dirty="0" smtClean="0">
                <a:solidFill>
                  <a:schemeClr val="bg1"/>
                </a:solidFill>
                <a:effectLst>
                  <a:outerShdw blurRad="38100" dist="38100" dir="2700000" algn="tl">
                    <a:srgbClr val="000000">
                      <a:alpha val="43137"/>
                    </a:srgbClr>
                  </a:outerShdw>
                </a:effectLst>
              </a:rPr>
              <a:t>Energia:</a:t>
            </a:r>
            <a:r>
              <a:rPr lang="pl-PL" sz="1400" dirty="0" smtClean="0">
                <a:solidFill>
                  <a:schemeClr val="bg1"/>
                </a:solidFill>
                <a:effectLst>
                  <a:outerShdw blurRad="38100" dist="38100" dir="2700000" algn="tl">
                    <a:srgbClr val="000000">
                      <a:alpha val="43137"/>
                    </a:srgbClr>
                  </a:outerShdw>
                </a:effectLst>
              </a:rPr>
              <a:t/>
            </a:r>
            <a:br>
              <a:rPr lang="pl-PL" sz="1400" dirty="0" smtClean="0">
                <a:solidFill>
                  <a:schemeClr val="bg1"/>
                </a:solidFill>
                <a:effectLst>
                  <a:outerShdw blurRad="38100" dist="38100" dir="2700000" algn="tl">
                    <a:srgbClr val="000000">
                      <a:alpha val="43137"/>
                    </a:srgbClr>
                  </a:outerShdw>
                </a:effectLst>
              </a:rPr>
            </a:br>
            <a:r>
              <a:rPr lang="pl-PL" sz="1400" dirty="0" smtClean="0">
                <a:solidFill>
                  <a:schemeClr val="bg1"/>
                </a:solidFill>
                <a:effectLst>
                  <a:outerShdw blurRad="38100" dist="38100" dir="2700000" algn="tl">
                    <a:srgbClr val="000000">
                      <a:alpha val="43137"/>
                    </a:srgbClr>
                  </a:outerShdw>
                </a:effectLst>
              </a:rPr>
              <a:t>Praca</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userDrawn="1"/>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userDrawn="1"/>
          </p:nvPicPr>
          <p:blipFill>
            <a:blip r:embed="rId7">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userDrawn="1"/>
          </p:nvPicPr>
          <p:blipFill>
            <a:blip r:embed="rId8">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41849402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929083813"/>
      </p:ext>
    </p:extLst>
  </p:cSld>
  <p:clrMap bg1="lt1" tx1="dk1" bg2="lt2" tx2="dk2" accent1="accent1" accent2="accent2" accent3="accent3" accent4="accent4" accent5="accent5" accent6="accent6" hlink="hlink" folHlink="folHlink"/>
  <p:sldLayoutIdLst>
    <p:sldLayoutId id="214748373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231183540"/>
      </p:ext>
    </p:extLst>
  </p:cSld>
  <p:clrMap bg1="lt1" tx1="dk1" bg2="lt2" tx2="dk2" accent1="accent1" accent2="accent2" accent3="accent3" accent4="accent4" accent5="accent5" accent6="accent6" hlink="hlink" folHlink="folHlink"/>
  <p:sldLayoutIdLst>
    <p:sldLayoutId id="214748373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304012905"/>
      </p:ext>
    </p:extLst>
  </p:cSld>
  <p:clrMap bg1="lt1" tx1="dk1" bg2="lt2" tx2="dk2" accent1="accent1" accent2="accent2" accent3="accent3" accent4="accent4" accent5="accent5" accent6="accent6" hlink="hlink" folHlink="folHlink"/>
  <p:sldLayoutIdLst>
    <p:sldLayoutId id="214748374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872628303"/>
      </p:ext>
    </p:extLst>
  </p:cSld>
  <p:clrMap bg1="lt1" tx1="dk1" bg2="lt2" tx2="dk2" accent1="accent1" accent2="accent2" accent3="accent3" accent4="accent4" accent5="accent5" accent6="accent6" hlink="hlink" folHlink="folHlink"/>
  <p:sldLayoutIdLst>
    <p:sldLayoutId id="214748374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122792298"/>
      </p:ext>
    </p:extLst>
  </p:cSld>
  <p:clrMap bg1="lt1" tx1="dk1" bg2="lt2" tx2="dk2" accent1="accent1" accent2="accent2" accent3="accent3" accent4="accent4" accent5="accent5" accent6="accent6" hlink="hlink" folHlink="folHlink"/>
  <p:sldLayoutIdLst>
    <p:sldLayoutId id="214748374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846590864"/>
      </p:ext>
    </p:extLst>
  </p:cSld>
  <p:clrMap bg1="lt1" tx1="dk1" bg2="lt2" tx2="dk2" accent1="accent1" accent2="accent2" accent3="accent3" accent4="accent4" accent5="accent5" accent6="accent6" hlink="hlink" folHlink="folHlink"/>
  <p:sldLayoutIdLst>
    <p:sldLayoutId id="214748374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931629352"/>
      </p:ext>
    </p:extLst>
  </p:cSld>
  <p:clrMap bg1="lt1" tx1="dk1" bg2="lt2" tx2="dk2" accent1="accent1" accent2="accent2" accent3="accent3" accent4="accent4" accent5="accent5" accent6="accent6" hlink="hlink" folHlink="folHlink"/>
  <p:sldLayoutIdLst>
    <p:sldLayoutId id="214748374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015455193"/>
      </p:ext>
    </p:extLst>
  </p:cSld>
  <p:clrMap bg1="lt1" tx1="dk1" bg2="lt2" tx2="dk2" accent1="accent1" accent2="accent2" accent3="accent3" accent4="accent4" accent5="accent5" accent6="accent6" hlink="hlink" folHlink="folHlink"/>
  <p:sldLayoutIdLst>
    <p:sldLayoutId id="214748375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312222850"/>
      </p:ext>
    </p:extLst>
  </p:cSld>
  <p:clrMap bg1="lt1" tx1="dk1" bg2="lt2" tx2="dk2" accent1="accent1" accent2="accent2" accent3="accent3" accent4="accent4" accent5="accent5" accent6="accent6" hlink="hlink" folHlink="folHlink"/>
  <p:sldLayoutIdLst>
    <p:sldLayoutId id="214748375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132620070"/>
      </p:ext>
    </p:extLst>
  </p:cSld>
  <p:clrMap bg1="lt1" tx1="dk1" bg2="lt2" tx2="dk2" accent1="accent1" accent2="accent2" accent3="accent3" accent4="accent4" accent5="accent5" accent6="accent6" hlink="hlink" folHlink="folHlink"/>
  <p:sldLayoutIdLst>
    <p:sldLayoutId id="214748375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916320879"/>
      </p:ext>
    </p:extLst>
  </p:cSld>
  <p:clrMap bg1="lt1" tx1="dk1" bg2="lt2" tx2="dk2" accent1="accent1" accent2="accent2" accent3="accent3" accent4="accent4" accent5="accent5" accent6="accent6" hlink="hlink" folHlink="folHlink"/>
  <p:sldLayoutIdLst>
    <p:sldLayoutId id="214748375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298264765"/>
      </p:ext>
    </p:extLst>
  </p:cSld>
  <p:clrMap bg1="lt1" tx1="dk1" bg2="lt2" tx2="dk2" accent1="accent1" accent2="accent2" accent3="accent3" accent4="accent4" accent5="accent5" accent6="accent6" hlink="hlink" folHlink="folHlink"/>
  <p:sldLayoutIdLst>
    <p:sldLayoutId id="214748375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Moc</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628098865"/>
      </p:ext>
    </p:extLst>
  </p:cSld>
  <p:clrMap bg1="lt1" tx1="dk1" bg2="lt2" tx2="dk2" accent1="accent1" accent2="accent2" accent3="accent3" accent4="accent4" accent5="accent5" accent6="accent6" hlink="hlink" folHlink="folHlink"/>
  <p:sldLayoutIdLst>
    <p:sldLayoutId id="214748376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kinetyczna ciała.</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042949053"/>
      </p:ext>
    </p:extLst>
  </p:cSld>
  <p:clrMap bg1="lt1" tx1="dk1" bg2="lt2" tx2="dk2" accent1="accent1" accent2="accent2" accent3="accent3" accent4="accent4" accent5="accent5" accent6="accent6" hlink="hlink" folHlink="folHlink"/>
  <p:sldLayoutIdLst>
    <p:sldLayoutId id="214748376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kinetyczna ciała.</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72996299"/>
      </p:ext>
    </p:extLst>
  </p:cSld>
  <p:clrMap bg1="lt1" tx1="dk1" bg2="lt2" tx2="dk2" accent1="accent1" accent2="accent2" accent3="accent3" accent4="accent4" accent5="accent5" accent6="accent6" hlink="hlink" folHlink="folHlink"/>
  <p:sldLayoutIdLst>
    <p:sldLayoutId id="214748376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kinetyczna ciała.</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486440613"/>
      </p:ext>
    </p:extLst>
  </p:cSld>
  <p:clrMap bg1="lt1" tx1="dk1" bg2="lt2" tx2="dk2" accent1="accent1" accent2="accent2" accent3="accent3" accent4="accent4" accent5="accent5" accent6="accent6" hlink="hlink" folHlink="folHlink"/>
  <p:sldLayoutIdLst>
    <p:sldLayoutId id="214748376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kinetyczna ciała.</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922889166"/>
      </p:ext>
    </p:extLst>
  </p:cSld>
  <p:clrMap bg1="lt1" tx1="dk1" bg2="lt2" tx2="dk2" accent1="accent1" accent2="accent2" accent3="accent3" accent4="accent4" accent5="accent5" accent6="accent6" hlink="hlink" folHlink="folHlink"/>
  <p:sldLayoutIdLst>
    <p:sldLayoutId id="214748376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kinetyczna ciała.</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741832977"/>
      </p:ext>
    </p:extLst>
  </p:cSld>
  <p:clrMap bg1="lt1" tx1="dk1" bg2="lt2" tx2="dk2" accent1="accent1" accent2="accent2" accent3="accent3" accent4="accent4" accent5="accent5" accent6="accent6" hlink="hlink" folHlink="folHlink"/>
  <p:sldLayoutIdLst>
    <p:sldLayoutId id="214748377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kinetyczna ciała.</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28523488"/>
      </p:ext>
    </p:extLst>
  </p:cSld>
  <p:clrMap bg1="lt1" tx1="dk1" bg2="lt2" tx2="dk2" accent1="accent1" accent2="accent2" accent3="accent3" accent4="accent4" accent5="accent5" accent6="accent6" hlink="hlink" folHlink="folHlink"/>
  <p:sldLayoutIdLst>
    <p:sldLayoutId id="214748377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kinetyczna ciała.</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748635610"/>
      </p:ext>
    </p:extLst>
  </p:cSld>
  <p:clrMap bg1="lt1" tx1="dk1" bg2="lt2" tx2="dk2" accent1="accent1" accent2="accent2" accent3="accent3" accent4="accent4" accent5="accent5" accent6="accent6" hlink="hlink" folHlink="folHlink"/>
  <p:sldLayoutIdLst>
    <p:sldLayoutId id="214748377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kinetyczna ciała.</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279734293"/>
      </p:ext>
    </p:extLst>
  </p:cSld>
  <p:clrMap bg1="lt1" tx1="dk1" bg2="lt2" tx2="dk2" accent1="accent1" accent2="accent2" accent3="accent3" accent4="accent4" accent5="accent5" accent6="accent6" hlink="hlink" folHlink="folHlink"/>
  <p:sldLayoutIdLst>
    <p:sldLayoutId id="214748377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741079211"/>
      </p:ext>
    </p:extLst>
  </p:cSld>
  <p:clrMap bg1="lt1" tx1="dk1" bg2="lt2" tx2="dk2" accent1="accent1" accent2="accent2" accent3="accent3" accent4="accent4" accent5="accent5" accent6="accent6" hlink="hlink" folHlink="folHlink"/>
  <p:sldLayoutIdLst>
    <p:sldLayoutId id="214748377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28516512"/>
      </p:ext>
    </p:extLst>
  </p:cSld>
  <p:clrMap bg1="lt1" tx1="dk1" bg2="lt2" tx2="dk2" accent1="accent1" accent2="accent2" accent3="accent3" accent4="accent4" accent5="accent5" accent6="accent6" hlink="hlink" folHlink="folHlink"/>
  <p:sldLayoutIdLst>
    <p:sldLayoutId id="214748378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767238089"/>
      </p:ext>
    </p:extLst>
  </p:cSld>
  <p:clrMap bg1="lt1" tx1="dk1" bg2="lt2" tx2="dk2" accent1="accent1" accent2="accent2" accent3="accent3" accent4="accent4" accent5="accent5" accent6="accent6" hlink="hlink" folHlink="folHlink"/>
  <p:sldLayoutIdLst>
    <p:sldLayoutId id="214748378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747362135"/>
      </p:ext>
    </p:extLst>
  </p:cSld>
  <p:clrMap bg1="lt1" tx1="dk1" bg2="lt2" tx2="dk2" accent1="accent1" accent2="accent2" accent3="accent3" accent4="accent4" accent5="accent5" accent6="accent6" hlink="hlink" folHlink="folHlink"/>
  <p:sldLayoutIdLst>
    <p:sldLayoutId id="214748378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713707619"/>
      </p:ext>
    </p:extLst>
  </p:cSld>
  <p:clrMap bg1="lt1" tx1="dk1" bg2="lt2" tx2="dk2" accent1="accent1" accent2="accent2" accent3="accent3" accent4="accent4" accent5="accent5" accent6="accent6" hlink="hlink" folHlink="folHlink"/>
  <p:sldLayoutIdLst>
    <p:sldLayoutId id="214748378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27201435"/>
      </p:ext>
    </p:extLst>
  </p:cSld>
  <p:clrMap bg1="lt1" tx1="dk1" bg2="lt2" tx2="dk2" accent1="accent1" accent2="accent2" accent3="accent3" accent4="accent4" accent5="accent5" accent6="accent6" hlink="hlink" folHlink="folHlink"/>
  <p:sldLayoutIdLst>
    <p:sldLayoutId id="214748378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5098506"/>
      </p:ext>
    </p:extLst>
  </p:cSld>
  <p:clrMap bg1="lt1" tx1="dk1" bg2="lt2" tx2="dk2" accent1="accent1" accent2="accent2" accent3="accent3" accent4="accent4" accent5="accent5" accent6="accent6" hlink="hlink" folHlink="folHlink"/>
  <p:sldLayoutIdLst>
    <p:sldLayoutId id="214748379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064959901"/>
      </p:ext>
    </p:extLst>
  </p:cSld>
  <p:clrMap bg1="lt1" tx1="dk1" bg2="lt2" tx2="dk2" accent1="accent1" accent2="accent2" accent3="accent3" accent4="accent4" accent5="accent5" accent6="accent6" hlink="hlink" folHlink="folHlink"/>
  <p:sldLayoutIdLst>
    <p:sldLayoutId id="214748379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potencjalna ciała</a:t>
            </a:r>
          </a:p>
          <a:p>
            <a:pPr defTabSz="914305">
              <a:defRPr/>
            </a:pPr>
            <a:endParaRPr lang="pl-PL" sz="1400" dirty="0" smtClean="0">
              <a:solidFill>
                <a:prstClr val="white"/>
              </a:solidFill>
              <a:effectLst>
                <a:outerShdw blurRad="38100" dist="38100" dir="2700000" algn="tl">
                  <a:srgbClr val="000000">
                    <a:alpha val="43137"/>
                  </a:srgbClr>
                </a:outerShdw>
              </a:effectLst>
            </a:endParaRP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817729893"/>
      </p:ext>
    </p:extLst>
  </p:cSld>
  <p:clrMap bg1="lt1" tx1="dk1" bg2="lt2" tx2="dk2" accent1="accent1" accent2="accent2" accent3="accent3" accent4="accent4" accent5="accent5" accent6="accent6" hlink="hlink" folHlink="folHlink"/>
  <p:sldLayoutIdLst>
    <p:sldLayoutId id="214748379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383295250"/>
      </p:ext>
    </p:extLst>
  </p:cSld>
  <p:clrMap bg1="lt1" tx1="dk1" bg2="lt2" tx2="dk2" accent1="accent1" accent2="accent2" accent3="accent3" accent4="accent4" accent5="accent5" accent6="accent6" hlink="hlink" folHlink="folHlink"/>
  <p:sldLayoutIdLst>
    <p:sldLayoutId id="214748379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987117910"/>
      </p:ext>
    </p:extLst>
  </p:cSld>
  <p:clrMap bg1="lt1" tx1="dk1" bg2="lt2" tx2="dk2" accent1="accent1" accent2="accent2" accent3="accent3" accent4="accent4" accent5="accent5" accent6="accent6" hlink="hlink" folHlink="folHlink"/>
  <p:sldLayoutIdLst>
    <p:sldLayoutId id="214748379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997531121"/>
      </p:ext>
    </p:extLst>
  </p:cSld>
  <p:clrMap bg1="lt1" tx1="dk1" bg2="lt2" tx2="dk2" accent1="accent1" accent2="accent2" accent3="accent3" accent4="accent4" accent5="accent5" accent6="accent6" hlink="hlink" folHlink="folHlink"/>
  <p:sldLayoutIdLst>
    <p:sldLayoutId id="214748380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962580264"/>
      </p:ext>
    </p:extLst>
  </p:cSld>
  <p:clrMap bg1="lt1" tx1="dk1" bg2="lt2" tx2="dk2" accent1="accent1" accent2="accent2" accent3="accent3" accent4="accent4" accent5="accent5" accent6="accent6" hlink="hlink" folHlink="folHlink"/>
  <p:sldLayoutIdLst>
    <p:sldLayoutId id="214748380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663479371"/>
      </p:ext>
    </p:extLst>
  </p:cSld>
  <p:clrMap bg1="lt1" tx1="dk1" bg2="lt2" tx2="dk2" accent1="accent1" accent2="accent2" accent3="accent3" accent4="accent4" accent5="accent5" accent6="accent6" hlink="hlink" folHlink="folHlink"/>
  <p:sldLayoutIdLst>
    <p:sldLayoutId id="214748380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497658578"/>
      </p:ext>
    </p:extLst>
  </p:cSld>
  <p:clrMap bg1="lt1" tx1="dk1" bg2="lt2" tx2="dk2" accent1="accent1" accent2="accent2" accent3="accent3" accent4="accent4" accent5="accent5" accent6="accent6" hlink="hlink" folHlink="folHlink"/>
  <p:sldLayoutIdLst>
    <p:sldLayoutId id="214748380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322835703"/>
      </p:ext>
    </p:extLst>
  </p:cSld>
  <p:clrMap bg1="lt1" tx1="dk1" bg2="lt2" tx2="dk2" accent1="accent1" accent2="accent2" accent3="accent3" accent4="accent4" accent5="accent5" accent6="accent6" hlink="hlink" folHlink="folHlink"/>
  <p:sldLayoutIdLst>
    <p:sldLayoutId id="214748380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088877444"/>
      </p:ext>
    </p:extLst>
  </p:cSld>
  <p:clrMap bg1="lt1" tx1="dk1" bg2="lt2" tx2="dk2" accent1="accent1" accent2="accent2" accent3="accent3" accent4="accent4" accent5="accent5" accent6="accent6" hlink="hlink" folHlink="folHlink"/>
  <p:sldLayoutIdLst>
    <p:sldLayoutId id="214748381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476719731"/>
      </p:ext>
    </p:extLst>
  </p:cSld>
  <p:clrMap bg1="lt1" tx1="dk1" bg2="lt2" tx2="dk2" accent1="accent1" accent2="accent2" accent3="accent3" accent4="accent4" accent5="accent5" accent6="accent6" hlink="hlink" folHlink="folHlink"/>
  <p:sldLayoutIdLst>
    <p:sldLayoutId id="214748381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047517464"/>
      </p:ext>
    </p:extLst>
  </p:cSld>
  <p:clrMap bg1="lt1" tx1="dk1" bg2="lt2" tx2="dk2" accent1="accent1" accent2="accent2" accent3="accent3" accent4="accent4" accent5="accent5" accent6="accent6" hlink="hlink" folHlink="folHlink"/>
  <p:sldLayoutIdLst>
    <p:sldLayoutId id="214748381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708903865"/>
      </p:ext>
    </p:extLst>
  </p:cSld>
  <p:clrMap bg1="lt1" tx1="dk1" bg2="lt2" tx2="dk2" accent1="accent1" accent2="accent2" accent3="accent3" accent4="accent4" accent5="accent5" accent6="accent6" hlink="hlink" folHlink="folHlink"/>
  <p:sldLayoutIdLst>
    <p:sldLayoutId id="214748381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7"/>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4"/>
            <a:ext cx="4157129" cy="719269"/>
          </a:xfrm>
          <a:prstGeom prst="rect">
            <a:avLst/>
          </a:prstGeom>
        </p:spPr>
      </p:pic>
      <p:sp>
        <p:nvSpPr>
          <p:cNvPr id="6" name="Flowchart: Document 5"/>
          <p:cNvSpPr/>
          <p:nvPr/>
        </p:nvSpPr>
        <p:spPr>
          <a:xfrm rot="11218355" flipH="1">
            <a:off x="-231002" y="6162974"/>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solidFill>
                <a:prstClr val="white"/>
              </a:solidFill>
            </a:endParaRPr>
          </a:p>
        </p:txBody>
      </p:sp>
      <p:sp>
        <p:nvSpPr>
          <p:cNvPr id="5" name="TextBox 4"/>
          <p:cNvSpPr txBox="1"/>
          <p:nvPr/>
        </p:nvSpPr>
        <p:spPr>
          <a:xfrm>
            <a:off x="35496" y="6127676"/>
            <a:ext cx="3491880" cy="738664"/>
          </a:xfrm>
          <a:prstGeom prst="rect">
            <a:avLst/>
          </a:prstGeom>
          <a:noFill/>
        </p:spPr>
        <p:txBody>
          <a:bodyPr wrap="square" rtlCol="0">
            <a:spAutoFit/>
          </a:bodyPr>
          <a:lstStyle/>
          <a:p>
            <a:pPr defTabSz="914305">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Energia mechaniczna.</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Zasada zachowania energii mechanicznej</a:t>
            </a:r>
          </a:p>
        </p:txBody>
      </p:sp>
      <p:grpSp>
        <p:nvGrpSpPr>
          <p:cNvPr id="8" name="Group 7"/>
          <p:cNvGrpSpPr/>
          <p:nvPr/>
        </p:nvGrpSpPr>
        <p:grpSpPr>
          <a:xfrm>
            <a:off x="6084168" y="44625"/>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356861492"/>
      </p:ext>
    </p:extLst>
  </p:cSld>
  <p:clrMap bg1="lt1" tx1="dk1" bg2="lt2" tx2="dk2" accent1="accent1" accent2="accent2" accent3="accent3" accent4="accent4" accent5="accent5" accent6="accent6" hlink="hlink" folHlink="folHlink"/>
  <p:sldLayoutIdLst>
    <p:sldLayoutId id="214748381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199"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199" b="1">
          <a:solidFill>
            <a:schemeClr val="tx1"/>
          </a:solidFill>
          <a:latin typeface="Calibri" pitchFamily="34" charset="0"/>
          <a:ea typeface="宋体" charset="-122"/>
        </a:defRPr>
      </a:lvl2pPr>
      <a:lvl3pPr algn="l" rtl="0" eaLnBrk="1" fontAlgn="base" hangingPunct="1">
        <a:spcBef>
          <a:spcPct val="0"/>
        </a:spcBef>
        <a:spcAft>
          <a:spcPct val="0"/>
        </a:spcAft>
        <a:defRPr sz="3199" b="1">
          <a:solidFill>
            <a:schemeClr val="tx1"/>
          </a:solidFill>
          <a:latin typeface="Calibri" pitchFamily="34" charset="0"/>
          <a:ea typeface="宋体" charset="-122"/>
        </a:defRPr>
      </a:lvl3pPr>
      <a:lvl4pPr algn="l" rtl="0" eaLnBrk="1" fontAlgn="base" hangingPunct="1">
        <a:spcBef>
          <a:spcPct val="0"/>
        </a:spcBef>
        <a:spcAft>
          <a:spcPct val="0"/>
        </a:spcAft>
        <a:defRPr sz="3199" b="1">
          <a:solidFill>
            <a:schemeClr val="tx1"/>
          </a:solidFill>
          <a:latin typeface="Calibri" pitchFamily="34" charset="0"/>
          <a:ea typeface="宋体" charset="-122"/>
        </a:defRPr>
      </a:lvl4pPr>
      <a:lvl5pPr algn="l" rtl="0" eaLnBrk="1" fontAlgn="base" hangingPunct="1">
        <a:spcBef>
          <a:spcPct val="0"/>
        </a:spcBef>
        <a:spcAft>
          <a:spcPct val="0"/>
        </a:spcAft>
        <a:defRPr sz="3199" b="1">
          <a:solidFill>
            <a:schemeClr val="tx1"/>
          </a:solidFill>
          <a:latin typeface="Calibri" pitchFamily="34" charset="0"/>
          <a:ea typeface="宋体" charset="-122"/>
        </a:defRPr>
      </a:lvl5pPr>
      <a:lvl6pPr marL="457153" algn="l" rtl="0" eaLnBrk="1" fontAlgn="base" hangingPunct="1">
        <a:spcBef>
          <a:spcPct val="0"/>
        </a:spcBef>
        <a:spcAft>
          <a:spcPct val="0"/>
        </a:spcAft>
        <a:defRPr sz="3199" b="1">
          <a:solidFill>
            <a:schemeClr val="tx1"/>
          </a:solidFill>
          <a:latin typeface="Calibri" pitchFamily="34" charset="0"/>
          <a:ea typeface="宋体" charset="-122"/>
        </a:defRPr>
      </a:lvl6pPr>
      <a:lvl7pPr marL="914305" algn="l" rtl="0" eaLnBrk="1" fontAlgn="base" hangingPunct="1">
        <a:spcBef>
          <a:spcPct val="0"/>
        </a:spcBef>
        <a:spcAft>
          <a:spcPct val="0"/>
        </a:spcAft>
        <a:defRPr sz="3199" b="1">
          <a:solidFill>
            <a:schemeClr val="tx1"/>
          </a:solidFill>
          <a:latin typeface="Calibri" pitchFamily="34" charset="0"/>
          <a:ea typeface="宋体" charset="-122"/>
        </a:defRPr>
      </a:lvl7pPr>
      <a:lvl8pPr marL="1371458" algn="l" rtl="0" eaLnBrk="1" fontAlgn="base" hangingPunct="1">
        <a:spcBef>
          <a:spcPct val="0"/>
        </a:spcBef>
        <a:spcAft>
          <a:spcPct val="0"/>
        </a:spcAft>
        <a:defRPr sz="3199" b="1">
          <a:solidFill>
            <a:schemeClr val="tx1"/>
          </a:solidFill>
          <a:latin typeface="Calibri" pitchFamily="34" charset="0"/>
          <a:ea typeface="宋体" charset="-122"/>
        </a:defRPr>
      </a:lvl8pPr>
      <a:lvl9pPr marL="1828610" algn="l" rtl="0" eaLnBrk="1" fontAlgn="base" hangingPunct="1">
        <a:spcBef>
          <a:spcPct val="0"/>
        </a:spcBef>
        <a:spcAft>
          <a:spcPct val="0"/>
        </a:spcAft>
        <a:defRPr sz="3199"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799" kern="1200">
          <a:solidFill>
            <a:schemeClr val="tx1"/>
          </a:solidFill>
          <a:latin typeface="+mn-lt"/>
          <a:ea typeface="+mn-ea"/>
          <a:cs typeface="+mn-cs"/>
        </a:defRPr>
      </a:lvl1pPr>
      <a:lvl2pPr marL="742873" indent="-28572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2882" indent="-228577"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034" indent="-228577"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187" indent="-228577"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340"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92"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45"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97" indent="-228577" algn="l" defTabSz="91430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05" rtl="0" eaLnBrk="1" latinLnBrk="0" hangingPunct="1">
        <a:defRPr sz="1800" kern="1200">
          <a:solidFill>
            <a:schemeClr val="tx1"/>
          </a:solidFill>
          <a:latin typeface="+mn-lt"/>
          <a:ea typeface="+mn-ea"/>
          <a:cs typeface="+mn-cs"/>
        </a:defRPr>
      </a:lvl1pPr>
      <a:lvl2pPr marL="457153" algn="l" defTabSz="914305" rtl="0" eaLnBrk="1" latinLnBrk="0" hangingPunct="1">
        <a:defRPr sz="1800" kern="1200">
          <a:solidFill>
            <a:schemeClr val="tx1"/>
          </a:solidFill>
          <a:latin typeface="+mn-lt"/>
          <a:ea typeface="+mn-ea"/>
          <a:cs typeface="+mn-cs"/>
        </a:defRPr>
      </a:lvl2pPr>
      <a:lvl3pPr marL="914305" algn="l" defTabSz="914305" rtl="0" eaLnBrk="1" latinLnBrk="0" hangingPunct="1">
        <a:defRPr sz="1800" kern="1200">
          <a:solidFill>
            <a:schemeClr val="tx1"/>
          </a:solidFill>
          <a:latin typeface="+mn-lt"/>
          <a:ea typeface="+mn-ea"/>
          <a:cs typeface="+mn-cs"/>
        </a:defRPr>
      </a:lvl3pPr>
      <a:lvl4pPr marL="1371458" algn="l" defTabSz="914305" rtl="0" eaLnBrk="1" latinLnBrk="0" hangingPunct="1">
        <a:defRPr sz="1800" kern="1200">
          <a:solidFill>
            <a:schemeClr val="tx1"/>
          </a:solidFill>
          <a:latin typeface="+mn-lt"/>
          <a:ea typeface="+mn-ea"/>
          <a:cs typeface="+mn-cs"/>
        </a:defRPr>
      </a:lvl4pPr>
      <a:lvl5pPr marL="1828610" algn="l" defTabSz="914305" rtl="0" eaLnBrk="1" latinLnBrk="0" hangingPunct="1">
        <a:defRPr sz="1800" kern="1200">
          <a:solidFill>
            <a:schemeClr val="tx1"/>
          </a:solidFill>
          <a:latin typeface="+mn-lt"/>
          <a:ea typeface="+mn-ea"/>
          <a:cs typeface="+mn-cs"/>
        </a:defRPr>
      </a:lvl5pPr>
      <a:lvl6pPr marL="2285763" algn="l" defTabSz="914305" rtl="0" eaLnBrk="1" latinLnBrk="0" hangingPunct="1">
        <a:defRPr sz="1800" kern="1200">
          <a:solidFill>
            <a:schemeClr val="tx1"/>
          </a:solidFill>
          <a:latin typeface="+mn-lt"/>
          <a:ea typeface="+mn-ea"/>
          <a:cs typeface="+mn-cs"/>
        </a:defRPr>
      </a:lvl6pPr>
      <a:lvl7pPr marL="2742915" algn="l" defTabSz="914305" rtl="0" eaLnBrk="1" latinLnBrk="0" hangingPunct="1">
        <a:defRPr sz="1800" kern="1200">
          <a:solidFill>
            <a:schemeClr val="tx1"/>
          </a:solidFill>
          <a:latin typeface="+mn-lt"/>
          <a:ea typeface="+mn-ea"/>
          <a:cs typeface="+mn-cs"/>
        </a:defRPr>
      </a:lvl7pPr>
      <a:lvl8pPr marL="3200068" algn="l" defTabSz="914305" rtl="0" eaLnBrk="1" latinLnBrk="0" hangingPunct="1">
        <a:defRPr sz="1800" kern="1200">
          <a:solidFill>
            <a:schemeClr val="tx1"/>
          </a:solidFill>
          <a:latin typeface="+mn-lt"/>
          <a:ea typeface="+mn-ea"/>
          <a:cs typeface="+mn-cs"/>
        </a:defRPr>
      </a:lvl8pPr>
      <a:lvl9pPr marL="3657220" algn="l" defTabSz="914305" rtl="0" eaLnBrk="1" latinLnBrk="0" hangingPunct="1">
        <a:defRPr sz="1800"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163253737"/>
      </p:ext>
    </p:extLst>
  </p:cSld>
  <p:clrMap bg1="lt1" tx1="dk1" bg2="lt2" tx2="dk2" accent1="accent1" accent2="accent2" accent3="accent3" accent4="accent4" accent5="accent5" accent6="accent6" hlink="hlink" folHlink="folHlink"/>
  <p:sldLayoutIdLst>
    <p:sldLayoutId id="214748382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177528786"/>
      </p:ext>
    </p:extLst>
  </p:cSld>
  <p:clrMap bg1="lt1" tx1="dk1" bg2="lt2" tx2="dk2" accent1="accent1" accent2="accent2" accent3="accent3" accent4="accent4" accent5="accent5" accent6="accent6" hlink="hlink" folHlink="folHlink"/>
  <p:sldLayoutIdLst>
    <p:sldLayoutId id="214748382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222575935"/>
      </p:ext>
    </p:extLst>
  </p:cSld>
  <p:clrMap bg1="lt1" tx1="dk1" bg2="lt2" tx2="dk2" accent1="accent1" accent2="accent2" accent3="accent3" accent4="accent4" accent5="accent5" accent6="accent6" hlink="hlink" folHlink="folHlink"/>
  <p:sldLayoutIdLst>
    <p:sldLayoutId id="214748382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4206155400"/>
      </p:ext>
    </p:extLst>
  </p:cSld>
  <p:clrMap bg1="lt1" tx1="dk1" bg2="lt2" tx2="dk2" accent1="accent1" accent2="accent2" accent3="accent3" accent4="accent4" accent5="accent5" accent6="accent6" hlink="hlink" folHlink="folHlink"/>
  <p:sldLayoutIdLst>
    <p:sldLayoutId id="214748382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914785816"/>
      </p:ext>
    </p:extLst>
  </p:cSld>
  <p:clrMap bg1="lt1" tx1="dk1" bg2="lt2" tx2="dk2" accent1="accent1" accent2="accent2" accent3="accent3" accent4="accent4" accent5="accent5" accent6="accent6" hlink="hlink" folHlink="folHlink"/>
  <p:sldLayoutIdLst>
    <p:sldLayoutId id="214748382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508013944"/>
      </p:ext>
    </p:extLst>
  </p:cSld>
  <p:clrMap bg1="lt1" tx1="dk1" bg2="lt2" tx2="dk2" accent1="accent1" accent2="accent2" accent3="accent3" accent4="accent4" accent5="accent5" accent6="accent6" hlink="hlink" folHlink="folHlink"/>
  <p:sldLayoutIdLst>
    <p:sldLayoutId id="214748383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271038686"/>
      </p:ext>
    </p:extLst>
  </p:cSld>
  <p:clrMap bg1="lt1" tx1="dk1" bg2="lt2" tx2="dk2" accent1="accent1" accent2="accent2" accent3="accent3" accent4="accent4" accent5="accent5" accent6="accent6" hlink="hlink" folHlink="folHlink"/>
  <p:sldLayoutIdLst>
    <p:sldLayoutId id="214748383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931049864"/>
      </p:ext>
    </p:extLst>
  </p:cSld>
  <p:clrMap bg1="lt1" tx1="dk1" bg2="lt2" tx2="dk2" accent1="accent1" accent2="accent2" accent3="accent3" accent4="accent4" accent5="accent5" accent6="accent6" hlink="hlink" folHlink="folHlink"/>
  <p:sldLayoutIdLst>
    <p:sldLayoutId id="214748383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994001029"/>
      </p:ext>
    </p:extLst>
  </p:cSld>
  <p:clrMap bg1="lt1" tx1="dk1" bg2="lt2" tx2="dk2" accent1="accent1" accent2="accent2" accent3="accent3" accent4="accent4" accent5="accent5" accent6="accent6" hlink="hlink" folHlink="folHlink"/>
  <p:sldLayoutIdLst>
    <p:sldLayoutId id="214748383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31462256"/>
      </p:ext>
    </p:extLst>
  </p:cSld>
  <p:clrMap bg1="lt1" tx1="dk1" bg2="lt2" tx2="dk2" accent1="accent1" accent2="accent2" accent3="accent3" accent4="accent4" accent5="accent5" accent6="accent6" hlink="hlink" folHlink="folHlink"/>
  <p:sldLayoutIdLst>
    <p:sldLayoutId id="214748383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4033581199"/>
      </p:ext>
    </p:extLst>
  </p:cSld>
  <p:clrMap bg1="lt1" tx1="dk1" bg2="lt2" tx2="dk2" accent1="accent1" accent2="accent2" accent3="accent3" accent4="accent4" accent5="accent5" accent6="accent6" hlink="hlink" folHlink="folHlink"/>
  <p:sldLayoutIdLst>
    <p:sldLayoutId id="214748384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773624647"/>
      </p:ext>
    </p:extLst>
  </p:cSld>
  <p:clrMap bg1="lt1" tx1="dk1" bg2="lt2" tx2="dk2" accent1="accent1" accent2="accent2" accent3="accent3" accent4="accent4" accent5="accent5" accent6="accent6" hlink="hlink" folHlink="folHlink"/>
  <p:sldLayoutIdLst>
    <p:sldLayoutId id="214748384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293524790"/>
      </p:ext>
    </p:extLst>
  </p:cSld>
  <p:clrMap bg1="lt1" tx1="dk1" bg2="lt2" tx2="dk2" accent1="accent1" accent2="accent2" accent3="accent3" accent4="accent4" accent5="accent5" accent6="accent6" hlink="hlink" folHlink="folHlink"/>
  <p:sldLayoutIdLst>
    <p:sldLayoutId id="214748384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555947644"/>
      </p:ext>
    </p:extLst>
  </p:cSld>
  <p:clrMap bg1="lt1" tx1="dk1" bg2="lt2" tx2="dk2" accent1="accent1" accent2="accent2" accent3="accent3" accent4="accent4" accent5="accent5" accent6="accent6" hlink="hlink" folHlink="folHlink"/>
  <p:sldLayoutIdLst>
    <p:sldLayoutId id="214748384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283670185"/>
      </p:ext>
    </p:extLst>
  </p:cSld>
  <p:clrMap bg1="lt1" tx1="dk1" bg2="lt2" tx2="dk2" accent1="accent1" accent2="accent2" accent3="accent3" accent4="accent4" accent5="accent5" accent6="accent6" hlink="hlink" folHlink="folHlink"/>
  <p:sldLayoutIdLst>
    <p:sldLayoutId id="214748384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891135450"/>
      </p:ext>
    </p:extLst>
  </p:cSld>
  <p:clrMap bg1="lt1" tx1="dk1" bg2="lt2" tx2="dk2" accent1="accent1" accent2="accent2" accent3="accent3" accent4="accent4" accent5="accent5" accent6="accent6" hlink="hlink" folHlink="folHlink"/>
  <p:sldLayoutIdLst>
    <p:sldLayoutId id="214748385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0.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959921020"/>
      </p:ext>
    </p:extLst>
  </p:cSld>
  <p:clrMap bg1="lt1" tx1="dk1" bg2="lt2" tx2="dk2" accent1="accent1" accent2="accent2" accent3="accent3" accent4="accent4" accent5="accent5" accent6="accent6" hlink="hlink" folHlink="folHlink"/>
  <p:sldLayoutIdLst>
    <p:sldLayoutId id="214748385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904558533"/>
      </p:ext>
    </p:extLst>
  </p:cSld>
  <p:clrMap bg1="lt1" tx1="dk1" bg2="lt2" tx2="dk2" accent1="accent1" accent2="accent2" accent3="accent3" accent4="accent4" accent5="accent5" accent6="accent6" hlink="hlink" folHlink="folHlink"/>
  <p:sldLayoutIdLst>
    <p:sldLayoutId id="214748385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Formy energii</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776209479"/>
      </p:ext>
    </p:extLst>
  </p:cSld>
  <p:clrMap bg1="lt1" tx1="dk1" bg2="lt2" tx2="dk2" accent1="accent1" accent2="accent2" accent3="accent3" accent4="accent4" accent5="accent5" accent6="accent6" hlink="hlink" folHlink="folHlink"/>
  <p:sldLayoutIdLst>
    <p:sldLayoutId id="214748385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Lekcja powtórzeniowa</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157622922"/>
      </p:ext>
    </p:extLst>
  </p:cSld>
  <p:clrMap bg1="lt1" tx1="dk1" bg2="lt2" tx2="dk2" accent1="accent1" accent2="accent2" accent3="accent3" accent4="accent4" accent5="accent5" accent6="accent6" hlink="hlink" folHlink="folHlink"/>
  <p:sldLayoutIdLst>
    <p:sldLayoutId id="214748385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Lekcja powtórzeniowa</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913042460"/>
      </p:ext>
    </p:extLst>
  </p:cSld>
  <p:clrMap bg1="lt1" tx1="dk1" bg2="lt2" tx2="dk2" accent1="accent1" accent2="accent2" accent3="accent3" accent4="accent4" accent5="accent5" accent6="accent6" hlink="hlink" folHlink="folHlink"/>
  <p:sldLayoutIdLst>
    <p:sldLayoutId id="2147483863"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Lekcja powtórzeniowa</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027676858"/>
      </p:ext>
    </p:extLst>
  </p:cSld>
  <p:clrMap bg1="lt1" tx1="dk1" bg2="lt2" tx2="dk2" accent1="accent1" accent2="accent2" accent3="accent3" accent4="accent4" accent5="accent5" accent6="accent6" hlink="hlink" folHlink="folHlink"/>
  <p:sldLayoutIdLst>
    <p:sldLayoutId id="2147483865"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Lekcja powtórzeniowa</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495104469"/>
      </p:ext>
    </p:extLst>
  </p:cSld>
  <p:clrMap bg1="lt1" tx1="dk1" bg2="lt2" tx2="dk2" accent1="accent1" accent2="accent2" accent3="accent3" accent4="accent4" accent5="accent5" accent6="accent6" hlink="hlink" folHlink="folHlink"/>
  <p:sldLayoutIdLst>
    <p:sldLayoutId id="2147483867"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Lekcja powtórzeniowa</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843151488"/>
      </p:ext>
    </p:extLst>
  </p:cSld>
  <p:clrMap bg1="lt1" tx1="dk1" bg2="lt2" tx2="dk2" accent1="accent1" accent2="accent2" accent3="accent3" accent4="accent4" accent5="accent5" accent6="accent6" hlink="hlink" folHlink="folHlink"/>
  <p:sldLayoutIdLst>
    <p:sldLayoutId id="2147483869"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74640"/>
            <a:ext cx="8229600" cy="796925"/>
          </a:xfrm>
          <a:prstGeom prst="rect">
            <a:avLst/>
          </a:prstGeom>
          <a:noFill/>
        </p:spPr>
        <p:txBody>
          <a:bodyPr vert="horz" lIns="91440" tIns="45720" rIns="91440" bIns="45720" rtlCol="0" anchor="ctr">
            <a:normAutofit/>
          </a:bodyPr>
          <a:lstStyle/>
          <a:p>
            <a:r>
              <a:rPr lang="en-US" smtClean="0"/>
              <a:t>Click to edit Master title style</a:t>
            </a:r>
            <a:endParaRPr lang="zh-CN" altLang="en-US" dirty="0"/>
          </a:p>
        </p:txBody>
      </p:sp>
      <p:sp>
        <p:nvSpPr>
          <p:cNvPr id="1027" name="文本占位符 2"/>
          <p:cNvSpPr>
            <a:spLocks noGrp="1"/>
          </p:cNvSpPr>
          <p:nvPr>
            <p:ph type="body" idx="1"/>
          </p:nvPr>
        </p:nvSpPr>
        <p:spPr bwMode="auto">
          <a:xfrm>
            <a:off x="457201" y="1285876"/>
            <a:ext cx="8229600" cy="45259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ltLang="zh-CN" dirty="0" smtClean="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0033" y="6138733"/>
            <a:ext cx="4157129" cy="719269"/>
          </a:xfrm>
          <a:prstGeom prst="rect">
            <a:avLst/>
          </a:prstGeom>
        </p:spPr>
      </p:pic>
      <p:sp>
        <p:nvSpPr>
          <p:cNvPr id="6" name="Flowchart: Document 5"/>
          <p:cNvSpPr/>
          <p:nvPr/>
        </p:nvSpPr>
        <p:spPr>
          <a:xfrm rot="11218355" flipH="1">
            <a:off x="-231002" y="6162973"/>
            <a:ext cx="5231753" cy="2285519"/>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1" name="Flowchart: Document 10"/>
          <p:cNvSpPr/>
          <p:nvPr/>
        </p:nvSpPr>
        <p:spPr>
          <a:xfrm rot="418355" flipH="1">
            <a:off x="4060105" y="-1518543"/>
            <a:ext cx="5230800" cy="2286000"/>
          </a:xfrm>
          <a:prstGeom prst="flowChartDocument">
            <a:avLst/>
          </a:prstGeom>
          <a:solidFill>
            <a:srgbClr val="13A8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TextBox 4"/>
          <p:cNvSpPr txBox="1"/>
          <p:nvPr/>
        </p:nvSpPr>
        <p:spPr>
          <a:xfrm>
            <a:off x="35496" y="6127676"/>
            <a:ext cx="3491880" cy="523220"/>
          </a:xfrm>
          <a:prstGeom prst="rect">
            <a:avLst/>
          </a:prstGeom>
          <a:noFill/>
        </p:spPr>
        <p:txBody>
          <a:bodyPr wrap="square" rtlCol="0">
            <a:spAutoFit/>
          </a:bodyPr>
          <a:lstStyle/>
          <a:p>
            <a:pPr>
              <a:defRPr/>
            </a:pPr>
            <a:r>
              <a:rPr lang="pl-PL" sz="1400" b="1" dirty="0" smtClean="0">
                <a:solidFill>
                  <a:prstClr val="white"/>
                </a:solidFill>
                <a:effectLst>
                  <a:outerShdw blurRad="38100" dist="38100" dir="2700000" algn="tl">
                    <a:srgbClr val="000000">
                      <a:alpha val="43137"/>
                    </a:srgbClr>
                  </a:outerShdw>
                </a:effectLst>
              </a:rPr>
              <a:t>Energia:</a:t>
            </a:r>
            <a:r>
              <a:rPr lang="pl-PL" sz="1400" dirty="0" smtClean="0">
                <a:solidFill>
                  <a:prstClr val="white"/>
                </a:solidFill>
                <a:effectLst>
                  <a:outerShdw blurRad="38100" dist="38100" dir="2700000" algn="tl">
                    <a:srgbClr val="000000">
                      <a:alpha val="43137"/>
                    </a:srgbClr>
                  </a:outerShdw>
                </a:effectLst>
              </a:rPr>
              <a:t/>
            </a:r>
            <a:br>
              <a:rPr lang="pl-PL" sz="1400" dirty="0" smtClean="0">
                <a:solidFill>
                  <a:prstClr val="white"/>
                </a:solidFill>
                <a:effectLst>
                  <a:outerShdw blurRad="38100" dist="38100" dir="2700000" algn="tl">
                    <a:srgbClr val="000000">
                      <a:alpha val="43137"/>
                    </a:srgbClr>
                  </a:outerShdw>
                </a:effectLst>
              </a:rPr>
            </a:br>
            <a:r>
              <a:rPr lang="pl-PL" sz="1400" dirty="0" smtClean="0">
                <a:solidFill>
                  <a:prstClr val="white"/>
                </a:solidFill>
                <a:effectLst>
                  <a:outerShdw blurRad="38100" dist="38100" dir="2700000" algn="tl">
                    <a:srgbClr val="000000">
                      <a:alpha val="43137"/>
                    </a:srgbClr>
                  </a:outerShdw>
                </a:effectLst>
              </a:rPr>
              <a:t>Lekcja powtórzeniowa</a:t>
            </a:r>
          </a:p>
        </p:txBody>
      </p:sp>
      <p:grpSp>
        <p:nvGrpSpPr>
          <p:cNvPr id="8" name="Group 7"/>
          <p:cNvGrpSpPr/>
          <p:nvPr/>
        </p:nvGrpSpPr>
        <p:grpSpPr>
          <a:xfrm>
            <a:off x="6084168" y="44624"/>
            <a:ext cx="3131840" cy="810062"/>
            <a:chOff x="2476500" y="3095177"/>
            <a:chExt cx="5855221" cy="1514475"/>
          </a:xfrm>
        </p:grpSpPr>
        <p:pic>
          <p:nvPicPr>
            <p:cNvPr id="2051" name="Picture 3"/>
            <p:cNvPicPr>
              <a:picLocks noChangeAspect="1" noChangeArrowheads="1"/>
            </p:cNvPicPr>
            <p:nvPr/>
          </p:nvPicPr>
          <p:blipFill>
            <a:blip r:embed="rId4">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2476500" y="3128963"/>
              <a:ext cx="4191000"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3635896" y="3727614"/>
              <a:ext cx="2809875"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clrChange>
                <a:clrFrom>
                  <a:srgbClr val="13A89E"/>
                </a:clrFrom>
                <a:clrTo>
                  <a:srgbClr val="13A89E">
                    <a:alpha val="0"/>
                  </a:srgbClr>
                </a:clrTo>
              </a:clrChange>
              <a:extLst>
                <a:ext uri="{28A0092B-C50C-407E-A947-70E740481C1C}">
                  <a14:useLocalDpi xmlns:a14="http://schemas.microsoft.com/office/drawing/2010/main" val="0"/>
                </a:ext>
              </a:extLst>
            </a:blip>
            <a:srcRect/>
            <a:stretch>
              <a:fillRect/>
            </a:stretch>
          </p:blipFill>
          <p:spPr bwMode="auto">
            <a:xfrm>
              <a:off x="6445771" y="3095177"/>
              <a:ext cx="18859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185733792"/>
      </p:ext>
    </p:extLst>
  </p:cSld>
  <p:clrMap bg1="lt1" tx1="dk1" bg2="lt2" tx2="dk2" accent1="accent1" accent2="accent2" accent3="accent3" accent4="accent4" accent5="accent5" accent6="accent6" hlink="hlink" folHlink="folHlink"/>
  <p:sldLayoutIdLst>
    <p:sldLayoutId id="2147483871" r:id="rId1"/>
  </p:sldLayoutIdLst>
  <p:timing>
    <p:tnLst>
      <p:par>
        <p:cTn id="1" dur="indefinite" restart="never" nodeType="tmRoot"/>
      </p:par>
    </p:tnLst>
  </p:timing>
  <p:txStyles>
    <p:titleStyle>
      <a:lvl1pPr algn="l" rtl="0" eaLnBrk="1" fontAlgn="base" hangingPunct="1">
        <a:spcBef>
          <a:spcPct val="0"/>
        </a:spcBef>
        <a:spcAft>
          <a:spcPct val="0"/>
        </a:spcAft>
        <a:defRPr lang="zh-CN" altLang="en-US" sz="3200" b="1" kern="1200" dirty="0">
          <a:ln w="9000" cmpd="sng">
            <a:noFill/>
            <a:prstDash val="solid"/>
          </a:ln>
          <a:solidFill>
            <a:srgbClr val="E94C21"/>
          </a:solidFill>
          <a:effectLst>
            <a:reflection blurRad="12700" stA="28000" endPos="45000" dist="1000" dir="5400000" sy="-100000" algn="bl" rotWithShape="0"/>
          </a:effectLst>
          <a:latin typeface="+mj-lt"/>
          <a:ea typeface="+mj-ea"/>
          <a:cs typeface="+mj-cs"/>
        </a:defRPr>
      </a:lvl1pPr>
      <a:lvl2pPr algn="l" rtl="0" eaLnBrk="1" fontAlgn="base" hangingPunct="1">
        <a:spcBef>
          <a:spcPct val="0"/>
        </a:spcBef>
        <a:spcAft>
          <a:spcPct val="0"/>
        </a:spcAft>
        <a:defRPr sz="3200" b="1">
          <a:solidFill>
            <a:schemeClr val="tx1"/>
          </a:solidFill>
          <a:latin typeface="Calibri" pitchFamily="34" charset="0"/>
          <a:ea typeface="宋体" charset="-122"/>
        </a:defRPr>
      </a:lvl2pPr>
      <a:lvl3pPr algn="l" rtl="0" eaLnBrk="1" fontAlgn="base" hangingPunct="1">
        <a:spcBef>
          <a:spcPct val="0"/>
        </a:spcBef>
        <a:spcAft>
          <a:spcPct val="0"/>
        </a:spcAft>
        <a:defRPr sz="3200" b="1">
          <a:solidFill>
            <a:schemeClr val="tx1"/>
          </a:solidFill>
          <a:latin typeface="Calibri" pitchFamily="34" charset="0"/>
          <a:ea typeface="宋体" charset="-122"/>
        </a:defRPr>
      </a:lvl3pPr>
      <a:lvl4pPr algn="l" rtl="0" eaLnBrk="1" fontAlgn="base" hangingPunct="1">
        <a:spcBef>
          <a:spcPct val="0"/>
        </a:spcBef>
        <a:spcAft>
          <a:spcPct val="0"/>
        </a:spcAft>
        <a:defRPr sz="3200" b="1">
          <a:solidFill>
            <a:schemeClr val="tx1"/>
          </a:solidFill>
          <a:latin typeface="Calibri" pitchFamily="34" charset="0"/>
          <a:ea typeface="宋体" charset="-122"/>
        </a:defRPr>
      </a:lvl4pPr>
      <a:lvl5pPr algn="l" rtl="0" eaLnBrk="1" fontAlgn="base" hangingPunct="1">
        <a:spcBef>
          <a:spcPct val="0"/>
        </a:spcBef>
        <a:spcAft>
          <a:spcPct val="0"/>
        </a:spcAft>
        <a:defRPr sz="3200" b="1">
          <a:solidFill>
            <a:schemeClr val="tx1"/>
          </a:solidFill>
          <a:latin typeface="Calibri" pitchFamily="34" charset="0"/>
          <a:ea typeface="宋体" charset="-122"/>
        </a:defRPr>
      </a:lvl5pPr>
      <a:lvl6pPr marL="457200" algn="l" rtl="0" eaLnBrk="1" fontAlgn="base" hangingPunct="1">
        <a:spcBef>
          <a:spcPct val="0"/>
        </a:spcBef>
        <a:spcAft>
          <a:spcPct val="0"/>
        </a:spcAft>
        <a:defRPr sz="3200" b="1">
          <a:solidFill>
            <a:schemeClr val="tx1"/>
          </a:solidFill>
          <a:latin typeface="Calibri" pitchFamily="34" charset="0"/>
          <a:ea typeface="宋体" charset="-122"/>
        </a:defRPr>
      </a:lvl6pPr>
      <a:lvl7pPr marL="914400" algn="l" rtl="0" eaLnBrk="1" fontAlgn="base" hangingPunct="1">
        <a:spcBef>
          <a:spcPct val="0"/>
        </a:spcBef>
        <a:spcAft>
          <a:spcPct val="0"/>
        </a:spcAft>
        <a:defRPr sz="3200" b="1">
          <a:solidFill>
            <a:schemeClr val="tx1"/>
          </a:solidFill>
          <a:latin typeface="Calibri" pitchFamily="34" charset="0"/>
          <a:ea typeface="宋体" charset="-122"/>
        </a:defRPr>
      </a:lvl7pPr>
      <a:lvl8pPr marL="1371600" algn="l" rtl="0" eaLnBrk="1" fontAlgn="base" hangingPunct="1">
        <a:spcBef>
          <a:spcPct val="0"/>
        </a:spcBef>
        <a:spcAft>
          <a:spcPct val="0"/>
        </a:spcAft>
        <a:defRPr sz="3200" b="1">
          <a:solidFill>
            <a:schemeClr val="tx1"/>
          </a:solidFill>
          <a:latin typeface="Calibri" pitchFamily="34" charset="0"/>
          <a:ea typeface="宋体" charset="-122"/>
        </a:defRPr>
      </a:lvl8pPr>
      <a:lvl9pPr marL="1828800" algn="l" rtl="0" eaLnBrk="1" fontAlgn="base" hangingPunct="1">
        <a:spcBef>
          <a:spcPct val="0"/>
        </a:spcBef>
        <a:spcAft>
          <a:spcPct val="0"/>
        </a:spcAft>
        <a:defRPr sz="3200" b="1">
          <a:solidFill>
            <a:schemeClr val="tx1"/>
          </a:solidFill>
          <a:latin typeface="Calibri" pitchFamily="34" charset="0"/>
          <a:ea typeface="宋体" charset="-122"/>
        </a:defRPr>
      </a:lvl9pPr>
    </p:titleStyle>
    <p:bodyStyle>
      <a:lvl1pPr marL="0" indent="0" algn="l" rtl="0" eaLnBrk="1" fontAlgn="base" hangingPunct="1">
        <a:spcBef>
          <a:spcPts val="1800"/>
        </a:spcBef>
        <a:spcAft>
          <a:spcPct val="0"/>
        </a:spcAft>
        <a:buFont typeface="Arial" charset="0"/>
        <a:buNone/>
        <a:defRPr sz="2800" kern="1200">
          <a:solidFill>
            <a:schemeClr val="tx1"/>
          </a:solidFill>
          <a:latin typeface="+mn-lt"/>
          <a:ea typeface="+mn-ea"/>
          <a:cs typeface="+mn-cs"/>
        </a:defRPr>
      </a:lvl1pPr>
      <a:lvl2pPr marL="742950" indent="-285750" algn="l" rtl="0" eaLnBrk="1" fontAlgn="base" hangingPunct="1">
        <a:spcBef>
          <a:spcPts val="18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spcBef>
          <a:spcPts val="18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spcBef>
          <a:spcPts val="1800"/>
        </a:spcBef>
        <a:spcAft>
          <a:spcPct val="0"/>
        </a:spcAft>
        <a:buFont typeface="Arial" charset="0"/>
        <a:buChar char="–"/>
        <a:defRPr sz="1600" kern="1200">
          <a:solidFill>
            <a:schemeClr val="tx1"/>
          </a:solidFill>
          <a:latin typeface="+mn-lt"/>
          <a:ea typeface="+mn-ea"/>
          <a:cs typeface="+mn-cs"/>
        </a:defRPr>
      </a:lvl4pPr>
      <a:lvl5pPr marL="2057400" indent="-228600" algn="l" rtl="0" eaLnBrk="1" fontAlgn="base" hangingPunct="1">
        <a:spcBef>
          <a:spcPts val="18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7.xml"/></Relationships>
</file>

<file path=ppt/slides/_rels/slide5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38.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39.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6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6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3.xml"/></Relationships>
</file>

<file path=ppt/slides/_rels/slide6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7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7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7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dirty="0" smtClean="0"/>
              <a:t>Praca</a:t>
            </a:r>
            <a:endParaRPr lang="pl-PL" dirty="0"/>
          </a:p>
        </p:txBody>
      </p:sp>
      <p:sp>
        <p:nvSpPr>
          <p:cNvPr id="3" name="Podtytuł 2"/>
          <p:cNvSpPr>
            <a:spLocks noGrp="1"/>
          </p:cNvSpPr>
          <p:nvPr>
            <p:ph type="subTitle" idx="1"/>
          </p:nvPr>
        </p:nvSpPr>
        <p:spPr/>
        <p:txBody>
          <a:bodyPr/>
          <a:lstStyle/>
          <a:p>
            <a:r>
              <a:rPr lang="pl-PL" dirty="0" smtClean="0"/>
              <a:t>Energia</a:t>
            </a:r>
            <a:endParaRPr lang="pl-PL" dirty="0"/>
          </a:p>
        </p:txBody>
      </p:sp>
    </p:spTree>
    <p:extLst>
      <p:ext uri="{BB962C8B-B14F-4D97-AF65-F5344CB8AC3E}">
        <p14:creationId xmlns:p14="http://schemas.microsoft.com/office/powerpoint/2010/main" val="2943034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Praca</a:t>
            </a:r>
            <a:endParaRPr lang="pl-PL" dirty="0"/>
          </a:p>
        </p:txBody>
      </p:sp>
      <p:sp>
        <p:nvSpPr>
          <p:cNvPr id="2" name="Symbol zastępczy zawartości 1"/>
          <p:cNvSpPr>
            <a:spLocks noGrp="1"/>
          </p:cNvSpPr>
          <p:nvPr>
            <p:ph idx="1"/>
          </p:nvPr>
        </p:nvSpPr>
        <p:spPr/>
        <p:txBody>
          <a:bodyPr/>
          <a:lstStyle/>
          <a:p>
            <a:pPr marL="457200" indent="-457200">
              <a:buFont typeface="Arial" panose="020B0604020202020204" pitchFamily="34" charset="0"/>
              <a:buChar char="•"/>
            </a:pPr>
            <a:r>
              <a:rPr lang="pl-PL" dirty="0" smtClean="0"/>
              <a:t>Jakie znacie rodzaje pracy?</a:t>
            </a:r>
          </a:p>
          <a:p>
            <a:pPr marL="457200" indent="-457200">
              <a:buFont typeface="Arial" panose="020B0604020202020204" pitchFamily="34" charset="0"/>
              <a:buChar char="•"/>
            </a:pPr>
            <a:r>
              <a:rPr lang="pl-PL" dirty="0" smtClean="0"/>
              <a:t>Która z tych form pracy jest związana z energią?</a:t>
            </a:r>
          </a:p>
          <a:p>
            <a:pPr marL="457200" indent="-457200">
              <a:buFont typeface="Arial" panose="020B0604020202020204" pitchFamily="34" charset="0"/>
              <a:buChar char="•"/>
            </a:pPr>
            <a:r>
              <a:rPr lang="pl-PL" dirty="0" smtClean="0"/>
              <a:t>Czy praca w fizyce to ta sama praca, </a:t>
            </a:r>
            <a:br>
              <a:rPr lang="pl-PL" dirty="0" smtClean="0"/>
            </a:br>
            <a:r>
              <a:rPr lang="pl-PL" dirty="0" smtClean="0"/>
              <a:t>którą wykonują Wasi rodzice?</a:t>
            </a:r>
          </a:p>
        </p:txBody>
      </p:sp>
    </p:spTree>
    <p:extLst>
      <p:ext uri="{BB962C8B-B14F-4D97-AF65-F5344CB8AC3E}">
        <p14:creationId xmlns:p14="http://schemas.microsoft.com/office/powerpoint/2010/main" val="14493643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Praca fizyczna</a:t>
            </a:r>
            <a:endParaRPr lang="pl-PL" dirty="0"/>
          </a:p>
        </p:txBody>
      </p:sp>
      <p:pic>
        <p:nvPicPr>
          <p:cNvPr id="9" name="Picture 2" descr="http://2.bp.blogspot.com/-ziMlM0jMrR0/UaYxVQ9DCkI/AAAAAAAAc4s/rRRDka06Aic/s1600/2013.05.26+++11-14-12+++-+W+Chinach+norm%25C4%2585+jest+widok+kobiety+wykonuj%25C4%2585cej+ci%25C4%2599%25C5%25BCkie+fizyczne+prace+-+.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6326" b="16326"/>
          <a:stretch>
            <a:fillRect/>
          </a:stretch>
        </p:blipFill>
        <p:spPr bwMode="auto">
          <a:xfrm>
            <a:off x="457200" y="1470430"/>
            <a:ext cx="8229600" cy="4156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193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Praca umysłowa</a:t>
            </a:r>
            <a:endParaRPr lang="pl-PL" dirty="0"/>
          </a:p>
        </p:txBody>
      </p:sp>
      <p:pic>
        <p:nvPicPr>
          <p:cNvPr id="10" name="Picture 2" descr="http://www.wprost.pl/F/pic.php?T=news&amp;P=26914&amp;w670=1&amp;brt=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6492" b="16492"/>
          <a:stretch>
            <a:fillRect/>
          </a:stretch>
        </p:blipFill>
        <p:spPr bwMode="auto">
          <a:xfrm>
            <a:off x="457200" y="1470386"/>
            <a:ext cx="8229600" cy="4156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81763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normAutofit fontScale="90000"/>
          </a:bodyPr>
          <a:lstStyle/>
          <a:p>
            <a:r>
              <a:rPr lang="pl-PL" dirty="0" smtClean="0"/>
              <a:t>Praca magisterska, dyplomowa, </a:t>
            </a:r>
            <a:br>
              <a:rPr lang="pl-PL" dirty="0" smtClean="0"/>
            </a:br>
            <a:r>
              <a:rPr lang="pl-PL" dirty="0" smtClean="0"/>
              <a:t>licencjacka.</a:t>
            </a:r>
            <a:endParaRPr lang="pl-PL" dirty="0"/>
          </a:p>
        </p:txBody>
      </p:sp>
      <p:pic>
        <p:nvPicPr>
          <p:cNvPr id="9" name="Picture 4" descr="http://www.origo.poznan.pl/Graphics/products_76ba860c-6c47-4210-b5ad-28198cf33cb2_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47664" y="1280604"/>
            <a:ext cx="6048672"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9771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Praca w fizyce</a:t>
            </a:r>
            <a:endParaRPr lang="pl-PL" dirty="0"/>
          </a:p>
        </p:txBody>
      </p:sp>
      <p:sp>
        <p:nvSpPr>
          <p:cNvPr id="2" name="Symbol zastępczy zawartości 1"/>
          <p:cNvSpPr>
            <a:spLocks noGrp="1"/>
          </p:cNvSpPr>
          <p:nvPr>
            <p:ph idx="1"/>
          </p:nvPr>
        </p:nvSpPr>
        <p:spPr/>
        <p:txBody>
          <a:bodyPr/>
          <a:lstStyle/>
          <a:p>
            <a:r>
              <a:rPr lang="pl-PL" dirty="0" smtClean="0"/>
              <a:t>Praca w fizyce wymaga dostarczenia siły.</a:t>
            </a:r>
          </a:p>
          <a:p>
            <a:r>
              <a:rPr lang="pl-PL" dirty="0" smtClean="0"/>
              <a:t>Kierunek działania siły musi być zgodny z kierunkiem wykonywania pracy.</a:t>
            </a:r>
          </a:p>
          <a:p>
            <a:r>
              <a:rPr lang="pl-PL" dirty="0" smtClean="0"/>
              <a:t>Pracę oznaczamy literą „W” z języka angielskiego „</a:t>
            </a:r>
            <a:r>
              <a:rPr lang="pl-PL" dirty="0" err="1" smtClean="0"/>
              <a:t>Work</a:t>
            </a:r>
            <a:r>
              <a:rPr lang="pl-PL" dirty="0" smtClean="0"/>
              <a:t>”, oznacza właśnie pracę.</a:t>
            </a:r>
            <a:endParaRPr lang="pl-PL" dirty="0"/>
          </a:p>
        </p:txBody>
      </p:sp>
    </p:spTree>
    <p:extLst>
      <p:ext uri="{BB962C8B-B14F-4D97-AF65-F5344CB8AC3E}">
        <p14:creationId xmlns:p14="http://schemas.microsoft.com/office/powerpoint/2010/main" val="762182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Definicja pracy</a:t>
            </a:r>
            <a:endParaRPr lang="pl-PL" dirty="0"/>
          </a:p>
        </p:txBody>
      </p:sp>
      <p:sp>
        <p:nvSpPr>
          <p:cNvPr id="2" name="Symbol zastępczy zawartości 1"/>
          <p:cNvSpPr>
            <a:spLocks noGrp="1"/>
          </p:cNvSpPr>
          <p:nvPr>
            <p:ph idx="1"/>
          </p:nvPr>
        </p:nvSpPr>
        <p:spPr/>
        <p:txBody>
          <a:bodyPr/>
          <a:lstStyle/>
          <a:p>
            <a:r>
              <a:rPr lang="pl-PL" b="1" dirty="0" smtClean="0"/>
              <a:t>Praca </a:t>
            </a:r>
            <a:r>
              <a:rPr lang="pl-PL" dirty="0" smtClean="0"/>
              <a:t>- jest iloczynem wektorowym siły i wartości wektora przesunięcia:  </a:t>
            </a:r>
          </a:p>
          <a:p>
            <a:pPr algn="ctr"/>
            <a:r>
              <a:rPr lang="pl-PL" dirty="0" smtClean="0"/>
              <a:t>W = F ∙ s </a:t>
            </a:r>
          </a:p>
          <a:p>
            <a:r>
              <a:rPr lang="pl-PL" dirty="0" smtClean="0"/>
              <a:t>gdzie:</a:t>
            </a:r>
            <a:br>
              <a:rPr lang="pl-PL" dirty="0" smtClean="0"/>
            </a:br>
            <a:r>
              <a:rPr lang="pl-PL" dirty="0" smtClean="0"/>
              <a:t>W (ang. </a:t>
            </a:r>
            <a:r>
              <a:rPr lang="pl-PL" dirty="0" err="1" smtClean="0"/>
              <a:t>Work</a:t>
            </a:r>
            <a:r>
              <a:rPr lang="pl-PL" dirty="0" smtClean="0"/>
              <a:t>) Wykonana praca,</a:t>
            </a:r>
            <a:br>
              <a:rPr lang="pl-PL" dirty="0" smtClean="0"/>
            </a:br>
            <a:r>
              <a:rPr lang="pl-PL" dirty="0" smtClean="0"/>
              <a:t>F (ang.  Force) Wartość siły działającej na ciało,</a:t>
            </a:r>
            <a:br>
              <a:rPr lang="pl-PL" dirty="0" smtClean="0"/>
            </a:br>
            <a:r>
              <a:rPr lang="pl-PL" dirty="0" smtClean="0"/>
              <a:t>s  Wartość wektora przesunięcia.</a:t>
            </a:r>
            <a:endParaRPr lang="pl-PL" dirty="0"/>
          </a:p>
        </p:txBody>
      </p:sp>
    </p:spTree>
    <p:extLst>
      <p:ext uri="{BB962C8B-B14F-4D97-AF65-F5344CB8AC3E}">
        <p14:creationId xmlns:p14="http://schemas.microsoft.com/office/powerpoint/2010/main" val="3322371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Jednostka</a:t>
            </a:r>
            <a:endParaRPr lang="pl-PL" dirty="0"/>
          </a:p>
        </p:txBody>
      </p:sp>
      <p:sp>
        <p:nvSpPr>
          <p:cNvPr id="2" name="Symbol zastępczy zawartości 1"/>
          <p:cNvSpPr>
            <a:spLocks noGrp="1"/>
          </p:cNvSpPr>
          <p:nvPr>
            <p:ph idx="1"/>
          </p:nvPr>
        </p:nvSpPr>
        <p:spPr/>
        <p:txBody>
          <a:bodyPr/>
          <a:lstStyle/>
          <a:p>
            <a:r>
              <a:rPr lang="pl-PL" dirty="0" smtClean="0"/>
              <a:t>Jednostką pracy w układzie SI jest dżul (1 J).</a:t>
            </a:r>
            <a:br>
              <a:rPr lang="pl-PL" dirty="0" smtClean="0"/>
            </a:br>
            <a:r>
              <a:rPr lang="pl-PL" dirty="0" smtClean="0"/>
              <a:t>[W] = 1 J </a:t>
            </a:r>
          </a:p>
          <a:p>
            <a:r>
              <a:rPr lang="pl-PL" dirty="0" smtClean="0"/>
              <a:t>Jeden dżul (</a:t>
            </a:r>
            <a:r>
              <a:rPr lang="pl-PL" dirty="0" err="1" smtClean="0"/>
              <a:t>Joule</a:t>
            </a:r>
            <a:r>
              <a:rPr lang="pl-PL" dirty="0" smtClean="0"/>
              <a:t>) to newton razy metr. </a:t>
            </a:r>
            <a:r>
              <a:rPr lang="pl-PL" dirty="0"/>
              <a:t/>
            </a:r>
            <a:br>
              <a:rPr lang="pl-PL" dirty="0"/>
            </a:br>
            <a:r>
              <a:rPr lang="pl-PL" dirty="0" smtClean="0"/>
              <a:t>1 J = N </a:t>
            </a:r>
            <a:r>
              <a:rPr lang="pl-PL" dirty="0"/>
              <a:t>∙ m</a:t>
            </a:r>
            <a:endParaRPr lang="pl-PL" dirty="0" smtClean="0"/>
          </a:p>
          <a:p>
            <a:r>
              <a:rPr lang="pl-PL" dirty="0" smtClean="0"/>
              <a:t>Pracę można wyrazić też w jednostkach pochodnych:</a:t>
            </a:r>
            <a:br>
              <a:rPr lang="pl-PL" dirty="0" smtClean="0"/>
            </a:br>
            <a:r>
              <a:rPr lang="pl-PL" dirty="0" smtClean="0"/>
              <a:t>1 </a:t>
            </a:r>
            <a:r>
              <a:rPr lang="pl-PL" dirty="0" err="1" smtClean="0"/>
              <a:t>kJ</a:t>
            </a:r>
            <a:r>
              <a:rPr lang="pl-PL" dirty="0" smtClean="0"/>
              <a:t> = 1000 J</a:t>
            </a:r>
            <a:br>
              <a:rPr lang="pl-PL" dirty="0" smtClean="0"/>
            </a:br>
            <a:r>
              <a:rPr lang="pl-PL" dirty="0" smtClean="0"/>
              <a:t>1 MJ = 1 000 000 J</a:t>
            </a:r>
          </a:p>
          <a:p>
            <a:endParaRPr lang="pl-PL" dirty="0"/>
          </a:p>
        </p:txBody>
      </p:sp>
    </p:spTree>
    <p:extLst>
      <p:ext uri="{BB962C8B-B14F-4D97-AF65-F5344CB8AC3E}">
        <p14:creationId xmlns:p14="http://schemas.microsoft.com/office/powerpoint/2010/main" val="1298521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ytuł 5"/>
          <p:cNvSpPr>
            <a:spLocks noGrp="1"/>
          </p:cNvSpPr>
          <p:nvPr>
            <p:ph type="title"/>
          </p:nvPr>
        </p:nvSpPr>
        <p:spPr/>
        <p:txBody>
          <a:bodyPr>
            <a:normAutofit/>
          </a:bodyPr>
          <a:lstStyle/>
          <a:p>
            <a:r>
              <a:rPr lang="pl-PL" dirty="0" smtClean="0"/>
              <a:t>Aby wzór miał sens fizyczny:</a:t>
            </a:r>
            <a:endParaRPr lang="pl-PL" dirty="0"/>
          </a:p>
        </p:txBody>
      </p:sp>
      <p:sp>
        <p:nvSpPr>
          <p:cNvPr id="7" name="Symbol zastępczy zawartości 6"/>
          <p:cNvSpPr>
            <a:spLocks noGrp="1"/>
          </p:cNvSpPr>
          <p:nvPr>
            <p:ph idx="1"/>
          </p:nvPr>
        </p:nvSpPr>
        <p:spPr/>
        <p:txBody>
          <a:bodyPr/>
          <a:lstStyle/>
          <a:p>
            <a:pPr lvl="0"/>
            <a:r>
              <a:rPr lang="pl-PL" dirty="0" smtClean="0"/>
              <a:t>Siła działająca na ciało musi być stała w czasie.</a:t>
            </a:r>
          </a:p>
          <a:p>
            <a:pPr lvl="0"/>
            <a:r>
              <a:rPr lang="pl-PL" dirty="0" smtClean="0"/>
              <a:t>Wektor przesunięcia musi mieć ten sam zwrot </a:t>
            </a:r>
            <a:br>
              <a:rPr lang="pl-PL" dirty="0" smtClean="0"/>
            </a:br>
            <a:r>
              <a:rPr lang="pl-PL" dirty="0" smtClean="0"/>
              <a:t>i kierunek co wektor działającej siły.</a:t>
            </a:r>
            <a:endParaRPr lang="pl-PL" dirty="0"/>
          </a:p>
        </p:txBody>
      </p:sp>
    </p:spTree>
    <p:extLst>
      <p:ext uri="{BB962C8B-B14F-4D97-AF65-F5344CB8AC3E}">
        <p14:creationId xmlns:p14="http://schemas.microsoft.com/office/powerpoint/2010/main" val="3599842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Iloczyn wektorowy</a:t>
            </a:r>
            <a:endParaRPr lang="pl-PL" dirty="0"/>
          </a:p>
        </p:txBody>
      </p:sp>
      <p:sp>
        <p:nvSpPr>
          <p:cNvPr id="2" name="Symbol zastępczy zawartości 1"/>
          <p:cNvSpPr>
            <a:spLocks noGrp="1"/>
          </p:cNvSpPr>
          <p:nvPr>
            <p:ph idx="1"/>
          </p:nvPr>
        </p:nvSpPr>
        <p:spPr/>
        <p:txBody>
          <a:bodyPr/>
          <a:lstStyle/>
          <a:p>
            <a:r>
              <a:rPr lang="pl-PL" dirty="0" smtClean="0"/>
              <a:t>Oczywiście można też określić pracę dla przypadku, gdzie wektor przesunięcia i działająca siła nie działają </a:t>
            </a:r>
            <a:br>
              <a:rPr lang="pl-PL" dirty="0" smtClean="0"/>
            </a:br>
            <a:r>
              <a:rPr lang="pl-PL" dirty="0" smtClean="0"/>
              <a:t>w tym samym kierunku lub mają inny zwrot. </a:t>
            </a:r>
          </a:p>
          <a:p>
            <a:r>
              <a:rPr lang="pl-PL" dirty="0" smtClean="0"/>
              <a:t>Wymaga to jednak znajomości funkcji cosinus. </a:t>
            </a:r>
            <a:br>
              <a:rPr lang="pl-PL" dirty="0" smtClean="0"/>
            </a:br>
            <a:r>
              <a:rPr lang="pl-PL" dirty="0" smtClean="0"/>
              <a:t>Dla naszych potrzeb nauczymy się 3 najczęstszych przypadków.</a:t>
            </a:r>
          </a:p>
        </p:txBody>
      </p:sp>
    </p:spTree>
    <p:extLst>
      <p:ext uri="{BB962C8B-B14F-4D97-AF65-F5344CB8AC3E}">
        <p14:creationId xmlns:p14="http://schemas.microsoft.com/office/powerpoint/2010/main" val="736271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Iloczyn wektorowy 1</a:t>
            </a:r>
            <a:endParaRPr lang="pl-PL" dirty="0"/>
          </a:p>
        </p:txBody>
      </p:sp>
      <p:sp>
        <p:nvSpPr>
          <p:cNvPr id="2" name="Symbol zastępczy zawartości 1"/>
          <p:cNvSpPr>
            <a:spLocks noGrp="1"/>
          </p:cNvSpPr>
          <p:nvPr>
            <p:ph idx="1"/>
          </p:nvPr>
        </p:nvSpPr>
        <p:spPr/>
        <p:txBody>
          <a:bodyPr anchor="t">
            <a:normAutofit/>
          </a:bodyPr>
          <a:lstStyle/>
          <a:p>
            <a:pPr lvl="0"/>
            <a:r>
              <a:rPr lang="pl-PL" dirty="0"/>
              <a:t>Jeśli kąt wynosi 0: </a:t>
            </a:r>
            <a:r>
              <a:rPr lang="pl-PL" dirty="0" smtClean="0"/>
              <a:t/>
            </a:r>
            <a:br>
              <a:rPr lang="pl-PL" dirty="0" smtClean="0"/>
            </a:br>
            <a:r>
              <a:rPr lang="pl-PL" dirty="0" smtClean="0"/>
              <a:t>Stosujemy </a:t>
            </a:r>
            <a:r>
              <a:rPr lang="pl-PL" dirty="0"/>
              <a:t>dobrze nam znany wzór -&gt; W = F ∙ </a:t>
            </a:r>
            <a:r>
              <a:rPr lang="pl-PL" dirty="0" smtClean="0"/>
              <a:t>s</a:t>
            </a:r>
            <a:endParaRPr lang="pl-PL" dirty="0"/>
          </a:p>
          <a:p>
            <a:pPr marL="109728" indent="0">
              <a:buNone/>
            </a:pPr>
            <a:endParaRPr lang="pl-PL" dirty="0"/>
          </a:p>
        </p:txBody>
      </p:sp>
      <p:grpSp>
        <p:nvGrpSpPr>
          <p:cNvPr id="9" name="Grupa 8"/>
          <p:cNvGrpSpPr/>
          <p:nvPr/>
        </p:nvGrpSpPr>
        <p:grpSpPr>
          <a:xfrm>
            <a:off x="1619672" y="3386633"/>
            <a:ext cx="5041397" cy="1266503"/>
            <a:chOff x="1619672" y="3429000"/>
            <a:chExt cx="3096344" cy="1080120"/>
          </a:xfrm>
        </p:grpSpPr>
        <p:cxnSp>
          <p:nvCxnSpPr>
            <p:cNvPr id="7" name="Łącznik prosty ze strzałką 6"/>
            <p:cNvCxnSpPr/>
            <p:nvPr/>
          </p:nvCxnSpPr>
          <p:spPr>
            <a:xfrm>
              <a:off x="2177832" y="3961865"/>
              <a:ext cx="2538184" cy="7195"/>
            </a:xfrm>
            <a:prstGeom prst="straightConnector1">
              <a:avLst/>
            </a:prstGeom>
            <a:ln w="38100">
              <a:solidFill>
                <a:srgbClr val="92D050"/>
              </a:solidFill>
              <a:tailEnd type="arrow"/>
            </a:ln>
          </p:spPr>
          <p:style>
            <a:lnRef idx="1">
              <a:schemeClr val="accent1"/>
            </a:lnRef>
            <a:fillRef idx="0">
              <a:schemeClr val="accent1"/>
            </a:fillRef>
            <a:effectRef idx="0">
              <a:schemeClr val="accent1"/>
            </a:effectRef>
            <a:fontRef idx="minor">
              <a:schemeClr val="tx1"/>
            </a:fontRef>
          </p:style>
        </p:cxnSp>
        <p:sp>
          <p:nvSpPr>
            <p:cNvPr id="4" name="Sześcian 3"/>
            <p:cNvSpPr/>
            <p:nvPr/>
          </p:nvSpPr>
          <p:spPr>
            <a:xfrm>
              <a:off x="1619672" y="3429000"/>
              <a:ext cx="1440160" cy="108012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cxnSp>
          <p:nvCxnSpPr>
            <p:cNvPr id="6" name="Łącznik prosty ze strzałką 5"/>
            <p:cNvCxnSpPr/>
            <p:nvPr/>
          </p:nvCxnSpPr>
          <p:spPr>
            <a:xfrm>
              <a:off x="2195736" y="3969060"/>
              <a:ext cx="1764000" cy="0"/>
            </a:xfrm>
            <a:prstGeom prst="straightConnector1">
              <a:avLst/>
            </a:prstGeom>
            <a:ln w="3810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11291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Iloczyn wektorowy 2</a:t>
            </a:r>
            <a:endParaRPr lang="pl-PL" dirty="0"/>
          </a:p>
        </p:txBody>
      </p:sp>
      <p:sp>
        <p:nvSpPr>
          <p:cNvPr id="8" name="Content Placeholder 7"/>
          <p:cNvSpPr>
            <a:spLocks noGrp="1"/>
          </p:cNvSpPr>
          <p:nvPr>
            <p:ph idx="1"/>
          </p:nvPr>
        </p:nvSpPr>
        <p:spPr/>
        <p:txBody>
          <a:bodyPr anchor="t"/>
          <a:lstStyle/>
          <a:p>
            <a:pPr lvl="0"/>
            <a:r>
              <a:rPr lang="pl-PL" dirty="0"/>
              <a:t>Jeśli kąt wynosi 90</a:t>
            </a:r>
            <a:r>
              <a:rPr lang="pl-PL" baseline="30000" dirty="0"/>
              <a:t>o</a:t>
            </a:r>
            <a:r>
              <a:rPr lang="pl-PL" dirty="0"/>
              <a:t>: </a:t>
            </a:r>
            <a:r>
              <a:rPr lang="pl-PL" dirty="0" smtClean="0"/>
              <a:t>W=0</a:t>
            </a:r>
          </a:p>
          <a:p>
            <a:pPr lvl="0"/>
            <a:r>
              <a:rPr lang="pl-PL" dirty="0" smtClean="0"/>
              <a:t>Co </a:t>
            </a:r>
            <a:r>
              <a:rPr lang="pl-PL" dirty="0"/>
              <a:t>oznacza, że praca nie zostaje wykonana. </a:t>
            </a:r>
            <a:r>
              <a:rPr lang="pl-PL" dirty="0" smtClean="0"/>
              <a:t/>
            </a:r>
            <a:br>
              <a:rPr lang="pl-PL" dirty="0" smtClean="0"/>
            </a:br>
            <a:r>
              <a:rPr lang="pl-PL" dirty="0" smtClean="0"/>
              <a:t>Przykład: Mama </a:t>
            </a:r>
            <a:r>
              <a:rPr lang="pl-PL" dirty="0"/>
              <a:t>wnosi siatkę z zakupami po schodach. Przemieszczenie jest w </a:t>
            </a:r>
            <a:r>
              <a:rPr lang="pl-PL" dirty="0" smtClean="0"/>
              <a:t>prawo, </a:t>
            </a:r>
            <a:r>
              <a:rPr lang="pl-PL" dirty="0"/>
              <a:t>a siła </a:t>
            </a:r>
            <a:r>
              <a:rPr lang="pl-PL" dirty="0" smtClean="0"/>
              <a:t>ręki Mamy działa </a:t>
            </a:r>
            <a:br>
              <a:rPr lang="pl-PL" dirty="0" smtClean="0"/>
            </a:br>
            <a:r>
              <a:rPr lang="pl-PL" dirty="0" smtClean="0"/>
              <a:t>w </a:t>
            </a:r>
            <a:r>
              <a:rPr lang="pl-PL" dirty="0"/>
              <a:t>górę</a:t>
            </a:r>
            <a:r>
              <a:rPr lang="pl-PL" dirty="0" smtClean="0"/>
              <a:t>.</a:t>
            </a:r>
            <a:endParaRPr lang="pl-PL" dirty="0"/>
          </a:p>
        </p:txBody>
      </p:sp>
      <p:grpSp>
        <p:nvGrpSpPr>
          <p:cNvPr id="11" name="Grupa 10"/>
          <p:cNvGrpSpPr/>
          <p:nvPr/>
        </p:nvGrpSpPr>
        <p:grpSpPr>
          <a:xfrm>
            <a:off x="2789802" y="3797990"/>
            <a:ext cx="3564396" cy="1791250"/>
            <a:chOff x="1907704" y="4293096"/>
            <a:chExt cx="2808312" cy="1584176"/>
          </a:xfrm>
        </p:grpSpPr>
        <p:grpSp>
          <p:nvGrpSpPr>
            <p:cNvPr id="7" name="Grupa 6"/>
            <p:cNvGrpSpPr/>
            <p:nvPr/>
          </p:nvGrpSpPr>
          <p:grpSpPr>
            <a:xfrm>
              <a:off x="1907704" y="4725144"/>
              <a:ext cx="2808312" cy="1152128"/>
              <a:chOff x="1907704" y="4437112"/>
              <a:chExt cx="2808312" cy="1152128"/>
            </a:xfrm>
          </p:grpSpPr>
          <p:sp>
            <p:nvSpPr>
              <p:cNvPr id="4" name="Sześcian 3"/>
              <p:cNvSpPr/>
              <p:nvPr/>
            </p:nvSpPr>
            <p:spPr>
              <a:xfrm>
                <a:off x="1907704" y="4437112"/>
                <a:ext cx="1872208" cy="11521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cxnSp>
            <p:nvCxnSpPr>
              <p:cNvPr id="6" name="Łącznik prosty ze strzałką 5"/>
              <p:cNvCxnSpPr/>
              <p:nvPr/>
            </p:nvCxnSpPr>
            <p:spPr>
              <a:xfrm>
                <a:off x="2699792" y="5157192"/>
                <a:ext cx="2016224" cy="0"/>
              </a:xfrm>
              <a:prstGeom prst="straightConnector1">
                <a:avLst/>
              </a:prstGeom>
              <a:ln w="3810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grpSp>
        <p:cxnSp>
          <p:nvCxnSpPr>
            <p:cNvPr id="9" name="Łącznik prosty ze strzałką 8"/>
            <p:cNvCxnSpPr/>
            <p:nvPr/>
          </p:nvCxnSpPr>
          <p:spPr>
            <a:xfrm flipV="1">
              <a:off x="2699792" y="4293096"/>
              <a:ext cx="0" cy="1152128"/>
            </a:xfrm>
            <a:prstGeom prst="straightConnector1">
              <a:avLst/>
            </a:prstGeom>
            <a:ln w="38100">
              <a:solidFill>
                <a:srgbClr val="92D050"/>
              </a:solidFill>
              <a:tailEnd type="arrow"/>
            </a:ln>
          </p:spPr>
          <p:style>
            <a:lnRef idx="1">
              <a:schemeClr val="accent1"/>
            </a:lnRef>
            <a:fillRef idx="0">
              <a:schemeClr val="accent1"/>
            </a:fillRef>
            <a:effectRef idx="0">
              <a:schemeClr val="accent1"/>
            </a:effectRef>
            <a:fontRef idx="minor">
              <a:schemeClr val="tx1"/>
            </a:fontRef>
          </p:style>
        </p:cxnSp>
        <p:sp>
          <p:nvSpPr>
            <p:cNvPr id="10" name="Łuk blokowy 9"/>
            <p:cNvSpPr/>
            <p:nvPr/>
          </p:nvSpPr>
          <p:spPr>
            <a:xfrm rot="3417064">
              <a:off x="2699792" y="4725144"/>
              <a:ext cx="576064" cy="864096"/>
            </a:xfrm>
            <a:prstGeom prst="blockArc">
              <a:avLst>
                <a:gd name="adj1" fmla="val 9206507"/>
                <a:gd name="adj2" fmla="val 287674"/>
                <a:gd name="adj3" fmla="val 0"/>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grpSp>
    </p:spTree>
    <p:extLst>
      <p:ext uri="{BB962C8B-B14F-4D97-AF65-F5344CB8AC3E}">
        <p14:creationId xmlns:p14="http://schemas.microsoft.com/office/powerpoint/2010/main" val="3667000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Iloczyn wektorowy 3</a:t>
            </a:r>
            <a:endParaRPr lang="pl-PL" dirty="0"/>
          </a:p>
        </p:txBody>
      </p:sp>
      <p:sp>
        <p:nvSpPr>
          <p:cNvPr id="6" name="Content Placeholder 5"/>
          <p:cNvSpPr>
            <a:spLocks noGrp="1"/>
          </p:cNvSpPr>
          <p:nvPr>
            <p:ph idx="1"/>
          </p:nvPr>
        </p:nvSpPr>
        <p:spPr/>
        <p:txBody>
          <a:bodyPr anchor="t"/>
          <a:lstStyle/>
          <a:p>
            <a:pPr lvl="0"/>
            <a:r>
              <a:rPr lang="pl-PL" dirty="0" smtClean="0"/>
              <a:t>Jeśli kąt wynosi 180</a:t>
            </a:r>
            <a:r>
              <a:rPr lang="pl-PL" baseline="30000" dirty="0" smtClean="0"/>
              <a:t>o</a:t>
            </a:r>
            <a:r>
              <a:rPr lang="pl-PL" dirty="0" smtClean="0"/>
              <a:t>: W = - F</a:t>
            </a:r>
            <a:r>
              <a:rPr lang="pl-PL" dirty="0"/>
              <a:t> ∙ </a:t>
            </a:r>
            <a:r>
              <a:rPr lang="pl-PL" dirty="0" smtClean="0"/>
              <a:t>s  </a:t>
            </a:r>
          </a:p>
          <a:p>
            <a:pPr lvl="0"/>
            <a:r>
              <a:rPr lang="pl-PL" dirty="0" smtClean="0"/>
              <a:t>Oznacza </a:t>
            </a:r>
            <a:r>
              <a:rPr lang="pl-PL" dirty="0"/>
              <a:t>to, że praca jest równa co do wartości pierwszej sytuacji, jednak ma przeciwny zwrot. </a:t>
            </a:r>
            <a:r>
              <a:rPr lang="pl-PL" dirty="0" smtClean="0"/>
              <a:t/>
            </a:r>
            <a:br>
              <a:rPr lang="pl-PL" dirty="0" smtClean="0"/>
            </a:br>
            <a:r>
              <a:rPr lang="pl-PL" dirty="0" smtClean="0"/>
              <a:t>Taką </a:t>
            </a:r>
            <a:r>
              <a:rPr lang="pl-PL" dirty="0"/>
              <a:t>pracę mogą wykonać np. siły tarcia podczas hamowania samochodu</a:t>
            </a:r>
            <a:r>
              <a:rPr lang="pl-PL" dirty="0" smtClean="0"/>
              <a:t>.</a:t>
            </a:r>
            <a:endParaRPr lang="pl-PL" dirty="0"/>
          </a:p>
        </p:txBody>
      </p:sp>
      <p:grpSp>
        <p:nvGrpSpPr>
          <p:cNvPr id="9" name="Grupa 8"/>
          <p:cNvGrpSpPr/>
          <p:nvPr/>
        </p:nvGrpSpPr>
        <p:grpSpPr>
          <a:xfrm>
            <a:off x="2364142" y="4034717"/>
            <a:ext cx="4415717" cy="1554523"/>
            <a:chOff x="1835696" y="4509120"/>
            <a:chExt cx="4078907" cy="1206500"/>
          </a:xfrm>
        </p:grpSpPr>
        <p:grpSp>
          <p:nvGrpSpPr>
            <p:cNvPr id="7" name="Grupa 6"/>
            <p:cNvGrpSpPr/>
            <p:nvPr/>
          </p:nvGrpSpPr>
          <p:grpSpPr>
            <a:xfrm>
              <a:off x="1835696" y="4509120"/>
              <a:ext cx="4078907" cy="1206500"/>
              <a:chOff x="1835696" y="4509120"/>
              <a:chExt cx="4078907" cy="120650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4509120"/>
                <a:ext cx="2998787" cy="120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Łącznik prosty ze strzałką 4"/>
              <p:cNvCxnSpPr/>
              <p:nvPr/>
            </p:nvCxnSpPr>
            <p:spPr>
              <a:xfrm flipH="1">
                <a:off x="1835696" y="5247308"/>
                <a:ext cx="1944216" cy="0"/>
              </a:xfrm>
              <a:prstGeom prst="straightConnector1">
                <a:avLst/>
              </a:prstGeom>
              <a:ln w="38100">
                <a:solidFill>
                  <a:srgbClr val="92D050"/>
                </a:solidFill>
                <a:tailEnd type="arrow"/>
              </a:ln>
            </p:spPr>
            <p:style>
              <a:lnRef idx="1">
                <a:schemeClr val="accent1"/>
              </a:lnRef>
              <a:fillRef idx="0">
                <a:schemeClr val="accent1"/>
              </a:fillRef>
              <a:effectRef idx="0">
                <a:schemeClr val="accent1"/>
              </a:effectRef>
              <a:fontRef idx="minor">
                <a:schemeClr val="tx1"/>
              </a:fontRef>
            </p:style>
          </p:cxnSp>
        </p:grpSp>
        <p:sp>
          <p:nvSpPr>
            <p:cNvPr id="8" name="Łuk blokowy 7"/>
            <p:cNvSpPr/>
            <p:nvPr/>
          </p:nvSpPr>
          <p:spPr>
            <a:xfrm>
              <a:off x="3275856" y="4869160"/>
              <a:ext cx="1008112" cy="545727"/>
            </a:xfrm>
            <a:prstGeom prst="blockArc">
              <a:avLst>
                <a:gd name="adj1" fmla="val 10330484"/>
                <a:gd name="adj2" fmla="val 366327"/>
                <a:gd name="adj3" fmla="val 0"/>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grpSp>
    </p:spTree>
    <p:extLst>
      <p:ext uri="{BB962C8B-B14F-4D97-AF65-F5344CB8AC3E}">
        <p14:creationId xmlns:p14="http://schemas.microsoft.com/office/powerpoint/2010/main" val="3509822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dirty="0" smtClean="0"/>
              <a:t>Zadania</a:t>
            </a:r>
            <a:endParaRPr lang="pl-PL" dirty="0"/>
          </a:p>
        </p:txBody>
      </p:sp>
      <p:sp>
        <p:nvSpPr>
          <p:cNvPr id="5" name="Symbol zastępczy zawartości 4"/>
          <p:cNvSpPr>
            <a:spLocks noGrp="1"/>
          </p:cNvSpPr>
          <p:nvPr>
            <p:ph idx="1"/>
          </p:nvPr>
        </p:nvSpPr>
        <p:spPr/>
        <p:txBody>
          <a:bodyPr/>
          <a:lstStyle/>
          <a:p>
            <a:r>
              <a:rPr lang="pl-PL" b="1" dirty="0"/>
              <a:t>Zad.1</a:t>
            </a:r>
            <a:r>
              <a:rPr lang="pl-PL" dirty="0"/>
              <a:t> Dziecko przesunęło pudełko zabawek siłą równą </a:t>
            </a:r>
            <a:r>
              <a:rPr lang="pl-PL" dirty="0" smtClean="0"/>
              <a:t>100 N </a:t>
            </a:r>
            <a:r>
              <a:rPr lang="pl-PL" dirty="0"/>
              <a:t>na odległość 1 metra. </a:t>
            </a:r>
            <a:r>
              <a:rPr lang="pl-PL" dirty="0" smtClean="0"/>
              <a:t/>
            </a:r>
            <a:br>
              <a:rPr lang="pl-PL" dirty="0" smtClean="0"/>
            </a:br>
            <a:r>
              <a:rPr lang="pl-PL" dirty="0" smtClean="0"/>
              <a:t>Jaką </a:t>
            </a:r>
            <a:r>
              <a:rPr lang="pl-PL" dirty="0"/>
              <a:t>pracę wykonało dziecko</a:t>
            </a:r>
            <a:r>
              <a:rPr lang="pl-PL" dirty="0" smtClean="0"/>
              <a:t>?</a:t>
            </a:r>
          </a:p>
          <a:p>
            <a:r>
              <a:rPr lang="pl-PL" b="1" dirty="0"/>
              <a:t>Zad.2</a:t>
            </a:r>
            <a:r>
              <a:rPr lang="pl-PL" dirty="0"/>
              <a:t> Robotnik wykonuje pracę równą </a:t>
            </a:r>
            <a:r>
              <a:rPr lang="pl-PL" dirty="0" smtClean="0"/>
              <a:t>10 000 dżula. </a:t>
            </a:r>
            <a:r>
              <a:rPr lang="pl-PL" dirty="0"/>
              <a:t>Jaką siłą podnosi </a:t>
            </a:r>
            <a:r>
              <a:rPr lang="pl-PL" dirty="0" smtClean="0"/>
              <a:t>belkę </a:t>
            </a:r>
            <a:r>
              <a:rPr lang="pl-PL" dirty="0"/>
              <a:t>z podłogi na stół, </a:t>
            </a:r>
            <a:r>
              <a:rPr lang="pl-PL" dirty="0" smtClean="0"/>
              <a:t/>
            </a:r>
            <a:br>
              <a:rPr lang="pl-PL" dirty="0" smtClean="0"/>
            </a:br>
            <a:r>
              <a:rPr lang="pl-PL" dirty="0" smtClean="0"/>
              <a:t>jeśli </a:t>
            </a:r>
            <a:r>
              <a:rPr lang="pl-PL" dirty="0"/>
              <a:t>odległość jest równa 2 metrom?</a:t>
            </a:r>
          </a:p>
          <a:p>
            <a:r>
              <a:rPr lang="pl-PL" b="1" dirty="0"/>
              <a:t>Zad.3 </a:t>
            </a:r>
            <a:r>
              <a:rPr lang="pl-PL" dirty="0"/>
              <a:t>Kulturysta chce wykonać </a:t>
            </a:r>
            <a:r>
              <a:rPr lang="pl-PL" dirty="0" smtClean="0"/>
              <a:t>pracę równą 300 dżuli działając </a:t>
            </a:r>
            <a:r>
              <a:rPr lang="pl-PL" dirty="0"/>
              <a:t>stałą siłą mięśni równą </a:t>
            </a:r>
            <a:r>
              <a:rPr lang="pl-PL" dirty="0" smtClean="0"/>
              <a:t>1 000 </a:t>
            </a:r>
            <a:r>
              <a:rPr lang="pl-PL" dirty="0"/>
              <a:t>N. </a:t>
            </a:r>
            <a:r>
              <a:rPr lang="pl-PL" dirty="0" smtClean="0"/>
              <a:t/>
            </a:r>
            <a:br>
              <a:rPr lang="pl-PL" dirty="0" smtClean="0"/>
            </a:br>
            <a:r>
              <a:rPr lang="pl-PL" dirty="0" smtClean="0"/>
              <a:t>Jak </a:t>
            </a:r>
            <a:r>
              <a:rPr lang="pl-PL" dirty="0"/>
              <a:t>wysoko musi podnosić sztangę nad podłogę</a:t>
            </a:r>
            <a:r>
              <a:rPr lang="pl-PL" dirty="0" smtClean="0"/>
              <a:t>?</a:t>
            </a:r>
            <a:endParaRPr lang="pl-PL" dirty="0"/>
          </a:p>
        </p:txBody>
      </p:sp>
    </p:spTree>
    <p:extLst>
      <p:ext uri="{BB962C8B-B14F-4D97-AF65-F5344CB8AC3E}">
        <p14:creationId xmlns:p14="http://schemas.microsoft.com/office/powerpoint/2010/main" val="569997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Zadanie 1.</a:t>
            </a:r>
            <a:endParaRPr lang="pl-PL" dirty="0"/>
          </a:p>
        </p:txBody>
      </p:sp>
      <p:sp>
        <p:nvSpPr>
          <p:cNvPr id="2" name="Symbol zastępczy zawartości 1"/>
          <p:cNvSpPr>
            <a:spLocks noGrp="1"/>
          </p:cNvSpPr>
          <p:nvPr>
            <p:ph idx="1"/>
          </p:nvPr>
        </p:nvSpPr>
        <p:spPr/>
        <p:txBody>
          <a:bodyPr/>
          <a:lstStyle/>
          <a:p>
            <a:r>
              <a:rPr lang="pl-PL" dirty="0" smtClean="0"/>
              <a:t>Dane:  	F = 100 N, s = 1 m, W = ?</a:t>
            </a:r>
          </a:p>
          <a:p>
            <a:r>
              <a:rPr lang="pl-PL" dirty="0" smtClean="0"/>
              <a:t>Wzory: 	W = F ∙ s</a:t>
            </a:r>
          </a:p>
          <a:p>
            <a:r>
              <a:rPr lang="pl-PL" dirty="0" smtClean="0"/>
              <a:t>Podstawienie danych do wzoru:</a:t>
            </a:r>
            <a:br>
              <a:rPr lang="pl-PL" dirty="0" smtClean="0"/>
            </a:br>
            <a:r>
              <a:rPr lang="pl-PL" dirty="0" smtClean="0"/>
              <a:t>W = 100 N ∙ 1 m= 100 J</a:t>
            </a:r>
          </a:p>
          <a:p>
            <a:r>
              <a:rPr lang="pl-PL" dirty="0" smtClean="0"/>
              <a:t>Odpowiedź: Dziecko wykonało pracę 100 J.</a:t>
            </a:r>
            <a:endParaRPr lang="pl-PL" dirty="0"/>
          </a:p>
        </p:txBody>
      </p:sp>
    </p:spTree>
    <p:extLst>
      <p:ext uri="{BB962C8B-B14F-4D97-AF65-F5344CB8AC3E}">
        <p14:creationId xmlns:p14="http://schemas.microsoft.com/office/powerpoint/2010/main" val="3640080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Zadanie 2.</a:t>
            </a:r>
            <a:endParaRPr lang="pl-PL" dirty="0"/>
          </a:p>
        </p:txBody>
      </p:sp>
      <p:sp>
        <p:nvSpPr>
          <p:cNvPr id="2" name="Symbol zastępczy zawartości 1"/>
          <p:cNvSpPr>
            <a:spLocks noGrp="1"/>
          </p:cNvSpPr>
          <p:nvPr>
            <p:ph idx="1"/>
          </p:nvPr>
        </p:nvSpPr>
        <p:spPr/>
        <p:txBody>
          <a:bodyPr/>
          <a:lstStyle/>
          <a:p>
            <a:r>
              <a:rPr lang="pl-PL" dirty="0" smtClean="0"/>
              <a:t>Dane:  </a:t>
            </a:r>
            <a:br>
              <a:rPr lang="pl-PL" dirty="0" smtClean="0"/>
            </a:br>
            <a:r>
              <a:rPr lang="pl-PL" dirty="0" smtClean="0"/>
              <a:t>W = 10 000 J, s = 2 m, F = ?</a:t>
            </a:r>
          </a:p>
          <a:p>
            <a:r>
              <a:rPr lang="pl-PL" dirty="0" smtClean="0"/>
              <a:t>Wzory: 			W = F ∙ s</a:t>
            </a:r>
            <a:br>
              <a:rPr lang="pl-PL" dirty="0" smtClean="0"/>
            </a:br>
            <a:r>
              <a:rPr lang="pl-PL" dirty="0" smtClean="0"/>
              <a:t>Przekształcenie wzorów:	F = W/s</a:t>
            </a:r>
          </a:p>
          <a:p>
            <a:r>
              <a:rPr lang="pl-PL" dirty="0" smtClean="0"/>
              <a:t>Podstawienie danych do wzoru:  </a:t>
            </a:r>
            <a:br>
              <a:rPr lang="pl-PL" dirty="0" smtClean="0"/>
            </a:br>
            <a:r>
              <a:rPr lang="pl-PL" dirty="0" smtClean="0"/>
              <a:t>F = 10000 J / 2 m = 500 N.</a:t>
            </a:r>
          </a:p>
          <a:p>
            <a:r>
              <a:rPr lang="pl-PL" dirty="0" smtClean="0"/>
              <a:t>Odpowiedź: </a:t>
            </a:r>
            <a:br>
              <a:rPr lang="pl-PL" dirty="0" smtClean="0"/>
            </a:br>
            <a:r>
              <a:rPr lang="pl-PL" dirty="0" smtClean="0"/>
              <a:t>Robotnik używa siły o wartości 500 N.</a:t>
            </a:r>
            <a:endParaRPr lang="pl-PL" dirty="0"/>
          </a:p>
        </p:txBody>
      </p:sp>
    </p:spTree>
    <p:extLst>
      <p:ext uri="{BB962C8B-B14F-4D97-AF65-F5344CB8AC3E}">
        <p14:creationId xmlns:p14="http://schemas.microsoft.com/office/powerpoint/2010/main" val="716116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Zadanie 3</a:t>
            </a:r>
            <a:endParaRPr lang="pl-PL" dirty="0"/>
          </a:p>
        </p:txBody>
      </p:sp>
      <p:sp>
        <p:nvSpPr>
          <p:cNvPr id="2" name="Symbol zastępczy zawartości 1"/>
          <p:cNvSpPr>
            <a:spLocks noGrp="1"/>
          </p:cNvSpPr>
          <p:nvPr>
            <p:ph idx="1"/>
          </p:nvPr>
        </p:nvSpPr>
        <p:spPr/>
        <p:txBody>
          <a:bodyPr/>
          <a:lstStyle/>
          <a:p>
            <a:r>
              <a:rPr lang="pl-PL" dirty="0" smtClean="0"/>
              <a:t>Dane:  F = 1 000 N, W = 300 J, s=?</a:t>
            </a:r>
          </a:p>
          <a:p>
            <a:r>
              <a:rPr lang="pl-PL" dirty="0" smtClean="0"/>
              <a:t>Wzory:			W = F </a:t>
            </a:r>
            <a:r>
              <a:rPr lang="pl-PL" dirty="0"/>
              <a:t>∙ </a:t>
            </a:r>
            <a:r>
              <a:rPr lang="pl-PL" dirty="0" smtClean="0"/>
              <a:t>s</a:t>
            </a:r>
            <a:r>
              <a:rPr lang="pl-PL" dirty="0"/>
              <a:t/>
            </a:r>
            <a:br>
              <a:rPr lang="pl-PL" dirty="0"/>
            </a:br>
            <a:r>
              <a:rPr lang="pl-PL" dirty="0" smtClean="0"/>
              <a:t>Przekształcenie wzorów:	s = W/F</a:t>
            </a:r>
          </a:p>
          <a:p>
            <a:r>
              <a:rPr lang="pl-PL" dirty="0" smtClean="0"/>
              <a:t>Podstawienie danych do wzoru:</a:t>
            </a:r>
            <a:br>
              <a:rPr lang="pl-PL" dirty="0" smtClean="0"/>
            </a:br>
            <a:r>
              <a:rPr lang="pl-PL" dirty="0" smtClean="0"/>
              <a:t>s = 300 J / 1 000 N = 0,3 m</a:t>
            </a:r>
          </a:p>
          <a:p>
            <a:r>
              <a:rPr lang="pl-PL" dirty="0" smtClean="0"/>
              <a:t>Odpowiedź: </a:t>
            </a:r>
            <a:br>
              <a:rPr lang="pl-PL" dirty="0" smtClean="0"/>
            </a:br>
            <a:r>
              <a:rPr lang="pl-PL" spc="-40" dirty="0" smtClean="0"/>
              <a:t>Kulturysta musi podnieść sztangę na odległość 0,3 metra.</a:t>
            </a:r>
            <a:endParaRPr lang="pl-PL" spc="-40" dirty="0"/>
          </a:p>
        </p:txBody>
      </p:sp>
    </p:spTree>
    <p:extLst>
      <p:ext uri="{BB962C8B-B14F-4D97-AF65-F5344CB8AC3E}">
        <p14:creationId xmlns:p14="http://schemas.microsoft.com/office/powerpoint/2010/main" val="15462213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Zadanie domowe:</a:t>
            </a:r>
            <a:endParaRPr lang="pl-PL" dirty="0"/>
          </a:p>
        </p:txBody>
      </p:sp>
      <p:sp>
        <p:nvSpPr>
          <p:cNvPr id="2" name="Symbol zastępczy zawartości 1"/>
          <p:cNvSpPr>
            <a:spLocks noGrp="1"/>
          </p:cNvSpPr>
          <p:nvPr>
            <p:ph idx="1"/>
          </p:nvPr>
        </p:nvSpPr>
        <p:spPr/>
        <p:txBody>
          <a:bodyPr/>
          <a:lstStyle/>
          <a:p>
            <a:r>
              <a:rPr lang="pl-PL" sz="3200" dirty="0" smtClean="0"/>
              <a:t>Sztangista </a:t>
            </a:r>
            <a:r>
              <a:rPr lang="pl-PL" sz="3200" dirty="0"/>
              <a:t>wykonuje pracę równą </a:t>
            </a:r>
            <a:r>
              <a:rPr lang="pl-PL" sz="3200" dirty="0" smtClean="0"/>
              <a:t>60 000 dżula. </a:t>
            </a:r>
            <a:r>
              <a:rPr lang="pl-PL" sz="3200" dirty="0"/>
              <a:t>Jaką siłą podnosi </a:t>
            </a:r>
            <a:r>
              <a:rPr lang="pl-PL" sz="3200" dirty="0" smtClean="0"/>
              <a:t>sztangę </a:t>
            </a:r>
            <a:r>
              <a:rPr lang="pl-PL" sz="3200" dirty="0"/>
              <a:t>na z podłogi na stół, jeśli odległość jest równa </a:t>
            </a:r>
            <a:r>
              <a:rPr lang="pl-PL" sz="3200" dirty="0" smtClean="0"/>
              <a:t>1,5 metra?</a:t>
            </a:r>
            <a:endParaRPr lang="pl-PL" dirty="0"/>
          </a:p>
        </p:txBody>
      </p:sp>
    </p:spTree>
    <p:extLst>
      <p:ext uri="{BB962C8B-B14F-4D97-AF65-F5344CB8AC3E}">
        <p14:creationId xmlns:p14="http://schemas.microsoft.com/office/powerpoint/2010/main" val="675149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smtClean="0"/>
              <a:t>Moc</a:t>
            </a:r>
            <a:endParaRPr lang="pl-PL" dirty="0"/>
          </a:p>
        </p:txBody>
      </p:sp>
      <p:sp>
        <p:nvSpPr>
          <p:cNvPr id="3" name="Podtytuł 2"/>
          <p:cNvSpPr>
            <a:spLocks noGrp="1"/>
          </p:cNvSpPr>
          <p:nvPr>
            <p:ph type="subTitle" idx="1"/>
          </p:nvPr>
        </p:nvSpPr>
        <p:spPr/>
        <p:txBody>
          <a:bodyPr/>
          <a:lstStyle/>
          <a:p>
            <a:r>
              <a:rPr lang="pl-PL" dirty="0" smtClean="0"/>
              <a:t>Energia</a:t>
            </a:r>
            <a:endParaRPr lang="pl-PL" dirty="0"/>
          </a:p>
        </p:txBody>
      </p:sp>
    </p:spTree>
    <p:extLst>
      <p:ext uri="{BB962C8B-B14F-4D97-AF65-F5344CB8AC3E}">
        <p14:creationId xmlns:p14="http://schemas.microsoft.com/office/powerpoint/2010/main" val="2943034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Moc</a:t>
            </a:r>
            <a:endParaRPr lang="pl-PL" dirty="0"/>
          </a:p>
        </p:txBody>
      </p:sp>
      <p:sp>
        <p:nvSpPr>
          <p:cNvPr id="2" name="Symbol zastępczy zawartości 1"/>
          <p:cNvSpPr>
            <a:spLocks noGrp="1"/>
          </p:cNvSpPr>
          <p:nvPr>
            <p:ph idx="1"/>
          </p:nvPr>
        </p:nvSpPr>
        <p:spPr/>
        <p:txBody>
          <a:bodyPr/>
          <a:lstStyle/>
          <a:p>
            <a:pPr marL="457200" indent="-457200">
              <a:buFont typeface="Arial" panose="020B0604020202020204" pitchFamily="34" charset="0"/>
              <a:buChar char="•"/>
            </a:pPr>
            <a:r>
              <a:rPr lang="pl-PL" dirty="0" smtClean="0"/>
              <a:t>Gdzie spotkaliście się już z pojęciem mocy?</a:t>
            </a:r>
          </a:p>
          <a:p>
            <a:pPr marL="457200" indent="-457200">
              <a:buFont typeface="Arial" panose="020B0604020202020204" pitchFamily="34" charset="0"/>
              <a:buChar char="•"/>
            </a:pPr>
            <a:r>
              <a:rPr lang="pl-PL" dirty="0" smtClean="0"/>
              <a:t>Co oznacza przymiotnik ,,mocny”?</a:t>
            </a:r>
          </a:p>
          <a:p>
            <a:pPr marL="457200" indent="-457200">
              <a:buFont typeface="Arial" panose="020B0604020202020204" pitchFamily="34" charset="0"/>
              <a:buChar char="•"/>
            </a:pPr>
            <a:r>
              <a:rPr lang="pl-PL" dirty="0" smtClean="0"/>
              <a:t>Jak może być definiowana moc w fizyce?</a:t>
            </a:r>
            <a:endParaRPr lang="pl-PL" dirty="0"/>
          </a:p>
        </p:txBody>
      </p:sp>
    </p:spTree>
    <p:extLst>
      <p:ext uri="{BB962C8B-B14F-4D97-AF65-F5344CB8AC3E}">
        <p14:creationId xmlns:p14="http://schemas.microsoft.com/office/powerpoint/2010/main" val="14493643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Moc silnika</a:t>
            </a:r>
            <a:endParaRPr lang="pl-PL" dirty="0"/>
          </a:p>
        </p:txBody>
      </p:sp>
      <p:pic>
        <p:nvPicPr>
          <p:cNvPr id="9" name="Picture Placeholder 2" descr="http://www.motoforum.pl/Magazyn/200407/alfa147_14.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6326" b="16326"/>
          <a:stretch>
            <a:fillRect/>
          </a:stretch>
        </p:blipFill>
        <p:spPr bwMode="auto">
          <a:xfrm>
            <a:off x="457200" y="1470430"/>
            <a:ext cx="8229600" cy="41568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348176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Moc magiczna w bajkach</a:t>
            </a:r>
            <a:endParaRPr lang="pl-PL" dirty="0"/>
          </a:p>
        </p:txBody>
      </p:sp>
      <p:pic>
        <p:nvPicPr>
          <p:cNvPr id="12" name="Picture Placeholder 2" descr="http://i.pinger.pl/pgr374/149b69520003704c4e7b4e99/Yoda_i_Moc.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6355" b="16355"/>
          <a:stretch>
            <a:fillRect/>
          </a:stretch>
        </p:blipFill>
        <p:spPr bwMode="auto">
          <a:xfrm>
            <a:off x="485726" y="1484784"/>
            <a:ext cx="8172548" cy="41281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821193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Moc siłacza</a:t>
            </a:r>
            <a:endParaRPr lang="pl-PL" dirty="0"/>
          </a:p>
        </p:txBody>
      </p:sp>
      <p:pic>
        <p:nvPicPr>
          <p:cNvPr id="9" name="Picture 2" descr="http://ocdn.eu/images/pulscms/ZTg7MDQsMCwyMywzZTgsMjMyOzA2LDMyMCwxYzI_/0c1635acb705eac6abc936b92ac76a5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5101" b="5101"/>
          <a:stretch>
            <a:fillRect/>
          </a:stretch>
        </p:blipFill>
        <p:spPr bwMode="auto">
          <a:xfrm>
            <a:off x="485648" y="1484785"/>
            <a:ext cx="8172704" cy="41281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1097715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Moc w fizyce</a:t>
            </a:r>
            <a:endParaRPr lang="pl-PL" dirty="0"/>
          </a:p>
        </p:txBody>
      </p:sp>
      <p:sp>
        <p:nvSpPr>
          <p:cNvPr id="2" name="Symbol zastępczy zawartości 1"/>
          <p:cNvSpPr>
            <a:spLocks noGrp="1"/>
          </p:cNvSpPr>
          <p:nvPr>
            <p:ph idx="1"/>
          </p:nvPr>
        </p:nvSpPr>
        <p:spPr/>
        <p:txBody>
          <a:bodyPr/>
          <a:lstStyle/>
          <a:p>
            <a:r>
              <a:rPr lang="pl-PL" dirty="0" smtClean="0"/>
              <a:t>Moc oznaczamy literą „P”, z języka angielskiego „Power”, oznacza właśnie moc.</a:t>
            </a:r>
          </a:p>
          <a:p>
            <a:r>
              <a:rPr lang="pl-PL" dirty="0" smtClean="0"/>
              <a:t>Moc w fizyce oznacza zdolność do wykonania pewnej ilości pracy w danym czasie.</a:t>
            </a:r>
          </a:p>
          <a:p>
            <a:r>
              <a:rPr lang="pl-PL" dirty="0" smtClean="0"/>
              <a:t>Im więcej tej pracy można wykonać, </a:t>
            </a:r>
            <a:br>
              <a:rPr lang="pl-PL" dirty="0" smtClean="0"/>
            </a:br>
            <a:r>
              <a:rPr lang="pl-PL" dirty="0" smtClean="0"/>
              <a:t>tym moc jest większa.</a:t>
            </a:r>
            <a:endParaRPr lang="pl-PL" dirty="0"/>
          </a:p>
        </p:txBody>
      </p:sp>
    </p:spTree>
    <p:extLst>
      <p:ext uri="{BB962C8B-B14F-4D97-AF65-F5344CB8AC3E}">
        <p14:creationId xmlns:p14="http://schemas.microsoft.com/office/powerpoint/2010/main" val="7621824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Moc</a:t>
            </a:r>
            <a:endParaRPr lang="pl-PL" dirty="0"/>
          </a:p>
        </p:txBody>
      </p:sp>
      <mc:AlternateContent xmlns:mc="http://schemas.openxmlformats.org/markup-compatibility/2006" xmlns:a14="http://schemas.microsoft.com/office/drawing/2010/main">
        <mc:Choice Requires="a14">
          <p:sp>
            <p:nvSpPr>
              <p:cNvPr id="2" name="Symbol zastępczy zawartości 1"/>
              <p:cNvSpPr>
                <a:spLocks noGrp="1"/>
              </p:cNvSpPr>
              <p:nvPr>
                <p:ph idx="1"/>
              </p:nvPr>
            </p:nvSpPr>
            <p:spPr/>
            <p:txBody>
              <a:bodyPr/>
              <a:lstStyle/>
              <a:p>
                <a:r>
                  <a:rPr lang="pl-PL" dirty="0" smtClean="0"/>
                  <a:t>Moc to wielkość fizyczna, której miarą jest iloraz wykonanej pracy do czasu, w którym ta praca została wykonana. </a:t>
                </a:r>
              </a:p>
              <a:p>
                <a:pPr/>
                <a14:m>
                  <m:oMathPara xmlns:m="http://schemas.openxmlformats.org/officeDocument/2006/math">
                    <m:oMathParaPr>
                      <m:jc m:val="centerGroup"/>
                    </m:oMathParaPr>
                    <m:oMath xmlns:m="http://schemas.openxmlformats.org/officeDocument/2006/math">
                      <m:r>
                        <a:rPr lang="pl-PL">
                          <a:latin typeface="Cambria Math" panose="02040503050406030204" pitchFamily="18" charset="0"/>
                        </a:rPr>
                        <m:t>𝑃</m:t>
                      </m:r>
                      <m:r>
                        <a:rPr lang="pl-PL">
                          <a:latin typeface="Cambria Math" panose="02040503050406030204" pitchFamily="18" charset="0"/>
                        </a:rPr>
                        <m:t>=</m:t>
                      </m:r>
                      <m:f>
                        <m:fPr>
                          <m:ctrlPr>
                            <a:rPr lang="pl-PL" i="1">
                              <a:latin typeface="Cambria Math" panose="02040503050406030204" pitchFamily="18" charset="0"/>
                            </a:rPr>
                          </m:ctrlPr>
                        </m:fPr>
                        <m:num>
                          <m:r>
                            <a:rPr lang="pl-PL">
                              <a:latin typeface="Cambria Math" panose="02040503050406030204" pitchFamily="18" charset="0"/>
                            </a:rPr>
                            <m:t>𝑊</m:t>
                          </m:r>
                        </m:num>
                        <m:den>
                          <m:r>
                            <a:rPr lang="pl-PL">
                              <a:latin typeface="Cambria Math" panose="02040503050406030204" pitchFamily="18" charset="0"/>
                            </a:rPr>
                            <m:t>𝑡</m:t>
                          </m:r>
                        </m:den>
                      </m:f>
                    </m:oMath>
                  </m:oMathPara>
                </a14:m>
                <a:endParaRPr lang="pl-PL" dirty="0"/>
              </a:p>
            </p:txBody>
          </p:sp>
        </mc:Choice>
        <mc:Fallback xmlns="">
          <p:sp>
            <p:nvSpPr>
              <p:cNvPr id="2" name="Symbol zastępczy zawartości 1"/>
              <p:cNvSpPr>
                <a:spLocks noGrp="1" noRot="1" noChangeAspect="1" noMove="1" noResize="1" noEditPoints="1" noAdjustHandles="1" noChangeArrowheads="1" noChangeShapeType="1" noTextEdit="1"/>
              </p:cNvSpPr>
              <p:nvPr>
                <p:ph idx="1"/>
              </p:nvPr>
            </p:nvSpPr>
            <p:spPr>
              <a:blipFill rotWithShape="0">
                <a:blip r:embed="rId2"/>
                <a:stretch>
                  <a:fillRect l="-1481"/>
                </a:stretch>
              </a:blipFill>
            </p:spPr>
            <p:txBody>
              <a:bodyPr/>
              <a:lstStyle/>
              <a:p>
                <a:r>
                  <a:rPr lang="en-US">
                    <a:noFill/>
                  </a:rPr>
                  <a:t> </a:t>
                </a:r>
              </a:p>
            </p:txBody>
          </p:sp>
        </mc:Fallback>
      </mc:AlternateContent>
    </p:spTree>
    <p:extLst>
      <p:ext uri="{BB962C8B-B14F-4D97-AF65-F5344CB8AC3E}">
        <p14:creationId xmlns:p14="http://schemas.microsoft.com/office/powerpoint/2010/main" val="30731707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Jednostka mocy</a:t>
            </a:r>
            <a:endParaRPr lang="pl-PL" dirty="0"/>
          </a:p>
        </p:txBody>
      </p:sp>
      <mc:AlternateContent xmlns:mc="http://schemas.openxmlformats.org/markup-compatibility/2006" xmlns:a14="http://schemas.microsoft.com/office/drawing/2010/main">
        <mc:Choice Requires="a14">
          <p:sp>
            <p:nvSpPr>
              <p:cNvPr id="2" name="Symbol zastępczy zawartości 1"/>
              <p:cNvSpPr>
                <a:spLocks noGrp="1"/>
              </p:cNvSpPr>
              <p:nvPr>
                <p:ph idx="1"/>
              </p:nvPr>
            </p:nvSpPr>
            <p:spPr/>
            <p:txBody>
              <a:bodyPr/>
              <a:lstStyle/>
              <a:p>
                <a:r>
                  <a:rPr lang="pl-PL" dirty="0" smtClean="0"/>
                  <a:t>Jednostką mocy jest 1 wat, </a:t>
                </a:r>
                <a:br>
                  <a:rPr lang="pl-PL" dirty="0" smtClean="0"/>
                </a:br>
                <a:r>
                  <a:rPr lang="pl-PL" dirty="0" smtClean="0"/>
                  <a:t>od nazwiska brytyjskiego inżyniera Jamesa Watta.</a:t>
                </a:r>
              </a:p>
              <a:p>
                <a:pPr algn="ctr"/>
                <a14:m>
                  <m:oMath xmlns:m="http://schemas.openxmlformats.org/officeDocument/2006/math">
                    <m:r>
                      <a:rPr lang="pl-PL" smtClean="0">
                        <a:latin typeface="Cambria Math" panose="02040503050406030204" pitchFamily="18" charset="0"/>
                      </a:rPr>
                      <m:t>1</m:t>
                    </m:r>
                    <m:r>
                      <a:rPr lang="pl-PL" smtClean="0">
                        <a:latin typeface="Cambria Math" panose="02040503050406030204" pitchFamily="18" charset="0"/>
                      </a:rPr>
                      <m:t>𝑊</m:t>
                    </m:r>
                    <m:r>
                      <a:rPr lang="pl-PL" smtClean="0">
                        <a:latin typeface="Cambria Math" panose="02040503050406030204" pitchFamily="18" charset="0"/>
                      </a:rPr>
                      <m:t>=1</m:t>
                    </m:r>
                    <m:f>
                      <m:fPr>
                        <m:ctrlPr>
                          <a:rPr lang="pl-PL" i="1">
                            <a:latin typeface="Cambria Math" panose="02040503050406030204" pitchFamily="18" charset="0"/>
                          </a:rPr>
                        </m:ctrlPr>
                      </m:fPr>
                      <m:num>
                        <m:r>
                          <a:rPr lang="pl-PL">
                            <a:latin typeface="Cambria Math" panose="02040503050406030204" pitchFamily="18" charset="0"/>
                          </a:rPr>
                          <m:t>𝐽</m:t>
                        </m:r>
                      </m:num>
                      <m:den>
                        <m:r>
                          <a:rPr lang="pl-PL">
                            <a:latin typeface="Cambria Math" panose="02040503050406030204" pitchFamily="18" charset="0"/>
                          </a:rPr>
                          <m:t>𝑆</m:t>
                        </m:r>
                      </m:den>
                    </m:f>
                    <m:r>
                      <a:rPr lang="pl-PL">
                        <a:latin typeface="Cambria Math" panose="02040503050406030204" pitchFamily="18" charset="0"/>
                      </a:rPr>
                      <m:t> </m:t>
                    </m:r>
                  </m:oMath>
                </a14:m>
                <a:r>
                  <a:rPr lang="pl-PL" dirty="0"/>
                  <a:t>=</a:t>
                </a:r>
                <a14:m>
                  <m:oMath xmlns:m="http://schemas.openxmlformats.org/officeDocument/2006/math">
                    <m:r>
                      <a:rPr lang="pl-PL">
                        <a:latin typeface="Cambria Math" panose="02040503050406030204" pitchFamily="18" charset="0"/>
                      </a:rPr>
                      <m:t> 1</m:t>
                    </m:r>
                    <m:f>
                      <m:fPr>
                        <m:ctrlPr>
                          <a:rPr lang="pl-PL" i="1">
                            <a:latin typeface="Cambria Math" panose="02040503050406030204" pitchFamily="18" charset="0"/>
                          </a:rPr>
                        </m:ctrlPr>
                      </m:fPr>
                      <m:num>
                        <m:r>
                          <a:rPr lang="pl-PL">
                            <a:latin typeface="Cambria Math" panose="02040503050406030204" pitchFamily="18" charset="0"/>
                          </a:rPr>
                          <m:t>𝑘𝑔</m:t>
                        </m:r>
                        <m:r>
                          <a:rPr lang="pl-PL">
                            <a:latin typeface="Cambria Math" panose="02040503050406030204" pitchFamily="18" charset="0"/>
                          </a:rPr>
                          <m:t>∗</m:t>
                        </m:r>
                        <m:sSup>
                          <m:sSupPr>
                            <m:ctrlPr>
                              <a:rPr lang="pl-PL" i="1">
                                <a:latin typeface="Cambria Math" panose="02040503050406030204" pitchFamily="18" charset="0"/>
                              </a:rPr>
                            </m:ctrlPr>
                          </m:sSupPr>
                          <m:e>
                            <m:r>
                              <a:rPr lang="pl-PL">
                                <a:latin typeface="Cambria Math" panose="02040503050406030204" pitchFamily="18" charset="0"/>
                              </a:rPr>
                              <m:t>𝑚</m:t>
                            </m:r>
                          </m:e>
                          <m:sup>
                            <m:r>
                              <a:rPr lang="pl-PL">
                                <a:latin typeface="Cambria Math" panose="02040503050406030204" pitchFamily="18" charset="0"/>
                              </a:rPr>
                              <m:t>2</m:t>
                            </m:r>
                          </m:sup>
                        </m:sSup>
                      </m:num>
                      <m:den>
                        <m:sSup>
                          <m:sSupPr>
                            <m:ctrlPr>
                              <a:rPr lang="pl-PL" i="1">
                                <a:latin typeface="Cambria Math" panose="02040503050406030204" pitchFamily="18" charset="0"/>
                              </a:rPr>
                            </m:ctrlPr>
                          </m:sSupPr>
                          <m:e>
                            <m:r>
                              <a:rPr lang="pl-PL">
                                <a:latin typeface="Cambria Math" panose="02040503050406030204" pitchFamily="18" charset="0"/>
                              </a:rPr>
                              <m:t>𝑠</m:t>
                            </m:r>
                          </m:e>
                          <m:sup>
                            <m:r>
                              <a:rPr lang="pl-PL">
                                <a:latin typeface="Cambria Math" panose="02040503050406030204" pitchFamily="18" charset="0"/>
                              </a:rPr>
                              <m:t>2</m:t>
                            </m:r>
                          </m:sup>
                        </m:sSup>
                      </m:den>
                    </m:f>
                  </m:oMath>
                </a14:m>
                <a:endParaRPr lang="pl-PL" dirty="0"/>
              </a:p>
              <a:p>
                <a:r>
                  <a:rPr lang="pl-PL" dirty="0" smtClean="0"/>
                  <a:t>Jeden </a:t>
                </a:r>
                <a:r>
                  <a:rPr lang="pl-PL" dirty="0"/>
                  <a:t>wat to moc urządzenia, </a:t>
                </a:r>
                <a:r>
                  <a:rPr lang="pl-PL" dirty="0" smtClean="0"/>
                  <a:t/>
                </a:r>
                <a:br>
                  <a:rPr lang="pl-PL" dirty="0" smtClean="0"/>
                </a:br>
                <a:r>
                  <a:rPr lang="pl-PL" dirty="0" smtClean="0"/>
                  <a:t>które </a:t>
                </a:r>
                <a:r>
                  <a:rPr lang="pl-PL" dirty="0"/>
                  <a:t>pracę </a:t>
                </a:r>
                <a:r>
                  <a:rPr lang="pl-PL" dirty="0" smtClean="0"/>
                  <a:t>1 dżula </a:t>
                </a:r>
                <a:r>
                  <a:rPr lang="pl-PL" dirty="0"/>
                  <a:t>wykonuje w ciągu </a:t>
                </a:r>
                <a:r>
                  <a:rPr lang="pl-PL" dirty="0" smtClean="0"/>
                  <a:t>1 sekundy.</a:t>
                </a:r>
                <a:endParaRPr lang="pl-PL" dirty="0"/>
              </a:p>
            </p:txBody>
          </p:sp>
        </mc:Choice>
        <mc:Fallback xmlns="">
          <p:sp>
            <p:nvSpPr>
              <p:cNvPr id="2" name="Symbol zastępczy zawartości 1"/>
              <p:cNvSpPr>
                <a:spLocks noGrp="1" noRot="1" noChangeAspect="1" noMove="1" noResize="1" noEditPoints="1" noAdjustHandles="1" noChangeArrowheads="1" noChangeShapeType="1" noTextEdit="1"/>
              </p:cNvSpPr>
              <p:nvPr>
                <p:ph idx="1"/>
              </p:nvPr>
            </p:nvSpPr>
            <p:spPr>
              <a:blipFill rotWithShape="0">
                <a:blip r:embed="rId2"/>
                <a:stretch>
                  <a:fillRect l="-1481"/>
                </a:stretch>
              </a:blipFill>
            </p:spPr>
            <p:txBody>
              <a:bodyPr/>
              <a:lstStyle/>
              <a:p>
                <a:r>
                  <a:rPr lang="en-US">
                    <a:noFill/>
                  </a:rPr>
                  <a:t> </a:t>
                </a:r>
              </a:p>
            </p:txBody>
          </p:sp>
        </mc:Fallback>
      </mc:AlternateContent>
    </p:spTree>
    <p:extLst>
      <p:ext uri="{BB962C8B-B14F-4D97-AF65-F5344CB8AC3E}">
        <p14:creationId xmlns:p14="http://schemas.microsoft.com/office/powerpoint/2010/main" val="37384009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Zadania</a:t>
            </a:r>
            <a:endParaRPr lang="pl-PL" dirty="0"/>
          </a:p>
        </p:txBody>
      </p:sp>
      <p:sp>
        <p:nvSpPr>
          <p:cNvPr id="2" name="Symbol zastępczy zawartości 1"/>
          <p:cNvSpPr>
            <a:spLocks noGrp="1"/>
          </p:cNvSpPr>
          <p:nvPr>
            <p:ph idx="1"/>
          </p:nvPr>
        </p:nvSpPr>
        <p:spPr>
          <a:xfrm>
            <a:off x="395536" y="1340768"/>
            <a:ext cx="8229600" cy="4827992"/>
          </a:xfrm>
        </p:spPr>
        <p:txBody>
          <a:bodyPr>
            <a:normAutofit fontScale="92500"/>
          </a:bodyPr>
          <a:lstStyle/>
          <a:p>
            <a:r>
              <a:rPr lang="pl-PL" b="1" dirty="0"/>
              <a:t>Zad.1</a:t>
            </a:r>
            <a:r>
              <a:rPr lang="pl-PL" dirty="0"/>
              <a:t> Żarówka wykonała pracę 360 </a:t>
            </a:r>
            <a:r>
              <a:rPr lang="pl-PL" dirty="0" smtClean="0"/>
              <a:t>dżuli w </a:t>
            </a:r>
            <a:r>
              <a:rPr lang="pl-PL" dirty="0"/>
              <a:t>2 minuty. </a:t>
            </a:r>
            <a:r>
              <a:rPr lang="pl-PL" dirty="0" smtClean="0"/>
              <a:t/>
            </a:r>
            <a:br>
              <a:rPr lang="pl-PL" dirty="0" smtClean="0"/>
            </a:br>
            <a:r>
              <a:rPr lang="pl-PL" dirty="0" smtClean="0"/>
              <a:t>Jaką </a:t>
            </a:r>
            <a:r>
              <a:rPr lang="pl-PL" dirty="0"/>
              <a:t>moc ma żarówka</a:t>
            </a:r>
            <a:r>
              <a:rPr lang="pl-PL" dirty="0" smtClean="0"/>
              <a:t>?</a:t>
            </a:r>
          </a:p>
          <a:p>
            <a:r>
              <a:rPr lang="pl-PL" b="1" dirty="0" smtClean="0"/>
              <a:t>Zad.2</a:t>
            </a:r>
            <a:r>
              <a:rPr lang="pl-PL" dirty="0" smtClean="0"/>
              <a:t> </a:t>
            </a:r>
            <a:r>
              <a:rPr lang="pl-PL" dirty="0"/>
              <a:t>Jeśli maszyna ma moc 1000 </a:t>
            </a:r>
            <a:r>
              <a:rPr lang="pl-PL" dirty="0" smtClean="0"/>
              <a:t>wat, </a:t>
            </a:r>
            <a:br>
              <a:rPr lang="pl-PL" dirty="0" smtClean="0"/>
            </a:br>
            <a:r>
              <a:rPr lang="pl-PL" dirty="0" smtClean="0"/>
              <a:t>to </a:t>
            </a:r>
            <a:r>
              <a:rPr lang="pl-PL" dirty="0"/>
              <a:t>jaką pracę może maksymalnie wykonać w 100 sekund</a:t>
            </a:r>
            <a:r>
              <a:rPr lang="pl-PL" dirty="0" smtClean="0"/>
              <a:t>?</a:t>
            </a:r>
          </a:p>
          <a:p>
            <a:r>
              <a:rPr lang="pl-PL" b="1" spc="-50" dirty="0" smtClean="0"/>
              <a:t>Zad.3</a:t>
            </a:r>
            <a:r>
              <a:rPr lang="pl-PL" spc="-50" dirty="0" smtClean="0"/>
              <a:t> </a:t>
            </a:r>
            <a:r>
              <a:rPr lang="pl-PL" spc="-50" dirty="0"/>
              <a:t>Jeśli czajnik ma moc 100 </a:t>
            </a:r>
            <a:r>
              <a:rPr lang="pl-PL" spc="-50" dirty="0" smtClean="0"/>
              <a:t>wat, </a:t>
            </a:r>
            <a:r>
              <a:rPr lang="pl-PL" spc="-50" dirty="0"/>
              <a:t>to ile minut będzie gotował wodę, jeśli wykona w tym czasie pracę równą </a:t>
            </a:r>
            <a:r>
              <a:rPr lang="pl-PL" spc="-50" dirty="0" smtClean="0"/>
              <a:t>6000 J?</a:t>
            </a:r>
          </a:p>
          <a:p>
            <a:r>
              <a:rPr lang="pl-PL" b="1" dirty="0" smtClean="0"/>
              <a:t>Zad.4 </a:t>
            </a:r>
            <a:r>
              <a:rPr lang="pl-PL" dirty="0"/>
              <a:t>Jeśli samochód </a:t>
            </a:r>
            <a:r>
              <a:rPr lang="pl-PL" dirty="0" smtClean="0"/>
              <a:t>Porsche </a:t>
            </a:r>
            <a:r>
              <a:rPr lang="pl-PL" dirty="0"/>
              <a:t>ma silnik o mocy </a:t>
            </a:r>
            <a:r>
              <a:rPr lang="pl-PL" dirty="0" smtClean="0"/>
              <a:t>220kW,</a:t>
            </a:r>
            <a:br>
              <a:rPr lang="pl-PL" dirty="0" smtClean="0"/>
            </a:br>
            <a:r>
              <a:rPr lang="pl-PL" dirty="0" smtClean="0"/>
              <a:t>to </a:t>
            </a:r>
            <a:r>
              <a:rPr lang="pl-PL" dirty="0"/>
              <a:t>ile może pokonać metrów w 1 sekundę, </a:t>
            </a:r>
            <a:r>
              <a:rPr lang="pl-PL" dirty="0" smtClean="0"/>
              <a:t/>
            </a:r>
            <a:br>
              <a:rPr lang="pl-PL" dirty="0" smtClean="0"/>
            </a:br>
            <a:r>
              <a:rPr lang="pl-PL" dirty="0" smtClean="0"/>
              <a:t>jeśli </a:t>
            </a:r>
            <a:r>
              <a:rPr lang="pl-PL" dirty="0"/>
              <a:t>na samochód działa siła równa </a:t>
            </a:r>
            <a:r>
              <a:rPr lang="pl-PL" dirty="0" smtClean="0"/>
              <a:t>1000 niutonów? </a:t>
            </a:r>
            <a:r>
              <a:rPr lang="pl-PL" dirty="0"/>
              <a:t>Wykorzystaj wiedzę z poprzedniej lekcji.</a:t>
            </a:r>
          </a:p>
        </p:txBody>
      </p:sp>
    </p:spTree>
    <p:extLst>
      <p:ext uri="{BB962C8B-B14F-4D97-AF65-F5344CB8AC3E}">
        <p14:creationId xmlns:p14="http://schemas.microsoft.com/office/powerpoint/2010/main" val="13774006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Zadanie 1.</a:t>
            </a:r>
            <a:endParaRPr lang="pl-PL" dirty="0"/>
          </a:p>
        </p:txBody>
      </p:sp>
      <p:sp>
        <p:nvSpPr>
          <p:cNvPr id="2" name="Symbol zastępczy zawartości 1"/>
          <p:cNvSpPr>
            <a:spLocks noGrp="1"/>
          </p:cNvSpPr>
          <p:nvPr>
            <p:ph idx="1"/>
          </p:nvPr>
        </p:nvSpPr>
        <p:spPr/>
        <p:txBody>
          <a:bodyPr/>
          <a:lstStyle/>
          <a:p>
            <a:r>
              <a:rPr lang="pl-PL" dirty="0" smtClean="0"/>
              <a:t>Dane:  			W = 360 J,  t = 2 min = 120 s</a:t>
            </a:r>
          </a:p>
          <a:p>
            <a:r>
              <a:rPr lang="pl-PL" dirty="0" smtClean="0"/>
              <a:t>Wzory: 			P = W / t</a:t>
            </a:r>
          </a:p>
          <a:p>
            <a:r>
              <a:rPr lang="pl-PL" spc="-20" dirty="0" smtClean="0"/>
              <a:t>Podstawienie danych do wzoru: P = 360 J / 120 s = 3 wat</a:t>
            </a:r>
          </a:p>
          <a:p>
            <a:r>
              <a:rPr lang="pl-PL" dirty="0" smtClean="0"/>
              <a:t>Odpowiedź: Żarówka ma moc 3 wat.</a:t>
            </a:r>
            <a:endParaRPr lang="pl-PL" dirty="0"/>
          </a:p>
        </p:txBody>
      </p:sp>
    </p:spTree>
    <p:extLst>
      <p:ext uri="{BB962C8B-B14F-4D97-AF65-F5344CB8AC3E}">
        <p14:creationId xmlns:p14="http://schemas.microsoft.com/office/powerpoint/2010/main" val="9887446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Zadanie 2.</a:t>
            </a:r>
            <a:endParaRPr lang="pl-PL" dirty="0"/>
          </a:p>
        </p:txBody>
      </p:sp>
      <p:sp>
        <p:nvSpPr>
          <p:cNvPr id="2" name="Symbol zastępczy zawartości 1"/>
          <p:cNvSpPr>
            <a:spLocks noGrp="1"/>
          </p:cNvSpPr>
          <p:nvPr>
            <p:ph idx="1"/>
          </p:nvPr>
        </p:nvSpPr>
        <p:spPr/>
        <p:txBody>
          <a:bodyPr/>
          <a:lstStyle/>
          <a:p>
            <a:r>
              <a:rPr lang="pl-PL" dirty="0" smtClean="0"/>
              <a:t>Dane:  			P = 1 000 W, t = 100 s, W = ?</a:t>
            </a:r>
          </a:p>
          <a:p>
            <a:r>
              <a:rPr lang="pl-PL" dirty="0" smtClean="0"/>
              <a:t>Wzory:			P = W / t</a:t>
            </a:r>
            <a:br>
              <a:rPr lang="pl-PL" dirty="0" smtClean="0"/>
            </a:br>
            <a:r>
              <a:rPr lang="pl-PL" dirty="0" smtClean="0"/>
              <a:t>Przekształcenie wzorów:	P ∙ t = W</a:t>
            </a:r>
          </a:p>
          <a:p>
            <a:r>
              <a:rPr lang="pl-PL" dirty="0" smtClean="0"/>
              <a:t>Podstawienie danych do wzoru:  </a:t>
            </a:r>
            <a:br>
              <a:rPr lang="pl-PL" dirty="0" smtClean="0"/>
            </a:br>
            <a:r>
              <a:rPr lang="pl-PL" dirty="0" smtClean="0"/>
              <a:t>				W = 1 000 W / 100 s = 10 J</a:t>
            </a:r>
          </a:p>
          <a:p>
            <a:r>
              <a:rPr lang="pl-PL" dirty="0" smtClean="0"/>
              <a:t>Odpowiedź: Maszyna może wykonać pracę 10 J.</a:t>
            </a:r>
            <a:endParaRPr lang="pl-PL" dirty="0"/>
          </a:p>
        </p:txBody>
      </p:sp>
    </p:spTree>
    <p:extLst>
      <p:ext uri="{BB962C8B-B14F-4D97-AF65-F5344CB8AC3E}">
        <p14:creationId xmlns:p14="http://schemas.microsoft.com/office/powerpoint/2010/main" val="42183886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Zadanie 3</a:t>
            </a:r>
            <a:endParaRPr lang="pl-PL" dirty="0"/>
          </a:p>
        </p:txBody>
      </p:sp>
      <p:sp>
        <p:nvSpPr>
          <p:cNvPr id="2" name="Symbol zastępczy zawartości 1"/>
          <p:cNvSpPr>
            <a:spLocks noGrp="1"/>
          </p:cNvSpPr>
          <p:nvPr>
            <p:ph idx="1"/>
          </p:nvPr>
        </p:nvSpPr>
        <p:spPr/>
        <p:txBody>
          <a:bodyPr/>
          <a:lstStyle/>
          <a:p>
            <a:r>
              <a:rPr lang="pl-PL" dirty="0" smtClean="0"/>
              <a:t>Dane:  			P = 100 W, W = 6 000 J, t = ?</a:t>
            </a:r>
          </a:p>
          <a:p>
            <a:r>
              <a:rPr lang="pl-PL" dirty="0" smtClean="0"/>
              <a:t>Wzory: 			P = W / t</a:t>
            </a:r>
            <a:br>
              <a:rPr lang="pl-PL" dirty="0" smtClean="0"/>
            </a:br>
            <a:r>
              <a:rPr lang="pl-PL" dirty="0" smtClean="0"/>
              <a:t>Przekształcenie wzorów:	t = W / P</a:t>
            </a:r>
          </a:p>
          <a:p>
            <a:r>
              <a:rPr lang="pl-PL" dirty="0" smtClean="0"/>
              <a:t>Podstawienie danych do wzoru:</a:t>
            </a:r>
            <a:br>
              <a:rPr lang="pl-PL" dirty="0" smtClean="0"/>
            </a:br>
            <a:r>
              <a:rPr lang="pl-PL" dirty="0" smtClean="0"/>
              <a:t>				t= 6000J/100W= 60s=1min</a:t>
            </a:r>
          </a:p>
          <a:p>
            <a:r>
              <a:rPr lang="pl-PL" dirty="0" smtClean="0"/>
              <a:t>Odpowiedź: Czajnik będzie gotował wodę przez 1 min.</a:t>
            </a:r>
            <a:endParaRPr lang="pl-PL" dirty="0"/>
          </a:p>
        </p:txBody>
      </p:sp>
    </p:spTree>
    <p:extLst>
      <p:ext uri="{BB962C8B-B14F-4D97-AF65-F5344CB8AC3E}">
        <p14:creationId xmlns:p14="http://schemas.microsoft.com/office/powerpoint/2010/main" val="23210110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Zadanie 4.</a:t>
            </a:r>
            <a:endParaRPr lang="pl-PL" dirty="0"/>
          </a:p>
        </p:txBody>
      </p:sp>
      <p:sp>
        <p:nvSpPr>
          <p:cNvPr id="2" name="Symbol zastępczy zawartości 1"/>
          <p:cNvSpPr>
            <a:spLocks noGrp="1"/>
          </p:cNvSpPr>
          <p:nvPr>
            <p:ph idx="1"/>
          </p:nvPr>
        </p:nvSpPr>
        <p:spPr/>
        <p:txBody>
          <a:bodyPr/>
          <a:lstStyle/>
          <a:p>
            <a:r>
              <a:rPr lang="pl-PL" spc="-20" dirty="0" smtClean="0"/>
              <a:t>Dane:  P = 220kW = 220 000 W, t = 1 s, F = 1 000 N, s = ?</a:t>
            </a:r>
          </a:p>
          <a:p>
            <a:r>
              <a:rPr lang="pl-PL" dirty="0" smtClean="0"/>
              <a:t>Wzory:	P = W / t,	W = F ∙ s,	P = (F ∙ s) / t</a:t>
            </a:r>
            <a:br>
              <a:rPr lang="pl-PL" dirty="0" smtClean="0"/>
            </a:br>
            <a:r>
              <a:rPr lang="pl-PL" dirty="0" smtClean="0"/>
              <a:t>Przekształcenie wzorów:  P ∙ t = F ∙ s,	(P ∙ t) / F = s</a:t>
            </a:r>
          </a:p>
          <a:p>
            <a:r>
              <a:rPr lang="pl-PL" dirty="0" smtClean="0"/>
              <a:t>Podstawienie danych do wzoru:  </a:t>
            </a:r>
            <a:br>
              <a:rPr lang="pl-PL" dirty="0" smtClean="0"/>
            </a:br>
            <a:r>
              <a:rPr lang="pl-PL" dirty="0" smtClean="0"/>
              <a:t>s = 220 000 W ∙ 1 s / 1 000 N = 220 m</a:t>
            </a:r>
          </a:p>
          <a:p>
            <a:r>
              <a:rPr lang="pl-PL" dirty="0" smtClean="0"/>
              <a:t>Odpowiedź: </a:t>
            </a:r>
            <a:br>
              <a:rPr lang="pl-PL" dirty="0" smtClean="0"/>
            </a:br>
            <a:r>
              <a:rPr lang="pl-PL" dirty="0" smtClean="0"/>
              <a:t>Samochód może pokonać 220 metrów w 1 sekundę.</a:t>
            </a:r>
            <a:endParaRPr lang="pl-PL" dirty="0"/>
          </a:p>
        </p:txBody>
      </p:sp>
    </p:spTree>
    <p:extLst>
      <p:ext uri="{BB962C8B-B14F-4D97-AF65-F5344CB8AC3E}">
        <p14:creationId xmlns:p14="http://schemas.microsoft.com/office/powerpoint/2010/main" val="3000311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ctrTitle"/>
          </p:nvPr>
        </p:nvSpPr>
        <p:spPr/>
        <p:txBody>
          <a:bodyPr/>
          <a:lstStyle/>
          <a:p>
            <a:r>
              <a:rPr lang="x-none" dirty="0" smtClean="0"/>
              <a:t>Energia kinetyczna ciała</a:t>
            </a:r>
            <a:endParaRPr lang="x-none" dirty="0"/>
          </a:p>
        </p:txBody>
      </p:sp>
      <p:sp>
        <p:nvSpPr>
          <p:cNvPr id="3" name="Text Placeholder 2"/>
          <p:cNvSpPr txBox="1">
            <a:spLocks noGrp="1"/>
          </p:cNvSpPr>
          <p:nvPr>
            <p:ph type="subTitle" idx="1"/>
          </p:nvPr>
        </p:nvSpPr>
        <p:spPr/>
        <p:txBody>
          <a:bodyPr/>
          <a:lstStyle/>
          <a:p>
            <a:pPr lvl="0"/>
            <a:r>
              <a:rPr lang="x-none" dirty="0" smtClean="0"/>
              <a:t>Energia</a:t>
            </a:r>
            <a:endParaRPr lang="x-none"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x-none" smtClean="0"/>
              <a:t>Energia kinetyczna ciała</a:t>
            </a:r>
            <a:endParaRPr lang="en-US" dirty="0"/>
          </a:p>
        </p:txBody>
      </p:sp>
      <p:sp>
        <p:nvSpPr>
          <p:cNvPr id="13" name="Content Placeholder 12"/>
          <p:cNvSpPr>
            <a:spLocks noGrp="1"/>
          </p:cNvSpPr>
          <p:nvPr>
            <p:ph idx="1"/>
          </p:nvPr>
        </p:nvSpPr>
        <p:spPr/>
        <p:txBody>
          <a:bodyPr/>
          <a:lstStyle/>
          <a:p>
            <a:r>
              <a:rPr lang="pl-PL" dirty="0" smtClean="0"/>
              <a:t>Ciało</a:t>
            </a:r>
            <a:r>
              <a:rPr lang="pl-PL" dirty="0"/>
              <a:t>, które porusza się, jest w ruchu, posiada pewną energię</a:t>
            </a:r>
            <a:r>
              <a:rPr lang="pl-PL" dirty="0" smtClean="0"/>
              <a:t>. Łatwo </a:t>
            </a:r>
            <a:r>
              <a:rPr lang="pl-PL" dirty="0"/>
              <a:t>wyobrazić sobie, że jeśli zatrzymamy ciało, wydzieli się energia</a:t>
            </a:r>
            <a:r>
              <a:rPr lang="pl-PL" dirty="0" smtClean="0"/>
              <a:t>.</a:t>
            </a:r>
            <a:endParaRPr lang="pl-PL" dirty="0"/>
          </a:p>
          <a:p>
            <a:r>
              <a:rPr lang="pl-PL" dirty="0"/>
              <a:t>Postać energii związaną z ruchem nazywamy energią kinetyczną.</a:t>
            </a:r>
          </a:p>
          <a:p>
            <a:r>
              <a:rPr lang="pl-PL" dirty="0"/>
              <a:t>Energię kinetyczną oznaczamy symbolem </a:t>
            </a:r>
            <a:r>
              <a:rPr lang="pl-PL" dirty="0" smtClean="0"/>
              <a:t>E</a:t>
            </a:r>
            <a:r>
              <a:rPr lang="pl-PL" baseline="-25000" dirty="0" smtClean="0"/>
              <a:t>k.</a:t>
            </a:r>
            <a:endParaRPr lang="pl-PL" baseline="-250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x-none" dirty="0" smtClean="0"/>
              <a:t>Energia kinetyczna </a:t>
            </a:r>
            <a:r>
              <a:rPr lang="pl-PL" dirty="0" smtClean="0"/>
              <a:t>a masa </a:t>
            </a:r>
            <a:r>
              <a:rPr lang="x-none" dirty="0" smtClean="0"/>
              <a:t>ciała</a:t>
            </a:r>
            <a:endParaRPr lang="en-US" dirty="0"/>
          </a:p>
        </p:txBody>
      </p:sp>
      <p:sp>
        <p:nvSpPr>
          <p:cNvPr id="13" name="Content Placeholder 12"/>
          <p:cNvSpPr>
            <a:spLocks noGrp="1"/>
          </p:cNvSpPr>
          <p:nvPr>
            <p:ph idx="1"/>
          </p:nvPr>
        </p:nvSpPr>
        <p:spPr/>
        <p:txBody>
          <a:bodyPr/>
          <a:lstStyle/>
          <a:p>
            <a:r>
              <a:rPr lang="pl-PL" dirty="0" smtClean="0"/>
              <a:t>Inna jest energia zwykłej piłki lecącej 100 km/h, </a:t>
            </a:r>
            <a:br>
              <a:rPr lang="pl-PL" dirty="0" smtClean="0"/>
            </a:br>
            <a:r>
              <a:rPr lang="pl-PL" dirty="0" smtClean="0"/>
              <a:t>a inna znacznie cięższej piłki </a:t>
            </a:r>
            <a:br>
              <a:rPr lang="pl-PL" dirty="0" smtClean="0"/>
            </a:br>
            <a:r>
              <a:rPr lang="pl-PL" dirty="0" smtClean="0"/>
              <a:t>(np. wypełnionej betonem).</a:t>
            </a:r>
          </a:p>
          <a:p>
            <a:r>
              <a:rPr lang="pl-PL" dirty="0" smtClean="0"/>
              <a:t>Inna jest energia samochodu, </a:t>
            </a:r>
            <a:br>
              <a:rPr lang="pl-PL" dirty="0" smtClean="0"/>
            </a:br>
            <a:r>
              <a:rPr lang="pl-PL" dirty="0" smtClean="0"/>
              <a:t>a inna pociągu jadącego z tą samą prędkością.</a:t>
            </a:r>
          </a:p>
          <a:p>
            <a:r>
              <a:rPr lang="pl-PL" dirty="0"/>
              <a:t>Energia kinetyczna ciała jest tym większa, im większa jest masa </a:t>
            </a:r>
            <a:r>
              <a:rPr lang="pl-PL" dirty="0" smtClean="0"/>
              <a:t>ciała, </a:t>
            </a:r>
            <a:r>
              <a:rPr lang="pl-PL" dirty="0"/>
              <a:t>jest proporcjonalna do masy ciała</a:t>
            </a:r>
            <a:r>
              <a:rPr lang="pl-PL" dirty="0" smtClean="0"/>
              <a:t>.</a:t>
            </a:r>
            <a:endParaRPr lang="pl-PL" dirty="0"/>
          </a:p>
        </p:txBody>
      </p:sp>
    </p:spTree>
    <p:extLst>
      <p:ext uri="{BB962C8B-B14F-4D97-AF65-F5344CB8AC3E}">
        <p14:creationId xmlns:p14="http://schemas.microsoft.com/office/powerpoint/2010/main" val="3219257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x-none" dirty="0" smtClean="0"/>
              <a:t>Energia kinetyczna </a:t>
            </a:r>
            <a:r>
              <a:rPr lang="pl-PL" dirty="0" smtClean="0"/>
              <a:t>a prędkość</a:t>
            </a:r>
            <a:endParaRPr lang="en-US" dirty="0"/>
          </a:p>
        </p:txBody>
      </p:sp>
      <p:sp>
        <p:nvSpPr>
          <p:cNvPr id="13" name="Content Placeholder 12"/>
          <p:cNvSpPr>
            <a:spLocks noGrp="1"/>
          </p:cNvSpPr>
          <p:nvPr>
            <p:ph idx="1"/>
          </p:nvPr>
        </p:nvSpPr>
        <p:spPr/>
        <p:txBody>
          <a:bodyPr/>
          <a:lstStyle/>
          <a:p>
            <a:r>
              <a:rPr lang="pl-PL" dirty="0" smtClean="0"/>
              <a:t>Energia kinetyczna zależy też od prędkości ciała.</a:t>
            </a:r>
          </a:p>
          <a:p>
            <a:r>
              <a:rPr lang="pl-PL" dirty="0" smtClean="0"/>
              <a:t>Energia samochodu jadącego z prędkością 100km/h </a:t>
            </a:r>
            <a:br>
              <a:rPr lang="pl-PL" dirty="0" smtClean="0"/>
            </a:br>
            <a:r>
              <a:rPr lang="pl-PL" dirty="0" smtClean="0"/>
              <a:t>jest aż 4 razy większa, niż gdyby jechał on z prędkością 50km/h!</a:t>
            </a:r>
          </a:p>
          <a:p>
            <a:r>
              <a:rPr lang="pl-PL" spc="-45" dirty="0"/>
              <a:t>Energia kinetyczna ciała zależy od kwadratu prędkości ciała. To znaczy, że jeśli ciało zwiększyłoby swoją prędkość n-razy, to jego energia kinetyczna wzrosłaby n</a:t>
            </a:r>
            <a:r>
              <a:rPr lang="pl-PL" spc="-45" baseline="30000" dirty="0"/>
              <a:t>2</a:t>
            </a:r>
            <a:r>
              <a:rPr lang="pl-PL" spc="-45" dirty="0"/>
              <a:t>-razy.</a:t>
            </a:r>
            <a:endParaRPr lang="pl-PL" dirty="0"/>
          </a:p>
        </p:txBody>
      </p:sp>
    </p:spTree>
    <p:extLst>
      <p:ext uri="{BB962C8B-B14F-4D97-AF65-F5344CB8AC3E}">
        <p14:creationId xmlns:p14="http://schemas.microsoft.com/office/powerpoint/2010/main" val="19670817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x-none" dirty="0" smtClean="0"/>
              <a:t>Energia kinetyczna ciała</a:t>
            </a:r>
            <a:r>
              <a:rPr lang="pl-PL" dirty="0" smtClean="0"/>
              <a:t> - wzór</a:t>
            </a:r>
            <a:endParaRPr lang="en-US" dirty="0"/>
          </a:p>
        </p:txBody>
      </p:sp>
      <mc:AlternateContent xmlns:mc="http://schemas.openxmlformats.org/markup-compatibility/2006" xmlns:a14="http://schemas.microsoft.com/office/drawing/2010/main">
        <mc:Choice Requires="a14">
          <p:sp>
            <p:nvSpPr>
              <p:cNvPr id="13" name="Content Placeholder 12"/>
              <p:cNvSpPr>
                <a:spLocks noGrp="1"/>
              </p:cNvSpPr>
              <p:nvPr>
                <p:ph idx="1"/>
              </p:nvPr>
            </p:nvSpPr>
            <p:spPr/>
            <p:txBody>
              <a:bodyPr/>
              <a:lstStyle/>
              <a:p>
                <a:pPr lvl="0"/>
                <a:r>
                  <a:rPr lang="pl-PL" dirty="0" smtClean="0"/>
                  <a:t>Wzór na energię kinetyczną ciała:</a:t>
                </a:r>
              </a:p>
              <a:p>
                <a:pPr algn="ctr"/>
                <a14:m>
                  <m:oMath xmlns:m="http://schemas.openxmlformats.org/officeDocument/2006/math">
                    <m:sSub>
                      <m:sSubPr>
                        <m:ctrlPr>
                          <a:rPr lang="en-US" i="1">
                            <a:latin typeface="Cambria Math" panose="02040503050406030204" pitchFamily="18" charset="0"/>
                          </a:rPr>
                        </m:ctrlPr>
                      </m:sSubPr>
                      <m:e>
                        <m:r>
                          <a:rPr lang="en-US">
                            <a:latin typeface="Cambria Math" panose="02040503050406030204" pitchFamily="18" charset="0"/>
                          </a:rPr>
                          <m:t>𝐸</m:t>
                        </m:r>
                      </m:e>
                      <m:sub>
                        <m:r>
                          <a:rPr lang="en-US">
                            <a:latin typeface="Cambria Math" panose="02040503050406030204" pitchFamily="18" charset="0"/>
                          </a:rPr>
                          <m:t>𝑘</m:t>
                        </m:r>
                      </m:sub>
                    </m:sSub>
                    <m:r>
                      <a:rPr lang="en-US">
                        <a:latin typeface="Cambria Math" panose="02040503050406030204" pitchFamily="18" charset="0"/>
                      </a:rPr>
                      <m:t>=</m:t>
                    </m:r>
                    <m:f>
                      <m:fPr>
                        <m:ctrlPr>
                          <a:rPr lang="en-US" i="1">
                            <a:latin typeface="Cambria Math" panose="02040503050406030204" pitchFamily="18" charset="0"/>
                          </a:rPr>
                        </m:ctrlPr>
                      </m:fPr>
                      <m:num>
                        <m:sSup>
                          <m:sSupPr>
                            <m:ctrlPr>
                              <a:rPr lang="en-US" i="1">
                                <a:latin typeface="Cambria Math" panose="02040503050406030204" pitchFamily="18" charset="0"/>
                              </a:rPr>
                            </m:ctrlPr>
                          </m:sSupPr>
                          <m:e>
                            <m:r>
                              <a:rPr lang="en-US">
                                <a:latin typeface="Cambria Math" panose="02040503050406030204" pitchFamily="18" charset="0"/>
                              </a:rPr>
                              <m:t>𝑚𝑣</m:t>
                            </m:r>
                          </m:e>
                          <m:sup>
                            <m:r>
                              <a:rPr lang="en-US">
                                <a:latin typeface="Cambria Math" panose="02040503050406030204" pitchFamily="18" charset="0"/>
                              </a:rPr>
                              <m:t>2</m:t>
                            </m:r>
                          </m:sup>
                        </m:sSup>
                      </m:num>
                      <m:den>
                        <m:r>
                          <a:rPr lang="en-US">
                            <a:latin typeface="Cambria Math" panose="02040503050406030204" pitchFamily="18" charset="0"/>
                          </a:rPr>
                          <m:t>2</m:t>
                        </m:r>
                      </m:den>
                    </m:f>
                  </m:oMath>
                </a14:m>
                <a:r>
                  <a:rPr lang="pl-PL" dirty="0" smtClean="0"/>
                  <a:t> ,</a:t>
                </a:r>
              </a:p>
              <a:p>
                <a:r>
                  <a:rPr lang="pl-PL" dirty="0" smtClean="0"/>
                  <a:t>gdzie:</a:t>
                </a:r>
                <a:br>
                  <a:rPr lang="pl-PL" dirty="0" smtClean="0"/>
                </a:br>
                <a:r>
                  <a:rPr lang="pl-PL" dirty="0" smtClean="0"/>
                  <a:t>m </a:t>
                </a:r>
                <a:r>
                  <a:rPr lang="pl-PL" dirty="0"/>
                  <a:t>– masa </a:t>
                </a:r>
                <a:r>
                  <a:rPr lang="pl-PL" dirty="0" smtClean="0"/>
                  <a:t>ciała</a:t>
                </a:r>
                <a:br>
                  <a:rPr lang="pl-PL" dirty="0" smtClean="0"/>
                </a:br>
                <a:r>
                  <a:rPr lang="pl-PL" dirty="0" smtClean="0"/>
                  <a:t>v </a:t>
                </a:r>
                <a:r>
                  <a:rPr lang="pl-PL" dirty="0"/>
                  <a:t>– prędkość </a:t>
                </a:r>
                <a:r>
                  <a:rPr lang="pl-PL" dirty="0" smtClean="0"/>
                  <a:t>ciała</a:t>
                </a:r>
                <a:endParaRPr lang="x-none" dirty="0"/>
              </a:p>
            </p:txBody>
          </p:sp>
        </mc:Choice>
        <mc:Fallback xmlns="">
          <p:sp>
            <p:nvSpPr>
              <p:cNvPr id="13" name="Content Placeholder 12"/>
              <p:cNvSpPr>
                <a:spLocks noGrp="1" noRot="1" noChangeAspect="1" noMove="1" noResize="1" noEditPoints="1" noAdjustHandles="1" noChangeArrowheads="1" noChangeShapeType="1" noTextEdit="1"/>
              </p:cNvSpPr>
              <p:nvPr>
                <p:ph idx="1"/>
              </p:nvPr>
            </p:nvSpPr>
            <p:spPr>
              <a:blipFill rotWithShape="0">
                <a:blip r:embed="rId3"/>
                <a:stretch>
                  <a:fillRect l="-1613"/>
                </a:stretch>
              </a:blipFill>
            </p:spPr>
            <p:txBody>
              <a:bodyPr/>
              <a:lstStyle/>
              <a:p>
                <a:r>
                  <a:rPr lang="en-US">
                    <a:noFill/>
                  </a:rPr>
                  <a:t> </a:t>
                </a:r>
              </a:p>
            </p:txBody>
          </p:sp>
        </mc:Fallback>
      </mc:AlternateContent>
    </p:spTree>
    <p:extLst>
      <p:ext uri="{BB962C8B-B14F-4D97-AF65-F5344CB8AC3E}">
        <p14:creationId xmlns:p14="http://schemas.microsoft.com/office/powerpoint/2010/main" val="11896643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fontScale="90000"/>
          </a:bodyPr>
          <a:lstStyle/>
          <a:p>
            <a:r>
              <a:rPr lang="pl-PL" dirty="0"/>
              <a:t>Energie kinetyczne </a:t>
            </a:r>
            <a:r>
              <a:rPr lang="pl-PL" dirty="0" smtClean="0"/>
              <a:t/>
            </a:r>
            <a:br>
              <a:rPr lang="pl-PL" dirty="0" smtClean="0"/>
            </a:br>
            <a:r>
              <a:rPr lang="pl-PL" dirty="0" smtClean="0"/>
              <a:t>związane </a:t>
            </a:r>
            <a:r>
              <a:rPr lang="pl-PL" dirty="0"/>
              <a:t>z ruchem różnych ciał:</a:t>
            </a:r>
          </a:p>
        </p:txBody>
      </p:sp>
      <p:pic>
        <p:nvPicPr>
          <p:cNvPr id="2" name="Content Placeholder 1"/>
          <p:cNvPicPr>
            <a:picLocks noGrp="1" noChangeAspect="1"/>
          </p:cNvPicPr>
          <p:nvPr>
            <p:ph idx="1"/>
          </p:nvPr>
        </p:nvPicPr>
        <p:blipFill>
          <a:blip r:embed="rId3"/>
          <a:stretch>
            <a:fillRect/>
          </a:stretch>
        </p:blipFill>
        <p:spPr>
          <a:xfrm>
            <a:off x="457921" y="2091206"/>
            <a:ext cx="8229600" cy="2916069"/>
          </a:xfrm>
          <a:prstGeom prst="rect">
            <a:avLst/>
          </a:prstGeom>
        </p:spPr>
      </p:pic>
    </p:spTree>
    <p:extLst>
      <p:ext uri="{BB962C8B-B14F-4D97-AF65-F5344CB8AC3E}">
        <p14:creationId xmlns:p14="http://schemas.microsoft.com/office/powerpoint/2010/main" val="316630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pl-PL" smtClean="0"/>
              <a:t>Zadania</a:t>
            </a:r>
            <a:endParaRPr lang="pl-PL" dirty="0"/>
          </a:p>
        </p:txBody>
      </p:sp>
      <p:sp>
        <p:nvSpPr>
          <p:cNvPr id="5" name="Content Placeholder 4"/>
          <p:cNvSpPr>
            <a:spLocks noGrp="1"/>
          </p:cNvSpPr>
          <p:nvPr>
            <p:ph idx="1"/>
          </p:nvPr>
        </p:nvSpPr>
        <p:spPr/>
        <p:txBody>
          <a:bodyPr/>
          <a:lstStyle/>
          <a:p>
            <a:r>
              <a:rPr lang="pl-PL" dirty="0" smtClean="0"/>
              <a:t>Zadanie 1.</a:t>
            </a:r>
            <a:br>
              <a:rPr lang="pl-PL" dirty="0" smtClean="0"/>
            </a:br>
            <a:r>
              <a:rPr lang="pl-PL" dirty="0" smtClean="0"/>
              <a:t>Oblicz energię kinetyczną butelki o masie 1,5kg, </a:t>
            </a:r>
            <a:br>
              <a:rPr lang="pl-PL" dirty="0" smtClean="0"/>
            </a:br>
            <a:r>
              <a:rPr lang="pl-PL" dirty="0" smtClean="0"/>
              <a:t>która sunie po podłodze z prędkością 4m/s.</a:t>
            </a:r>
          </a:p>
          <a:p>
            <a:r>
              <a:rPr lang="pl-PL" dirty="0" smtClean="0"/>
              <a:t>Zadanie 2. </a:t>
            </a:r>
            <a:br>
              <a:rPr lang="pl-PL" dirty="0" smtClean="0"/>
            </a:br>
            <a:r>
              <a:rPr lang="pl-PL" dirty="0" smtClean="0"/>
              <a:t>Oblicz energię kinetyczną sprintera o masie 100kg biegnącego z prędkością 36km/h.</a:t>
            </a:r>
          </a:p>
          <a:p>
            <a:r>
              <a:rPr lang="pl-PL" dirty="0" smtClean="0"/>
              <a:t>Zadanie 3. </a:t>
            </a:r>
            <a:br>
              <a:rPr lang="pl-PL" dirty="0" smtClean="0"/>
            </a:br>
            <a:r>
              <a:rPr lang="pl-PL" dirty="0" smtClean="0"/>
              <a:t>Gdyby biegnący maratończyk o masie 80kg nagle się zatrzymał, wydzieliłaby się wtedy energia 1000 J. </a:t>
            </a:r>
            <a:br>
              <a:rPr lang="pl-PL" dirty="0" smtClean="0"/>
            </a:br>
            <a:r>
              <a:rPr lang="pl-PL" dirty="0" smtClean="0"/>
              <a:t>Z jaką prędkością biegnie uczestnik zawodów?</a:t>
            </a:r>
            <a:endParaRPr lang="pl-PL" dirty="0"/>
          </a:p>
        </p:txBody>
      </p:sp>
    </p:spTree>
    <p:extLst>
      <p:ext uri="{BB962C8B-B14F-4D97-AF65-F5344CB8AC3E}">
        <p14:creationId xmlns:p14="http://schemas.microsoft.com/office/powerpoint/2010/main" val="28330500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pl-PL" smtClean="0"/>
              <a:t>Zadanie</a:t>
            </a:r>
            <a:endParaRPr lang="pl-PL" dirty="0"/>
          </a:p>
        </p:txBody>
      </p:sp>
      <p:sp>
        <p:nvSpPr>
          <p:cNvPr id="5" name="Content Placeholder 4"/>
          <p:cNvSpPr>
            <a:spLocks noGrp="1"/>
          </p:cNvSpPr>
          <p:nvPr>
            <p:ph idx="1"/>
          </p:nvPr>
        </p:nvSpPr>
        <p:spPr/>
        <p:txBody>
          <a:bodyPr/>
          <a:lstStyle/>
          <a:p>
            <a:r>
              <a:rPr lang="pl-PL" dirty="0" smtClean="0"/>
              <a:t>Zadanie 4. </a:t>
            </a:r>
            <a:br>
              <a:rPr lang="pl-PL" dirty="0" smtClean="0"/>
            </a:br>
            <a:r>
              <a:rPr lang="pl-PL" dirty="0" smtClean="0"/>
              <a:t>Jaka jest prędkość auta o masie 1000kg, </a:t>
            </a:r>
            <a:br>
              <a:rPr lang="pl-PL" dirty="0" smtClean="0"/>
            </a:br>
            <a:r>
              <a:rPr lang="pl-PL" dirty="0" smtClean="0"/>
              <a:t>jeżeli w jego ruchu zawarta jest energia 450kJ?</a:t>
            </a:r>
          </a:p>
          <a:p>
            <a:r>
              <a:rPr lang="pl-PL" dirty="0" smtClean="0"/>
              <a:t>Zadanie 5. </a:t>
            </a:r>
            <a:br>
              <a:rPr lang="pl-PL" dirty="0" smtClean="0"/>
            </a:br>
            <a:r>
              <a:rPr lang="pl-PL" dirty="0" smtClean="0"/>
              <a:t>Pojazd szynowy porusza się z prędkością 10,8km/h </a:t>
            </a:r>
            <a:br>
              <a:rPr lang="pl-PL" dirty="0" smtClean="0"/>
            </a:br>
            <a:r>
              <a:rPr lang="pl-PL" dirty="0" smtClean="0"/>
              <a:t>i posiada taką samą energię kinetyczną, </a:t>
            </a:r>
            <a:br>
              <a:rPr lang="pl-PL" dirty="0" smtClean="0"/>
            </a:br>
            <a:r>
              <a:rPr lang="pl-PL" dirty="0" smtClean="0"/>
              <a:t>jak auto z poprzedniego zadania. </a:t>
            </a:r>
            <a:br>
              <a:rPr lang="pl-PL" dirty="0" smtClean="0"/>
            </a:br>
            <a:r>
              <a:rPr lang="pl-PL" dirty="0" smtClean="0"/>
              <a:t>Jaka jest masa pojazdu?</a:t>
            </a:r>
            <a:endParaRPr lang="pl-PL" dirty="0"/>
          </a:p>
        </p:txBody>
      </p:sp>
    </p:spTree>
    <p:extLst>
      <p:ext uri="{BB962C8B-B14F-4D97-AF65-F5344CB8AC3E}">
        <p14:creationId xmlns:p14="http://schemas.microsoft.com/office/powerpoint/2010/main" val="40419621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p:cNvSpPr>
            <a:spLocks noGrp="1"/>
          </p:cNvSpPr>
          <p:nvPr>
            <p:ph type="ctrTitle"/>
          </p:nvPr>
        </p:nvSpPr>
        <p:spPr/>
        <p:txBody>
          <a:bodyPr/>
          <a:lstStyle/>
          <a:p>
            <a:r>
              <a:rPr lang="pl-PL" dirty="0" smtClean="0"/>
              <a:t>Energia potencjalna ciała</a:t>
            </a:r>
            <a:endParaRPr lang="pl-PL" dirty="0"/>
          </a:p>
        </p:txBody>
      </p:sp>
      <p:sp>
        <p:nvSpPr>
          <p:cNvPr id="3" name="Text Placeholder 2"/>
          <p:cNvSpPr txBox="1">
            <a:spLocks noGrp="1"/>
          </p:cNvSpPr>
          <p:nvPr>
            <p:ph type="subTitle" idx="1"/>
          </p:nvPr>
        </p:nvSpPr>
        <p:spPr/>
        <p:txBody>
          <a:bodyPr/>
          <a:lstStyle/>
          <a:p>
            <a:pPr lvl="0"/>
            <a:r>
              <a:rPr lang="en-US" smtClean="0"/>
              <a:t>Energia</a:t>
            </a:r>
            <a:endParaRPr lang="x-none" dirty="0" smtClean="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r>
              <a:rPr lang="pl-PL" dirty="0" smtClean="0"/>
              <a:t>Ciało </a:t>
            </a:r>
            <a:r>
              <a:rPr lang="pl-PL" dirty="0"/>
              <a:t>posiada energię kinetyczną tylko wtedy, </a:t>
            </a:r>
            <a:r>
              <a:rPr lang="pl-PL" dirty="0" smtClean="0"/>
              <a:t/>
            </a:r>
            <a:br>
              <a:rPr lang="pl-PL" dirty="0" smtClean="0"/>
            </a:br>
            <a:r>
              <a:rPr lang="pl-PL" dirty="0" smtClean="0"/>
              <a:t>gdy </a:t>
            </a:r>
            <a:r>
              <a:rPr lang="pl-PL" dirty="0"/>
              <a:t>się porusza.</a:t>
            </a:r>
          </a:p>
          <a:p>
            <a:r>
              <a:rPr lang="pl-PL" dirty="0"/>
              <a:t>Może jednak posiadać także inną formę energii, </a:t>
            </a:r>
            <a:r>
              <a:rPr lang="pl-PL" dirty="0" smtClean="0"/>
              <a:t/>
            </a:r>
            <a:br>
              <a:rPr lang="pl-PL" dirty="0" smtClean="0"/>
            </a:br>
            <a:r>
              <a:rPr lang="pl-PL" dirty="0" smtClean="0"/>
              <a:t>nawet </a:t>
            </a:r>
            <a:r>
              <a:rPr lang="pl-PL" dirty="0"/>
              <a:t>jeśli spoczywa – energię potencjalną</a:t>
            </a:r>
            <a:r>
              <a:rPr lang="pl-PL" dirty="0" smtClean="0"/>
              <a:t>.</a:t>
            </a:r>
            <a:endParaRPr lang="pl-PL" dirty="0"/>
          </a:p>
        </p:txBody>
      </p:sp>
      <p:sp>
        <p:nvSpPr>
          <p:cNvPr id="9" name="Title 8"/>
          <p:cNvSpPr>
            <a:spLocks noGrp="1"/>
          </p:cNvSpPr>
          <p:nvPr>
            <p:ph type="title"/>
          </p:nvPr>
        </p:nvSpPr>
        <p:spPr/>
        <p:txBody>
          <a:bodyPr/>
          <a:lstStyle/>
          <a:p>
            <a:r>
              <a:rPr lang="pl-PL" dirty="0"/>
              <a:t>Energia potencjalna ciała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r>
              <a:rPr lang="pl-PL" dirty="0"/>
              <a:t>Można łatwo wydobyć energię ze spoczywającego ciała, jeżeli ciało znajduje się na pewnej wysokości nad ziemią</a:t>
            </a:r>
            <a:r>
              <a:rPr lang="pl-PL" dirty="0" smtClean="0"/>
              <a:t>.</a:t>
            </a:r>
            <a:endParaRPr lang="pl-PL" dirty="0"/>
          </a:p>
          <a:p>
            <a:pPr marL="414726" indent="-414726">
              <a:buFont typeface="Arial" panose="020B0604020202020204" pitchFamily="34" charset="0"/>
              <a:buChar char="•"/>
            </a:pPr>
            <a:r>
              <a:rPr lang="pl-PL" dirty="0"/>
              <a:t>Im wyżej znajduje się ciało, tym większa jest jego energia</a:t>
            </a:r>
            <a:r>
              <a:rPr lang="pl-PL" dirty="0" smtClean="0"/>
              <a:t>.</a:t>
            </a:r>
            <a:endParaRPr lang="pl-PL" dirty="0"/>
          </a:p>
          <a:p>
            <a:pPr marL="414726" indent="-414726">
              <a:buFont typeface="Arial" panose="020B0604020202020204" pitchFamily="34" charset="0"/>
              <a:buChar char="•"/>
            </a:pPr>
            <a:r>
              <a:rPr lang="pl-PL" dirty="0"/>
              <a:t>Im większą masę posiada ciało, tym większa jest jego energia.</a:t>
            </a:r>
          </a:p>
        </p:txBody>
      </p:sp>
      <p:sp>
        <p:nvSpPr>
          <p:cNvPr id="9" name="Title 8"/>
          <p:cNvSpPr>
            <a:spLocks noGrp="1"/>
          </p:cNvSpPr>
          <p:nvPr>
            <p:ph type="title"/>
          </p:nvPr>
        </p:nvSpPr>
        <p:spPr/>
        <p:txBody>
          <a:bodyPr/>
          <a:lstStyle/>
          <a:p>
            <a:r>
              <a:rPr lang="pl-PL" dirty="0"/>
              <a:t>Energia potencjalna </a:t>
            </a:r>
            <a:r>
              <a:rPr lang="pl-PL" dirty="0" smtClean="0"/>
              <a:t>a wysokość</a:t>
            </a:r>
            <a:endParaRPr lang="en-US" dirty="0"/>
          </a:p>
        </p:txBody>
      </p:sp>
    </p:spTree>
    <p:extLst>
      <p:ext uri="{BB962C8B-B14F-4D97-AF65-F5344CB8AC3E}">
        <p14:creationId xmlns:p14="http://schemas.microsoft.com/office/powerpoint/2010/main" val="3278729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pl-PL" dirty="0"/>
              <a:t>Energia potencjalna </a:t>
            </a:r>
            <a:r>
              <a:rPr lang="pl-PL" dirty="0" smtClean="0"/>
              <a:t>ciała - wzór</a:t>
            </a:r>
            <a:endParaRPr lang="en-US" dirty="0"/>
          </a:p>
        </p:txBody>
      </p:sp>
      <p:sp>
        <p:nvSpPr>
          <p:cNvPr id="2" name="Content Placeholder 1"/>
          <p:cNvSpPr>
            <a:spLocks noGrp="1"/>
          </p:cNvSpPr>
          <p:nvPr>
            <p:ph idx="1"/>
          </p:nvPr>
        </p:nvSpPr>
        <p:spPr/>
        <p:txBody>
          <a:bodyPr/>
          <a:lstStyle/>
          <a:p>
            <a:r>
              <a:rPr lang="pl-PL" dirty="0"/>
              <a:t>Wzór na energię potencjalną ciała</a:t>
            </a:r>
            <a:r>
              <a:rPr lang="pl-PL" dirty="0" smtClean="0"/>
              <a:t>:</a:t>
            </a:r>
          </a:p>
          <a:p>
            <a:pPr algn="ctr"/>
            <a:r>
              <a:rPr lang="pl-PL" dirty="0" smtClean="0"/>
              <a:t>𝐸</a:t>
            </a:r>
            <a:r>
              <a:rPr lang="pl-PL" baseline="-25000" dirty="0" smtClean="0"/>
              <a:t>𝑝</a:t>
            </a:r>
            <a:r>
              <a:rPr lang="pl-PL" dirty="0"/>
              <a:t>=𝑚𝑔</a:t>
            </a:r>
            <a:r>
              <a:rPr lang="pl-PL" dirty="0" smtClean="0"/>
              <a:t>ℎ,</a:t>
            </a:r>
          </a:p>
          <a:p>
            <a:r>
              <a:rPr lang="pl-PL" dirty="0"/>
              <a:t>gdzie</a:t>
            </a:r>
            <a:br>
              <a:rPr lang="pl-PL" dirty="0"/>
            </a:br>
            <a:r>
              <a:rPr lang="pl-PL" dirty="0"/>
              <a:t>m – masa </a:t>
            </a:r>
            <a:r>
              <a:rPr lang="pl-PL" dirty="0" smtClean="0"/>
              <a:t>ciała</a:t>
            </a:r>
            <a:br>
              <a:rPr lang="pl-PL" dirty="0" smtClean="0"/>
            </a:br>
            <a:r>
              <a:rPr lang="pl-PL" dirty="0" smtClean="0"/>
              <a:t>g </a:t>
            </a:r>
            <a:r>
              <a:rPr lang="pl-PL" dirty="0"/>
              <a:t>– przyspieszenie </a:t>
            </a:r>
            <a:r>
              <a:rPr lang="pl-PL" dirty="0" smtClean="0"/>
              <a:t>ziemskie</a:t>
            </a:r>
            <a:br>
              <a:rPr lang="pl-PL" dirty="0" smtClean="0"/>
            </a:br>
            <a:r>
              <a:rPr lang="pl-PL" dirty="0" smtClean="0"/>
              <a:t>h </a:t>
            </a:r>
            <a:r>
              <a:rPr lang="pl-PL" dirty="0"/>
              <a:t>– wysokość </a:t>
            </a:r>
            <a:r>
              <a:rPr lang="pl-PL" dirty="0" smtClean="0"/>
              <a:t>ciała</a:t>
            </a:r>
            <a:endParaRPr lang="pl-PL" dirty="0"/>
          </a:p>
        </p:txBody>
      </p:sp>
    </p:spTree>
    <p:extLst>
      <p:ext uri="{BB962C8B-B14F-4D97-AF65-F5344CB8AC3E}">
        <p14:creationId xmlns:p14="http://schemas.microsoft.com/office/powerpoint/2010/main" val="2930740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pl-PL" dirty="0" smtClean="0"/>
              <a:t>Energia potencjalna a wysokość</a:t>
            </a:r>
            <a:endParaRPr lang="en-US" dirty="0"/>
          </a:p>
        </p:txBody>
      </p:sp>
      <p:sp>
        <p:nvSpPr>
          <p:cNvPr id="7" name="Content Placeholder 6"/>
          <p:cNvSpPr>
            <a:spLocks noGrp="1"/>
          </p:cNvSpPr>
          <p:nvPr>
            <p:ph idx="1"/>
          </p:nvPr>
        </p:nvSpPr>
        <p:spPr/>
        <p:txBody>
          <a:bodyPr/>
          <a:lstStyle/>
          <a:p>
            <a:r>
              <a:rPr lang="pl-PL" dirty="0"/>
              <a:t>A zatem energia potencjalna to energia, </a:t>
            </a:r>
            <a:r>
              <a:rPr lang="pl-PL" dirty="0" smtClean="0"/>
              <a:t/>
            </a:r>
            <a:br>
              <a:rPr lang="pl-PL" dirty="0" smtClean="0"/>
            </a:br>
            <a:r>
              <a:rPr lang="pl-PL" dirty="0" smtClean="0"/>
              <a:t>którą </a:t>
            </a:r>
            <a:r>
              <a:rPr lang="pl-PL" dirty="0"/>
              <a:t>posiadają ciała znajdujące się </a:t>
            </a:r>
            <a:r>
              <a:rPr lang="pl-PL" dirty="0" smtClean="0"/>
              <a:t/>
            </a:r>
            <a:br>
              <a:rPr lang="pl-PL" dirty="0" smtClean="0"/>
            </a:br>
            <a:r>
              <a:rPr lang="pl-PL" dirty="0" smtClean="0"/>
              <a:t>na </a:t>
            </a:r>
            <a:r>
              <a:rPr lang="pl-PL" dirty="0"/>
              <a:t>pewnej wysokości nad ziemią</a:t>
            </a:r>
            <a:r>
              <a:rPr lang="pl-PL" dirty="0" smtClean="0"/>
              <a:t>.</a:t>
            </a:r>
            <a:endParaRPr lang="pl-PL" dirty="0"/>
          </a:p>
          <a:p>
            <a:r>
              <a:rPr lang="pl-PL" dirty="0"/>
              <a:t>Tę </a:t>
            </a:r>
            <a:r>
              <a:rPr lang="pl-PL" dirty="0" smtClean="0"/>
              <a:t>energię </a:t>
            </a:r>
            <a:r>
              <a:rPr lang="pl-PL" dirty="0"/>
              <a:t>można </a:t>
            </a:r>
            <a:r>
              <a:rPr lang="pl-PL" dirty="0" smtClean="0"/>
              <a:t>wydzielić, </a:t>
            </a:r>
            <a:br>
              <a:rPr lang="pl-PL" dirty="0" smtClean="0"/>
            </a:br>
            <a:r>
              <a:rPr lang="pl-PL" dirty="0" smtClean="0"/>
              <a:t>np</a:t>
            </a:r>
            <a:r>
              <a:rPr lang="pl-PL" dirty="0"/>
              <a:t>. zrzucając ciało na ziemię</a:t>
            </a:r>
            <a:r>
              <a:rPr lang="pl-PL" dirty="0" smtClean="0"/>
              <a:t>.</a:t>
            </a:r>
          </a:p>
          <a:p>
            <a:r>
              <a:rPr lang="pl-PL" dirty="0"/>
              <a:t>Energia potencjalna ciała jest proporcjonalna do jego </a:t>
            </a:r>
            <a:r>
              <a:rPr lang="pl-PL" dirty="0" smtClean="0"/>
              <a:t>wysokości</a:t>
            </a:r>
            <a:r>
              <a:rPr lang="pl-PL" dirty="0"/>
              <a:t> </a:t>
            </a:r>
            <a:r>
              <a:rPr lang="pl-PL" dirty="0" smtClean="0"/>
              <a:t>i masy.</a:t>
            </a:r>
            <a:endParaRPr lang="pl-PL" dirty="0"/>
          </a:p>
        </p:txBody>
      </p:sp>
    </p:spTree>
    <p:extLst>
      <p:ext uri="{BB962C8B-B14F-4D97-AF65-F5344CB8AC3E}">
        <p14:creationId xmlns:p14="http://schemas.microsoft.com/office/powerpoint/2010/main" val="25672500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fontScale="90000"/>
          </a:bodyPr>
          <a:lstStyle/>
          <a:p>
            <a:r>
              <a:rPr lang="pl-PL" dirty="0"/>
              <a:t>Przykładowe energie </a:t>
            </a:r>
            <a:r>
              <a:rPr lang="pl-PL" dirty="0" smtClean="0"/>
              <a:t>potencjalne</a:t>
            </a:r>
            <a:br>
              <a:rPr lang="pl-PL" dirty="0" smtClean="0"/>
            </a:br>
            <a:r>
              <a:rPr lang="pl-PL" dirty="0" smtClean="0"/>
              <a:t> kartonika z mlekiem </a:t>
            </a:r>
            <a:r>
              <a:rPr lang="pl-PL" dirty="0"/>
              <a:t>i człowieka</a:t>
            </a:r>
          </a:p>
        </p:txBody>
      </p:sp>
      <p:pic>
        <p:nvPicPr>
          <p:cNvPr id="2" name="Content Placeholder 1"/>
          <p:cNvPicPr>
            <a:picLocks noGrp="1" noChangeAspect="1"/>
          </p:cNvPicPr>
          <p:nvPr>
            <p:ph idx="1"/>
          </p:nvPr>
        </p:nvPicPr>
        <p:blipFill>
          <a:blip r:embed="rId3"/>
          <a:stretch>
            <a:fillRect/>
          </a:stretch>
        </p:blipFill>
        <p:spPr>
          <a:xfrm>
            <a:off x="1413640" y="1764745"/>
            <a:ext cx="6316722" cy="3591891"/>
          </a:xfrm>
          <a:prstGeom prst="rect">
            <a:avLst/>
          </a:prstGeom>
        </p:spPr>
      </p:pic>
    </p:spTree>
    <p:extLst>
      <p:ext uri="{BB962C8B-B14F-4D97-AF65-F5344CB8AC3E}">
        <p14:creationId xmlns:p14="http://schemas.microsoft.com/office/powerpoint/2010/main" val="2265749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a:bodyPr>
          <a:lstStyle/>
          <a:p>
            <a:r>
              <a:rPr lang="pl-PL" dirty="0" smtClean="0"/>
              <a:t>Energia potencjalna ciała</a:t>
            </a:r>
            <a:endParaRPr lang="pl-PL" dirty="0"/>
          </a:p>
        </p:txBody>
      </p:sp>
      <p:sp>
        <p:nvSpPr>
          <p:cNvPr id="5" name="Content Placeholder 4"/>
          <p:cNvSpPr>
            <a:spLocks noGrp="1"/>
          </p:cNvSpPr>
          <p:nvPr>
            <p:ph idx="1"/>
          </p:nvPr>
        </p:nvSpPr>
        <p:spPr/>
        <p:txBody>
          <a:bodyPr/>
          <a:lstStyle/>
          <a:p>
            <a:r>
              <a:rPr lang="pl-PL" dirty="0"/>
              <a:t>W energii potencjalnej ciała można zmagazynować dużą ilość energii.</a:t>
            </a:r>
          </a:p>
          <a:p>
            <a:r>
              <a:rPr lang="pl-PL" dirty="0" smtClean="0"/>
              <a:t>Bardzo </a:t>
            </a:r>
            <a:r>
              <a:rPr lang="pl-PL" dirty="0"/>
              <a:t>dużą energię potencjalną mają </a:t>
            </a:r>
            <a:r>
              <a:rPr lang="pl-PL" dirty="0" smtClean="0"/>
              <a:t/>
            </a:r>
            <a:br>
              <a:rPr lang="pl-PL" dirty="0" smtClean="0"/>
            </a:br>
            <a:r>
              <a:rPr lang="pl-PL" dirty="0" smtClean="0"/>
              <a:t>np</a:t>
            </a:r>
            <a:r>
              <a:rPr lang="pl-PL" dirty="0"/>
              <a:t>. samoloty w trakcie swojego lotu – gdyż </a:t>
            </a:r>
            <a:r>
              <a:rPr lang="pl-PL" dirty="0" smtClean="0"/>
              <a:t>posiadają</a:t>
            </a:r>
            <a:br>
              <a:rPr lang="pl-PL" dirty="0" smtClean="0"/>
            </a:br>
            <a:r>
              <a:rPr lang="pl-PL" dirty="0" smtClean="0"/>
              <a:t>i </a:t>
            </a:r>
            <a:r>
              <a:rPr lang="pl-PL" dirty="0"/>
              <a:t>dużą masę, i dużą wysokość nad ziemią.</a:t>
            </a:r>
          </a:p>
          <a:p>
            <a:endParaRPr lang="en-US" dirty="0"/>
          </a:p>
        </p:txBody>
      </p:sp>
    </p:spTree>
    <p:extLst>
      <p:ext uri="{BB962C8B-B14F-4D97-AF65-F5344CB8AC3E}">
        <p14:creationId xmlns:p14="http://schemas.microsoft.com/office/powerpoint/2010/main" val="2096360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a:bodyPr>
          <a:lstStyle/>
          <a:p>
            <a:r>
              <a:rPr lang="pl-PL" dirty="0" smtClean="0"/>
              <a:t>Zadania</a:t>
            </a:r>
            <a:endParaRPr lang="pl-PL" dirty="0"/>
          </a:p>
        </p:txBody>
      </p:sp>
      <p:sp>
        <p:nvSpPr>
          <p:cNvPr id="5" name="Content Placeholder 4"/>
          <p:cNvSpPr>
            <a:spLocks noGrp="1"/>
          </p:cNvSpPr>
          <p:nvPr>
            <p:ph idx="1"/>
          </p:nvPr>
        </p:nvSpPr>
        <p:spPr/>
        <p:txBody>
          <a:bodyPr/>
          <a:lstStyle/>
          <a:p>
            <a:r>
              <a:rPr lang="pl-PL" dirty="0" smtClean="0"/>
              <a:t>Zadanie 1.</a:t>
            </a:r>
            <a:br>
              <a:rPr lang="pl-PL" dirty="0" smtClean="0"/>
            </a:br>
            <a:r>
              <a:rPr lang="pl-PL" dirty="0" smtClean="0"/>
              <a:t>Jaką </a:t>
            </a:r>
            <a:r>
              <a:rPr lang="pl-PL" dirty="0"/>
              <a:t>energię potencjalną ma karton mleka o masie 1kg stojący w zamkniętej lodówce na wysokości 1,5m nad ziemią</a:t>
            </a:r>
            <a:r>
              <a:rPr lang="pl-PL" dirty="0" smtClean="0"/>
              <a:t>?</a:t>
            </a:r>
          </a:p>
          <a:p>
            <a:r>
              <a:rPr lang="pl-PL" dirty="0" smtClean="0"/>
              <a:t>Zadanie 2.</a:t>
            </a:r>
            <a:br>
              <a:rPr lang="pl-PL" dirty="0" smtClean="0"/>
            </a:br>
            <a:r>
              <a:rPr lang="pl-PL" dirty="0" smtClean="0"/>
              <a:t>Jaką </a:t>
            </a:r>
            <a:r>
              <a:rPr lang="pl-PL" dirty="0"/>
              <a:t>energię potencjalną posiada długopis o masie 16g trzymany w ręce na wysokości 75cm nad ziemią</a:t>
            </a:r>
            <a:r>
              <a:rPr lang="pl-PL" dirty="0" smtClean="0"/>
              <a:t>?</a:t>
            </a:r>
          </a:p>
        </p:txBody>
      </p:sp>
    </p:spTree>
    <p:extLst>
      <p:ext uri="{BB962C8B-B14F-4D97-AF65-F5344CB8AC3E}">
        <p14:creationId xmlns:p14="http://schemas.microsoft.com/office/powerpoint/2010/main" val="11764364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a:bodyPr>
          <a:lstStyle/>
          <a:p>
            <a:r>
              <a:rPr lang="pl-PL" dirty="0" smtClean="0"/>
              <a:t>Zadania</a:t>
            </a:r>
            <a:endParaRPr lang="pl-PL" dirty="0"/>
          </a:p>
        </p:txBody>
      </p:sp>
      <p:sp>
        <p:nvSpPr>
          <p:cNvPr id="5" name="Content Placeholder 4"/>
          <p:cNvSpPr>
            <a:spLocks noGrp="1"/>
          </p:cNvSpPr>
          <p:nvPr>
            <p:ph idx="1"/>
          </p:nvPr>
        </p:nvSpPr>
        <p:spPr/>
        <p:txBody>
          <a:bodyPr/>
          <a:lstStyle/>
          <a:p>
            <a:r>
              <a:rPr lang="pl-PL" dirty="0" smtClean="0"/>
              <a:t>Zadanie 3.</a:t>
            </a:r>
            <a:br>
              <a:rPr lang="pl-PL" dirty="0" smtClean="0"/>
            </a:br>
            <a:r>
              <a:rPr lang="pl-PL" dirty="0"/>
              <a:t>Na jaką wysokość należałoby podnieść plecak </a:t>
            </a:r>
            <a:r>
              <a:rPr lang="pl-PL" dirty="0" smtClean="0"/>
              <a:t>o </a:t>
            </a:r>
            <a:r>
              <a:rPr lang="pl-PL" dirty="0"/>
              <a:t>masie 8kg, aby posiadał energię potencjalną równą energii potencjalnej długopisu z poprzedniego zadania?</a:t>
            </a:r>
          </a:p>
          <a:p>
            <a:r>
              <a:rPr lang="pl-PL" dirty="0" smtClean="0"/>
              <a:t>Zadanie 4.</a:t>
            </a:r>
            <a:br>
              <a:rPr lang="pl-PL" dirty="0" smtClean="0"/>
            </a:br>
            <a:r>
              <a:rPr lang="pl-PL" dirty="0"/>
              <a:t>Jaka jest masa muchy siedzącej na ścianie na </a:t>
            </a:r>
            <a:r>
              <a:rPr lang="pl-PL" dirty="0" smtClean="0"/>
              <a:t>wysokości </a:t>
            </a:r>
            <a:r>
              <a:rPr lang="pl-PL" dirty="0"/>
              <a:t>2m, jeżeli jej energia potencjalna wynosi </a:t>
            </a:r>
            <a:r>
              <a:rPr lang="pl-PL" dirty="0" smtClean="0"/>
              <a:t>4 </a:t>
            </a:r>
            <a:r>
              <a:rPr lang="pl-PL" dirty="0" err="1" smtClean="0"/>
              <a:t>mJ</a:t>
            </a:r>
            <a:r>
              <a:rPr lang="pl-PL" dirty="0"/>
              <a:t>?</a:t>
            </a:r>
          </a:p>
        </p:txBody>
      </p:sp>
    </p:spTree>
    <p:extLst>
      <p:ext uri="{BB962C8B-B14F-4D97-AF65-F5344CB8AC3E}">
        <p14:creationId xmlns:p14="http://schemas.microsoft.com/office/powerpoint/2010/main" val="14022946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ctrTitle"/>
          </p:nvPr>
        </p:nvSpPr>
        <p:spPr/>
        <p:txBody>
          <a:bodyPr>
            <a:normAutofit fontScale="90000"/>
          </a:bodyPr>
          <a:lstStyle/>
          <a:p>
            <a:pPr lvl="0"/>
            <a:r>
              <a:rPr lang="pl-PL" spc="-109" dirty="0"/>
              <a:t>Energia mechaniczna. Zasada zachowania energii mechanicznej</a:t>
            </a:r>
            <a:endParaRPr lang="x-none" spc="-109" dirty="0"/>
          </a:p>
        </p:txBody>
      </p:sp>
      <p:sp>
        <p:nvSpPr>
          <p:cNvPr id="10" name="Subtitle 9"/>
          <p:cNvSpPr>
            <a:spLocks noGrp="1"/>
          </p:cNvSpPr>
          <p:nvPr>
            <p:ph type="subTitle" idx="1"/>
          </p:nvPr>
        </p:nvSpPr>
        <p:spPr/>
        <p:txBody>
          <a:bodyPr/>
          <a:lstStyle/>
          <a:p>
            <a:r>
              <a:rPr lang="en-US" dirty="0" err="1"/>
              <a:t>Energia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a:bodyPr>
          <a:lstStyle/>
          <a:p>
            <a:pPr lvl="0"/>
            <a:r>
              <a:rPr lang="pl-PL" spc="-109" dirty="0"/>
              <a:t>Energia</a:t>
            </a:r>
            <a:endParaRPr lang="x-none" spc="-109" dirty="0"/>
          </a:p>
        </p:txBody>
      </p:sp>
      <p:sp>
        <p:nvSpPr>
          <p:cNvPr id="3" name="Content Placeholder 2"/>
          <p:cNvSpPr>
            <a:spLocks noGrp="1"/>
          </p:cNvSpPr>
          <p:nvPr>
            <p:ph idx="1"/>
          </p:nvPr>
        </p:nvSpPr>
        <p:spPr/>
        <p:txBody>
          <a:bodyPr/>
          <a:lstStyle/>
          <a:p>
            <a:r>
              <a:rPr lang="pl-PL" dirty="0"/>
              <a:t>Ciało, które się porusza, posiada pewną energię.</a:t>
            </a:r>
          </a:p>
          <a:p>
            <a:r>
              <a:rPr lang="pl-PL" dirty="0"/>
              <a:t>Ciało, które spoczywa na jakiejś wysokości nad ziemią, również posiada pewną energię</a:t>
            </a:r>
            <a:r>
              <a:rPr lang="pl-PL" dirty="0" smtClean="0"/>
              <a:t>.</a:t>
            </a:r>
          </a:p>
          <a:p>
            <a:r>
              <a:rPr lang="pl-PL" dirty="0"/>
              <a:t>Oczywiście ciało może jednocześnie posiadać </a:t>
            </a:r>
            <a:r>
              <a:rPr lang="pl-PL" dirty="0" smtClean="0"/>
              <a:t/>
            </a:r>
            <a:br>
              <a:rPr lang="pl-PL" dirty="0" smtClean="0"/>
            </a:br>
            <a:r>
              <a:rPr lang="pl-PL" dirty="0" smtClean="0"/>
              <a:t>i </a:t>
            </a:r>
            <a:r>
              <a:rPr lang="pl-PL" dirty="0"/>
              <a:t>energię kinetyczną, i potencjalną</a:t>
            </a:r>
            <a:r>
              <a:rPr lang="pl-PL" dirty="0" smtClean="0"/>
              <a:t>. Jego </a:t>
            </a:r>
            <a:r>
              <a:rPr lang="pl-PL" dirty="0"/>
              <a:t>całkowita energia jest sumą energii kinetycznej i potencjalnej</a:t>
            </a:r>
            <a:r>
              <a:rPr lang="pl-PL" dirty="0" smtClean="0"/>
              <a:t>.</a:t>
            </a:r>
            <a:endParaRPr lang="pl-PL" dirty="0"/>
          </a:p>
        </p:txBody>
      </p:sp>
    </p:spTree>
    <p:extLst>
      <p:ext uri="{BB962C8B-B14F-4D97-AF65-F5344CB8AC3E}">
        <p14:creationId xmlns:p14="http://schemas.microsoft.com/office/powerpoint/2010/main" val="13432495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pl-PL" dirty="0" smtClean="0"/>
              <a:t>Energia mechaniczna</a:t>
            </a:r>
            <a:endParaRPr lang="x-none" dirty="0"/>
          </a:p>
        </p:txBody>
      </p:sp>
      <p:sp>
        <p:nvSpPr>
          <p:cNvPr id="3" name="Content Placeholder 2"/>
          <p:cNvSpPr>
            <a:spLocks noGrp="1"/>
          </p:cNvSpPr>
          <p:nvPr>
            <p:ph idx="1"/>
          </p:nvPr>
        </p:nvSpPr>
        <p:spPr/>
        <p:txBody>
          <a:bodyPr/>
          <a:lstStyle/>
          <a:p>
            <a:r>
              <a:rPr lang="pl-PL" dirty="0" smtClean="0"/>
              <a:t>Sumę energii kinetycznej i potencjalnej ciała nazywamy energią mechaniczną ciała:</a:t>
            </a:r>
          </a:p>
          <a:p>
            <a:pPr algn="ctr"/>
            <a:r>
              <a:rPr lang="pl-PL" dirty="0"/>
              <a:t>𝐸</a:t>
            </a:r>
            <a:r>
              <a:rPr lang="pl-PL" baseline="-25000" dirty="0"/>
              <a:t>𝑚𝑒𝑐ℎ</a:t>
            </a:r>
            <a:r>
              <a:rPr lang="pl-PL" dirty="0"/>
              <a:t>=𝐸</a:t>
            </a:r>
            <a:r>
              <a:rPr lang="pl-PL" baseline="-25000" dirty="0"/>
              <a:t>𝑘</a:t>
            </a:r>
            <a:r>
              <a:rPr lang="pl-PL" dirty="0"/>
              <a:t>+</a:t>
            </a:r>
            <a:r>
              <a:rPr lang="pl-PL" dirty="0" smtClean="0"/>
              <a:t>𝐸</a:t>
            </a:r>
            <a:r>
              <a:rPr lang="pl-PL" baseline="-25000" dirty="0" smtClean="0"/>
              <a:t>𝑝</a:t>
            </a:r>
            <a:endParaRPr lang="pl-PL" baseline="-25000" dirty="0"/>
          </a:p>
        </p:txBody>
      </p:sp>
    </p:spTree>
    <p:extLst>
      <p:ext uri="{BB962C8B-B14F-4D97-AF65-F5344CB8AC3E}">
        <p14:creationId xmlns:p14="http://schemas.microsoft.com/office/powerpoint/2010/main" val="36413431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fontScale="90000"/>
          </a:bodyPr>
          <a:lstStyle/>
          <a:p>
            <a:pPr lvl="0"/>
            <a:r>
              <a:rPr lang="pl-PL" dirty="0" smtClean="0"/>
              <a:t>Zasada zachowania </a:t>
            </a:r>
            <a:br>
              <a:rPr lang="pl-PL" dirty="0" smtClean="0"/>
            </a:br>
            <a:r>
              <a:rPr lang="pl-PL" dirty="0" smtClean="0"/>
              <a:t>energii mechanicznej</a:t>
            </a:r>
            <a:endParaRPr lang="x-none" dirty="0"/>
          </a:p>
        </p:txBody>
      </p:sp>
      <p:sp>
        <p:nvSpPr>
          <p:cNvPr id="3" name="Content Placeholder 2"/>
          <p:cNvSpPr>
            <a:spLocks noGrp="1"/>
          </p:cNvSpPr>
          <p:nvPr>
            <p:ph idx="1"/>
          </p:nvPr>
        </p:nvSpPr>
        <p:spPr/>
        <p:txBody>
          <a:bodyPr/>
          <a:lstStyle/>
          <a:p>
            <a:r>
              <a:rPr lang="pl-PL" dirty="0"/>
              <a:t>Stałość energii mechanicznej </a:t>
            </a:r>
            <a:r>
              <a:rPr lang="pl-PL" dirty="0" smtClean="0"/>
              <a:t/>
            </a:r>
            <a:br>
              <a:rPr lang="pl-PL" dirty="0" smtClean="0"/>
            </a:br>
            <a:r>
              <a:rPr lang="pl-PL" dirty="0" smtClean="0"/>
              <a:t>(</a:t>
            </a:r>
            <a:r>
              <a:rPr lang="pl-PL" dirty="0"/>
              <a:t>sumy energii kinetycznej i potencjalnej) </a:t>
            </a:r>
            <a:r>
              <a:rPr lang="pl-PL" dirty="0" smtClean="0"/>
              <a:t/>
            </a:r>
            <a:br>
              <a:rPr lang="pl-PL" dirty="0" smtClean="0"/>
            </a:br>
            <a:r>
              <a:rPr lang="pl-PL" dirty="0" smtClean="0"/>
              <a:t>jest </a:t>
            </a:r>
            <a:r>
              <a:rPr lang="pl-PL" dirty="0"/>
              <a:t>treścią zasady zachowania energii mechanicznej:</a:t>
            </a:r>
          </a:p>
          <a:p>
            <a:pPr algn="ctr"/>
            <a:r>
              <a:rPr lang="pl-PL" i="1" dirty="0"/>
              <a:t>Energia mechaniczna ciała jest stała, </a:t>
            </a:r>
            <a:br>
              <a:rPr lang="pl-PL" i="1" dirty="0"/>
            </a:br>
            <a:r>
              <a:rPr lang="pl-PL" i="1" dirty="0"/>
              <a:t>jeśli ciało nie podlega działaniu innych sił </a:t>
            </a:r>
            <a:br>
              <a:rPr lang="pl-PL" i="1" dirty="0"/>
            </a:br>
            <a:r>
              <a:rPr lang="pl-PL" i="1" dirty="0"/>
              <a:t>niż siła ciężkości oraz siła sprężystości podłoża</a:t>
            </a:r>
            <a:r>
              <a:rPr lang="pl-PL" i="1" dirty="0" smtClean="0"/>
              <a:t>.</a:t>
            </a:r>
            <a:endParaRPr lang="pl-PL" i="1" dirty="0"/>
          </a:p>
        </p:txBody>
      </p:sp>
    </p:spTree>
    <p:extLst>
      <p:ext uri="{BB962C8B-B14F-4D97-AF65-F5344CB8AC3E}">
        <p14:creationId xmlns:p14="http://schemas.microsoft.com/office/powerpoint/2010/main" val="41761037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a:bodyPr>
          <a:lstStyle/>
          <a:p>
            <a:pPr lvl="0"/>
            <a:r>
              <a:rPr lang="pl-PL" dirty="0" smtClean="0"/>
              <a:t>Zadanie</a:t>
            </a:r>
            <a:endParaRPr lang="x-none" dirty="0"/>
          </a:p>
        </p:txBody>
      </p:sp>
      <p:sp>
        <p:nvSpPr>
          <p:cNvPr id="3" name="Content Placeholder 2"/>
          <p:cNvSpPr>
            <a:spLocks noGrp="1"/>
          </p:cNvSpPr>
          <p:nvPr>
            <p:ph idx="1"/>
          </p:nvPr>
        </p:nvSpPr>
        <p:spPr/>
        <p:txBody>
          <a:bodyPr anchor="t"/>
          <a:lstStyle/>
          <a:p>
            <a:r>
              <a:rPr lang="pl-PL" dirty="0" smtClean="0"/>
              <a:t>Zasada </a:t>
            </a:r>
            <a:r>
              <a:rPr lang="pl-PL" dirty="0"/>
              <a:t>ta jest bardzo przydatna do rozwiązywania pewnych problemów fizycznych</a:t>
            </a:r>
            <a:r>
              <a:rPr lang="pl-PL" dirty="0" smtClean="0"/>
              <a:t>.</a:t>
            </a:r>
            <a:endParaRPr lang="pl-PL" dirty="0"/>
          </a:p>
          <a:p>
            <a:r>
              <a:rPr lang="pl-PL" dirty="0"/>
              <a:t>Można dzięki niej obliczyć np. prędkość ciała spadającego ze znanej wysokości.</a:t>
            </a:r>
          </a:p>
        </p:txBody>
      </p:sp>
      <p:pic>
        <p:nvPicPr>
          <p:cNvPr id="7" name="Picture 6"/>
          <p:cNvPicPr>
            <a:picLocks noChangeAspect="1"/>
          </p:cNvPicPr>
          <p:nvPr/>
        </p:nvPicPr>
        <p:blipFill>
          <a:blip r:embed="rId3"/>
          <a:stretch>
            <a:fillRect/>
          </a:stretch>
        </p:blipFill>
        <p:spPr>
          <a:xfrm>
            <a:off x="1966425" y="3365485"/>
            <a:ext cx="4360490" cy="2980206"/>
          </a:xfrm>
          <a:prstGeom prst="rect">
            <a:avLst/>
          </a:prstGeom>
        </p:spPr>
      </p:pic>
    </p:spTree>
    <p:extLst>
      <p:ext uri="{BB962C8B-B14F-4D97-AF65-F5344CB8AC3E}">
        <p14:creationId xmlns:p14="http://schemas.microsoft.com/office/powerpoint/2010/main" val="3609664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pl-PL" dirty="0" smtClean="0"/>
              <a:t>Rozwiązanie</a:t>
            </a:r>
            <a:endParaRPr lang="en-US" dirty="0"/>
          </a:p>
        </p:txBody>
      </p:sp>
      <mc:AlternateContent xmlns:mc="http://schemas.openxmlformats.org/markup-compatibility/2006" xmlns:a14="http://schemas.microsoft.com/office/drawing/2010/main">
        <mc:Choice Requires="a14">
          <p:sp>
            <p:nvSpPr>
              <p:cNvPr id="18" name="Content Placeholder 17"/>
              <p:cNvSpPr>
                <a:spLocks noGrp="1"/>
              </p:cNvSpPr>
              <p:nvPr>
                <p:ph idx="1"/>
              </p:nvPr>
            </p:nvSpPr>
            <p:spPr/>
            <p:txBody>
              <a:bodyPr/>
              <a:lstStyle/>
              <a:p>
                <a:pPr/>
                <a14:m>
                  <m:oMathPara xmlns:m="http://schemas.openxmlformats.org/officeDocument/2006/math">
                    <m:oMathParaPr>
                      <m:jc m:val="centerGroup"/>
                    </m:oMathParaPr>
                    <m:oMath xmlns:m="http://schemas.openxmlformats.org/officeDocument/2006/math">
                      <m:f>
                        <m:fPr>
                          <m:ctrlPr>
                            <a:rPr lang="en-US" sz="3266" i="1">
                              <a:latin typeface="Cambria Math" panose="02040503050406030204" pitchFamily="18" charset="0"/>
                            </a:rPr>
                          </m:ctrlPr>
                        </m:fPr>
                        <m:num>
                          <m:sSubSup>
                            <m:sSubSupPr>
                              <m:ctrlPr>
                                <a:rPr lang="en-US" sz="3266" i="1">
                                  <a:latin typeface="Cambria Math" panose="02040503050406030204" pitchFamily="18" charset="0"/>
                                </a:rPr>
                              </m:ctrlPr>
                            </m:sSubSupPr>
                            <m:e>
                              <m:r>
                                <a:rPr lang="en-US" sz="3266" i="1">
                                  <a:latin typeface="Cambria Math" panose="02040503050406030204" pitchFamily="18" charset="0"/>
                                </a:rPr>
                                <m:t>𝑚𝑣</m:t>
                              </m:r>
                            </m:e>
                            <m:sub>
                              <m:r>
                                <a:rPr lang="en-US" sz="3266" i="1">
                                  <a:latin typeface="Cambria Math" panose="02040503050406030204" pitchFamily="18" charset="0"/>
                                </a:rPr>
                                <m:t>𝑘</m:t>
                              </m:r>
                            </m:sub>
                            <m:sup>
                              <m:r>
                                <a:rPr lang="en-US" sz="3266">
                                  <a:latin typeface="Cambria Math" panose="02040503050406030204" pitchFamily="18" charset="0"/>
                                </a:rPr>
                                <m:t>2</m:t>
                              </m:r>
                            </m:sup>
                          </m:sSubSup>
                        </m:num>
                        <m:den>
                          <m:r>
                            <a:rPr lang="en-US" sz="3266">
                              <a:latin typeface="Cambria Math" panose="02040503050406030204" pitchFamily="18" charset="0"/>
                            </a:rPr>
                            <m:t>2</m:t>
                          </m:r>
                        </m:den>
                      </m:f>
                      <m:r>
                        <a:rPr lang="en-US" sz="3266">
                          <a:latin typeface="Cambria Math" panose="02040503050406030204" pitchFamily="18" charset="0"/>
                        </a:rPr>
                        <m:t>=</m:t>
                      </m:r>
                      <m:r>
                        <a:rPr lang="en-US" sz="3266" i="1">
                          <a:latin typeface="Cambria Math" panose="02040503050406030204" pitchFamily="18" charset="0"/>
                        </a:rPr>
                        <m:t>𝑚𝑔h</m:t>
                      </m:r>
                    </m:oMath>
                  </m:oMathPara>
                </a14:m>
                <a:endParaRPr lang="pl-PL" sz="3266" dirty="0"/>
              </a:p>
              <a:p>
                <a:pPr lvl="0"/>
                <a14:m>
                  <m:oMathPara xmlns:m="http://schemas.openxmlformats.org/officeDocument/2006/math">
                    <m:oMathParaPr>
                      <m:jc m:val="centerGroup"/>
                    </m:oMathParaPr>
                    <m:oMath xmlns:m="http://schemas.openxmlformats.org/officeDocument/2006/math">
                      <m:r>
                        <a:rPr lang="en-US" sz="3266" i="1">
                          <a:latin typeface="Cambria Math" panose="02040503050406030204" pitchFamily="18" charset="0"/>
                        </a:rPr>
                        <m:t>𝑔h</m:t>
                      </m:r>
                      <m:r>
                        <a:rPr lang="en-US" sz="3266">
                          <a:latin typeface="Cambria Math" panose="02040503050406030204" pitchFamily="18" charset="0"/>
                        </a:rPr>
                        <m:t>=</m:t>
                      </m:r>
                      <m:f>
                        <m:fPr>
                          <m:ctrlPr>
                            <a:rPr lang="en-US" sz="3266" i="1">
                              <a:latin typeface="Cambria Math" panose="02040503050406030204" pitchFamily="18" charset="0"/>
                            </a:rPr>
                          </m:ctrlPr>
                        </m:fPr>
                        <m:num>
                          <m:sSubSup>
                            <m:sSubSupPr>
                              <m:ctrlPr>
                                <a:rPr lang="en-US" sz="3266" i="1">
                                  <a:latin typeface="Cambria Math" panose="02040503050406030204" pitchFamily="18" charset="0"/>
                                </a:rPr>
                              </m:ctrlPr>
                            </m:sSubSupPr>
                            <m:e>
                              <m:r>
                                <a:rPr lang="en-US" sz="3266" i="1">
                                  <a:latin typeface="Cambria Math" panose="02040503050406030204" pitchFamily="18" charset="0"/>
                                </a:rPr>
                                <m:t>𝑣</m:t>
                              </m:r>
                            </m:e>
                            <m:sub>
                              <m:r>
                                <a:rPr lang="en-US" sz="3266" i="1">
                                  <a:latin typeface="Cambria Math" panose="02040503050406030204" pitchFamily="18" charset="0"/>
                                </a:rPr>
                                <m:t>𝑘</m:t>
                              </m:r>
                            </m:sub>
                            <m:sup>
                              <m:r>
                                <a:rPr lang="en-US" sz="3266">
                                  <a:latin typeface="Cambria Math" panose="02040503050406030204" pitchFamily="18" charset="0"/>
                                </a:rPr>
                                <m:t>2</m:t>
                              </m:r>
                            </m:sup>
                          </m:sSubSup>
                        </m:num>
                        <m:den>
                          <m:r>
                            <a:rPr lang="en-US" sz="3266">
                              <a:latin typeface="Cambria Math" panose="02040503050406030204" pitchFamily="18" charset="0"/>
                            </a:rPr>
                            <m:t>2</m:t>
                          </m:r>
                        </m:den>
                      </m:f>
                    </m:oMath>
                  </m:oMathPara>
                </a14:m>
                <a:endParaRPr lang="pl-PL" sz="3266" dirty="0"/>
              </a:p>
              <a:p>
                <a:pPr/>
                <a14:m>
                  <m:oMathPara xmlns:m="http://schemas.openxmlformats.org/officeDocument/2006/math">
                    <m:oMathParaPr>
                      <m:jc m:val="centerGroup"/>
                    </m:oMathParaPr>
                    <m:oMath xmlns:m="http://schemas.openxmlformats.org/officeDocument/2006/math">
                      <m:sSubSup>
                        <m:sSubSupPr>
                          <m:ctrlPr>
                            <a:rPr lang="en-US" sz="3266" i="1">
                              <a:latin typeface="Cambria Math" panose="02040503050406030204" pitchFamily="18" charset="0"/>
                            </a:rPr>
                          </m:ctrlPr>
                        </m:sSubSupPr>
                        <m:e>
                          <m:r>
                            <a:rPr lang="en-US" sz="3266" i="1">
                              <a:latin typeface="Cambria Math" panose="02040503050406030204" pitchFamily="18" charset="0"/>
                            </a:rPr>
                            <m:t>𝑣</m:t>
                          </m:r>
                        </m:e>
                        <m:sub>
                          <m:r>
                            <a:rPr lang="en-US" sz="3266" i="1">
                              <a:latin typeface="Cambria Math" panose="02040503050406030204" pitchFamily="18" charset="0"/>
                            </a:rPr>
                            <m:t>𝑘</m:t>
                          </m:r>
                        </m:sub>
                        <m:sup>
                          <m:r>
                            <a:rPr lang="en-US" sz="3266">
                              <a:latin typeface="Cambria Math" panose="02040503050406030204" pitchFamily="18" charset="0"/>
                            </a:rPr>
                            <m:t>2</m:t>
                          </m:r>
                        </m:sup>
                      </m:sSubSup>
                      <m:r>
                        <a:rPr lang="en-US" sz="3266">
                          <a:latin typeface="Cambria Math" panose="02040503050406030204" pitchFamily="18" charset="0"/>
                        </a:rPr>
                        <m:t>=2</m:t>
                      </m:r>
                      <m:r>
                        <m:rPr>
                          <m:sty m:val="p"/>
                        </m:rPr>
                        <a:rPr lang="en-US" sz="3266">
                          <a:latin typeface="Cambria Math" panose="02040503050406030204" pitchFamily="18" charset="0"/>
                        </a:rPr>
                        <m:t>gh</m:t>
                      </m:r>
                    </m:oMath>
                  </m:oMathPara>
                </a14:m>
                <a:endParaRPr lang="en-US" sz="3266" dirty="0"/>
              </a:p>
              <a:p>
                <a:pPr/>
                <a14:m>
                  <m:oMathPara xmlns:m="http://schemas.openxmlformats.org/officeDocument/2006/math">
                    <m:oMathParaPr>
                      <m:jc m:val="centerGroup"/>
                    </m:oMathParaPr>
                    <m:oMath xmlns:m="http://schemas.openxmlformats.org/officeDocument/2006/math">
                      <m:sSub>
                        <m:sSubPr>
                          <m:ctrlPr>
                            <a:rPr lang="en-US" sz="3266" i="1">
                              <a:latin typeface="Cambria Math" panose="02040503050406030204" pitchFamily="18" charset="0"/>
                            </a:rPr>
                          </m:ctrlPr>
                        </m:sSubPr>
                        <m:e>
                          <m:r>
                            <a:rPr lang="en-US" sz="3266" i="1">
                              <a:latin typeface="Cambria Math" panose="02040503050406030204" pitchFamily="18" charset="0"/>
                            </a:rPr>
                            <m:t>𝑣</m:t>
                          </m:r>
                        </m:e>
                        <m:sub>
                          <m:r>
                            <a:rPr lang="en-US" sz="3266" i="1">
                              <a:latin typeface="Cambria Math" panose="02040503050406030204" pitchFamily="18" charset="0"/>
                            </a:rPr>
                            <m:t>𝑘</m:t>
                          </m:r>
                        </m:sub>
                      </m:sSub>
                      <m:r>
                        <a:rPr lang="en-US" sz="3266">
                          <a:latin typeface="Cambria Math" panose="02040503050406030204" pitchFamily="18" charset="0"/>
                        </a:rPr>
                        <m:t>=</m:t>
                      </m:r>
                      <m:rad>
                        <m:radPr>
                          <m:degHide m:val="on"/>
                          <m:ctrlPr>
                            <a:rPr lang="en-US" sz="3266" i="1">
                              <a:latin typeface="Cambria Math" panose="02040503050406030204" pitchFamily="18" charset="0"/>
                            </a:rPr>
                          </m:ctrlPr>
                        </m:radPr>
                        <m:deg/>
                        <m:e>
                          <m:r>
                            <a:rPr lang="en-US" sz="3266">
                              <a:latin typeface="Cambria Math" panose="02040503050406030204" pitchFamily="18" charset="0"/>
                            </a:rPr>
                            <m:t>2</m:t>
                          </m:r>
                          <m:r>
                            <m:rPr>
                              <m:sty m:val="p"/>
                            </m:rPr>
                            <a:rPr lang="en-US" sz="3266">
                              <a:latin typeface="Cambria Math" panose="02040503050406030204" pitchFamily="18" charset="0"/>
                            </a:rPr>
                            <m:t>gh</m:t>
                          </m:r>
                        </m:e>
                      </m:rad>
                    </m:oMath>
                  </m:oMathPara>
                </a14:m>
                <a:endParaRPr lang="pl-PL" sz="3266" dirty="0"/>
              </a:p>
              <a:p>
                <a:pPr lvl="0"/>
                <a14:m>
                  <m:oMathPara xmlns:m="http://schemas.openxmlformats.org/officeDocument/2006/math">
                    <m:oMathParaPr>
                      <m:jc m:val="centerGroup"/>
                    </m:oMathParaPr>
                    <m:oMath xmlns:m="http://schemas.openxmlformats.org/officeDocument/2006/math">
                      <m:sSub>
                        <m:sSubPr>
                          <m:ctrlPr>
                            <a:rPr lang="en-US" sz="3266" i="1">
                              <a:latin typeface="Cambria Math" panose="02040503050406030204" pitchFamily="18" charset="0"/>
                            </a:rPr>
                          </m:ctrlPr>
                        </m:sSubPr>
                        <m:e>
                          <m:r>
                            <a:rPr lang="en-US" sz="3266" i="1">
                              <a:latin typeface="Cambria Math" panose="02040503050406030204" pitchFamily="18" charset="0"/>
                            </a:rPr>
                            <m:t>𝑣</m:t>
                          </m:r>
                        </m:e>
                        <m:sub>
                          <m:r>
                            <a:rPr lang="en-US" sz="3266" i="1">
                              <a:latin typeface="Cambria Math" panose="02040503050406030204" pitchFamily="18" charset="0"/>
                            </a:rPr>
                            <m:t>𝑘</m:t>
                          </m:r>
                        </m:sub>
                      </m:sSub>
                      <m:r>
                        <a:rPr lang="en-US" sz="3266">
                          <a:latin typeface="Cambria Math" panose="02040503050406030204" pitchFamily="18" charset="0"/>
                        </a:rPr>
                        <m:t>=15,5</m:t>
                      </m:r>
                      <m:f>
                        <m:fPr>
                          <m:ctrlPr>
                            <a:rPr lang="en-US" sz="3266" i="1">
                              <a:latin typeface="Cambria Math" panose="02040503050406030204" pitchFamily="18" charset="0"/>
                            </a:rPr>
                          </m:ctrlPr>
                        </m:fPr>
                        <m:num>
                          <m:r>
                            <a:rPr lang="en-US" sz="3266" i="1">
                              <a:latin typeface="Cambria Math" panose="02040503050406030204" pitchFamily="18" charset="0"/>
                            </a:rPr>
                            <m:t>𝑚</m:t>
                          </m:r>
                        </m:num>
                        <m:den>
                          <m:r>
                            <a:rPr lang="en-US" sz="3266" i="1">
                              <a:latin typeface="Cambria Math" panose="02040503050406030204" pitchFamily="18" charset="0"/>
                            </a:rPr>
                            <m:t>𝑠</m:t>
                          </m:r>
                        </m:den>
                      </m:f>
                      <m:r>
                        <a:rPr lang="en-US" sz="3266">
                          <a:latin typeface="Cambria Math" panose="02040503050406030204" pitchFamily="18" charset="0"/>
                        </a:rPr>
                        <m:t>=56</m:t>
                      </m:r>
                      <m:f>
                        <m:fPr>
                          <m:ctrlPr>
                            <a:rPr lang="en-US" sz="3266" i="1">
                              <a:latin typeface="Cambria Math" panose="02040503050406030204" pitchFamily="18" charset="0"/>
                            </a:rPr>
                          </m:ctrlPr>
                        </m:fPr>
                        <m:num>
                          <m:r>
                            <a:rPr lang="en-US" sz="3266" i="1">
                              <a:latin typeface="Cambria Math" panose="02040503050406030204" pitchFamily="18" charset="0"/>
                            </a:rPr>
                            <m:t>𝑘𝑚</m:t>
                          </m:r>
                        </m:num>
                        <m:den>
                          <m:r>
                            <a:rPr lang="en-US" sz="3266" i="1">
                              <a:latin typeface="Cambria Math" panose="02040503050406030204" pitchFamily="18" charset="0"/>
                            </a:rPr>
                            <m:t>h</m:t>
                          </m:r>
                        </m:den>
                      </m:f>
                    </m:oMath>
                  </m:oMathPara>
                </a14:m>
                <a:endParaRPr lang="x-none" sz="3266" dirty="0">
                  <a:solidFill>
                    <a:srgbClr val="000000"/>
                  </a:solidFill>
                  <a:latin typeface="Arial" pitchFamily="18"/>
                  <a:cs typeface="Tahoma" pitchFamily="2"/>
                </a:endParaRPr>
              </a:p>
            </p:txBody>
          </p:sp>
        </mc:Choice>
        <mc:Fallback xmlns="">
          <p:sp>
            <p:nvSpPr>
              <p:cNvPr id="18" name="Content Placeholder 17"/>
              <p:cNvSpPr>
                <a:spLocks noGrp="1" noRot="1" noChangeAspect="1" noMove="1" noResize="1" noEditPoints="1" noAdjustHandles="1" noChangeArrowheads="1" noChangeShapeType="1" noTextEdit="1"/>
              </p:cNvSpPr>
              <p:nvPr>
                <p:ph idx="1"/>
              </p:nvPr>
            </p:nvSpPr>
            <p:spPr>
              <a:blipFill rotWithShape="0">
                <a:blip r:embed="rId3"/>
                <a:stretch>
                  <a:fillRect/>
                </a:stretch>
              </a:blipFill>
            </p:spPr>
            <p:txBody>
              <a:bodyPr/>
              <a:lstStyle/>
              <a:p>
                <a:r>
                  <a:rPr lang="en-US">
                    <a:noFill/>
                  </a:rPr>
                  <a:t> </a:t>
                </a:r>
              </a:p>
            </p:txBody>
          </p:sp>
        </mc:Fallback>
      </mc:AlternateContent>
      <p:sp>
        <p:nvSpPr>
          <p:cNvPr id="4" name="TextBox 3"/>
          <p:cNvSpPr txBox="1">
            <a:spLocks noResize="1"/>
          </p:cNvSpPr>
          <p:nvPr/>
        </p:nvSpPr>
        <p:spPr>
          <a:xfrm>
            <a:off x="881689" y="3592423"/>
            <a:ext cx="1631123" cy="1268978"/>
          </a:xfrm>
          <a:prstGeom prst="rect">
            <a:avLst/>
          </a:prstGeom>
          <a:noFill/>
          <a:ln>
            <a:noFill/>
          </a:ln>
        </p:spPr>
        <p:txBody>
          <a:bodyPr vert="horz" wrap="none" lIns="81638" tIns="40819" rIns="81638" bIns="40819" anchor="ctr" anchorCtr="1" compatLnSpc="0">
            <a:noAutofit/>
          </a:bodyPr>
          <a:lstStyle/>
          <a:p>
            <a:pPr hangingPunct="0"/>
            <a:endParaRPr lang="en-US" sz="1633" dirty="0">
              <a:solidFill>
                <a:prstClr val="black"/>
              </a:solidFill>
            </a:endParaRPr>
          </a:p>
        </p:txBody>
      </p:sp>
      <p:sp>
        <p:nvSpPr>
          <p:cNvPr id="5" name="TextBox 4"/>
          <p:cNvSpPr txBox="1">
            <a:spLocks noResize="1"/>
          </p:cNvSpPr>
          <p:nvPr/>
        </p:nvSpPr>
        <p:spPr>
          <a:xfrm>
            <a:off x="881689" y="5551731"/>
            <a:ext cx="1760437" cy="666164"/>
          </a:xfrm>
          <a:prstGeom prst="rect">
            <a:avLst/>
          </a:prstGeom>
          <a:noFill/>
          <a:ln>
            <a:noFill/>
          </a:ln>
        </p:spPr>
        <p:txBody>
          <a:bodyPr vert="horz" wrap="none" lIns="81638" tIns="40819" rIns="81638" bIns="40819" anchor="ctr" anchorCtr="1" compatLnSpc="0">
            <a:noAutofit/>
          </a:bodyPr>
          <a:lstStyle/>
          <a:p>
            <a:pPr hangingPunct="0"/>
            <a:endParaRPr lang="en-US" sz="1633" dirty="0">
              <a:solidFill>
                <a:prstClr val="black"/>
              </a:solidFill>
            </a:endParaRPr>
          </a:p>
        </p:txBody>
      </p:sp>
      <p:sp>
        <p:nvSpPr>
          <p:cNvPr id="6" name="TextBox 5"/>
          <p:cNvSpPr txBox="1">
            <a:spLocks noResize="1"/>
          </p:cNvSpPr>
          <p:nvPr/>
        </p:nvSpPr>
        <p:spPr>
          <a:xfrm>
            <a:off x="4898268" y="2939321"/>
            <a:ext cx="2048782" cy="642000"/>
          </a:xfrm>
          <a:prstGeom prst="rect">
            <a:avLst/>
          </a:prstGeom>
          <a:noFill/>
          <a:ln>
            <a:noFill/>
          </a:ln>
        </p:spPr>
        <p:txBody>
          <a:bodyPr vert="horz" wrap="none" lIns="81638" tIns="40819" rIns="81638" bIns="40819" anchor="ctr" anchorCtr="1" compatLnSpc="0">
            <a:noAutofit/>
          </a:bodyPr>
          <a:lstStyle/>
          <a:p>
            <a:pPr hangingPunct="0"/>
            <a:endParaRPr lang="en-US" sz="1633" dirty="0">
              <a:solidFill>
                <a:prstClr val="black"/>
              </a:solidFill>
            </a:endParaRPr>
          </a:p>
        </p:txBody>
      </p:sp>
      <p:sp>
        <p:nvSpPr>
          <p:cNvPr id="7" name="TextBox 6"/>
          <p:cNvSpPr txBox="1">
            <a:spLocks noResize="1"/>
          </p:cNvSpPr>
          <p:nvPr/>
        </p:nvSpPr>
        <p:spPr>
          <a:xfrm>
            <a:off x="4231451" y="4578608"/>
            <a:ext cx="3932329" cy="1136398"/>
          </a:xfrm>
          <a:prstGeom prst="rect">
            <a:avLst/>
          </a:prstGeom>
          <a:noFill/>
          <a:ln>
            <a:noFill/>
          </a:ln>
        </p:spPr>
        <p:txBody>
          <a:bodyPr vert="horz" wrap="none" lIns="81638" tIns="40819" rIns="81638" bIns="40819" anchor="ctr" anchorCtr="1" compatLnSpc="0">
            <a:noAutofit/>
          </a:bodyPr>
          <a:lstStyle/>
          <a:p>
            <a:pPr hangingPunct="0"/>
            <a:endParaRPr lang="en-US" sz="1633" dirty="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fontScale="90000"/>
          </a:bodyPr>
          <a:lstStyle/>
          <a:p>
            <a:pPr lvl="0"/>
            <a:r>
              <a:rPr lang="pl-PL" dirty="0" smtClean="0"/>
              <a:t>Zasada zachowania </a:t>
            </a:r>
            <a:br>
              <a:rPr lang="pl-PL" dirty="0" smtClean="0"/>
            </a:br>
            <a:r>
              <a:rPr lang="pl-PL" dirty="0" smtClean="0"/>
              <a:t>energii mechanicznej</a:t>
            </a:r>
            <a:endParaRPr lang="x-none" dirty="0"/>
          </a:p>
        </p:txBody>
      </p:sp>
      <p:sp>
        <p:nvSpPr>
          <p:cNvPr id="4" name="Content Placeholder 3"/>
          <p:cNvSpPr>
            <a:spLocks noGrp="1"/>
          </p:cNvSpPr>
          <p:nvPr>
            <p:ph idx="1"/>
          </p:nvPr>
        </p:nvSpPr>
        <p:spPr/>
        <p:txBody>
          <a:bodyPr/>
          <a:lstStyle/>
          <a:p>
            <a:r>
              <a:rPr lang="pl-PL" dirty="0"/>
              <a:t>Korzystając z tej zasady można </a:t>
            </a:r>
            <a:r>
              <a:rPr lang="pl-PL" dirty="0" smtClean="0"/>
              <a:t/>
            </a:r>
            <a:br>
              <a:rPr lang="pl-PL" dirty="0" smtClean="0"/>
            </a:br>
            <a:r>
              <a:rPr lang="pl-PL" dirty="0" smtClean="0"/>
              <a:t>np</a:t>
            </a:r>
            <a:r>
              <a:rPr lang="pl-PL" dirty="0"/>
              <a:t>. wyznaczyć prędkość, </a:t>
            </a:r>
            <a:r>
              <a:rPr lang="pl-PL" dirty="0" smtClean="0"/>
              <a:t/>
            </a:r>
            <a:br>
              <a:rPr lang="pl-PL" dirty="0" smtClean="0"/>
            </a:br>
            <a:r>
              <a:rPr lang="pl-PL" dirty="0" smtClean="0"/>
              <a:t>z </a:t>
            </a:r>
            <a:r>
              <a:rPr lang="pl-PL" dirty="0"/>
              <a:t>jaką szklanka rozbiła się uderzając o podłogę, </a:t>
            </a:r>
            <a:r>
              <a:rPr lang="pl-PL" dirty="0" smtClean="0"/>
              <a:t/>
            </a:r>
            <a:br>
              <a:rPr lang="pl-PL" dirty="0" smtClean="0"/>
            </a:br>
            <a:r>
              <a:rPr lang="pl-PL" dirty="0" smtClean="0"/>
              <a:t>gdy </a:t>
            </a:r>
            <a:r>
              <a:rPr lang="pl-PL" dirty="0"/>
              <a:t>niefortunnie spadła ze stołu.</a:t>
            </a:r>
            <a:endParaRPr lang="en-US" dirty="0"/>
          </a:p>
        </p:txBody>
      </p:sp>
    </p:spTree>
    <p:extLst>
      <p:ext uri="{BB962C8B-B14F-4D97-AF65-F5344CB8AC3E}">
        <p14:creationId xmlns:p14="http://schemas.microsoft.com/office/powerpoint/2010/main" val="8217579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a:bodyPr>
          <a:lstStyle/>
          <a:p>
            <a:pPr lvl="0"/>
            <a:r>
              <a:rPr lang="pl-PL" dirty="0" smtClean="0"/>
              <a:t>Zadania</a:t>
            </a:r>
            <a:endParaRPr lang="x-none" dirty="0"/>
          </a:p>
        </p:txBody>
      </p:sp>
      <p:sp>
        <p:nvSpPr>
          <p:cNvPr id="4" name="Content Placeholder 3"/>
          <p:cNvSpPr>
            <a:spLocks noGrp="1"/>
          </p:cNvSpPr>
          <p:nvPr>
            <p:ph idx="1"/>
          </p:nvPr>
        </p:nvSpPr>
        <p:spPr/>
        <p:txBody>
          <a:bodyPr/>
          <a:lstStyle/>
          <a:p>
            <a:r>
              <a:rPr lang="pl-PL" dirty="0"/>
              <a:t>Zadanie 1.</a:t>
            </a:r>
            <a:br>
              <a:rPr lang="pl-PL" dirty="0"/>
            </a:br>
            <a:r>
              <a:rPr lang="pl-PL" dirty="0"/>
              <a:t>Jaką energię mechaniczną ma ciało o masie 2kg znajdujące się na wysokości 5m i poruszające </a:t>
            </a:r>
            <a:r>
              <a:rPr lang="pl-PL" dirty="0" smtClean="0"/>
              <a:t/>
            </a:r>
            <a:br>
              <a:rPr lang="pl-PL" dirty="0" smtClean="0"/>
            </a:br>
            <a:r>
              <a:rPr lang="pl-PL" dirty="0" smtClean="0"/>
              <a:t>z </a:t>
            </a:r>
            <a:r>
              <a:rPr lang="pl-PL" dirty="0"/>
              <a:t>prędkością 9m/s?</a:t>
            </a:r>
          </a:p>
          <a:p>
            <a:r>
              <a:rPr lang="pl-PL" dirty="0"/>
              <a:t>Zadanie 2.</a:t>
            </a:r>
            <a:br>
              <a:rPr lang="pl-PL" dirty="0"/>
            </a:br>
            <a:r>
              <a:rPr lang="pl-PL" dirty="0"/>
              <a:t>Sopel lodu o masie 125g oderwał się od mostu na wysokości 4m nad ziemią. Jaka jest jego energia mechaniczna w momencie oderwania od mostu</a:t>
            </a:r>
            <a:r>
              <a:rPr lang="pl-PL" dirty="0" smtClean="0"/>
              <a:t>?</a:t>
            </a:r>
            <a:endParaRPr lang="pl-PL" dirty="0"/>
          </a:p>
        </p:txBody>
      </p:sp>
    </p:spTree>
    <p:extLst>
      <p:ext uri="{BB962C8B-B14F-4D97-AF65-F5344CB8AC3E}">
        <p14:creationId xmlns:p14="http://schemas.microsoft.com/office/powerpoint/2010/main" val="33244342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a:bodyPr>
          <a:lstStyle/>
          <a:p>
            <a:pPr lvl="0"/>
            <a:r>
              <a:rPr lang="pl-PL" dirty="0" smtClean="0"/>
              <a:t>Zadania</a:t>
            </a:r>
            <a:endParaRPr lang="x-none" dirty="0"/>
          </a:p>
        </p:txBody>
      </p:sp>
      <p:sp>
        <p:nvSpPr>
          <p:cNvPr id="4" name="Content Placeholder 3"/>
          <p:cNvSpPr>
            <a:spLocks noGrp="1"/>
          </p:cNvSpPr>
          <p:nvPr>
            <p:ph idx="1"/>
          </p:nvPr>
        </p:nvSpPr>
        <p:spPr/>
        <p:txBody>
          <a:bodyPr/>
          <a:lstStyle/>
          <a:p>
            <a:r>
              <a:rPr lang="pl-PL" dirty="0"/>
              <a:t>Zadanie 3.</a:t>
            </a:r>
            <a:br>
              <a:rPr lang="pl-PL" dirty="0"/>
            </a:br>
            <a:r>
              <a:rPr lang="pl-PL" dirty="0"/>
              <a:t>Ciało o masie </a:t>
            </a:r>
            <a:r>
              <a:rPr lang="pl-PL" dirty="0" smtClean="0"/>
              <a:t>10 kg </a:t>
            </a:r>
            <a:r>
              <a:rPr lang="pl-PL" dirty="0"/>
              <a:t>wyrzucono z wysokiej wieży </a:t>
            </a:r>
            <a:r>
              <a:rPr lang="pl-PL" dirty="0" smtClean="0"/>
              <a:t/>
            </a:r>
            <a:br>
              <a:rPr lang="pl-PL" dirty="0" smtClean="0"/>
            </a:br>
            <a:r>
              <a:rPr lang="pl-PL" dirty="0" smtClean="0"/>
              <a:t>(</a:t>
            </a:r>
            <a:r>
              <a:rPr lang="pl-PL" dirty="0"/>
              <a:t>o wysokości </a:t>
            </a:r>
            <a:r>
              <a:rPr lang="pl-PL" dirty="0" smtClean="0"/>
              <a:t>50 m</a:t>
            </a:r>
            <a:r>
              <a:rPr lang="pl-PL" dirty="0"/>
              <a:t>). </a:t>
            </a:r>
            <a:endParaRPr lang="pl-PL" dirty="0" smtClean="0"/>
          </a:p>
          <a:p>
            <a:r>
              <a:rPr lang="pl-PL" dirty="0" smtClean="0"/>
              <a:t>Jaką </a:t>
            </a:r>
            <a:r>
              <a:rPr lang="pl-PL" dirty="0"/>
              <a:t>energię </a:t>
            </a:r>
            <a:r>
              <a:rPr lang="pl-PL" dirty="0" smtClean="0"/>
              <a:t>potencjalną ciało </a:t>
            </a:r>
            <a:r>
              <a:rPr lang="pl-PL" dirty="0"/>
              <a:t>miało na wysokości </a:t>
            </a:r>
            <a:r>
              <a:rPr lang="pl-PL" dirty="0" smtClean="0"/>
              <a:t>50m</a:t>
            </a:r>
            <a:r>
              <a:rPr lang="pl-PL" dirty="0"/>
              <a:t>, a jaką na wysokości </a:t>
            </a:r>
            <a:r>
              <a:rPr lang="pl-PL" dirty="0" smtClean="0"/>
              <a:t>30 m</a:t>
            </a:r>
            <a:r>
              <a:rPr lang="pl-PL" dirty="0"/>
              <a:t>? </a:t>
            </a:r>
          </a:p>
          <a:p>
            <a:r>
              <a:rPr lang="pl-PL" dirty="0" smtClean="0"/>
              <a:t>Ile </a:t>
            </a:r>
            <a:r>
              <a:rPr lang="pl-PL" dirty="0"/>
              <a:t>dżuli energii potencjalnej </a:t>
            </a:r>
            <a:r>
              <a:rPr lang="pl-PL" dirty="0" smtClean="0"/>
              <a:t>zamieniło </a:t>
            </a:r>
            <a:r>
              <a:rPr lang="pl-PL" dirty="0"/>
              <a:t>się na energię kinetyczną, gdy ciało znajdowało się na wysokości 30m</a:t>
            </a:r>
            <a:r>
              <a:rPr lang="pl-PL" dirty="0" smtClean="0"/>
              <a:t>?</a:t>
            </a:r>
            <a:endParaRPr lang="pl-PL" dirty="0"/>
          </a:p>
        </p:txBody>
      </p:sp>
    </p:spTree>
    <p:extLst>
      <p:ext uri="{BB962C8B-B14F-4D97-AF65-F5344CB8AC3E}">
        <p14:creationId xmlns:p14="http://schemas.microsoft.com/office/powerpoint/2010/main" val="1136585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a:bodyPr>
          <a:lstStyle/>
          <a:p>
            <a:pPr lvl="0"/>
            <a:r>
              <a:rPr lang="pl-PL" dirty="0" smtClean="0"/>
              <a:t>Zadania</a:t>
            </a:r>
            <a:endParaRPr lang="x-none" dirty="0"/>
          </a:p>
        </p:txBody>
      </p:sp>
      <p:sp>
        <p:nvSpPr>
          <p:cNvPr id="4" name="Content Placeholder 3"/>
          <p:cNvSpPr>
            <a:spLocks noGrp="1"/>
          </p:cNvSpPr>
          <p:nvPr>
            <p:ph idx="1"/>
          </p:nvPr>
        </p:nvSpPr>
        <p:spPr/>
        <p:txBody>
          <a:bodyPr/>
          <a:lstStyle/>
          <a:p>
            <a:r>
              <a:rPr lang="pl-PL" dirty="0"/>
              <a:t>Zadanie 4.</a:t>
            </a:r>
            <a:br>
              <a:rPr lang="pl-PL" dirty="0"/>
            </a:br>
            <a:r>
              <a:rPr lang="pl-PL" dirty="0"/>
              <a:t>Kropla, spadając z drzewa, w pewnym momencie miała prędkość </a:t>
            </a:r>
            <a:r>
              <a:rPr lang="pl-PL" dirty="0" smtClean="0"/>
              <a:t>10 m / s</a:t>
            </a:r>
            <a:r>
              <a:rPr lang="pl-PL" dirty="0"/>
              <a:t>. </a:t>
            </a:r>
            <a:br>
              <a:rPr lang="pl-PL" dirty="0"/>
            </a:br>
            <a:r>
              <a:rPr lang="pl-PL" dirty="0" smtClean="0"/>
              <a:t>Jaką </a:t>
            </a:r>
            <a:r>
              <a:rPr lang="pl-PL" dirty="0"/>
              <a:t>miała wówczas </a:t>
            </a:r>
            <a:r>
              <a:rPr lang="pl-PL" dirty="0" smtClean="0"/>
              <a:t>energię </a:t>
            </a:r>
            <a:r>
              <a:rPr lang="pl-PL" dirty="0"/>
              <a:t>kinetyczną (przyjmij masę kropli równą </a:t>
            </a:r>
            <a:r>
              <a:rPr lang="pl-PL" dirty="0" smtClean="0"/>
              <a:t>0,04 g</a:t>
            </a:r>
            <a:r>
              <a:rPr lang="pl-PL" dirty="0"/>
              <a:t>)? </a:t>
            </a:r>
            <a:br>
              <a:rPr lang="pl-PL" dirty="0"/>
            </a:br>
            <a:r>
              <a:rPr lang="pl-PL" dirty="0" smtClean="0"/>
              <a:t>Ile </a:t>
            </a:r>
            <a:r>
              <a:rPr lang="pl-PL" dirty="0"/>
              <a:t>energii potencjalnej straciła ona </a:t>
            </a:r>
            <a:r>
              <a:rPr lang="pl-PL" dirty="0" smtClean="0"/>
              <a:t>do tego </a:t>
            </a:r>
            <a:r>
              <a:rPr lang="pl-PL" dirty="0"/>
              <a:t>czasu? </a:t>
            </a:r>
            <a:br>
              <a:rPr lang="pl-PL" dirty="0"/>
            </a:br>
            <a:r>
              <a:rPr lang="pl-PL" dirty="0" smtClean="0"/>
              <a:t>O </a:t>
            </a:r>
            <a:r>
              <a:rPr lang="pl-PL" dirty="0"/>
              <a:t>ile zmieniła się energia mechaniczna ciała</a:t>
            </a:r>
            <a:r>
              <a:rPr lang="pl-PL" dirty="0" smtClean="0"/>
              <a:t>?</a:t>
            </a:r>
          </a:p>
          <a:p>
            <a:r>
              <a:rPr lang="pl-PL" dirty="0"/>
              <a:t>Zadanie 5.</a:t>
            </a:r>
            <a:br>
              <a:rPr lang="pl-PL" dirty="0"/>
            </a:br>
            <a:r>
              <a:rPr lang="pl-PL" dirty="0"/>
              <a:t>Podczas nieudanej operacji wymiany </a:t>
            </a:r>
            <a:r>
              <a:rPr lang="pl-PL" dirty="0" smtClean="0"/>
              <a:t>żarówki spadła </a:t>
            </a:r>
            <a:r>
              <a:rPr lang="pl-PL" dirty="0"/>
              <a:t>ona z wysokości 2,45 m </a:t>
            </a:r>
            <a:r>
              <a:rPr lang="pl-PL" dirty="0" smtClean="0"/>
              <a:t>i </a:t>
            </a:r>
            <a:r>
              <a:rPr lang="pl-PL" dirty="0"/>
              <a:t>rozbiła się o podłogę pokoju. </a:t>
            </a:r>
            <a:br>
              <a:rPr lang="pl-PL" dirty="0"/>
            </a:br>
            <a:r>
              <a:rPr lang="pl-PL" dirty="0"/>
              <a:t>Z jaką prędkością żarówka uderzyła w podłogę</a:t>
            </a:r>
            <a:r>
              <a:rPr lang="pl-PL" dirty="0" smtClean="0"/>
              <a:t>?</a:t>
            </a:r>
            <a:endParaRPr lang="pl-PL" dirty="0"/>
          </a:p>
        </p:txBody>
      </p:sp>
    </p:spTree>
    <p:extLst>
      <p:ext uri="{BB962C8B-B14F-4D97-AF65-F5344CB8AC3E}">
        <p14:creationId xmlns:p14="http://schemas.microsoft.com/office/powerpoint/2010/main" val="724074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a:bodyPr>
          <a:lstStyle/>
          <a:p>
            <a:pPr lvl="0"/>
            <a:r>
              <a:rPr lang="pl-PL" dirty="0" smtClean="0"/>
              <a:t>Zadania</a:t>
            </a:r>
            <a:endParaRPr lang="x-none" dirty="0"/>
          </a:p>
        </p:txBody>
      </p:sp>
      <p:sp>
        <p:nvSpPr>
          <p:cNvPr id="4" name="Content Placeholder 3"/>
          <p:cNvSpPr>
            <a:spLocks noGrp="1"/>
          </p:cNvSpPr>
          <p:nvPr>
            <p:ph idx="1"/>
          </p:nvPr>
        </p:nvSpPr>
        <p:spPr/>
        <p:txBody>
          <a:bodyPr/>
          <a:lstStyle/>
          <a:p>
            <a:r>
              <a:rPr lang="pl-PL" dirty="0" smtClean="0"/>
              <a:t>Zadanie 6.</a:t>
            </a:r>
            <a:r>
              <a:rPr lang="pl-PL" dirty="0"/>
              <a:t/>
            </a:r>
            <a:br>
              <a:rPr lang="pl-PL" dirty="0"/>
            </a:br>
            <a:r>
              <a:rPr lang="pl-PL" dirty="0"/>
              <a:t>Jaką prędkość będzie miał tuż nad ziemią długopis, który spadł z ławki z wysokości </a:t>
            </a:r>
            <a:r>
              <a:rPr lang="pl-PL" dirty="0" smtClean="0"/>
              <a:t>80 cm</a:t>
            </a:r>
            <a:r>
              <a:rPr lang="pl-PL" dirty="0"/>
              <a:t>? </a:t>
            </a:r>
            <a:r>
              <a:rPr lang="pl-PL" dirty="0" smtClean="0"/>
              <a:t/>
            </a:r>
            <a:br>
              <a:rPr lang="pl-PL" dirty="0" smtClean="0"/>
            </a:br>
            <a:r>
              <a:rPr lang="pl-PL" dirty="0" smtClean="0"/>
              <a:t>Wynik </a:t>
            </a:r>
            <a:r>
              <a:rPr lang="pl-PL" dirty="0"/>
              <a:t>podaj w km/h</a:t>
            </a:r>
            <a:r>
              <a:rPr lang="pl-PL" dirty="0" smtClean="0"/>
              <a:t>.</a:t>
            </a:r>
          </a:p>
          <a:p>
            <a:r>
              <a:rPr lang="pl-PL" dirty="0"/>
              <a:t>Zadanie </a:t>
            </a:r>
            <a:r>
              <a:rPr lang="pl-PL" dirty="0" smtClean="0"/>
              <a:t>7. </a:t>
            </a:r>
            <a:br>
              <a:rPr lang="pl-PL" dirty="0" smtClean="0"/>
            </a:br>
            <a:r>
              <a:rPr lang="pl-PL" dirty="0" smtClean="0"/>
              <a:t>Szklanka </a:t>
            </a:r>
            <a:r>
              <a:rPr lang="pl-PL" dirty="0"/>
              <a:t>rozbiła się o podłogę, </a:t>
            </a:r>
            <a:r>
              <a:rPr lang="pl-PL" dirty="0" smtClean="0"/>
              <a:t/>
            </a:r>
            <a:br>
              <a:rPr lang="pl-PL" dirty="0" smtClean="0"/>
            </a:br>
            <a:r>
              <a:rPr lang="pl-PL" dirty="0" smtClean="0"/>
              <a:t>uderzając </a:t>
            </a:r>
            <a:r>
              <a:rPr lang="pl-PL" dirty="0"/>
              <a:t>w nią z prędkością </a:t>
            </a:r>
            <a:r>
              <a:rPr lang="pl-PL" dirty="0" smtClean="0"/>
              <a:t>14,4 km/h</a:t>
            </a:r>
            <a:r>
              <a:rPr lang="pl-PL" dirty="0"/>
              <a:t>. </a:t>
            </a:r>
            <a:r>
              <a:rPr lang="pl-PL" dirty="0" smtClean="0"/>
              <a:t/>
            </a:r>
            <a:br>
              <a:rPr lang="pl-PL" dirty="0" smtClean="0"/>
            </a:br>
            <a:r>
              <a:rPr lang="pl-PL" dirty="0" smtClean="0"/>
              <a:t>Z </a:t>
            </a:r>
            <a:r>
              <a:rPr lang="pl-PL" dirty="0"/>
              <a:t>jakiej wysokości została upuszczona szklanka</a:t>
            </a:r>
            <a:r>
              <a:rPr lang="pl-PL" dirty="0" smtClean="0"/>
              <a:t>?</a:t>
            </a:r>
            <a:endParaRPr lang="pl-PL" dirty="0"/>
          </a:p>
        </p:txBody>
      </p:sp>
    </p:spTree>
    <p:extLst>
      <p:ext uri="{BB962C8B-B14F-4D97-AF65-F5344CB8AC3E}">
        <p14:creationId xmlns:p14="http://schemas.microsoft.com/office/powerpoint/2010/main" val="586247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a:bodyPr>
          <a:lstStyle/>
          <a:p>
            <a:pPr lvl="0"/>
            <a:r>
              <a:rPr lang="pl-PL" dirty="0" smtClean="0"/>
              <a:t>Zadania</a:t>
            </a:r>
            <a:endParaRPr lang="x-none" dirty="0"/>
          </a:p>
        </p:txBody>
      </p:sp>
      <p:sp>
        <p:nvSpPr>
          <p:cNvPr id="4" name="Content Placeholder 3"/>
          <p:cNvSpPr>
            <a:spLocks noGrp="1"/>
          </p:cNvSpPr>
          <p:nvPr>
            <p:ph idx="1"/>
          </p:nvPr>
        </p:nvSpPr>
        <p:spPr/>
        <p:txBody>
          <a:bodyPr/>
          <a:lstStyle/>
          <a:p>
            <a:r>
              <a:rPr lang="pl-PL" dirty="0" smtClean="0"/>
              <a:t>Zadanie 8.</a:t>
            </a:r>
            <a:r>
              <a:rPr lang="pl-PL" dirty="0"/>
              <a:t/>
            </a:r>
            <a:br>
              <a:rPr lang="pl-PL" dirty="0"/>
            </a:br>
            <a:r>
              <a:rPr lang="pl-PL" dirty="0"/>
              <a:t>Policjant w pogoni za bandytą wydał ostrzegawczy strzał z pistoletu kierując wylot lufy </a:t>
            </a:r>
            <a:r>
              <a:rPr lang="pl-PL" dirty="0" smtClean="0"/>
              <a:t>pionowo </a:t>
            </a:r>
            <a:r>
              <a:rPr lang="pl-PL" dirty="0"/>
              <a:t>do góry. Pocisk opuścił lufę pistoletu z prędkością </a:t>
            </a:r>
            <a:r>
              <a:rPr lang="pl-PL" dirty="0" smtClean="0"/>
              <a:t>700 m/s</a:t>
            </a:r>
            <a:r>
              <a:rPr lang="pl-PL" dirty="0"/>
              <a:t>. </a:t>
            </a:r>
            <a:r>
              <a:rPr lang="pl-PL" dirty="0" smtClean="0"/>
              <a:t/>
            </a:r>
            <a:br>
              <a:rPr lang="pl-PL" dirty="0" smtClean="0"/>
            </a:br>
            <a:r>
              <a:rPr lang="pl-PL" dirty="0" smtClean="0"/>
              <a:t>Na </a:t>
            </a:r>
            <a:r>
              <a:rPr lang="pl-PL" dirty="0"/>
              <a:t>jaką </a:t>
            </a:r>
            <a:r>
              <a:rPr lang="pl-PL" dirty="0" smtClean="0"/>
              <a:t>wysokość wzniesie </a:t>
            </a:r>
            <a:r>
              <a:rPr lang="pl-PL" dirty="0"/>
              <a:t>się pocisk</a:t>
            </a:r>
            <a:r>
              <a:rPr lang="pl-PL" dirty="0" smtClean="0"/>
              <a:t>?</a:t>
            </a:r>
          </a:p>
          <a:p>
            <a:r>
              <a:rPr lang="pl-PL" dirty="0"/>
              <a:t>Zadanie </a:t>
            </a:r>
            <a:r>
              <a:rPr lang="pl-PL" dirty="0" smtClean="0"/>
              <a:t>9. </a:t>
            </a:r>
            <a:br>
              <a:rPr lang="pl-PL" dirty="0" smtClean="0"/>
            </a:br>
            <a:r>
              <a:rPr lang="pl-PL" dirty="0" smtClean="0"/>
              <a:t>Podczas </a:t>
            </a:r>
            <a:r>
              <a:rPr lang="pl-PL" dirty="0"/>
              <a:t>wyskoku z samolotu na wysokości </a:t>
            </a:r>
            <a:r>
              <a:rPr lang="pl-PL" dirty="0" smtClean="0"/>
              <a:t>4,5 km </a:t>
            </a:r>
            <a:r>
              <a:rPr lang="pl-PL" dirty="0"/>
              <a:t>nad ziemią spadochroniarz nieostrożnie potrącił </a:t>
            </a:r>
            <a:r>
              <a:rPr lang="pl-PL" dirty="0" smtClean="0"/>
              <a:t>butelkę</a:t>
            </a:r>
            <a:br>
              <a:rPr lang="pl-PL" dirty="0" smtClean="0"/>
            </a:br>
            <a:r>
              <a:rPr lang="pl-PL" dirty="0" smtClean="0"/>
              <a:t>z </a:t>
            </a:r>
            <a:r>
              <a:rPr lang="pl-PL" dirty="0"/>
              <a:t>wodą, przez co wypadła ona z samolotu. </a:t>
            </a:r>
            <a:r>
              <a:rPr lang="pl-PL" dirty="0" smtClean="0"/>
              <a:t/>
            </a:r>
            <a:br>
              <a:rPr lang="pl-PL" dirty="0" smtClean="0"/>
            </a:br>
            <a:r>
              <a:rPr lang="pl-PL" dirty="0" smtClean="0"/>
              <a:t>Z </a:t>
            </a:r>
            <a:r>
              <a:rPr lang="pl-PL" dirty="0"/>
              <a:t>jaką prędkością butelka uderzy o ziemię (przy założeniu braku oporów powietrza</a:t>
            </a:r>
            <a:r>
              <a:rPr lang="pl-PL" dirty="0" smtClean="0"/>
              <a:t>)?</a:t>
            </a:r>
            <a:endParaRPr lang="pl-PL" dirty="0"/>
          </a:p>
        </p:txBody>
      </p:sp>
    </p:spTree>
    <p:extLst>
      <p:ext uri="{BB962C8B-B14F-4D97-AF65-F5344CB8AC3E}">
        <p14:creationId xmlns:p14="http://schemas.microsoft.com/office/powerpoint/2010/main" val="3109385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dirty="0"/>
              <a:t>Formy energii</a:t>
            </a:r>
          </a:p>
        </p:txBody>
      </p:sp>
      <p:sp>
        <p:nvSpPr>
          <p:cNvPr id="3" name="Podtytuł 2"/>
          <p:cNvSpPr>
            <a:spLocks noGrp="1"/>
          </p:cNvSpPr>
          <p:nvPr>
            <p:ph type="subTitle" idx="1"/>
          </p:nvPr>
        </p:nvSpPr>
        <p:spPr/>
        <p:txBody>
          <a:bodyPr/>
          <a:lstStyle/>
          <a:p>
            <a:r>
              <a:rPr lang="pl-PL" dirty="0" smtClean="0"/>
              <a:t>Energia</a:t>
            </a:r>
            <a:endParaRPr lang="pl-PL" dirty="0"/>
          </a:p>
        </p:txBody>
      </p:sp>
    </p:spTree>
    <p:extLst>
      <p:ext uri="{BB962C8B-B14F-4D97-AF65-F5344CB8AC3E}">
        <p14:creationId xmlns:p14="http://schemas.microsoft.com/office/powerpoint/2010/main" val="294303459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Wstęp</a:t>
            </a:r>
            <a:endParaRPr lang="pl-PL" dirty="0"/>
          </a:p>
        </p:txBody>
      </p:sp>
      <p:sp>
        <p:nvSpPr>
          <p:cNvPr id="2" name="Symbol zastępczy zawartości 1"/>
          <p:cNvSpPr>
            <a:spLocks noGrp="1"/>
          </p:cNvSpPr>
          <p:nvPr>
            <p:ph idx="1"/>
          </p:nvPr>
        </p:nvSpPr>
        <p:spPr/>
        <p:txBody>
          <a:bodyPr/>
          <a:lstStyle/>
          <a:p>
            <a:r>
              <a:rPr lang="pl-PL" sz="2400" dirty="0" smtClean="0"/>
              <a:t>Poprzednio dowiedzieliście się, że energia mechaniczna</a:t>
            </a:r>
            <a:br>
              <a:rPr lang="pl-PL" sz="2400" dirty="0" smtClean="0"/>
            </a:br>
            <a:r>
              <a:rPr lang="pl-PL" sz="2400" dirty="0" smtClean="0"/>
              <a:t>jest zachowywana.</a:t>
            </a:r>
          </a:p>
          <a:p>
            <a:r>
              <a:rPr lang="pl-PL" sz="2400" dirty="0" smtClean="0"/>
              <a:t>Zasada zachowania energii nie dotyczy jednak wyłącznie energii mechanicznej. </a:t>
            </a:r>
          </a:p>
          <a:p>
            <a:r>
              <a:rPr lang="pl-PL" sz="2400" dirty="0" smtClean="0"/>
              <a:t>Zgodnie z definicją energia nie może być wytwarzana od nowa. </a:t>
            </a:r>
          </a:p>
          <a:p>
            <a:r>
              <a:rPr lang="pl-PL" sz="2400" dirty="0" smtClean="0"/>
              <a:t>Wszelkiego rodzaju procesy przyrodnicze są związane ze zmianą energii z jednego rodzaju w drugi.</a:t>
            </a:r>
          </a:p>
          <a:p>
            <a:r>
              <a:rPr lang="pl-PL" sz="2400" dirty="0" smtClean="0"/>
              <a:t>Energię na geografii dzieli się ze względu na źródła: </a:t>
            </a:r>
            <a:br>
              <a:rPr lang="pl-PL" sz="2400" dirty="0" smtClean="0"/>
            </a:br>
            <a:r>
              <a:rPr lang="pl-PL" sz="2400" dirty="0" smtClean="0"/>
              <a:t>odnawialne i nieodnawialne.</a:t>
            </a:r>
          </a:p>
          <a:p>
            <a:r>
              <a:rPr lang="pl-PL" sz="2400" dirty="0" smtClean="0"/>
              <a:t>Jak energię dzielą fizycy?</a:t>
            </a:r>
            <a:endParaRPr lang="pl-PL" sz="2400" dirty="0"/>
          </a:p>
        </p:txBody>
      </p:sp>
    </p:spTree>
    <p:extLst>
      <p:ext uri="{BB962C8B-B14F-4D97-AF65-F5344CB8AC3E}">
        <p14:creationId xmlns:p14="http://schemas.microsoft.com/office/powerpoint/2010/main" val="14493643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Energia mechaniczna</a:t>
            </a:r>
            <a:endParaRPr lang="pl-PL" dirty="0"/>
          </a:p>
        </p:txBody>
      </p:sp>
      <p:sp>
        <p:nvSpPr>
          <p:cNvPr id="2" name="Symbol zastępczy zawartości 1"/>
          <p:cNvSpPr>
            <a:spLocks noGrp="1"/>
          </p:cNvSpPr>
          <p:nvPr>
            <p:ph idx="1"/>
          </p:nvPr>
        </p:nvSpPr>
        <p:spPr/>
        <p:txBody>
          <a:bodyPr/>
          <a:lstStyle/>
          <a:p>
            <a:pPr lvl="0"/>
            <a:r>
              <a:rPr lang="pl-PL" dirty="0" smtClean="0"/>
              <a:t>Energia mechaniczna jest to energia związana </a:t>
            </a:r>
            <a:br>
              <a:rPr lang="pl-PL" dirty="0" smtClean="0"/>
            </a:br>
            <a:r>
              <a:rPr lang="pl-PL" dirty="0" smtClean="0"/>
              <a:t>z ruchem układu mechanicznego lub ruchem układów względem siebie. </a:t>
            </a:r>
          </a:p>
          <a:p>
            <a:pPr lvl="0"/>
            <a:r>
              <a:rPr lang="pl-PL" dirty="0" smtClean="0"/>
              <a:t>Jak wiemy energia mechaniczna dzieli się na energię potencjalną i energię kinetyczną.</a:t>
            </a:r>
            <a:endParaRPr lang="pl-PL" dirty="0"/>
          </a:p>
        </p:txBody>
      </p:sp>
    </p:spTree>
    <p:extLst>
      <p:ext uri="{BB962C8B-B14F-4D97-AF65-F5344CB8AC3E}">
        <p14:creationId xmlns:p14="http://schemas.microsoft.com/office/powerpoint/2010/main" val="350507482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normAutofit fontScale="90000"/>
          </a:bodyPr>
          <a:lstStyle/>
          <a:p>
            <a:r>
              <a:rPr lang="pl-PL" dirty="0" smtClean="0"/>
              <a:t>Energia mechaniczna </a:t>
            </a:r>
            <a:br>
              <a:rPr lang="pl-PL" dirty="0" smtClean="0"/>
            </a:br>
            <a:r>
              <a:rPr lang="pl-PL" dirty="0" smtClean="0"/>
              <a:t>wykorzystywana jest w wiatrakach.</a:t>
            </a:r>
            <a:endParaRPr lang="pl-PL" dirty="0"/>
          </a:p>
        </p:txBody>
      </p:sp>
      <p:pic>
        <p:nvPicPr>
          <p:cNvPr id="10" name="Picture 2" descr="https://encrypted-tbn3.gstatic.com/images?q=tbn:ANd9GcSdB2RdsPx930HcqliPkaNZgjEusFhdYxXsXBW_Ku1kenO2ejbxM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90852" y="1268760"/>
            <a:ext cx="6762297" cy="450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42053342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Energia chemiczna</a:t>
            </a:r>
            <a:endParaRPr lang="pl-PL" dirty="0"/>
          </a:p>
        </p:txBody>
      </p:sp>
      <p:sp>
        <p:nvSpPr>
          <p:cNvPr id="2" name="Symbol zastępczy zawartości 1"/>
          <p:cNvSpPr>
            <a:spLocks noGrp="1"/>
          </p:cNvSpPr>
          <p:nvPr>
            <p:ph idx="1"/>
          </p:nvPr>
        </p:nvSpPr>
        <p:spPr/>
        <p:txBody>
          <a:bodyPr/>
          <a:lstStyle/>
          <a:p>
            <a:r>
              <a:rPr lang="pl-PL" dirty="0" smtClean="0"/>
              <a:t>Energia chemiczna- związana z przemianami chemicznymi w układzie. </a:t>
            </a:r>
          </a:p>
          <a:p>
            <a:r>
              <a:rPr lang="pl-PL" dirty="0" smtClean="0"/>
              <a:t>Na przykład energia wiązania, </a:t>
            </a:r>
            <a:br>
              <a:rPr lang="pl-PL" dirty="0" smtClean="0"/>
            </a:br>
            <a:r>
              <a:rPr lang="pl-PL" dirty="0" smtClean="0"/>
              <a:t>to energia którą trzeba dostarczyć by zerwać wiązanie pomiędzy atomami lub energia jonizacji,</a:t>
            </a:r>
            <a:br>
              <a:rPr lang="pl-PL" dirty="0" smtClean="0"/>
            </a:br>
            <a:r>
              <a:rPr lang="pl-PL" dirty="0" smtClean="0"/>
              <a:t>czyli energia jaką trzeba dostarczyć by przenieść elektron na poziom wzbudzony.</a:t>
            </a:r>
            <a:endParaRPr lang="pl-PL" dirty="0"/>
          </a:p>
        </p:txBody>
      </p:sp>
    </p:spTree>
    <p:extLst>
      <p:ext uri="{BB962C8B-B14F-4D97-AF65-F5344CB8AC3E}">
        <p14:creationId xmlns:p14="http://schemas.microsoft.com/office/powerpoint/2010/main" val="78047674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Energia chemiczna</a:t>
            </a:r>
            <a:endParaRPr lang="pl-PL" dirty="0"/>
          </a:p>
        </p:txBody>
      </p:sp>
      <p:pic>
        <p:nvPicPr>
          <p:cNvPr id="9" name="Picture 2" descr="https://encrypted-tbn1.gstatic.com/images?q=tbn:ANd9GcSGA5nuJdO2L6uG7Hs3cFk06rhACenZAY24HFUQW6WPmo8l2nWDx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9476" b="9476"/>
          <a:stretch>
            <a:fillRect/>
          </a:stretch>
        </p:blipFill>
        <p:spPr bwMode="auto">
          <a:xfrm flipH="1">
            <a:off x="117639" y="1179000"/>
            <a:ext cx="8908723" cy="450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34817630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Energia termiczna</a:t>
            </a:r>
            <a:endParaRPr lang="pl-PL" dirty="0"/>
          </a:p>
        </p:txBody>
      </p:sp>
      <p:sp>
        <p:nvSpPr>
          <p:cNvPr id="2" name="Symbol zastępczy zawartości 1"/>
          <p:cNvSpPr>
            <a:spLocks noGrp="1"/>
          </p:cNvSpPr>
          <p:nvPr>
            <p:ph idx="1"/>
          </p:nvPr>
        </p:nvSpPr>
        <p:spPr/>
        <p:txBody>
          <a:bodyPr/>
          <a:lstStyle/>
          <a:p>
            <a:r>
              <a:rPr lang="pl-PL" dirty="0" smtClean="0"/>
              <a:t>Energia termiczna (cieplna) - energia związana </a:t>
            </a:r>
            <a:br>
              <a:rPr lang="pl-PL" dirty="0" smtClean="0"/>
            </a:br>
            <a:r>
              <a:rPr lang="pl-PL" dirty="0" smtClean="0"/>
              <a:t>z promieniowaniem cieplnym ciał. </a:t>
            </a:r>
          </a:p>
          <a:p>
            <a:r>
              <a:rPr lang="pl-PL" dirty="0" smtClean="0"/>
              <a:t>Energia skumulowana w ruchach cząsteczek w układzie.</a:t>
            </a:r>
            <a:endParaRPr lang="pl-PL" dirty="0"/>
          </a:p>
        </p:txBody>
      </p:sp>
    </p:spTree>
    <p:extLst>
      <p:ext uri="{BB962C8B-B14F-4D97-AF65-F5344CB8AC3E}">
        <p14:creationId xmlns:p14="http://schemas.microsoft.com/office/powerpoint/2010/main" val="148912464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Moc silnika</a:t>
            </a:r>
            <a:endParaRPr lang="pl-PL" dirty="0"/>
          </a:p>
        </p:txBody>
      </p:sp>
      <p:pic>
        <p:nvPicPr>
          <p:cNvPr id="9" name="Picture Placeholder 2" descr="http://www.motoforum.pl/Magazyn/200407/alfa147_14.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6326" b="16326"/>
          <a:stretch>
            <a:fillRect/>
          </a:stretch>
        </p:blipFill>
        <p:spPr bwMode="auto">
          <a:xfrm>
            <a:off x="457200" y="1470430"/>
            <a:ext cx="8229600" cy="41568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415980549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Energia cieplna</a:t>
            </a:r>
            <a:endParaRPr lang="pl-PL" dirty="0"/>
          </a:p>
        </p:txBody>
      </p:sp>
      <p:pic>
        <p:nvPicPr>
          <p:cNvPr id="8" name="Picture 2" descr="http://www.bbizeneris.pl/upload/ibrowser/energia_slonca_2.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85358" y="1179000"/>
            <a:ext cx="6173285" cy="450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98720278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Energia jądrowa</a:t>
            </a:r>
            <a:endParaRPr lang="pl-PL" dirty="0"/>
          </a:p>
        </p:txBody>
      </p:sp>
      <p:sp>
        <p:nvSpPr>
          <p:cNvPr id="2" name="Symbol zastępczy zawartości 1"/>
          <p:cNvSpPr>
            <a:spLocks noGrp="1"/>
          </p:cNvSpPr>
          <p:nvPr>
            <p:ph idx="1"/>
          </p:nvPr>
        </p:nvSpPr>
        <p:spPr/>
        <p:txBody>
          <a:bodyPr/>
          <a:lstStyle/>
          <a:p>
            <a:r>
              <a:rPr lang="pl-PL" dirty="0" smtClean="0"/>
              <a:t>Energia jądrowa - energia, która jest uzyskiwana podczas przemian jądrowych atomów.</a:t>
            </a:r>
          </a:p>
          <a:p>
            <a:pPr lvl="0"/>
            <a:r>
              <a:rPr lang="pl-PL" dirty="0" smtClean="0"/>
              <a:t>Najpowszechniej wykorzystywana we Francji i Rosji.</a:t>
            </a:r>
            <a:endParaRPr lang="pl-PL" dirty="0"/>
          </a:p>
        </p:txBody>
      </p:sp>
    </p:spTree>
    <p:extLst>
      <p:ext uri="{BB962C8B-B14F-4D97-AF65-F5344CB8AC3E}">
        <p14:creationId xmlns:p14="http://schemas.microsoft.com/office/powerpoint/2010/main" val="248656174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Energia jądrowa</a:t>
            </a:r>
            <a:endParaRPr lang="pl-PL" dirty="0"/>
          </a:p>
        </p:txBody>
      </p:sp>
      <p:pic>
        <p:nvPicPr>
          <p:cNvPr id="7" name="Picture 2" descr="http://www.energetyka.wm.tu.koszalin.pl/images/atom2.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6326" b="16326"/>
          <a:stretch>
            <a:fillRect/>
          </a:stretch>
        </p:blipFill>
        <p:spPr>
          <a:xfrm>
            <a:off x="457201" y="1179000"/>
            <a:ext cx="8229600" cy="450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8166161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smtClean="0"/>
              <a:t>Energia elektryczna i wewnętrzna</a:t>
            </a:r>
            <a:endParaRPr lang="pl-PL" dirty="0"/>
          </a:p>
        </p:txBody>
      </p:sp>
      <p:sp>
        <p:nvSpPr>
          <p:cNvPr id="2" name="Symbol zastępczy zawartości 1"/>
          <p:cNvSpPr>
            <a:spLocks noGrp="1"/>
          </p:cNvSpPr>
          <p:nvPr>
            <p:ph idx="1"/>
          </p:nvPr>
        </p:nvSpPr>
        <p:spPr/>
        <p:txBody>
          <a:bodyPr/>
          <a:lstStyle/>
          <a:p>
            <a:r>
              <a:rPr lang="pl-PL" dirty="0" smtClean="0"/>
              <a:t>Energia elektryczna - energia zmagazynowana w polu elektrycznym.</a:t>
            </a:r>
          </a:p>
          <a:p>
            <a:r>
              <a:rPr lang="pl-PL" dirty="0" smtClean="0"/>
              <a:t>Energia wewnętrzna - funkcja stanu układu. </a:t>
            </a:r>
            <a:br>
              <a:rPr lang="pl-PL" dirty="0" smtClean="0"/>
            </a:br>
            <a:r>
              <a:rPr lang="pl-PL" dirty="0" smtClean="0"/>
              <a:t>Całkowita energia zmagazynowana w danym układzie.</a:t>
            </a:r>
          </a:p>
        </p:txBody>
      </p:sp>
    </p:spTree>
    <p:extLst>
      <p:ext uri="{BB962C8B-B14F-4D97-AF65-F5344CB8AC3E}">
        <p14:creationId xmlns:p14="http://schemas.microsoft.com/office/powerpoint/2010/main" val="197443349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smtClean="0"/>
              <a:t>Energia elektryczna</a:t>
            </a:r>
            <a:endParaRPr lang="pl-PL" dirty="0"/>
          </a:p>
        </p:txBody>
      </p:sp>
      <p:pic>
        <p:nvPicPr>
          <p:cNvPr id="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72000" y="1179000"/>
            <a:ext cx="6000000" cy="450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7468743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Silnik</a:t>
            </a:r>
            <a:endParaRPr lang="pl-PL" dirty="0"/>
          </a:p>
        </p:txBody>
      </p:sp>
      <p:sp>
        <p:nvSpPr>
          <p:cNvPr id="2" name="Symbol zastępczy zawartości 1"/>
          <p:cNvSpPr>
            <a:spLocks noGrp="1"/>
          </p:cNvSpPr>
          <p:nvPr>
            <p:ph idx="1"/>
          </p:nvPr>
        </p:nvSpPr>
        <p:spPr/>
        <p:txBody>
          <a:bodyPr/>
          <a:lstStyle/>
          <a:p>
            <a:r>
              <a:rPr lang="pl-PL" dirty="0" smtClean="0"/>
              <a:t>Silniki - Zasada działania większości silników opiera się na zmianie jednego rodzaju energii w drugi. </a:t>
            </a:r>
            <a:br>
              <a:rPr lang="pl-PL" dirty="0" smtClean="0"/>
            </a:br>
            <a:r>
              <a:rPr lang="pl-PL" dirty="0" smtClean="0"/>
              <a:t>Silnik Stirlinga zmienia energię termiczną w energię mechaniczną, tak samo jak silnik w samochodzie, gdzie spalanie paliwa w reakcji chemicznej prowadzi do wytworzenia ciepła (energia termiczna), </a:t>
            </a:r>
            <a:br>
              <a:rPr lang="pl-PL" dirty="0" smtClean="0"/>
            </a:br>
            <a:r>
              <a:rPr lang="pl-PL" dirty="0" smtClean="0"/>
              <a:t>które zamieniane jest w energię mechaniczną wprawiającą tłok w ruch.</a:t>
            </a:r>
            <a:endParaRPr lang="pl-PL" dirty="0"/>
          </a:p>
        </p:txBody>
      </p:sp>
    </p:spTree>
    <p:extLst>
      <p:ext uri="{BB962C8B-B14F-4D97-AF65-F5344CB8AC3E}">
        <p14:creationId xmlns:p14="http://schemas.microsoft.com/office/powerpoint/2010/main" val="112583083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r>
              <a:rPr lang="pl-PL" dirty="0" smtClean="0"/>
              <a:t>Silnik</a:t>
            </a:r>
            <a:endParaRPr lang="pl-PL" dirty="0"/>
          </a:p>
        </p:txBody>
      </p:sp>
      <p:pic>
        <p:nvPicPr>
          <p:cNvPr id="10" name="Picture Placeholder 2" descr="http://www.motoforum.pl/Magazyn/200407/alfa147_14.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6326" b="16326"/>
          <a:stretch>
            <a:fillRect/>
          </a:stretch>
        </p:blipFill>
        <p:spPr bwMode="auto">
          <a:xfrm>
            <a:off x="457200" y="1470430"/>
            <a:ext cx="8229600" cy="41568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62468227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pl-PL" dirty="0" smtClean="0"/>
              <a:t>Doświadczenie 1 </a:t>
            </a:r>
            <a:r>
              <a:rPr lang="pl-PL" dirty="0"/>
              <a:t>- Silnik</a:t>
            </a:r>
            <a:endParaRPr lang="en-US" dirty="0"/>
          </a:p>
        </p:txBody>
      </p:sp>
      <p:sp>
        <p:nvSpPr>
          <p:cNvPr id="6" name="Content Placeholder 5"/>
          <p:cNvSpPr>
            <a:spLocks noGrp="1"/>
          </p:cNvSpPr>
          <p:nvPr>
            <p:ph idx="1"/>
          </p:nvPr>
        </p:nvSpPr>
        <p:spPr/>
        <p:txBody>
          <a:bodyPr/>
          <a:lstStyle/>
          <a:p>
            <a:r>
              <a:rPr lang="pl-PL" dirty="0"/>
              <a:t>Cel doświadczenia: Demonstracja pracy silnika.</a:t>
            </a:r>
          </a:p>
          <a:p>
            <a:r>
              <a:rPr lang="pl-PL" dirty="0"/>
              <a:t>Zestaw doświadczalny: </a:t>
            </a:r>
            <a:r>
              <a:rPr lang="pl-PL" dirty="0" smtClean="0"/>
              <a:t/>
            </a:r>
            <a:br>
              <a:rPr lang="pl-PL" dirty="0" smtClean="0"/>
            </a:br>
            <a:r>
              <a:rPr lang="pl-PL" dirty="0" smtClean="0"/>
              <a:t>Zestaw </a:t>
            </a:r>
            <a:r>
              <a:rPr lang="pl-PL" dirty="0"/>
              <a:t>zawiera bardzo ciekawy, prosty silnik cieplny wykorzystujący właściwości drutu z pamięcią kształtu (</a:t>
            </a:r>
            <a:r>
              <a:rPr lang="pl-PL" dirty="0" err="1"/>
              <a:t>Nitinol</a:t>
            </a:r>
            <a:r>
              <a:rPr lang="pl-PL" dirty="0"/>
              <a:t>). Zbudowany jest z dwóch kół zamocowanych obrotowo w uchwycie oraz pętli z </a:t>
            </a:r>
            <a:r>
              <a:rPr lang="pl-PL" dirty="0" err="1"/>
              <a:t>Nitinolu</a:t>
            </a:r>
            <a:r>
              <a:rPr lang="pl-PL" dirty="0"/>
              <a:t>. Wymiary silnika: około 15 cm x 25 cm.</a:t>
            </a:r>
          </a:p>
          <a:p>
            <a:r>
              <a:rPr lang="pl-PL" dirty="0"/>
              <a:t>Przebieg doświadczenia: </a:t>
            </a:r>
            <a:r>
              <a:rPr lang="pl-PL" dirty="0" smtClean="0"/>
              <a:t/>
            </a:r>
            <a:br>
              <a:rPr lang="pl-PL" dirty="0" smtClean="0"/>
            </a:br>
            <a:r>
              <a:rPr lang="pl-PL" dirty="0" smtClean="0"/>
              <a:t>Zanurzamy </a:t>
            </a:r>
            <a:r>
              <a:rPr lang="pl-PL" dirty="0"/>
              <a:t>mniejsze kółko w wodzie</a:t>
            </a:r>
            <a:r>
              <a:rPr lang="pl-PL" dirty="0" smtClean="0"/>
              <a:t>.</a:t>
            </a:r>
            <a:endParaRPr lang="pl-PL" dirty="0"/>
          </a:p>
        </p:txBody>
      </p:sp>
    </p:spTree>
    <p:extLst>
      <p:ext uri="{BB962C8B-B14F-4D97-AF65-F5344CB8AC3E}">
        <p14:creationId xmlns:p14="http://schemas.microsoft.com/office/powerpoint/2010/main" val="8507180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pl-PL" dirty="0" smtClean="0"/>
              <a:t>Doświadczenie 2 </a:t>
            </a:r>
            <a:br>
              <a:rPr lang="pl-PL" dirty="0" smtClean="0"/>
            </a:br>
            <a:r>
              <a:rPr lang="pl-PL" dirty="0" smtClean="0"/>
              <a:t>– Konwerter </a:t>
            </a:r>
            <a:r>
              <a:rPr lang="pl-PL" dirty="0"/>
              <a:t>termoelektryczny</a:t>
            </a:r>
            <a:endParaRPr lang="en-US" dirty="0"/>
          </a:p>
        </p:txBody>
      </p:sp>
      <p:sp>
        <p:nvSpPr>
          <p:cNvPr id="6" name="Content Placeholder 5"/>
          <p:cNvSpPr>
            <a:spLocks noGrp="1"/>
          </p:cNvSpPr>
          <p:nvPr>
            <p:ph idx="1"/>
          </p:nvPr>
        </p:nvSpPr>
        <p:spPr/>
        <p:txBody>
          <a:bodyPr/>
          <a:lstStyle/>
          <a:p>
            <a:r>
              <a:rPr lang="pl-PL" dirty="0"/>
              <a:t>Cel doświadczenia: </a:t>
            </a:r>
            <a:r>
              <a:rPr lang="pl-PL" dirty="0" smtClean="0"/>
              <a:t>Pokazanie </a:t>
            </a:r>
            <a:r>
              <a:rPr lang="pl-PL" dirty="0"/>
              <a:t>zmian energii wewnętrznej w energię elektryczną i mechaniczną.</a:t>
            </a:r>
          </a:p>
          <a:p>
            <a:r>
              <a:rPr lang="pl-PL" dirty="0"/>
              <a:t>Zestaw doświadczalny: Zestaw składa się z konwertera termoelektrycznego oraz dwóch naczyń plastikowych.</a:t>
            </a:r>
          </a:p>
          <a:p>
            <a:r>
              <a:rPr lang="pl-PL" dirty="0"/>
              <a:t>Przebieg doświadczenia: </a:t>
            </a:r>
            <a:r>
              <a:rPr lang="pl-PL" dirty="0" smtClean="0"/>
              <a:t/>
            </a:r>
            <a:br>
              <a:rPr lang="pl-PL" dirty="0" smtClean="0"/>
            </a:br>
            <a:r>
              <a:rPr lang="pl-PL" dirty="0" smtClean="0"/>
              <a:t>Konwerter </a:t>
            </a:r>
            <a:r>
              <a:rPr lang="pl-PL" dirty="0"/>
              <a:t>wstawiamy do dwóch naczyń, </a:t>
            </a:r>
            <a:r>
              <a:rPr lang="pl-PL" dirty="0" smtClean="0"/>
              <a:t>jak </a:t>
            </a:r>
            <a:r>
              <a:rPr lang="pl-PL" dirty="0"/>
              <a:t>pokazano na zdjęciu. Do jednego naczynia nalewamy zimnej wody, do drugiego gorącej. </a:t>
            </a:r>
            <a:r>
              <a:rPr lang="pl-PL" dirty="0" smtClean="0"/>
              <a:t/>
            </a:r>
            <a:br>
              <a:rPr lang="pl-PL" dirty="0" smtClean="0"/>
            </a:br>
            <a:r>
              <a:rPr lang="pl-PL" dirty="0" smtClean="0"/>
              <a:t>Przełącznik </a:t>
            </a:r>
            <a:r>
              <a:rPr lang="pl-PL" dirty="0"/>
              <a:t>ustawiamy w pozycji „A”. </a:t>
            </a:r>
          </a:p>
        </p:txBody>
      </p:sp>
    </p:spTree>
    <p:extLst>
      <p:ext uri="{BB962C8B-B14F-4D97-AF65-F5344CB8AC3E}">
        <p14:creationId xmlns:p14="http://schemas.microsoft.com/office/powerpoint/2010/main" val="33970357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pl-PL" dirty="0" smtClean="0"/>
              <a:t>Doświadczenie 3 – Pompa </a:t>
            </a:r>
            <a:r>
              <a:rPr lang="pl-PL" dirty="0"/>
              <a:t>cieplna</a:t>
            </a:r>
            <a:endParaRPr lang="en-US" dirty="0"/>
          </a:p>
        </p:txBody>
      </p:sp>
      <p:sp>
        <p:nvSpPr>
          <p:cNvPr id="6" name="Content Placeholder 5"/>
          <p:cNvSpPr>
            <a:spLocks noGrp="1"/>
          </p:cNvSpPr>
          <p:nvPr>
            <p:ph idx="1"/>
          </p:nvPr>
        </p:nvSpPr>
        <p:spPr/>
        <p:txBody>
          <a:bodyPr/>
          <a:lstStyle/>
          <a:p>
            <a:r>
              <a:rPr lang="pl-PL" sz="2000" dirty="0"/>
              <a:t>Cel doświadczenia: Demonstracja działania pompy </a:t>
            </a:r>
            <a:r>
              <a:rPr lang="pl-PL" sz="2000" dirty="0" smtClean="0"/>
              <a:t>cieplnej.</a:t>
            </a:r>
            <a:endParaRPr lang="pl-PL" sz="2000" dirty="0"/>
          </a:p>
          <a:p>
            <a:r>
              <a:rPr lang="pl-PL" sz="2000" dirty="0" smtClean="0"/>
              <a:t>Zestaw </a:t>
            </a:r>
            <a:r>
              <a:rPr lang="pl-PL" sz="2000" dirty="0"/>
              <a:t>doświadczalny: Konwerter, zasilacz prądu </a:t>
            </a:r>
            <a:r>
              <a:rPr lang="pl-PL" sz="2000" dirty="0" smtClean="0"/>
              <a:t>stałego.</a:t>
            </a:r>
            <a:endParaRPr lang="pl-PL" sz="2000" dirty="0"/>
          </a:p>
          <a:p>
            <a:r>
              <a:rPr lang="pl-PL" sz="2000" dirty="0"/>
              <a:t>Przebieg doświadczenia: Konwerter wstawiamy do dwóch naczyń, jak pokazano na zdjęciu. Do obu naczyń wlewamy wodę o temperaturze pokojowej. Konwerter łączymy z zasilaczem prądu stałego o napięciu 0–6 V (należy zwrócić uwagę, aby natężenie prądu nie przekroczyło 2 A). Przełącznik ustawiamy w pozycji B.</a:t>
            </a:r>
          </a:p>
          <a:p>
            <a:r>
              <a:rPr lang="pl-PL" sz="2000" dirty="0" smtClean="0"/>
              <a:t>Zasady </a:t>
            </a:r>
            <a:r>
              <a:rPr lang="pl-PL" sz="2000" dirty="0"/>
              <a:t>BHP: Podczas doświadczenia 3 należy bardzo </a:t>
            </a:r>
            <a:r>
              <a:rPr lang="pl-PL" sz="2000" dirty="0" smtClean="0"/>
              <a:t>uważać, </a:t>
            </a:r>
            <a:r>
              <a:rPr lang="pl-PL" sz="2000" dirty="0"/>
              <a:t>by nie zamoczyć zasilacza. Wykonując doświadczenia należy korzystać z nadzoru osoby dorosłej oraz stosować się do zasad Bezpieczeństwa i Higieny pracy</a:t>
            </a:r>
            <a:r>
              <a:rPr lang="pl-PL" sz="2000" dirty="0" smtClean="0"/>
              <a:t>.</a:t>
            </a:r>
            <a:endParaRPr lang="pl-PL" sz="2000" dirty="0"/>
          </a:p>
        </p:txBody>
      </p:sp>
    </p:spTree>
    <p:extLst>
      <p:ext uri="{BB962C8B-B14F-4D97-AF65-F5344CB8AC3E}">
        <p14:creationId xmlns:p14="http://schemas.microsoft.com/office/powerpoint/2010/main" val="223030585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pl-PL" smtClean="0"/>
              <a:t>Doświadczenie 4. – Silnik Stirlinga</a:t>
            </a:r>
            <a:endParaRPr lang="en-US" dirty="0"/>
          </a:p>
        </p:txBody>
      </p:sp>
      <p:sp>
        <p:nvSpPr>
          <p:cNvPr id="3" name="Content Placeholder 2"/>
          <p:cNvSpPr>
            <a:spLocks noGrp="1"/>
          </p:cNvSpPr>
          <p:nvPr>
            <p:ph idx="1"/>
          </p:nvPr>
        </p:nvSpPr>
        <p:spPr/>
        <p:txBody>
          <a:bodyPr/>
          <a:lstStyle/>
          <a:p>
            <a:r>
              <a:rPr lang="pl-PL" sz="2400" dirty="0" smtClean="0"/>
              <a:t>Cel doświadczenia: Demonstracja działania silnika.</a:t>
            </a:r>
          </a:p>
          <a:p>
            <a:r>
              <a:rPr lang="pl-PL" sz="2400" dirty="0" smtClean="0"/>
              <a:t>Zestaw doświadczalny: </a:t>
            </a:r>
            <a:br>
              <a:rPr lang="pl-PL" sz="2400" dirty="0" smtClean="0"/>
            </a:br>
            <a:r>
              <a:rPr lang="pl-PL" sz="2400" dirty="0" smtClean="0"/>
              <a:t>Szklanka z gorącą wodą, lód, Silnik Stirlinga.</a:t>
            </a:r>
          </a:p>
          <a:p>
            <a:r>
              <a:rPr lang="pl-PL" sz="2400" dirty="0" smtClean="0"/>
              <a:t>Opis: Silnik Stirlinga jest maszyną cieplną. Pobiera energię (ciepło) ze źródła, jakim może być na przykład gorąca woda.</a:t>
            </a:r>
          </a:p>
          <a:p>
            <a:r>
              <a:rPr lang="pl-PL" sz="2400" dirty="0" smtClean="0"/>
              <a:t>Przebieg doświadczenia: Silnik stawiamy na szklance z gorącą wodą. Dolna podstawa silnika ogrzewa się. Jej temperatura staje się wyższa niż temperatura górnej płyty dużego cylindra, którą chłodzi otaczające powietrze. Czekamy kilku minut, aż różnica temperatur dwóch płyt będzie wystarczająco duża.</a:t>
            </a:r>
            <a:endParaRPr lang="en-US" sz="2400" dirty="0"/>
          </a:p>
        </p:txBody>
      </p:sp>
    </p:spTree>
    <p:extLst>
      <p:ext uri="{BB962C8B-B14F-4D97-AF65-F5344CB8AC3E}">
        <p14:creationId xmlns:p14="http://schemas.microsoft.com/office/powerpoint/2010/main" val="57584626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smtClean="0"/>
              <a:t>Lekcja powtórzeniowa</a:t>
            </a:r>
            <a:endParaRPr lang="pl-PL" dirty="0"/>
          </a:p>
        </p:txBody>
      </p:sp>
      <p:sp>
        <p:nvSpPr>
          <p:cNvPr id="3" name="Podtytuł 2"/>
          <p:cNvSpPr>
            <a:spLocks noGrp="1"/>
          </p:cNvSpPr>
          <p:nvPr>
            <p:ph type="subTitle" idx="1"/>
          </p:nvPr>
        </p:nvSpPr>
        <p:spPr/>
        <p:txBody>
          <a:bodyPr/>
          <a:lstStyle/>
          <a:p>
            <a:r>
              <a:rPr lang="pl-PL" dirty="0" smtClean="0"/>
              <a:t>Energia</a:t>
            </a:r>
            <a:endParaRPr lang="pl-PL" dirty="0"/>
          </a:p>
        </p:txBody>
      </p:sp>
    </p:spTree>
    <p:extLst>
      <p:ext uri="{BB962C8B-B14F-4D97-AF65-F5344CB8AC3E}">
        <p14:creationId xmlns:p14="http://schemas.microsoft.com/office/powerpoint/2010/main" val="294303459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dirty="0"/>
              <a:t>Wypełnij kartę pracy</a:t>
            </a:r>
            <a:endParaRPr lang="en-US" dirty="0"/>
          </a:p>
        </p:txBody>
      </p:sp>
      <p:sp>
        <p:nvSpPr>
          <p:cNvPr id="5" name="Symbol zastępczy zawartości 4"/>
          <p:cNvSpPr>
            <a:spLocks noGrp="1"/>
          </p:cNvSpPr>
          <p:nvPr>
            <p:ph idx="1"/>
          </p:nvPr>
        </p:nvSpPr>
        <p:spPr/>
        <p:txBody>
          <a:bodyPr/>
          <a:lstStyle/>
          <a:p>
            <a:pPr lvl="0"/>
            <a:r>
              <a:rPr lang="pl-PL" sz="2400" dirty="0" smtClean="0"/>
              <a:t>1. Jednostką mocy jest:</a:t>
            </a:r>
            <a:br>
              <a:rPr lang="pl-PL" sz="2400" dirty="0" smtClean="0"/>
            </a:br>
            <a:r>
              <a:rPr lang="pl-PL" sz="2400" dirty="0" smtClean="0"/>
              <a:t>a) dżul</a:t>
            </a:r>
            <a:br>
              <a:rPr lang="pl-PL" sz="2400" dirty="0" smtClean="0"/>
            </a:br>
            <a:r>
              <a:rPr lang="pl-PL" sz="2400" dirty="0" smtClean="0"/>
              <a:t>b) wat</a:t>
            </a:r>
            <a:br>
              <a:rPr lang="pl-PL" sz="2400" dirty="0" smtClean="0"/>
            </a:br>
            <a:r>
              <a:rPr lang="pl-PL" sz="2400" dirty="0" smtClean="0"/>
              <a:t>c) niuton</a:t>
            </a:r>
          </a:p>
          <a:p>
            <a:r>
              <a:rPr lang="pl-PL" sz="2400" spc="-50" dirty="0" smtClean="0"/>
              <a:t>2. W momencie zetknięcia z podłogą piłka ma największą energię:</a:t>
            </a:r>
            <a:r>
              <a:rPr lang="pl-PL" sz="2400" dirty="0" smtClean="0"/>
              <a:t/>
            </a:r>
            <a:br>
              <a:rPr lang="pl-PL" sz="2400" dirty="0" smtClean="0"/>
            </a:br>
            <a:r>
              <a:rPr lang="pl-PL" sz="2400" dirty="0" smtClean="0"/>
              <a:t>a) Kinetyczną</a:t>
            </a:r>
            <a:br>
              <a:rPr lang="pl-PL" sz="2400" dirty="0" smtClean="0"/>
            </a:br>
            <a:r>
              <a:rPr lang="pl-PL" sz="2400" dirty="0" smtClean="0"/>
              <a:t>b) Potencjalną</a:t>
            </a:r>
            <a:br>
              <a:rPr lang="pl-PL" sz="2400" dirty="0" smtClean="0"/>
            </a:br>
            <a:r>
              <a:rPr lang="pl-PL" sz="2400" dirty="0" smtClean="0"/>
              <a:t>c) Jądrową</a:t>
            </a:r>
          </a:p>
          <a:p>
            <a:r>
              <a:rPr lang="pl-PL" sz="2400" dirty="0" smtClean="0"/>
              <a:t>3. Jednostką pracy jest:</a:t>
            </a:r>
            <a:br>
              <a:rPr lang="pl-PL" sz="2400" dirty="0" smtClean="0"/>
            </a:br>
            <a:r>
              <a:rPr lang="pl-PL" sz="2400" dirty="0" smtClean="0"/>
              <a:t>a) dżul</a:t>
            </a:r>
            <a:br>
              <a:rPr lang="pl-PL" sz="2400" dirty="0" smtClean="0"/>
            </a:br>
            <a:r>
              <a:rPr lang="pl-PL" sz="2400" dirty="0" smtClean="0"/>
              <a:t>b) wat</a:t>
            </a:r>
            <a:br>
              <a:rPr lang="pl-PL" sz="2400" dirty="0" smtClean="0"/>
            </a:br>
            <a:r>
              <a:rPr lang="pl-PL" sz="2400" dirty="0" smtClean="0"/>
              <a:t>c) niuton</a:t>
            </a:r>
            <a:endParaRPr lang="pl-PL" sz="2400" dirty="0"/>
          </a:p>
        </p:txBody>
      </p:sp>
    </p:spTree>
    <p:extLst>
      <p:ext uri="{BB962C8B-B14F-4D97-AF65-F5344CB8AC3E}">
        <p14:creationId xmlns:p14="http://schemas.microsoft.com/office/powerpoint/2010/main" val="216023378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4"/>
          <p:cNvSpPr>
            <a:spLocks noGrp="1"/>
          </p:cNvSpPr>
          <p:nvPr>
            <p:ph idx="1"/>
          </p:nvPr>
        </p:nvSpPr>
        <p:spPr>
          <a:xfrm>
            <a:off x="457201" y="274640"/>
            <a:ext cx="8229600" cy="5537199"/>
          </a:xfrm>
        </p:spPr>
        <p:txBody>
          <a:bodyPr/>
          <a:lstStyle/>
          <a:p>
            <a:r>
              <a:rPr lang="pl-PL" sz="2400" spc="-50" dirty="0" smtClean="0"/>
              <a:t> 4. Kubek, który stoi na skraju stołu </a:t>
            </a:r>
            <a:br>
              <a:rPr lang="pl-PL" sz="2400" spc="-50" dirty="0" smtClean="0"/>
            </a:br>
            <a:r>
              <a:rPr lang="pl-PL" sz="2400" spc="-50" dirty="0" smtClean="0"/>
              <a:t>(i za chwilę może spaść) ma największą energię:</a:t>
            </a:r>
            <a:br>
              <a:rPr lang="pl-PL" sz="2400" spc="-50" dirty="0" smtClean="0"/>
            </a:br>
            <a:r>
              <a:rPr lang="pl-PL" sz="2400" dirty="0" smtClean="0"/>
              <a:t>a) Kinetyczną</a:t>
            </a:r>
            <a:br>
              <a:rPr lang="pl-PL" sz="2400" dirty="0" smtClean="0"/>
            </a:br>
            <a:r>
              <a:rPr lang="pl-PL" sz="2400" dirty="0" smtClean="0"/>
              <a:t>b) Potencjalną</a:t>
            </a:r>
            <a:br>
              <a:rPr lang="pl-PL" sz="2400" dirty="0" smtClean="0"/>
            </a:br>
            <a:r>
              <a:rPr lang="pl-PL" sz="2400" dirty="0" smtClean="0"/>
              <a:t>c) Jądrową</a:t>
            </a:r>
          </a:p>
          <a:p>
            <a:r>
              <a:rPr lang="pl-PL" sz="2400" dirty="0" smtClean="0"/>
              <a:t> 5. Jeżeli mama przesunęła pudełko o 10cm wkładając w to siłę 10 N, to wykonana przez nią praca jest równa:</a:t>
            </a:r>
            <a:br>
              <a:rPr lang="pl-PL" sz="2400" dirty="0" smtClean="0"/>
            </a:br>
            <a:r>
              <a:rPr lang="pl-PL" sz="2400" dirty="0" smtClean="0"/>
              <a:t>a) 1 J</a:t>
            </a:r>
            <a:br>
              <a:rPr lang="pl-PL" sz="2400" dirty="0" smtClean="0"/>
            </a:br>
            <a:r>
              <a:rPr lang="pl-PL" sz="2400" dirty="0" smtClean="0"/>
              <a:t>b) 10 J</a:t>
            </a:r>
            <a:br>
              <a:rPr lang="pl-PL" sz="2400" dirty="0" smtClean="0"/>
            </a:br>
            <a:r>
              <a:rPr lang="pl-PL" sz="2400" dirty="0" smtClean="0"/>
              <a:t>c) 100 J</a:t>
            </a:r>
          </a:p>
          <a:p>
            <a:r>
              <a:rPr lang="pl-PL" sz="2400" spc="-100" dirty="0" smtClean="0"/>
              <a:t>6. Jeżeli lotka o masie 100g spada z wysokości 2m to energia jest równa:</a:t>
            </a:r>
            <a:r>
              <a:rPr lang="pl-PL" sz="2400" dirty="0" smtClean="0"/>
              <a:t/>
            </a:r>
            <a:br>
              <a:rPr lang="pl-PL" sz="2400" dirty="0" smtClean="0"/>
            </a:br>
            <a:r>
              <a:rPr lang="pl-PL" sz="2400" dirty="0" smtClean="0"/>
              <a:t>a) 0,2 J </a:t>
            </a:r>
            <a:br>
              <a:rPr lang="pl-PL" sz="2400" dirty="0" smtClean="0"/>
            </a:br>
            <a:r>
              <a:rPr lang="pl-PL" sz="2400" dirty="0" smtClean="0"/>
              <a:t>b) 2 J</a:t>
            </a:r>
            <a:br>
              <a:rPr lang="pl-PL" sz="2400" dirty="0" smtClean="0"/>
            </a:br>
            <a:r>
              <a:rPr lang="pl-PL" sz="2400" dirty="0" smtClean="0"/>
              <a:t>c) 20 J</a:t>
            </a:r>
            <a:endParaRPr lang="pl-PL" sz="2400" dirty="0"/>
          </a:p>
        </p:txBody>
      </p:sp>
    </p:spTree>
    <p:extLst>
      <p:ext uri="{BB962C8B-B14F-4D97-AF65-F5344CB8AC3E}">
        <p14:creationId xmlns:p14="http://schemas.microsoft.com/office/powerpoint/2010/main" val="240608572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4"/>
          <p:cNvSpPr>
            <a:spLocks noGrp="1"/>
          </p:cNvSpPr>
          <p:nvPr>
            <p:ph idx="1"/>
          </p:nvPr>
        </p:nvSpPr>
        <p:spPr>
          <a:xfrm>
            <a:off x="457201" y="274640"/>
            <a:ext cx="8229600" cy="5537199"/>
          </a:xfrm>
        </p:spPr>
        <p:txBody>
          <a:bodyPr/>
          <a:lstStyle/>
          <a:p>
            <a:r>
              <a:rPr lang="pl-PL" sz="2000" dirty="0" smtClean="0"/>
              <a:t> 7. Suma energii kinetycznej i energii potencjalnej to:</a:t>
            </a:r>
            <a:br>
              <a:rPr lang="pl-PL" sz="2000" dirty="0" smtClean="0"/>
            </a:br>
            <a:r>
              <a:rPr lang="pl-PL" sz="2000" dirty="0" smtClean="0"/>
              <a:t>a) Energia mechaniczna</a:t>
            </a:r>
            <a:br>
              <a:rPr lang="pl-PL" sz="2000" dirty="0" smtClean="0"/>
            </a:br>
            <a:r>
              <a:rPr lang="pl-PL" sz="2000" dirty="0" smtClean="0"/>
              <a:t>b) Energia termiczna</a:t>
            </a:r>
            <a:br>
              <a:rPr lang="pl-PL" sz="2000" dirty="0" smtClean="0"/>
            </a:br>
            <a:r>
              <a:rPr lang="pl-PL" sz="2000" dirty="0" smtClean="0"/>
              <a:t>c) Energia jądrowa</a:t>
            </a:r>
          </a:p>
          <a:p>
            <a:r>
              <a:rPr lang="pl-PL" sz="2000" dirty="0" smtClean="0"/>
              <a:t>     8. Wraz z większą wysokością z której zostanie wyrzucona piłka:</a:t>
            </a:r>
            <a:br>
              <a:rPr lang="pl-PL" sz="2000" dirty="0" smtClean="0"/>
            </a:br>
            <a:r>
              <a:rPr lang="pl-PL" sz="2000" dirty="0" smtClean="0"/>
              <a:t>a) Energia potencjalna rośnie</a:t>
            </a:r>
            <a:br>
              <a:rPr lang="pl-PL" sz="2000" dirty="0" smtClean="0"/>
            </a:br>
            <a:r>
              <a:rPr lang="pl-PL" sz="2000" dirty="0" smtClean="0"/>
              <a:t>b) Energia potencjalna maleje</a:t>
            </a:r>
            <a:br>
              <a:rPr lang="pl-PL" sz="2000" dirty="0" smtClean="0"/>
            </a:br>
            <a:r>
              <a:rPr lang="pl-PL" sz="2000" dirty="0" smtClean="0"/>
              <a:t>c) Energia kinetyczna rośnie</a:t>
            </a:r>
          </a:p>
          <a:p>
            <a:r>
              <a:rPr lang="pl-PL" sz="2000" dirty="0" smtClean="0"/>
              <a:t>     9. W elektrowni wodnej energia to:</a:t>
            </a:r>
            <a:br>
              <a:rPr lang="pl-PL" sz="2000" dirty="0" smtClean="0"/>
            </a:br>
            <a:r>
              <a:rPr lang="pl-PL" sz="2000" dirty="0" smtClean="0"/>
              <a:t>a) Praca jaką trzeba wykonać, aby wodę dostarczyć na daną wysokość</a:t>
            </a:r>
            <a:br>
              <a:rPr lang="pl-PL" sz="2000" dirty="0" smtClean="0"/>
            </a:br>
            <a:r>
              <a:rPr lang="pl-PL" sz="2000" dirty="0" smtClean="0"/>
              <a:t>b) Praca, jaką oddaje nam woda spadając z wysokości S</a:t>
            </a:r>
            <a:br>
              <a:rPr lang="pl-PL" sz="2000" dirty="0" smtClean="0"/>
            </a:br>
            <a:r>
              <a:rPr lang="pl-PL" sz="2000" dirty="0" smtClean="0"/>
              <a:t>c) Odpowiedzi A i B są poprawne</a:t>
            </a:r>
          </a:p>
          <a:p>
            <a:r>
              <a:rPr lang="pl-PL" sz="2000" dirty="0" smtClean="0"/>
              <a:t>     10. Zmiana energii wewnętrznej jest równa pracy i ..</a:t>
            </a:r>
            <a:br>
              <a:rPr lang="pl-PL" sz="2000" dirty="0" smtClean="0"/>
            </a:br>
            <a:r>
              <a:rPr lang="pl-PL" sz="2000" dirty="0" smtClean="0"/>
              <a:t>a) Energii kinetycznej</a:t>
            </a:r>
            <a:br>
              <a:rPr lang="pl-PL" sz="2000" dirty="0" smtClean="0"/>
            </a:br>
            <a:r>
              <a:rPr lang="pl-PL" sz="2000" dirty="0" smtClean="0"/>
              <a:t>b) Energii potencjalnej</a:t>
            </a:r>
            <a:br>
              <a:rPr lang="pl-PL" sz="2000" dirty="0" smtClean="0"/>
            </a:br>
            <a:r>
              <a:rPr lang="pl-PL" sz="2000" dirty="0" smtClean="0"/>
              <a:t>c) Ciepłu</a:t>
            </a:r>
            <a:endParaRPr lang="pl-PL" sz="2000" dirty="0"/>
          </a:p>
        </p:txBody>
      </p:sp>
    </p:spTree>
    <p:extLst>
      <p:ext uri="{BB962C8B-B14F-4D97-AF65-F5344CB8AC3E}">
        <p14:creationId xmlns:p14="http://schemas.microsoft.com/office/powerpoint/2010/main" val="304614152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dirty="0" smtClean="0"/>
              <a:t>Zadania</a:t>
            </a:r>
            <a:endParaRPr lang="en-US" dirty="0"/>
          </a:p>
        </p:txBody>
      </p:sp>
      <p:sp>
        <p:nvSpPr>
          <p:cNvPr id="5" name="Symbol zastępczy zawartości 4"/>
          <p:cNvSpPr>
            <a:spLocks noGrp="1"/>
          </p:cNvSpPr>
          <p:nvPr>
            <p:ph idx="1"/>
          </p:nvPr>
        </p:nvSpPr>
        <p:spPr/>
        <p:txBody>
          <a:bodyPr>
            <a:normAutofit fontScale="92500"/>
          </a:bodyPr>
          <a:lstStyle/>
          <a:p>
            <a:r>
              <a:rPr lang="pl-PL" b="1" dirty="0"/>
              <a:t>Zad1. </a:t>
            </a:r>
            <a:r>
              <a:rPr lang="pl-PL" dirty="0"/>
              <a:t>Dwa ciała o identycznej masie równej 5 kg poruszają się w przeciwnych kierunkach z prędkościami v</a:t>
            </a:r>
            <a:r>
              <a:rPr lang="pl-PL" baseline="-25000" dirty="0"/>
              <a:t>1</a:t>
            </a:r>
            <a:r>
              <a:rPr lang="pl-PL" dirty="0"/>
              <a:t> = 2 m/s ; </a:t>
            </a:r>
            <a:r>
              <a:rPr lang="pl-PL" dirty="0" smtClean="0"/>
              <a:t/>
            </a:r>
            <a:br>
              <a:rPr lang="pl-PL" dirty="0" smtClean="0"/>
            </a:br>
            <a:r>
              <a:rPr lang="pl-PL" dirty="0" smtClean="0"/>
              <a:t>v</a:t>
            </a:r>
            <a:r>
              <a:rPr lang="pl-PL" baseline="-25000" dirty="0" smtClean="0"/>
              <a:t>2</a:t>
            </a:r>
            <a:r>
              <a:rPr lang="pl-PL" dirty="0" smtClean="0"/>
              <a:t> </a:t>
            </a:r>
            <a:r>
              <a:rPr lang="pl-PL" dirty="0"/>
              <a:t>= 4 m/s. </a:t>
            </a:r>
            <a:r>
              <a:rPr lang="pl-PL" dirty="0" smtClean="0"/>
              <a:t>Oblicz </a:t>
            </a:r>
            <a:r>
              <a:rPr lang="pl-PL" dirty="0"/>
              <a:t>ich początkowe energie kinetyczne.</a:t>
            </a:r>
          </a:p>
          <a:p>
            <a:r>
              <a:rPr lang="pl-PL" b="1" dirty="0"/>
              <a:t>Zad2. </a:t>
            </a:r>
            <a:r>
              <a:rPr lang="pl-PL" dirty="0"/>
              <a:t>Dwa pociągi o masie 100 t </a:t>
            </a:r>
            <a:r>
              <a:rPr lang="pl-PL" dirty="0" smtClean="0"/>
              <a:t>każdy, </a:t>
            </a:r>
            <a:r>
              <a:rPr lang="pl-PL" dirty="0"/>
              <a:t>jadą naprzeciwko siebie z prędkościami odpowiednio </a:t>
            </a:r>
            <a:r>
              <a:rPr lang="pl-PL" dirty="0" smtClean="0"/>
              <a:t/>
            </a:r>
            <a:br>
              <a:rPr lang="pl-PL" dirty="0" smtClean="0"/>
            </a:br>
            <a:r>
              <a:rPr lang="pl-PL" dirty="0" smtClean="0"/>
              <a:t>72 </a:t>
            </a:r>
            <a:r>
              <a:rPr lang="pl-PL" dirty="0"/>
              <a:t>km/h i 54 km/h. Z jaką energią się zderzą?</a:t>
            </a:r>
          </a:p>
          <a:p>
            <a:r>
              <a:rPr lang="pl-PL" b="1" dirty="0"/>
              <a:t>Zad3. </a:t>
            </a:r>
            <a:r>
              <a:rPr lang="pl-PL" dirty="0"/>
              <a:t>Piłeczka kauczukowa spada z wysokości 5m, </a:t>
            </a:r>
            <a:r>
              <a:rPr lang="pl-PL" dirty="0" smtClean="0"/>
              <a:t/>
            </a:r>
            <a:br>
              <a:rPr lang="pl-PL" dirty="0" smtClean="0"/>
            </a:br>
            <a:r>
              <a:rPr lang="pl-PL" dirty="0" smtClean="0"/>
              <a:t>uderza </a:t>
            </a:r>
            <a:r>
              <a:rPr lang="pl-PL" dirty="0"/>
              <a:t>w podłogę i odbija się </a:t>
            </a:r>
            <a:r>
              <a:rPr lang="pl-PL" dirty="0" smtClean="0"/>
              <a:t>tracąc </a:t>
            </a:r>
            <a:r>
              <a:rPr lang="pl-PL" dirty="0"/>
              <a:t>20% swojej energii. </a:t>
            </a:r>
            <a:r>
              <a:rPr lang="pl-PL" dirty="0" smtClean="0"/>
              <a:t/>
            </a:r>
            <a:br>
              <a:rPr lang="pl-PL" dirty="0" smtClean="0"/>
            </a:br>
            <a:r>
              <a:rPr lang="pl-PL" dirty="0" smtClean="0"/>
              <a:t>Na </a:t>
            </a:r>
            <a:r>
              <a:rPr lang="pl-PL" dirty="0"/>
              <a:t>jaką wysokość wzniesie się ponownie? </a:t>
            </a:r>
            <a:r>
              <a:rPr lang="pl-PL" dirty="0" smtClean="0"/>
              <a:t/>
            </a:r>
            <a:br>
              <a:rPr lang="pl-PL" dirty="0" smtClean="0"/>
            </a:br>
            <a:r>
              <a:rPr lang="pl-PL" dirty="0" smtClean="0"/>
              <a:t>Czy </a:t>
            </a:r>
            <a:r>
              <a:rPr lang="pl-PL" dirty="0"/>
              <a:t>energia w tym przypadku jest zachowana</a:t>
            </a:r>
            <a:r>
              <a:rPr lang="pl-PL" dirty="0" smtClean="0"/>
              <a:t>?</a:t>
            </a:r>
            <a:endParaRPr lang="pl-PL" dirty="0"/>
          </a:p>
        </p:txBody>
      </p:sp>
    </p:spTree>
    <p:extLst>
      <p:ext uri="{BB962C8B-B14F-4D97-AF65-F5344CB8AC3E}">
        <p14:creationId xmlns:p14="http://schemas.microsoft.com/office/powerpoint/2010/main" val="302156282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Odpowiedzi do kart</a:t>
            </a:r>
            <a:endParaRPr lang="en-US" dirty="0"/>
          </a:p>
        </p:txBody>
      </p:sp>
      <p:sp>
        <p:nvSpPr>
          <p:cNvPr id="5" name="Symbol zastępczy zawartości 4"/>
          <p:cNvSpPr>
            <a:spLocks noGrp="1"/>
          </p:cNvSpPr>
          <p:nvPr>
            <p:ph idx="1"/>
          </p:nvPr>
        </p:nvSpPr>
        <p:spPr/>
        <p:txBody>
          <a:bodyPr/>
          <a:lstStyle/>
          <a:p>
            <a:pPr lvl="0"/>
            <a:r>
              <a:rPr lang="pl-PL" sz="2400" dirty="0" smtClean="0"/>
              <a:t>1. Jednostką mocy jest:</a:t>
            </a:r>
            <a:br>
              <a:rPr lang="pl-PL" sz="2400" dirty="0" smtClean="0"/>
            </a:br>
            <a:r>
              <a:rPr lang="pl-PL" sz="2400" dirty="0" smtClean="0"/>
              <a:t>a) dżul</a:t>
            </a:r>
            <a:br>
              <a:rPr lang="pl-PL" sz="2400" dirty="0" smtClean="0"/>
            </a:br>
            <a:r>
              <a:rPr lang="pl-PL" sz="2400" u="sng" dirty="0" smtClean="0"/>
              <a:t>b) wat</a:t>
            </a:r>
            <a:r>
              <a:rPr lang="pl-PL" sz="2400" dirty="0" smtClean="0"/>
              <a:t/>
            </a:r>
            <a:br>
              <a:rPr lang="pl-PL" sz="2400" dirty="0" smtClean="0"/>
            </a:br>
            <a:r>
              <a:rPr lang="pl-PL" sz="2400" dirty="0" smtClean="0"/>
              <a:t>c) niuton</a:t>
            </a:r>
          </a:p>
          <a:p>
            <a:r>
              <a:rPr lang="pl-PL" sz="2400" spc="-50" dirty="0" smtClean="0"/>
              <a:t>2. W momencie zetknięcia z podłogą piłka ma największą energię:</a:t>
            </a:r>
            <a:r>
              <a:rPr lang="pl-PL" sz="2400" dirty="0" smtClean="0"/>
              <a:t/>
            </a:r>
            <a:br>
              <a:rPr lang="pl-PL" sz="2400" dirty="0" smtClean="0"/>
            </a:br>
            <a:r>
              <a:rPr lang="pl-PL" sz="2400" u="sng" dirty="0" smtClean="0"/>
              <a:t>a) Kinetyczną</a:t>
            </a:r>
            <a:r>
              <a:rPr lang="pl-PL" sz="2400" dirty="0" smtClean="0"/>
              <a:t/>
            </a:r>
            <a:br>
              <a:rPr lang="pl-PL" sz="2400" dirty="0" smtClean="0"/>
            </a:br>
            <a:r>
              <a:rPr lang="pl-PL" sz="2400" dirty="0" smtClean="0"/>
              <a:t>b) Potencjalną</a:t>
            </a:r>
            <a:br>
              <a:rPr lang="pl-PL" sz="2400" dirty="0" smtClean="0"/>
            </a:br>
            <a:r>
              <a:rPr lang="pl-PL" sz="2400" dirty="0" smtClean="0"/>
              <a:t>c) Jądrową</a:t>
            </a:r>
          </a:p>
          <a:p>
            <a:r>
              <a:rPr lang="pl-PL" sz="2400" dirty="0" smtClean="0"/>
              <a:t>3. Jednostką pracy jest:</a:t>
            </a:r>
            <a:br>
              <a:rPr lang="pl-PL" sz="2400" dirty="0" smtClean="0"/>
            </a:br>
            <a:r>
              <a:rPr lang="pl-PL" sz="2400" dirty="0" smtClean="0"/>
              <a:t>a) dżul</a:t>
            </a:r>
            <a:br>
              <a:rPr lang="pl-PL" sz="2400" dirty="0" smtClean="0"/>
            </a:br>
            <a:r>
              <a:rPr lang="pl-PL" sz="2400" u="sng" dirty="0" smtClean="0"/>
              <a:t>b) wat</a:t>
            </a:r>
            <a:r>
              <a:rPr lang="pl-PL" sz="2400" dirty="0" smtClean="0"/>
              <a:t/>
            </a:r>
            <a:br>
              <a:rPr lang="pl-PL" sz="2400" dirty="0" smtClean="0"/>
            </a:br>
            <a:r>
              <a:rPr lang="pl-PL" sz="2400" dirty="0" smtClean="0"/>
              <a:t>c) niuton</a:t>
            </a:r>
            <a:endParaRPr lang="pl-PL" sz="2400" dirty="0"/>
          </a:p>
        </p:txBody>
      </p:sp>
    </p:spTree>
    <p:extLst>
      <p:ext uri="{BB962C8B-B14F-4D97-AF65-F5344CB8AC3E}">
        <p14:creationId xmlns:p14="http://schemas.microsoft.com/office/powerpoint/2010/main" val="3512091529"/>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4"/>
          <p:cNvSpPr>
            <a:spLocks noGrp="1"/>
          </p:cNvSpPr>
          <p:nvPr>
            <p:ph idx="1"/>
          </p:nvPr>
        </p:nvSpPr>
        <p:spPr>
          <a:xfrm>
            <a:off x="457201" y="274640"/>
            <a:ext cx="8229600" cy="5537199"/>
          </a:xfrm>
        </p:spPr>
        <p:txBody>
          <a:bodyPr/>
          <a:lstStyle/>
          <a:p>
            <a:r>
              <a:rPr lang="pl-PL" sz="2400" spc="-50" dirty="0" smtClean="0"/>
              <a:t> 4. Kubek, który stoi na skraju stołu </a:t>
            </a:r>
            <a:br>
              <a:rPr lang="pl-PL" sz="2400" spc="-50" dirty="0" smtClean="0"/>
            </a:br>
            <a:r>
              <a:rPr lang="pl-PL" sz="2400" spc="-50" dirty="0" smtClean="0"/>
              <a:t>(i za chwilę może spaść) ma największą energię:</a:t>
            </a:r>
            <a:br>
              <a:rPr lang="pl-PL" sz="2400" spc="-50" dirty="0" smtClean="0"/>
            </a:br>
            <a:r>
              <a:rPr lang="pl-PL" sz="2400" dirty="0" smtClean="0"/>
              <a:t>a) Kinetyczną</a:t>
            </a:r>
            <a:br>
              <a:rPr lang="pl-PL" sz="2400" dirty="0" smtClean="0"/>
            </a:br>
            <a:r>
              <a:rPr lang="pl-PL" sz="2400" u="sng" dirty="0" smtClean="0"/>
              <a:t>b) Potencjalną</a:t>
            </a:r>
            <a:r>
              <a:rPr lang="pl-PL" sz="2400" dirty="0" smtClean="0"/>
              <a:t/>
            </a:r>
            <a:br>
              <a:rPr lang="pl-PL" sz="2400" dirty="0" smtClean="0"/>
            </a:br>
            <a:r>
              <a:rPr lang="pl-PL" sz="2400" dirty="0" smtClean="0"/>
              <a:t>c) Jądrową</a:t>
            </a:r>
          </a:p>
          <a:p>
            <a:r>
              <a:rPr lang="pl-PL" sz="2400" dirty="0" smtClean="0"/>
              <a:t> 5. Jeżeli mama przesunęła pudełko o 10cm wkładając w to siłę 10 N, to wykonana przez nią praca jest równa:</a:t>
            </a:r>
            <a:br>
              <a:rPr lang="pl-PL" sz="2400" dirty="0" smtClean="0"/>
            </a:br>
            <a:r>
              <a:rPr lang="pl-PL" sz="2400" u="sng" dirty="0" smtClean="0"/>
              <a:t>a) 1 J</a:t>
            </a:r>
            <a:r>
              <a:rPr lang="pl-PL" sz="2400" dirty="0" smtClean="0"/>
              <a:t/>
            </a:r>
            <a:br>
              <a:rPr lang="pl-PL" sz="2400" dirty="0" smtClean="0"/>
            </a:br>
            <a:r>
              <a:rPr lang="pl-PL" sz="2400" dirty="0" smtClean="0"/>
              <a:t>b) 10 J</a:t>
            </a:r>
            <a:br>
              <a:rPr lang="pl-PL" sz="2400" dirty="0" smtClean="0"/>
            </a:br>
            <a:r>
              <a:rPr lang="pl-PL" sz="2400" dirty="0" smtClean="0"/>
              <a:t>c) 100 J</a:t>
            </a:r>
          </a:p>
          <a:p>
            <a:r>
              <a:rPr lang="pl-PL" sz="2400" spc="-100" dirty="0" smtClean="0"/>
              <a:t>6. Jeżeli lotka o masie 100g spada z wysokości 2m to energia jest równa:</a:t>
            </a:r>
            <a:r>
              <a:rPr lang="pl-PL" sz="2400" dirty="0" smtClean="0"/>
              <a:t/>
            </a:r>
            <a:br>
              <a:rPr lang="pl-PL" sz="2400" dirty="0" smtClean="0"/>
            </a:br>
            <a:r>
              <a:rPr lang="pl-PL" sz="2400" dirty="0" smtClean="0"/>
              <a:t>a) 0,2 J </a:t>
            </a:r>
            <a:br>
              <a:rPr lang="pl-PL" sz="2400" dirty="0" smtClean="0"/>
            </a:br>
            <a:r>
              <a:rPr lang="pl-PL" sz="2400" u="sng" dirty="0" smtClean="0"/>
              <a:t>b) 2 J</a:t>
            </a:r>
            <a:r>
              <a:rPr lang="pl-PL" sz="2400" dirty="0" smtClean="0"/>
              <a:t/>
            </a:r>
            <a:br>
              <a:rPr lang="pl-PL" sz="2400" dirty="0" smtClean="0"/>
            </a:br>
            <a:r>
              <a:rPr lang="pl-PL" sz="2400" dirty="0" smtClean="0"/>
              <a:t>c) 20 J</a:t>
            </a:r>
            <a:endParaRPr lang="pl-PL" sz="2400" dirty="0"/>
          </a:p>
        </p:txBody>
      </p:sp>
    </p:spTree>
    <p:extLst>
      <p:ext uri="{BB962C8B-B14F-4D97-AF65-F5344CB8AC3E}">
        <p14:creationId xmlns:p14="http://schemas.microsoft.com/office/powerpoint/2010/main" val="4151438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4"/>
          <p:cNvSpPr>
            <a:spLocks noGrp="1"/>
          </p:cNvSpPr>
          <p:nvPr>
            <p:ph idx="1"/>
          </p:nvPr>
        </p:nvSpPr>
        <p:spPr>
          <a:xfrm>
            <a:off x="457201" y="274640"/>
            <a:ext cx="8229600" cy="5537199"/>
          </a:xfrm>
        </p:spPr>
        <p:txBody>
          <a:bodyPr/>
          <a:lstStyle/>
          <a:p>
            <a:r>
              <a:rPr lang="pl-PL" sz="2000" dirty="0" smtClean="0"/>
              <a:t> 7. Suma energii kinetycznej i energii potencjalnej to:</a:t>
            </a:r>
            <a:br>
              <a:rPr lang="pl-PL" sz="2000" dirty="0" smtClean="0"/>
            </a:br>
            <a:r>
              <a:rPr lang="pl-PL" sz="2000" u="sng" dirty="0" smtClean="0"/>
              <a:t>a) Energia mechaniczna</a:t>
            </a:r>
            <a:r>
              <a:rPr lang="pl-PL" sz="2000" dirty="0" smtClean="0"/>
              <a:t/>
            </a:r>
            <a:br>
              <a:rPr lang="pl-PL" sz="2000" dirty="0" smtClean="0"/>
            </a:br>
            <a:r>
              <a:rPr lang="pl-PL" sz="2000" dirty="0" smtClean="0"/>
              <a:t>b) Energia termiczna</a:t>
            </a:r>
            <a:br>
              <a:rPr lang="pl-PL" sz="2000" dirty="0" smtClean="0"/>
            </a:br>
            <a:r>
              <a:rPr lang="pl-PL" sz="2000" dirty="0" smtClean="0"/>
              <a:t>c) Energia jądrowa</a:t>
            </a:r>
          </a:p>
          <a:p>
            <a:r>
              <a:rPr lang="pl-PL" sz="2000" dirty="0" smtClean="0"/>
              <a:t>     8. Wraz z większą wysokością z której zostanie wyrzucona piłka:</a:t>
            </a:r>
            <a:br>
              <a:rPr lang="pl-PL" sz="2000" dirty="0" smtClean="0"/>
            </a:br>
            <a:r>
              <a:rPr lang="pl-PL" sz="2000" u="sng" dirty="0" smtClean="0"/>
              <a:t>a) Energia potencjalna rośnie</a:t>
            </a:r>
            <a:r>
              <a:rPr lang="pl-PL" sz="2000" dirty="0" smtClean="0"/>
              <a:t/>
            </a:r>
            <a:br>
              <a:rPr lang="pl-PL" sz="2000" dirty="0" smtClean="0"/>
            </a:br>
            <a:r>
              <a:rPr lang="pl-PL" sz="2000" dirty="0" smtClean="0"/>
              <a:t>b) Energia potencjalna maleje</a:t>
            </a:r>
            <a:br>
              <a:rPr lang="pl-PL" sz="2000" dirty="0" smtClean="0"/>
            </a:br>
            <a:r>
              <a:rPr lang="pl-PL" sz="2000" dirty="0" smtClean="0"/>
              <a:t>c) Energia kinetyczna rośnie</a:t>
            </a:r>
          </a:p>
          <a:p>
            <a:r>
              <a:rPr lang="pl-PL" sz="2000" dirty="0" smtClean="0"/>
              <a:t>     9. W elektrowni wodnej energia to:</a:t>
            </a:r>
            <a:br>
              <a:rPr lang="pl-PL" sz="2000" dirty="0" smtClean="0"/>
            </a:br>
            <a:r>
              <a:rPr lang="pl-PL" sz="2000" dirty="0" smtClean="0"/>
              <a:t>a) Praca jaką trzeba wykonać, aby wodę dostarczyć na daną wysokość</a:t>
            </a:r>
            <a:br>
              <a:rPr lang="pl-PL" sz="2000" dirty="0" smtClean="0"/>
            </a:br>
            <a:r>
              <a:rPr lang="pl-PL" sz="2000" dirty="0" smtClean="0"/>
              <a:t>b) Praca, jaką oddaje nam woda spadając z wysokości S</a:t>
            </a:r>
            <a:br>
              <a:rPr lang="pl-PL" sz="2000" dirty="0" smtClean="0"/>
            </a:br>
            <a:r>
              <a:rPr lang="pl-PL" sz="2000" u="sng" dirty="0" smtClean="0"/>
              <a:t>c) Odpowiedzi A i B są poprawne</a:t>
            </a:r>
          </a:p>
          <a:p>
            <a:r>
              <a:rPr lang="pl-PL" sz="2000" dirty="0" smtClean="0"/>
              <a:t>     10. Zmiana energii wewnętrznej jest równa pracy i ..</a:t>
            </a:r>
            <a:br>
              <a:rPr lang="pl-PL" sz="2000" dirty="0" smtClean="0"/>
            </a:br>
            <a:r>
              <a:rPr lang="pl-PL" sz="2000" dirty="0" smtClean="0"/>
              <a:t>a) Energii kinetycznej</a:t>
            </a:r>
            <a:br>
              <a:rPr lang="pl-PL" sz="2000" dirty="0" smtClean="0"/>
            </a:br>
            <a:r>
              <a:rPr lang="pl-PL" sz="2000" dirty="0" smtClean="0"/>
              <a:t>b) Energii potencjalnej</a:t>
            </a:r>
            <a:br>
              <a:rPr lang="pl-PL" sz="2000" dirty="0" smtClean="0"/>
            </a:br>
            <a:r>
              <a:rPr lang="pl-PL" sz="2000" u="sng" dirty="0" smtClean="0"/>
              <a:t>c) Ciepłu</a:t>
            </a:r>
            <a:endParaRPr lang="pl-PL" sz="2000" u="sng" dirty="0"/>
          </a:p>
        </p:txBody>
      </p:sp>
    </p:spTree>
    <p:extLst>
      <p:ext uri="{BB962C8B-B14F-4D97-AF65-F5344CB8AC3E}">
        <p14:creationId xmlns:p14="http://schemas.microsoft.com/office/powerpoint/2010/main" val="168078449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Odpowiedzi do zadań</a:t>
            </a:r>
            <a:endParaRPr lang="pl-PL" dirty="0"/>
          </a:p>
        </p:txBody>
      </p:sp>
      <p:sp>
        <p:nvSpPr>
          <p:cNvPr id="5" name="Symbol zastępczy zawartości 4"/>
          <p:cNvSpPr>
            <a:spLocks noGrp="1"/>
          </p:cNvSpPr>
          <p:nvPr>
            <p:ph idx="1"/>
          </p:nvPr>
        </p:nvSpPr>
        <p:spPr/>
        <p:txBody>
          <a:bodyPr/>
          <a:lstStyle/>
          <a:p>
            <a:r>
              <a:rPr lang="pl-PL" dirty="0" smtClean="0"/>
              <a:t>Zadanie 1.</a:t>
            </a:r>
            <a:br>
              <a:rPr lang="pl-PL" dirty="0" smtClean="0"/>
            </a:br>
            <a:r>
              <a:rPr lang="pl-PL" dirty="0" smtClean="0"/>
              <a:t>10J i 40 J</a:t>
            </a:r>
          </a:p>
          <a:p>
            <a:r>
              <a:rPr lang="pl-PL" dirty="0" smtClean="0"/>
              <a:t>Zadanie 2.</a:t>
            </a:r>
            <a:br>
              <a:rPr lang="pl-PL" dirty="0" smtClean="0"/>
            </a:br>
            <a:r>
              <a:rPr lang="pl-PL" dirty="0" smtClean="0"/>
              <a:t>31,25MJ  </a:t>
            </a:r>
          </a:p>
          <a:p>
            <a:r>
              <a:rPr lang="pl-PL" smtClean="0"/>
              <a:t>Zadanie 3.</a:t>
            </a:r>
            <a:br>
              <a:rPr lang="pl-PL" smtClean="0"/>
            </a:br>
            <a:r>
              <a:rPr lang="pl-PL" dirty="0" smtClean="0"/>
              <a:t>4 m, </a:t>
            </a:r>
            <a:br>
              <a:rPr lang="pl-PL" dirty="0" smtClean="0"/>
            </a:br>
            <a:r>
              <a:rPr lang="pl-PL" dirty="0" smtClean="0"/>
              <a:t>Nie, ponieważ wytraciła część energii przy uderzeniu.</a:t>
            </a:r>
            <a:endParaRPr lang="pl-PL" dirty="0"/>
          </a:p>
        </p:txBody>
      </p:sp>
    </p:spTree>
    <p:extLst>
      <p:ext uri="{BB962C8B-B14F-4D97-AF65-F5344CB8AC3E}">
        <p14:creationId xmlns:p14="http://schemas.microsoft.com/office/powerpoint/2010/main" val="2645965906"/>
      </p:ext>
    </p:extLst>
  </p:cSld>
  <p:clrMapOvr>
    <a:masterClrMapping/>
  </p:clrMapOvr>
  <p:timing>
    <p:tnLst>
      <p:par>
        <p:cTn id="1" dur="indefinite" restart="never" nodeType="tmRoot"/>
      </p:par>
    </p:tnLst>
  </p:timing>
</p:sld>
</file>

<file path=ppt/theme/theme1.xml><?xml version="1.0" encoding="utf-8"?>
<a:theme xmlns:a="http://schemas.openxmlformats.org/drawingml/2006/main" name="zFIZYKA_5mechanik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3.xml><?xml version="1.0" encoding="utf-8"?>
<a:theme xmlns:a="http://schemas.openxmlformats.org/drawingml/2006/main" name="1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4.xml><?xml version="1.0" encoding="utf-8"?>
<a:theme xmlns:a="http://schemas.openxmlformats.org/drawingml/2006/main" name="2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5.xml><?xml version="1.0" encoding="utf-8"?>
<a:theme xmlns:a="http://schemas.openxmlformats.org/drawingml/2006/main" name="3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6.xml><?xml version="1.0" encoding="utf-8"?>
<a:theme xmlns:a="http://schemas.openxmlformats.org/drawingml/2006/main" name="4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7.xml><?xml version="1.0" encoding="utf-8"?>
<a:theme xmlns:a="http://schemas.openxmlformats.org/drawingml/2006/main" name="5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8.xml><?xml version="1.0" encoding="utf-8"?>
<a:theme xmlns:a="http://schemas.openxmlformats.org/drawingml/2006/main" name="6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9.xml><?xml version="1.0" encoding="utf-8"?>
<a:theme xmlns:a="http://schemas.openxmlformats.org/drawingml/2006/main" name="7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10.xml><?xml version="1.0" encoding="utf-8"?>
<a:theme xmlns:a="http://schemas.openxmlformats.org/drawingml/2006/main" name="8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11.xml><?xml version="1.0" encoding="utf-8"?>
<a:theme xmlns:a="http://schemas.openxmlformats.org/drawingml/2006/main" name="9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12.xml><?xml version="1.0" encoding="utf-8"?>
<a:theme xmlns:a="http://schemas.openxmlformats.org/drawingml/2006/main" name="10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13.xml><?xml version="1.0" encoding="utf-8"?>
<a:theme xmlns:a="http://schemas.openxmlformats.org/drawingml/2006/main" name="11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14.xml><?xml version="1.0" encoding="utf-8"?>
<a:theme xmlns:a="http://schemas.openxmlformats.org/drawingml/2006/main" name="12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0C93515A-7690-4F45-B62E-80FEF944FFE0}" vid="{5FBA6A8D-8D91-4D51-8CD2-3AD4E8FDCB7F}"/>
    </a:ext>
  </a:extLst>
</a:theme>
</file>

<file path=ppt/theme/theme15.xml><?xml version="1.0" encoding="utf-8"?>
<a:theme xmlns:a="http://schemas.openxmlformats.org/drawingml/2006/main" name="13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16.xml><?xml version="1.0" encoding="utf-8"?>
<a:theme xmlns:a="http://schemas.openxmlformats.org/drawingml/2006/main" name="14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17.xml><?xml version="1.0" encoding="utf-8"?>
<a:theme xmlns:a="http://schemas.openxmlformats.org/drawingml/2006/main" name="15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18.xml><?xml version="1.0" encoding="utf-8"?>
<a:theme xmlns:a="http://schemas.openxmlformats.org/drawingml/2006/main" name="16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19.xml><?xml version="1.0" encoding="utf-8"?>
<a:theme xmlns:a="http://schemas.openxmlformats.org/drawingml/2006/main" name="17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0.xml><?xml version="1.0" encoding="utf-8"?>
<a:theme xmlns:a="http://schemas.openxmlformats.org/drawingml/2006/main" name="18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1.xml><?xml version="1.0" encoding="utf-8"?>
<a:theme xmlns:a="http://schemas.openxmlformats.org/drawingml/2006/main" name="19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2.xml><?xml version="1.0" encoding="utf-8"?>
<a:theme xmlns:a="http://schemas.openxmlformats.org/drawingml/2006/main" name="20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3.xml><?xml version="1.0" encoding="utf-8"?>
<a:theme xmlns:a="http://schemas.openxmlformats.org/drawingml/2006/main" name="21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4.xml><?xml version="1.0" encoding="utf-8"?>
<a:theme xmlns:a="http://schemas.openxmlformats.org/drawingml/2006/main" name="22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5.xml><?xml version="1.0" encoding="utf-8"?>
<a:theme xmlns:a="http://schemas.openxmlformats.org/drawingml/2006/main" name="23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6.xml><?xml version="1.0" encoding="utf-8"?>
<a:theme xmlns:a="http://schemas.openxmlformats.org/drawingml/2006/main" name="24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7.xml><?xml version="1.0" encoding="utf-8"?>
<a:theme xmlns:a="http://schemas.openxmlformats.org/drawingml/2006/main" name="25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8.xml><?xml version="1.0" encoding="utf-8"?>
<a:theme xmlns:a="http://schemas.openxmlformats.org/drawingml/2006/main" name="26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29.xml><?xml version="1.0" encoding="utf-8"?>
<a:theme xmlns:a="http://schemas.openxmlformats.org/drawingml/2006/main" name="27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0.xml><?xml version="1.0" encoding="utf-8"?>
<a:theme xmlns:a="http://schemas.openxmlformats.org/drawingml/2006/main" name="28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1.xml><?xml version="1.0" encoding="utf-8"?>
<a:theme xmlns:a="http://schemas.openxmlformats.org/drawingml/2006/main" name="29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2.xml><?xml version="1.0" encoding="utf-8"?>
<a:theme xmlns:a="http://schemas.openxmlformats.org/drawingml/2006/main" name="30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3.xml><?xml version="1.0" encoding="utf-8"?>
<a:theme xmlns:a="http://schemas.openxmlformats.org/drawingml/2006/main" name="31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4.xml><?xml version="1.0" encoding="utf-8"?>
<a:theme xmlns:a="http://schemas.openxmlformats.org/drawingml/2006/main" name="32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5.xml><?xml version="1.0" encoding="utf-8"?>
<a:theme xmlns:a="http://schemas.openxmlformats.org/drawingml/2006/main" name="33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6.xml><?xml version="1.0" encoding="utf-8"?>
<a:theme xmlns:a="http://schemas.openxmlformats.org/drawingml/2006/main" name="34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7.xml><?xml version="1.0" encoding="utf-8"?>
<a:theme xmlns:a="http://schemas.openxmlformats.org/drawingml/2006/main" name="35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8.xml><?xml version="1.0" encoding="utf-8"?>
<a:theme xmlns:a="http://schemas.openxmlformats.org/drawingml/2006/main" name="36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39.xml><?xml version="1.0" encoding="utf-8"?>
<a:theme xmlns:a="http://schemas.openxmlformats.org/drawingml/2006/main" name="37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0.xml><?xml version="1.0" encoding="utf-8"?>
<a:theme xmlns:a="http://schemas.openxmlformats.org/drawingml/2006/main" name="38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1.xml><?xml version="1.0" encoding="utf-8"?>
<a:theme xmlns:a="http://schemas.openxmlformats.org/drawingml/2006/main" name="39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2.xml><?xml version="1.0" encoding="utf-8"?>
<a:theme xmlns:a="http://schemas.openxmlformats.org/drawingml/2006/main" name="40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3.xml><?xml version="1.0" encoding="utf-8"?>
<a:theme xmlns:a="http://schemas.openxmlformats.org/drawingml/2006/main" name="41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4.xml><?xml version="1.0" encoding="utf-8"?>
<a:theme xmlns:a="http://schemas.openxmlformats.org/drawingml/2006/main" name="42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5.xml><?xml version="1.0" encoding="utf-8"?>
<a:theme xmlns:a="http://schemas.openxmlformats.org/drawingml/2006/main" name="43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6.xml><?xml version="1.0" encoding="utf-8"?>
<a:theme xmlns:a="http://schemas.openxmlformats.org/drawingml/2006/main" name="44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7.xml><?xml version="1.0" encoding="utf-8"?>
<a:theme xmlns:a="http://schemas.openxmlformats.org/drawingml/2006/main" name="45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8.xml><?xml version="1.0" encoding="utf-8"?>
<a:theme xmlns:a="http://schemas.openxmlformats.org/drawingml/2006/main" name="46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49.xml><?xml version="1.0" encoding="utf-8"?>
<a:theme xmlns:a="http://schemas.openxmlformats.org/drawingml/2006/main" name="47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0.xml><?xml version="1.0" encoding="utf-8"?>
<a:theme xmlns:a="http://schemas.openxmlformats.org/drawingml/2006/main" name="48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1.xml><?xml version="1.0" encoding="utf-8"?>
<a:theme xmlns:a="http://schemas.openxmlformats.org/drawingml/2006/main" name="49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2.xml><?xml version="1.0" encoding="utf-8"?>
<a:theme xmlns:a="http://schemas.openxmlformats.org/drawingml/2006/main" name="50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3.xml><?xml version="1.0" encoding="utf-8"?>
<a:theme xmlns:a="http://schemas.openxmlformats.org/drawingml/2006/main" name="51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4.xml><?xml version="1.0" encoding="utf-8"?>
<a:theme xmlns:a="http://schemas.openxmlformats.org/drawingml/2006/main" name="52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5.xml><?xml version="1.0" encoding="utf-8"?>
<a:theme xmlns:a="http://schemas.openxmlformats.org/drawingml/2006/main" name="53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6.xml><?xml version="1.0" encoding="utf-8"?>
<a:theme xmlns:a="http://schemas.openxmlformats.org/drawingml/2006/main" name="54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7.xml><?xml version="1.0" encoding="utf-8"?>
<a:theme xmlns:a="http://schemas.openxmlformats.org/drawingml/2006/main" name="55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8.xml><?xml version="1.0" encoding="utf-8"?>
<a:theme xmlns:a="http://schemas.openxmlformats.org/drawingml/2006/main" name="56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59.xml><?xml version="1.0" encoding="utf-8"?>
<a:theme xmlns:a="http://schemas.openxmlformats.org/drawingml/2006/main" name="57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0.xml><?xml version="1.0" encoding="utf-8"?>
<a:theme xmlns:a="http://schemas.openxmlformats.org/drawingml/2006/main" name="58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1.xml><?xml version="1.0" encoding="utf-8"?>
<a:theme xmlns:a="http://schemas.openxmlformats.org/drawingml/2006/main" name="59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2.xml><?xml version="1.0" encoding="utf-8"?>
<a:theme xmlns:a="http://schemas.openxmlformats.org/drawingml/2006/main" name="60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3.xml><?xml version="1.0" encoding="utf-8"?>
<a:theme xmlns:a="http://schemas.openxmlformats.org/drawingml/2006/main" name="61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4.xml><?xml version="1.0" encoding="utf-8"?>
<a:theme xmlns:a="http://schemas.openxmlformats.org/drawingml/2006/main" name="63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5.xml><?xml version="1.0" encoding="utf-8"?>
<a:theme xmlns:a="http://schemas.openxmlformats.org/drawingml/2006/main" name="64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6.xml><?xml version="1.0" encoding="utf-8"?>
<a:theme xmlns:a="http://schemas.openxmlformats.org/drawingml/2006/main" name="65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7.xml><?xml version="1.0" encoding="utf-8"?>
<a:theme xmlns:a="http://schemas.openxmlformats.org/drawingml/2006/main" name="66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8.xml><?xml version="1.0" encoding="utf-8"?>
<a:theme xmlns:a="http://schemas.openxmlformats.org/drawingml/2006/main" name="67_zFIZYKA_6ener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zFIZYKA_6energia" id="{3B6934BB-7F56-4D8B-845C-45F2F9138BF5}" vid="{272A385A-A0DD-4F27-B11F-6BC5685B1061}"/>
    </a:ext>
  </a:extLst>
</a:theme>
</file>

<file path=ppt/theme/theme6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zFIZYKA_5mechanika</Template>
  <TotalTime>118</TotalTime>
  <Words>1094</Words>
  <Application>Microsoft Office PowerPoint</Application>
  <PresentationFormat>On-screen Show (4:3)</PresentationFormat>
  <Paragraphs>305</Paragraphs>
  <Slides>88</Slides>
  <Notes>29</Notes>
  <HiddenSlides>0</HiddenSlides>
  <MMClips>0</MMClips>
  <ScaleCrop>false</ScaleCrop>
  <HeadingPairs>
    <vt:vector size="6" baseType="variant">
      <vt:variant>
        <vt:lpstr>Fonts Used</vt:lpstr>
      </vt:variant>
      <vt:variant>
        <vt:i4>5</vt:i4>
      </vt:variant>
      <vt:variant>
        <vt:lpstr>Theme</vt:lpstr>
      </vt:variant>
      <vt:variant>
        <vt:i4>68</vt:i4>
      </vt:variant>
      <vt:variant>
        <vt:lpstr>Slide Titles</vt:lpstr>
      </vt:variant>
      <vt:variant>
        <vt:i4>88</vt:i4>
      </vt:variant>
    </vt:vector>
  </HeadingPairs>
  <TitlesOfParts>
    <vt:vector size="161" baseType="lpstr">
      <vt:lpstr>宋体</vt:lpstr>
      <vt:lpstr>Arial</vt:lpstr>
      <vt:lpstr>Calibri</vt:lpstr>
      <vt:lpstr>Cambria Math</vt:lpstr>
      <vt:lpstr>Tahoma</vt:lpstr>
      <vt:lpstr>zFIZYKA_5mechanika</vt:lpstr>
      <vt:lpstr>zFIZYKA_6energia</vt:lpstr>
      <vt:lpstr>1_zFIZYKA_6energia</vt:lpstr>
      <vt:lpstr>2_zFIZYKA_6energia</vt:lpstr>
      <vt:lpstr>3_zFIZYKA_6energia</vt:lpstr>
      <vt:lpstr>4_zFIZYKA_6energia</vt:lpstr>
      <vt:lpstr>5_zFIZYKA_6energia</vt:lpstr>
      <vt:lpstr>6_zFIZYKA_6energia</vt:lpstr>
      <vt:lpstr>7_zFIZYKA_6energia</vt:lpstr>
      <vt:lpstr>8_zFIZYKA_6energia</vt:lpstr>
      <vt:lpstr>9_zFIZYKA_6energia</vt:lpstr>
      <vt:lpstr>10_zFIZYKA_6energia</vt:lpstr>
      <vt:lpstr>11_zFIZYKA_6energia</vt:lpstr>
      <vt:lpstr>12_zFIZYKA_6energia</vt:lpstr>
      <vt:lpstr>13_zFIZYKA_6energia</vt:lpstr>
      <vt:lpstr>14_zFIZYKA_6energia</vt:lpstr>
      <vt:lpstr>15_zFIZYKA_6energia</vt:lpstr>
      <vt:lpstr>16_zFIZYKA_6energia</vt:lpstr>
      <vt:lpstr>17_zFIZYKA_6energia</vt:lpstr>
      <vt:lpstr>18_zFIZYKA_6energia</vt:lpstr>
      <vt:lpstr>19_zFIZYKA_6energia</vt:lpstr>
      <vt:lpstr>20_zFIZYKA_6energia</vt:lpstr>
      <vt:lpstr>21_zFIZYKA_6energia</vt:lpstr>
      <vt:lpstr>22_zFIZYKA_6energia</vt:lpstr>
      <vt:lpstr>23_zFIZYKA_6energia</vt:lpstr>
      <vt:lpstr>24_zFIZYKA_6energia</vt:lpstr>
      <vt:lpstr>25_zFIZYKA_6energia</vt:lpstr>
      <vt:lpstr>26_zFIZYKA_6energia</vt:lpstr>
      <vt:lpstr>27_zFIZYKA_6energia</vt:lpstr>
      <vt:lpstr>28_zFIZYKA_6energia</vt:lpstr>
      <vt:lpstr>29_zFIZYKA_6energia</vt:lpstr>
      <vt:lpstr>30_zFIZYKA_6energia</vt:lpstr>
      <vt:lpstr>31_zFIZYKA_6energia</vt:lpstr>
      <vt:lpstr>32_zFIZYKA_6energia</vt:lpstr>
      <vt:lpstr>33_zFIZYKA_6energia</vt:lpstr>
      <vt:lpstr>34_zFIZYKA_6energia</vt:lpstr>
      <vt:lpstr>35_zFIZYKA_6energia</vt:lpstr>
      <vt:lpstr>36_zFIZYKA_6energia</vt:lpstr>
      <vt:lpstr>37_zFIZYKA_6energia</vt:lpstr>
      <vt:lpstr>38_zFIZYKA_6energia</vt:lpstr>
      <vt:lpstr>39_zFIZYKA_6energia</vt:lpstr>
      <vt:lpstr>40_zFIZYKA_6energia</vt:lpstr>
      <vt:lpstr>41_zFIZYKA_6energia</vt:lpstr>
      <vt:lpstr>42_zFIZYKA_6energia</vt:lpstr>
      <vt:lpstr>43_zFIZYKA_6energia</vt:lpstr>
      <vt:lpstr>44_zFIZYKA_6energia</vt:lpstr>
      <vt:lpstr>45_zFIZYKA_6energia</vt:lpstr>
      <vt:lpstr>46_zFIZYKA_6energia</vt:lpstr>
      <vt:lpstr>47_zFIZYKA_6energia</vt:lpstr>
      <vt:lpstr>48_zFIZYKA_6energia</vt:lpstr>
      <vt:lpstr>49_zFIZYKA_6energia</vt:lpstr>
      <vt:lpstr>50_zFIZYKA_6energia</vt:lpstr>
      <vt:lpstr>51_zFIZYKA_6energia</vt:lpstr>
      <vt:lpstr>52_zFIZYKA_6energia</vt:lpstr>
      <vt:lpstr>53_zFIZYKA_6energia</vt:lpstr>
      <vt:lpstr>54_zFIZYKA_6energia</vt:lpstr>
      <vt:lpstr>55_zFIZYKA_6energia</vt:lpstr>
      <vt:lpstr>56_zFIZYKA_6energia</vt:lpstr>
      <vt:lpstr>57_zFIZYKA_6energia</vt:lpstr>
      <vt:lpstr>58_zFIZYKA_6energia</vt:lpstr>
      <vt:lpstr>59_zFIZYKA_6energia</vt:lpstr>
      <vt:lpstr>60_zFIZYKA_6energia</vt:lpstr>
      <vt:lpstr>61_zFIZYKA_6energia</vt:lpstr>
      <vt:lpstr>63_zFIZYKA_6energia</vt:lpstr>
      <vt:lpstr>64_zFIZYKA_6energia</vt:lpstr>
      <vt:lpstr>65_zFIZYKA_6energia</vt:lpstr>
      <vt:lpstr>66_zFIZYKA_6energia</vt:lpstr>
      <vt:lpstr>67_zFIZYKA_6energia</vt:lpstr>
      <vt:lpstr>Praca</vt:lpstr>
      <vt:lpstr>Praca</vt:lpstr>
      <vt:lpstr>Praca fizyczna</vt:lpstr>
      <vt:lpstr>Praca umysłowa</vt:lpstr>
      <vt:lpstr>Praca magisterska, dyplomowa,  licencjacka.</vt:lpstr>
      <vt:lpstr>Praca w fizyce</vt:lpstr>
      <vt:lpstr>Definicja pracy</vt:lpstr>
      <vt:lpstr>Jednostka</vt:lpstr>
      <vt:lpstr>Aby wzór miał sens fizyczny:</vt:lpstr>
      <vt:lpstr>Iloczyn wektorowy</vt:lpstr>
      <vt:lpstr>Iloczyn wektorowy 1</vt:lpstr>
      <vt:lpstr>Iloczyn wektorowy 2</vt:lpstr>
      <vt:lpstr>Iloczyn wektorowy 3</vt:lpstr>
      <vt:lpstr>Zadania</vt:lpstr>
      <vt:lpstr>Zadanie 1.</vt:lpstr>
      <vt:lpstr>Zadanie 2.</vt:lpstr>
      <vt:lpstr>Zadanie 3</vt:lpstr>
      <vt:lpstr>Zadanie domowe:</vt:lpstr>
      <vt:lpstr>Moc</vt:lpstr>
      <vt:lpstr>Moc</vt:lpstr>
      <vt:lpstr>Moc silnika</vt:lpstr>
      <vt:lpstr>Moc magiczna w bajkach</vt:lpstr>
      <vt:lpstr>Moc siłacza</vt:lpstr>
      <vt:lpstr>Moc w fizyce</vt:lpstr>
      <vt:lpstr>Moc</vt:lpstr>
      <vt:lpstr>Jednostka mocy</vt:lpstr>
      <vt:lpstr>Zadania</vt:lpstr>
      <vt:lpstr>Zadanie 1.</vt:lpstr>
      <vt:lpstr>Zadanie 2.</vt:lpstr>
      <vt:lpstr>Zadanie 3</vt:lpstr>
      <vt:lpstr>Zadanie 4.</vt:lpstr>
      <vt:lpstr>Energia kinetyczna ciała</vt:lpstr>
      <vt:lpstr>Energia kinetyczna ciała</vt:lpstr>
      <vt:lpstr>Energia kinetyczna a masa ciała</vt:lpstr>
      <vt:lpstr>Energia kinetyczna a prędkość</vt:lpstr>
      <vt:lpstr>Energia kinetyczna ciała - wzór</vt:lpstr>
      <vt:lpstr>Energie kinetyczne  związane z ruchem różnych ciał:</vt:lpstr>
      <vt:lpstr>Zadania</vt:lpstr>
      <vt:lpstr>Zadanie</vt:lpstr>
      <vt:lpstr>Energia potencjalna ciała</vt:lpstr>
      <vt:lpstr>Energia potencjalna ciała</vt:lpstr>
      <vt:lpstr>Energia potencjalna a wysokość</vt:lpstr>
      <vt:lpstr>Energia potencjalna ciała - wzór</vt:lpstr>
      <vt:lpstr>Energia potencjalna a wysokość</vt:lpstr>
      <vt:lpstr>Przykładowe energie potencjalne  kartonika z mlekiem i człowieka</vt:lpstr>
      <vt:lpstr>Energia potencjalna ciała</vt:lpstr>
      <vt:lpstr>Zadania</vt:lpstr>
      <vt:lpstr>Zadania</vt:lpstr>
      <vt:lpstr>Energia mechaniczna. Zasada zachowania energii mechanicznej</vt:lpstr>
      <vt:lpstr>Energia</vt:lpstr>
      <vt:lpstr>Energia mechaniczna</vt:lpstr>
      <vt:lpstr>Zasada zachowania  energii mechanicznej</vt:lpstr>
      <vt:lpstr>Zadanie</vt:lpstr>
      <vt:lpstr>Rozwiązanie</vt:lpstr>
      <vt:lpstr>Zasada zachowania  energii mechanicznej</vt:lpstr>
      <vt:lpstr>Zadania</vt:lpstr>
      <vt:lpstr>Zadania</vt:lpstr>
      <vt:lpstr>Zadania</vt:lpstr>
      <vt:lpstr>Zadania</vt:lpstr>
      <vt:lpstr>Zadania</vt:lpstr>
      <vt:lpstr>Formy energii</vt:lpstr>
      <vt:lpstr>Wstęp</vt:lpstr>
      <vt:lpstr>Energia mechaniczna</vt:lpstr>
      <vt:lpstr>Energia mechaniczna  wykorzystywana jest w wiatrakach.</vt:lpstr>
      <vt:lpstr>Energia chemiczna</vt:lpstr>
      <vt:lpstr>Energia chemiczna</vt:lpstr>
      <vt:lpstr>Energia termiczna</vt:lpstr>
      <vt:lpstr>Moc silnika</vt:lpstr>
      <vt:lpstr>Energia cieplna</vt:lpstr>
      <vt:lpstr>Energia jądrowa</vt:lpstr>
      <vt:lpstr>Energia jądrowa</vt:lpstr>
      <vt:lpstr>Energia elektryczna i wewnętrzna</vt:lpstr>
      <vt:lpstr>Energia elektryczna</vt:lpstr>
      <vt:lpstr>Silnik</vt:lpstr>
      <vt:lpstr>Silnik</vt:lpstr>
      <vt:lpstr>Doświadczenie 1 - Silnik</vt:lpstr>
      <vt:lpstr>Doświadczenie 2  – Konwerter termoelektryczny</vt:lpstr>
      <vt:lpstr>Doświadczenie 3 – Pompa cieplna</vt:lpstr>
      <vt:lpstr>Doświadczenie 4. – Silnik Stirlinga</vt:lpstr>
      <vt:lpstr>Lekcja powtórzeniowa</vt:lpstr>
      <vt:lpstr>Wypełnij kartę pracy</vt:lpstr>
      <vt:lpstr>PowerPoint Presentation</vt:lpstr>
      <vt:lpstr>PowerPoint Presentation</vt:lpstr>
      <vt:lpstr>Zadania</vt:lpstr>
      <vt:lpstr>Odpowiedzi do kart</vt:lpstr>
      <vt:lpstr>PowerPoint Presentation</vt:lpstr>
      <vt:lpstr>PowerPoint Presentation</vt:lpstr>
      <vt:lpstr>Odpowiedzi do zadań</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Barbara Urban</dc:creator>
  <cp:lastModifiedBy>Artur</cp:lastModifiedBy>
  <cp:revision>31</cp:revision>
  <dcterms:created xsi:type="dcterms:W3CDTF">2013-10-12T08:38:47Z</dcterms:created>
  <dcterms:modified xsi:type="dcterms:W3CDTF">2015-08-14T13:33:16Z</dcterms:modified>
</cp:coreProperties>
</file>