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theme/theme10.xml" ContentType="application/vnd.openxmlformats-officedocument.theme+xml"/>
  <Override PartName="/ppt/slideLayouts/slideLayout13.xml" ContentType="application/vnd.openxmlformats-officedocument.presentationml.slideLayout+xml"/>
  <Override PartName="/ppt/theme/theme11.xml" ContentType="application/vnd.openxmlformats-officedocument.theme+xml"/>
  <Override PartName="/ppt/slideLayouts/slideLayout14.xml" ContentType="application/vnd.openxmlformats-officedocument.presentationml.slideLayout+xml"/>
  <Override PartName="/ppt/theme/theme12.xml" ContentType="application/vnd.openxmlformats-officedocument.theme+xml"/>
  <Override PartName="/ppt/slideLayouts/slideLayout15.xml" ContentType="application/vnd.openxmlformats-officedocument.presentationml.slideLayout+xml"/>
  <Override PartName="/ppt/theme/theme13.xml" ContentType="application/vnd.openxmlformats-officedocument.theme+xml"/>
  <Override PartName="/ppt/slideLayouts/slideLayout16.xml" ContentType="application/vnd.openxmlformats-officedocument.presentationml.slideLayout+xml"/>
  <Override PartName="/ppt/theme/theme14.xml" ContentType="application/vnd.openxmlformats-officedocument.theme+xml"/>
  <Override PartName="/ppt/slideLayouts/slideLayout17.xml" ContentType="application/vnd.openxmlformats-officedocument.presentationml.slideLayout+xml"/>
  <Override PartName="/ppt/theme/theme15.xml" ContentType="application/vnd.openxmlformats-officedocument.theme+xml"/>
  <Override PartName="/ppt/slideLayouts/slideLayout18.xml" ContentType="application/vnd.openxmlformats-officedocument.presentationml.slideLayout+xml"/>
  <Override PartName="/ppt/theme/theme16.xml" ContentType="application/vnd.openxmlformats-officedocument.theme+xml"/>
  <Override PartName="/ppt/slideLayouts/slideLayout19.xml" ContentType="application/vnd.openxmlformats-officedocument.presentationml.slideLayout+xml"/>
  <Override PartName="/ppt/theme/theme17.xml" ContentType="application/vnd.openxmlformats-officedocument.theme+xml"/>
  <Override PartName="/ppt/slideLayouts/slideLayout20.xml" ContentType="application/vnd.openxmlformats-officedocument.presentationml.slideLayout+xml"/>
  <Override PartName="/ppt/theme/theme18.xml" ContentType="application/vnd.openxmlformats-officedocument.theme+xml"/>
  <Override PartName="/ppt/slideLayouts/slideLayout21.xml" ContentType="application/vnd.openxmlformats-officedocument.presentationml.slideLayout+xml"/>
  <Override PartName="/ppt/theme/theme19.xml" ContentType="application/vnd.openxmlformats-officedocument.theme+xml"/>
  <Override PartName="/ppt/slideLayouts/slideLayout22.xml" ContentType="application/vnd.openxmlformats-officedocument.presentationml.slideLayout+xml"/>
  <Override PartName="/ppt/theme/theme20.xml" ContentType="application/vnd.openxmlformats-officedocument.theme+xml"/>
  <Override PartName="/ppt/slideLayouts/slideLayout23.xml" ContentType="application/vnd.openxmlformats-officedocument.presentationml.slideLayout+xml"/>
  <Override PartName="/ppt/theme/theme21.xml" ContentType="application/vnd.openxmlformats-officedocument.theme+xml"/>
  <Override PartName="/ppt/slideLayouts/slideLayout24.xml" ContentType="application/vnd.openxmlformats-officedocument.presentationml.slideLayout+xml"/>
  <Override PartName="/ppt/theme/theme22.xml" ContentType="application/vnd.openxmlformats-officedocument.theme+xml"/>
  <Override PartName="/ppt/slideLayouts/slideLayout25.xml" ContentType="application/vnd.openxmlformats-officedocument.presentationml.slideLayout+xml"/>
  <Override PartName="/ppt/theme/theme23.xml" ContentType="application/vnd.openxmlformats-officedocument.theme+xml"/>
  <Override PartName="/ppt/slideLayouts/slideLayout26.xml" ContentType="application/vnd.openxmlformats-officedocument.presentationml.slideLayout+xml"/>
  <Override PartName="/ppt/theme/theme24.xml" ContentType="application/vnd.openxmlformats-officedocument.theme+xml"/>
  <Override PartName="/ppt/slideLayouts/slideLayout27.xml" ContentType="application/vnd.openxmlformats-officedocument.presentationml.slideLayout+xml"/>
  <Override PartName="/ppt/theme/theme25.xml" ContentType="application/vnd.openxmlformats-officedocument.theme+xml"/>
  <Override PartName="/ppt/slideLayouts/slideLayout28.xml" ContentType="application/vnd.openxmlformats-officedocument.presentationml.slideLayout+xml"/>
  <Override PartName="/ppt/theme/theme26.xml" ContentType="application/vnd.openxmlformats-officedocument.theme+xml"/>
  <Override PartName="/ppt/slideLayouts/slideLayout29.xml" ContentType="application/vnd.openxmlformats-officedocument.presentationml.slideLayout+xml"/>
  <Override PartName="/ppt/theme/theme27.xml" ContentType="application/vnd.openxmlformats-officedocument.theme+xml"/>
  <Override PartName="/ppt/slideLayouts/slideLayout30.xml" ContentType="application/vnd.openxmlformats-officedocument.presentationml.slideLayout+xml"/>
  <Override PartName="/ppt/theme/theme28.xml" ContentType="application/vnd.openxmlformats-officedocument.theme+xml"/>
  <Override PartName="/ppt/slideLayouts/slideLayout31.xml" ContentType="application/vnd.openxmlformats-officedocument.presentationml.slideLayout+xml"/>
  <Override PartName="/ppt/theme/theme29.xml" ContentType="application/vnd.openxmlformats-officedocument.theme+xml"/>
  <Override PartName="/ppt/slideLayouts/slideLayout32.xml" ContentType="application/vnd.openxmlformats-officedocument.presentationml.slideLayout+xml"/>
  <Override PartName="/ppt/theme/theme30.xml" ContentType="application/vnd.openxmlformats-officedocument.theme+xml"/>
  <Override PartName="/ppt/slideLayouts/slideLayout33.xml" ContentType="application/vnd.openxmlformats-officedocument.presentationml.slideLayout+xml"/>
  <Override PartName="/ppt/theme/theme31.xml" ContentType="application/vnd.openxmlformats-officedocument.theme+xml"/>
  <Override PartName="/ppt/slideLayouts/slideLayout34.xml" ContentType="application/vnd.openxmlformats-officedocument.presentationml.slideLayout+xml"/>
  <Override PartName="/ppt/theme/theme32.xml" ContentType="application/vnd.openxmlformats-officedocument.theme+xml"/>
  <Override PartName="/ppt/slideLayouts/slideLayout35.xml" ContentType="application/vnd.openxmlformats-officedocument.presentationml.slideLayout+xml"/>
  <Override PartName="/ppt/theme/theme33.xml" ContentType="application/vnd.openxmlformats-officedocument.theme+xml"/>
  <Override PartName="/ppt/slideLayouts/slideLayout36.xml" ContentType="application/vnd.openxmlformats-officedocument.presentationml.slideLayout+xml"/>
  <Override PartName="/ppt/theme/theme34.xml" ContentType="application/vnd.openxmlformats-officedocument.theme+xml"/>
  <Override PartName="/ppt/slideLayouts/slideLayout37.xml" ContentType="application/vnd.openxmlformats-officedocument.presentationml.slideLayout+xml"/>
  <Override PartName="/ppt/theme/theme35.xml" ContentType="application/vnd.openxmlformats-officedocument.theme+xml"/>
  <Override PartName="/ppt/slideLayouts/slideLayout38.xml" ContentType="application/vnd.openxmlformats-officedocument.presentationml.slideLayout+xml"/>
  <Override PartName="/ppt/theme/theme36.xml" ContentType="application/vnd.openxmlformats-officedocument.theme+xml"/>
  <Override PartName="/ppt/slideLayouts/slideLayout39.xml" ContentType="application/vnd.openxmlformats-officedocument.presentationml.slideLayout+xml"/>
  <Override PartName="/ppt/theme/theme37.xml" ContentType="application/vnd.openxmlformats-officedocument.theme+xml"/>
  <Override PartName="/ppt/slideLayouts/slideLayout40.xml" ContentType="application/vnd.openxmlformats-officedocument.presentationml.slideLayout+xml"/>
  <Override PartName="/ppt/theme/theme38.xml" ContentType="application/vnd.openxmlformats-officedocument.theme+xml"/>
  <Override PartName="/ppt/slideLayouts/slideLayout41.xml" ContentType="application/vnd.openxmlformats-officedocument.presentationml.slideLayout+xml"/>
  <Override PartName="/ppt/theme/theme39.xml" ContentType="application/vnd.openxmlformats-officedocument.theme+xml"/>
  <Override PartName="/ppt/slideLayouts/slideLayout42.xml" ContentType="application/vnd.openxmlformats-officedocument.presentationml.slideLayout+xml"/>
  <Override PartName="/ppt/theme/theme40.xml" ContentType="application/vnd.openxmlformats-officedocument.theme+xml"/>
  <Override PartName="/ppt/slideLayouts/slideLayout43.xml" ContentType="application/vnd.openxmlformats-officedocument.presentationml.slideLayout+xml"/>
  <Override PartName="/ppt/theme/theme41.xml" ContentType="application/vnd.openxmlformats-officedocument.theme+xml"/>
  <Override PartName="/ppt/slideLayouts/slideLayout44.xml" ContentType="application/vnd.openxmlformats-officedocument.presentationml.slideLayout+xml"/>
  <Override PartName="/ppt/theme/theme42.xml" ContentType="application/vnd.openxmlformats-officedocument.theme+xml"/>
  <Override PartName="/ppt/slideLayouts/slideLayout45.xml" ContentType="application/vnd.openxmlformats-officedocument.presentationml.slideLayout+xml"/>
  <Override PartName="/ppt/theme/theme43.xml" ContentType="application/vnd.openxmlformats-officedocument.theme+xml"/>
  <Override PartName="/ppt/slideLayouts/slideLayout46.xml" ContentType="application/vnd.openxmlformats-officedocument.presentationml.slideLayout+xml"/>
  <Override PartName="/ppt/theme/theme44.xml" ContentType="application/vnd.openxmlformats-officedocument.theme+xml"/>
  <Override PartName="/ppt/slideLayouts/slideLayout47.xml" ContentType="application/vnd.openxmlformats-officedocument.presentationml.slideLayout+xml"/>
  <Override PartName="/ppt/theme/theme45.xml" ContentType="application/vnd.openxmlformats-officedocument.theme+xml"/>
  <Override PartName="/ppt/slideLayouts/slideLayout48.xml" ContentType="application/vnd.openxmlformats-officedocument.presentationml.slideLayout+xml"/>
  <Override PartName="/ppt/theme/theme46.xml" ContentType="application/vnd.openxmlformats-officedocument.theme+xml"/>
  <Override PartName="/ppt/slideLayouts/slideLayout49.xml" ContentType="application/vnd.openxmlformats-officedocument.presentationml.slideLayout+xml"/>
  <Override PartName="/ppt/theme/theme47.xml" ContentType="application/vnd.openxmlformats-officedocument.theme+xml"/>
  <Override PartName="/ppt/slideLayouts/slideLayout50.xml" ContentType="application/vnd.openxmlformats-officedocument.presentationml.slideLayout+xml"/>
  <Override PartName="/ppt/theme/theme48.xml" ContentType="application/vnd.openxmlformats-officedocument.theme+xml"/>
  <Override PartName="/ppt/slideLayouts/slideLayout51.xml" ContentType="application/vnd.openxmlformats-officedocument.presentationml.slideLayout+xml"/>
  <Override PartName="/ppt/theme/theme49.xml" ContentType="application/vnd.openxmlformats-officedocument.theme+xml"/>
  <Override PartName="/ppt/slideLayouts/slideLayout52.xml" ContentType="application/vnd.openxmlformats-officedocument.presentationml.slideLayout+xml"/>
  <Override PartName="/ppt/theme/theme50.xml" ContentType="application/vnd.openxmlformats-officedocument.theme+xml"/>
  <Override PartName="/ppt/slideLayouts/slideLayout53.xml" ContentType="application/vnd.openxmlformats-officedocument.presentationml.slideLayout+xml"/>
  <Override PartName="/ppt/theme/theme51.xml" ContentType="application/vnd.openxmlformats-officedocument.theme+xml"/>
  <Override PartName="/ppt/slideLayouts/slideLayout54.xml" ContentType="application/vnd.openxmlformats-officedocument.presentationml.slideLayout+xml"/>
  <Override PartName="/ppt/theme/theme52.xml" ContentType="application/vnd.openxmlformats-officedocument.theme+xml"/>
  <Override PartName="/ppt/slideLayouts/slideLayout55.xml" ContentType="application/vnd.openxmlformats-officedocument.presentationml.slideLayout+xml"/>
  <Override PartName="/ppt/theme/theme53.xml" ContentType="application/vnd.openxmlformats-officedocument.theme+xml"/>
  <Override PartName="/ppt/slideLayouts/slideLayout56.xml" ContentType="application/vnd.openxmlformats-officedocument.presentationml.slideLayout+xml"/>
  <Override PartName="/ppt/theme/theme54.xml" ContentType="application/vnd.openxmlformats-officedocument.theme+xml"/>
  <Override PartName="/ppt/slideLayouts/slideLayout57.xml" ContentType="application/vnd.openxmlformats-officedocument.presentationml.slideLayout+xml"/>
  <Override PartName="/ppt/theme/theme55.xml" ContentType="application/vnd.openxmlformats-officedocument.theme+xml"/>
  <Override PartName="/ppt/slideLayouts/slideLayout58.xml" ContentType="application/vnd.openxmlformats-officedocument.presentationml.slideLayout+xml"/>
  <Override PartName="/ppt/theme/theme56.xml" ContentType="application/vnd.openxmlformats-officedocument.theme+xml"/>
  <Override PartName="/ppt/slideLayouts/slideLayout59.xml" ContentType="application/vnd.openxmlformats-officedocument.presentationml.slideLayout+xml"/>
  <Override PartName="/ppt/theme/theme57.xml" ContentType="application/vnd.openxmlformats-officedocument.theme+xml"/>
  <Override PartName="/ppt/slideLayouts/slideLayout60.xml" ContentType="application/vnd.openxmlformats-officedocument.presentationml.slideLayout+xml"/>
  <Override PartName="/ppt/theme/theme58.xml" ContentType="application/vnd.openxmlformats-officedocument.theme+xml"/>
  <Override PartName="/ppt/slideLayouts/slideLayout61.xml" ContentType="application/vnd.openxmlformats-officedocument.presentationml.slideLayout+xml"/>
  <Override PartName="/ppt/theme/theme59.xml" ContentType="application/vnd.openxmlformats-officedocument.theme+xml"/>
  <Override PartName="/ppt/slideLayouts/slideLayout62.xml" ContentType="application/vnd.openxmlformats-officedocument.presentationml.slideLayout+xml"/>
  <Override PartName="/ppt/theme/theme60.xml" ContentType="application/vnd.openxmlformats-officedocument.theme+xml"/>
  <Override PartName="/ppt/slideLayouts/slideLayout63.xml" ContentType="application/vnd.openxmlformats-officedocument.presentationml.slideLayout+xml"/>
  <Override PartName="/ppt/theme/theme61.xml" ContentType="application/vnd.openxmlformats-officedocument.theme+xml"/>
  <Override PartName="/ppt/slideLayouts/slideLayout64.xml" ContentType="application/vnd.openxmlformats-officedocument.presentationml.slideLayout+xml"/>
  <Override PartName="/ppt/theme/theme62.xml" ContentType="application/vnd.openxmlformats-officedocument.theme+xml"/>
  <Override PartName="/ppt/slideLayouts/slideLayout65.xml" ContentType="application/vnd.openxmlformats-officedocument.presentationml.slideLayout+xml"/>
  <Override PartName="/ppt/theme/theme63.xml" ContentType="application/vnd.openxmlformats-officedocument.theme+xml"/>
  <Override PartName="/ppt/slideLayouts/slideLayout66.xml" ContentType="application/vnd.openxmlformats-officedocument.presentationml.slideLayout+xml"/>
  <Override PartName="/ppt/theme/theme64.xml" ContentType="application/vnd.openxmlformats-officedocument.theme+xml"/>
  <Override PartName="/ppt/slideLayouts/slideLayout67.xml" ContentType="application/vnd.openxmlformats-officedocument.presentationml.slideLayout+xml"/>
  <Override PartName="/ppt/theme/theme65.xml" ContentType="application/vnd.openxmlformats-officedocument.theme+xml"/>
  <Override PartName="/ppt/slideLayouts/slideLayout68.xml" ContentType="application/vnd.openxmlformats-officedocument.presentationml.slideLayout+xml"/>
  <Override PartName="/ppt/theme/theme66.xml" ContentType="application/vnd.openxmlformats-officedocument.theme+xml"/>
  <Override PartName="/ppt/slideLayouts/slideLayout69.xml" ContentType="application/vnd.openxmlformats-officedocument.presentationml.slideLayout+xml"/>
  <Override PartName="/ppt/theme/theme67.xml" ContentType="application/vnd.openxmlformats-officedocument.theme+xml"/>
  <Override PartName="/ppt/slideLayouts/slideLayout70.xml" ContentType="application/vnd.openxmlformats-officedocument.presentationml.slideLayout+xml"/>
  <Override PartName="/ppt/theme/theme68.xml" ContentType="application/vnd.openxmlformats-officedocument.theme+xml"/>
  <Override PartName="/ppt/slideLayouts/slideLayout71.xml" ContentType="application/vnd.openxmlformats-officedocument.presentationml.slideLayout+xml"/>
  <Override PartName="/ppt/theme/theme69.xml" ContentType="application/vnd.openxmlformats-officedocument.theme+xml"/>
  <Override PartName="/ppt/slideLayouts/slideLayout72.xml" ContentType="application/vnd.openxmlformats-officedocument.presentationml.slideLayout+xml"/>
  <Override PartName="/ppt/theme/theme70.xml" ContentType="application/vnd.openxmlformats-officedocument.theme+xml"/>
  <Override PartName="/ppt/slideLayouts/slideLayout73.xml" ContentType="application/vnd.openxmlformats-officedocument.presentationml.slideLayout+xml"/>
  <Override PartName="/ppt/theme/theme71.xml" ContentType="application/vnd.openxmlformats-officedocument.theme+xml"/>
  <Override PartName="/ppt/slideLayouts/slideLayout74.xml" ContentType="application/vnd.openxmlformats-officedocument.presentationml.slideLayout+xml"/>
  <Override PartName="/ppt/theme/theme72.xml" ContentType="application/vnd.openxmlformats-officedocument.theme+xml"/>
  <Override PartName="/ppt/slideLayouts/slideLayout75.xml" ContentType="application/vnd.openxmlformats-officedocument.presentationml.slideLayout+xml"/>
  <Override PartName="/ppt/theme/theme73.xml" ContentType="application/vnd.openxmlformats-officedocument.theme+xml"/>
  <Override PartName="/ppt/slideLayouts/slideLayout76.xml" ContentType="application/vnd.openxmlformats-officedocument.presentationml.slideLayout+xml"/>
  <Override PartName="/ppt/theme/theme74.xml" ContentType="application/vnd.openxmlformats-officedocument.theme+xml"/>
  <Override PartName="/ppt/slideLayouts/slideLayout77.xml" ContentType="application/vnd.openxmlformats-officedocument.presentationml.slideLayout+xml"/>
  <Override PartName="/ppt/theme/theme75.xml" ContentType="application/vnd.openxmlformats-officedocument.theme+xml"/>
  <Override PartName="/ppt/slideLayouts/slideLayout78.xml" ContentType="application/vnd.openxmlformats-officedocument.presentationml.slideLayout+xml"/>
  <Override PartName="/ppt/theme/theme76.xml" ContentType="application/vnd.openxmlformats-officedocument.theme+xml"/>
  <Override PartName="/ppt/slideLayouts/slideLayout79.xml" ContentType="application/vnd.openxmlformats-officedocument.presentationml.slideLayout+xml"/>
  <Override PartName="/ppt/theme/theme77.xml" ContentType="application/vnd.openxmlformats-officedocument.theme+xml"/>
  <Override PartName="/ppt/slideLayouts/slideLayout80.xml" ContentType="application/vnd.openxmlformats-officedocument.presentationml.slideLayout+xml"/>
  <Override PartName="/ppt/theme/theme78.xml" ContentType="application/vnd.openxmlformats-officedocument.theme+xml"/>
  <Override PartName="/ppt/slideLayouts/slideLayout81.xml" ContentType="application/vnd.openxmlformats-officedocument.presentationml.slideLayout+xml"/>
  <Override PartName="/ppt/theme/theme79.xml" ContentType="application/vnd.openxmlformats-officedocument.theme+xml"/>
  <Override PartName="/ppt/theme/theme8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12" r:id="rId2"/>
    <p:sldMasterId id="2147483714" r:id="rId3"/>
    <p:sldMasterId id="2147483716" r:id="rId4"/>
    <p:sldMasterId id="2147483718" r:id="rId5"/>
    <p:sldMasterId id="2147483720" r:id="rId6"/>
    <p:sldMasterId id="2147483722" r:id="rId7"/>
    <p:sldMasterId id="2147483724" r:id="rId8"/>
    <p:sldMasterId id="2147483726" r:id="rId9"/>
    <p:sldMasterId id="2147483728" r:id="rId10"/>
    <p:sldMasterId id="2147483730" r:id="rId11"/>
    <p:sldMasterId id="2147483732" r:id="rId12"/>
    <p:sldMasterId id="2147483734" r:id="rId13"/>
    <p:sldMasterId id="2147483736" r:id="rId14"/>
    <p:sldMasterId id="2147483738" r:id="rId15"/>
    <p:sldMasterId id="2147483740" r:id="rId16"/>
    <p:sldMasterId id="2147483742" r:id="rId17"/>
    <p:sldMasterId id="2147483744" r:id="rId18"/>
    <p:sldMasterId id="2147483746" r:id="rId19"/>
    <p:sldMasterId id="2147483748" r:id="rId20"/>
    <p:sldMasterId id="2147483750" r:id="rId21"/>
    <p:sldMasterId id="2147483752" r:id="rId22"/>
    <p:sldMasterId id="2147483754" r:id="rId23"/>
    <p:sldMasterId id="2147483756" r:id="rId24"/>
    <p:sldMasterId id="2147483758" r:id="rId25"/>
    <p:sldMasterId id="2147483760" r:id="rId26"/>
    <p:sldMasterId id="2147483762" r:id="rId27"/>
    <p:sldMasterId id="2147483764" r:id="rId28"/>
    <p:sldMasterId id="2147483766" r:id="rId29"/>
    <p:sldMasterId id="2147483768" r:id="rId30"/>
    <p:sldMasterId id="2147483770" r:id="rId31"/>
    <p:sldMasterId id="2147483772" r:id="rId32"/>
    <p:sldMasterId id="2147483774" r:id="rId33"/>
    <p:sldMasterId id="2147483776" r:id="rId34"/>
    <p:sldMasterId id="2147483778" r:id="rId35"/>
    <p:sldMasterId id="2147483780" r:id="rId36"/>
    <p:sldMasterId id="2147483782" r:id="rId37"/>
    <p:sldMasterId id="2147483784" r:id="rId38"/>
    <p:sldMasterId id="2147483786" r:id="rId39"/>
    <p:sldMasterId id="2147483788" r:id="rId40"/>
    <p:sldMasterId id="2147483790" r:id="rId41"/>
    <p:sldMasterId id="2147483792" r:id="rId42"/>
    <p:sldMasterId id="2147483794" r:id="rId43"/>
    <p:sldMasterId id="2147483796" r:id="rId44"/>
    <p:sldMasterId id="2147483798" r:id="rId45"/>
    <p:sldMasterId id="2147483800" r:id="rId46"/>
    <p:sldMasterId id="2147483802" r:id="rId47"/>
    <p:sldMasterId id="2147483804" r:id="rId48"/>
    <p:sldMasterId id="2147483806" r:id="rId49"/>
    <p:sldMasterId id="2147483808" r:id="rId50"/>
    <p:sldMasterId id="2147483810" r:id="rId51"/>
    <p:sldMasterId id="2147483812" r:id="rId52"/>
    <p:sldMasterId id="2147483814" r:id="rId53"/>
    <p:sldMasterId id="2147483816" r:id="rId54"/>
    <p:sldMasterId id="2147483818" r:id="rId55"/>
    <p:sldMasterId id="2147483820" r:id="rId56"/>
    <p:sldMasterId id="2147483822" r:id="rId57"/>
    <p:sldMasterId id="2147483824" r:id="rId58"/>
    <p:sldMasterId id="2147483826" r:id="rId59"/>
    <p:sldMasterId id="2147483828" r:id="rId60"/>
    <p:sldMasterId id="2147483830" r:id="rId61"/>
    <p:sldMasterId id="2147483832" r:id="rId62"/>
    <p:sldMasterId id="2147483834" r:id="rId63"/>
    <p:sldMasterId id="2147483836" r:id="rId64"/>
    <p:sldMasterId id="2147483838" r:id="rId65"/>
    <p:sldMasterId id="2147483840" r:id="rId66"/>
    <p:sldMasterId id="2147483842" r:id="rId67"/>
    <p:sldMasterId id="2147483844" r:id="rId68"/>
    <p:sldMasterId id="2147483846" r:id="rId69"/>
    <p:sldMasterId id="2147483848" r:id="rId70"/>
    <p:sldMasterId id="2147483850" r:id="rId71"/>
    <p:sldMasterId id="2147483852" r:id="rId72"/>
    <p:sldMasterId id="2147483854" r:id="rId73"/>
    <p:sldMasterId id="2147483856" r:id="rId74"/>
    <p:sldMasterId id="2147483858" r:id="rId75"/>
    <p:sldMasterId id="2147483860" r:id="rId76"/>
    <p:sldMasterId id="2147483862" r:id="rId77"/>
    <p:sldMasterId id="2147483864" r:id="rId78"/>
    <p:sldMasterId id="2147483866" r:id="rId79"/>
  </p:sldMasterIdLst>
  <p:notesMasterIdLst>
    <p:notesMasterId r:id="rId162"/>
  </p:notesMasterIdLst>
  <p:sldIdLst>
    <p:sldId id="256" r:id="rId80"/>
    <p:sldId id="257" r:id="rId81"/>
    <p:sldId id="258" r:id="rId82"/>
    <p:sldId id="259" r:id="rId83"/>
    <p:sldId id="260" r:id="rId84"/>
    <p:sldId id="261" r:id="rId85"/>
    <p:sldId id="262" r:id="rId86"/>
    <p:sldId id="263" r:id="rId87"/>
    <p:sldId id="264" r:id="rId88"/>
    <p:sldId id="265" r:id="rId89"/>
    <p:sldId id="266" r:id="rId90"/>
    <p:sldId id="267" r:id="rId91"/>
    <p:sldId id="268" r:id="rId92"/>
    <p:sldId id="269" r:id="rId93"/>
    <p:sldId id="270" r:id="rId94"/>
    <p:sldId id="271" r:id="rId95"/>
    <p:sldId id="272" r:id="rId96"/>
    <p:sldId id="273" r:id="rId97"/>
    <p:sldId id="274" r:id="rId98"/>
    <p:sldId id="275" r:id="rId99"/>
    <p:sldId id="276" r:id="rId100"/>
    <p:sldId id="277" r:id="rId101"/>
    <p:sldId id="278" r:id="rId102"/>
    <p:sldId id="279" r:id="rId103"/>
    <p:sldId id="280" r:id="rId104"/>
    <p:sldId id="281" r:id="rId105"/>
    <p:sldId id="282" r:id="rId106"/>
    <p:sldId id="283" r:id="rId107"/>
    <p:sldId id="284" r:id="rId108"/>
    <p:sldId id="285" r:id="rId109"/>
    <p:sldId id="286" r:id="rId110"/>
    <p:sldId id="287" r:id="rId111"/>
    <p:sldId id="288" r:id="rId112"/>
    <p:sldId id="289" r:id="rId113"/>
    <p:sldId id="290" r:id="rId114"/>
    <p:sldId id="291" r:id="rId115"/>
    <p:sldId id="292" r:id="rId116"/>
    <p:sldId id="293" r:id="rId117"/>
    <p:sldId id="294" r:id="rId118"/>
    <p:sldId id="295" r:id="rId119"/>
    <p:sldId id="296" r:id="rId120"/>
    <p:sldId id="297" r:id="rId121"/>
    <p:sldId id="298" r:id="rId122"/>
    <p:sldId id="299" r:id="rId123"/>
    <p:sldId id="300" r:id="rId124"/>
    <p:sldId id="301" r:id="rId125"/>
    <p:sldId id="302" r:id="rId126"/>
    <p:sldId id="303" r:id="rId127"/>
    <p:sldId id="304" r:id="rId128"/>
    <p:sldId id="305" r:id="rId129"/>
    <p:sldId id="306" r:id="rId130"/>
    <p:sldId id="307" r:id="rId131"/>
    <p:sldId id="308" r:id="rId132"/>
    <p:sldId id="309" r:id="rId133"/>
    <p:sldId id="310" r:id="rId134"/>
    <p:sldId id="311" r:id="rId135"/>
    <p:sldId id="312" r:id="rId136"/>
    <p:sldId id="313" r:id="rId137"/>
    <p:sldId id="314" r:id="rId138"/>
    <p:sldId id="315" r:id="rId139"/>
    <p:sldId id="316" r:id="rId140"/>
    <p:sldId id="317" r:id="rId141"/>
    <p:sldId id="318" r:id="rId142"/>
    <p:sldId id="319" r:id="rId143"/>
    <p:sldId id="320" r:id="rId144"/>
    <p:sldId id="321" r:id="rId145"/>
    <p:sldId id="322" r:id="rId146"/>
    <p:sldId id="323" r:id="rId147"/>
    <p:sldId id="324" r:id="rId148"/>
    <p:sldId id="325" r:id="rId149"/>
    <p:sldId id="326" r:id="rId150"/>
    <p:sldId id="327" r:id="rId151"/>
    <p:sldId id="328" r:id="rId152"/>
    <p:sldId id="329" r:id="rId153"/>
    <p:sldId id="330" r:id="rId154"/>
    <p:sldId id="331" r:id="rId155"/>
    <p:sldId id="332" r:id="rId156"/>
    <p:sldId id="333" r:id="rId157"/>
    <p:sldId id="334" r:id="rId158"/>
    <p:sldId id="335" r:id="rId159"/>
    <p:sldId id="336" r:id="rId160"/>
    <p:sldId id="337" r:id="rId16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08" autoAdjust="0"/>
    <p:restoredTop sz="86386" autoAdjust="0"/>
  </p:normalViewPr>
  <p:slideViewPr>
    <p:cSldViewPr>
      <p:cViewPr varScale="1">
        <p:scale>
          <a:sx n="98" d="100"/>
          <a:sy n="98" d="100"/>
        </p:scale>
        <p:origin x="79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64" y="5245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117" Type="http://schemas.openxmlformats.org/officeDocument/2006/relationships/slide" Target="slides/slide38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63" Type="http://schemas.openxmlformats.org/officeDocument/2006/relationships/slideMaster" Target="slideMasters/slideMaster63.xml"/><Relationship Id="rId68" Type="http://schemas.openxmlformats.org/officeDocument/2006/relationships/slideMaster" Target="slideMasters/slideMaster68.xml"/><Relationship Id="rId84" Type="http://schemas.openxmlformats.org/officeDocument/2006/relationships/slide" Target="slides/slide5.xml"/><Relationship Id="rId89" Type="http://schemas.openxmlformats.org/officeDocument/2006/relationships/slide" Target="slides/slide10.xml"/><Relationship Id="rId112" Type="http://schemas.openxmlformats.org/officeDocument/2006/relationships/slide" Target="slides/slide33.xml"/><Relationship Id="rId133" Type="http://schemas.openxmlformats.org/officeDocument/2006/relationships/slide" Target="slides/slide54.xml"/><Relationship Id="rId138" Type="http://schemas.openxmlformats.org/officeDocument/2006/relationships/slide" Target="slides/slide59.xml"/><Relationship Id="rId154" Type="http://schemas.openxmlformats.org/officeDocument/2006/relationships/slide" Target="slides/slide75.xml"/><Relationship Id="rId159" Type="http://schemas.openxmlformats.org/officeDocument/2006/relationships/slide" Target="slides/slide80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28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74" Type="http://schemas.openxmlformats.org/officeDocument/2006/relationships/slideMaster" Target="slideMasters/slideMaster74.xml"/><Relationship Id="rId79" Type="http://schemas.openxmlformats.org/officeDocument/2006/relationships/slideMaster" Target="slideMasters/slideMaster79.xml"/><Relationship Id="rId102" Type="http://schemas.openxmlformats.org/officeDocument/2006/relationships/slide" Target="slides/slide23.xml"/><Relationship Id="rId123" Type="http://schemas.openxmlformats.org/officeDocument/2006/relationships/slide" Target="slides/slide44.xml"/><Relationship Id="rId128" Type="http://schemas.openxmlformats.org/officeDocument/2006/relationships/slide" Target="slides/slide49.xml"/><Relationship Id="rId144" Type="http://schemas.openxmlformats.org/officeDocument/2006/relationships/slide" Target="slides/slide65.xml"/><Relationship Id="rId149" Type="http://schemas.openxmlformats.org/officeDocument/2006/relationships/slide" Target="slides/slide70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11.xml"/><Relationship Id="rId95" Type="http://schemas.openxmlformats.org/officeDocument/2006/relationships/slide" Target="slides/slide16.xml"/><Relationship Id="rId160" Type="http://schemas.openxmlformats.org/officeDocument/2006/relationships/slide" Target="slides/slide81.xml"/><Relationship Id="rId165" Type="http://schemas.openxmlformats.org/officeDocument/2006/relationships/theme" Target="theme/theme1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64" Type="http://schemas.openxmlformats.org/officeDocument/2006/relationships/slideMaster" Target="slideMasters/slideMaster64.xml"/><Relationship Id="rId69" Type="http://schemas.openxmlformats.org/officeDocument/2006/relationships/slideMaster" Target="slideMasters/slideMaster69.xml"/><Relationship Id="rId113" Type="http://schemas.openxmlformats.org/officeDocument/2006/relationships/slide" Target="slides/slide34.xml"/><Relationship Id="rId118" Type="http://schemas.openxmlformats.org/officeDocument/2006/relationships/slide" Target="slides/slide39.xml"/><Relationship Id="rId134" Type="http://schemas.openxmlformats.org/officeDocument/2006/relationships/slide" Target="slides/slide55.xml"/><Relationship Id="rId139" Type="http://schemas.openxmlformats.org/officeDocument/2006/relationships/slide" Target="slides/slide60.xml"/><Relationship Id="rId80" Type="http://schemas.openxmlformats.org/officeDocument/2006/relationships/slide" Target="slides/slide1.xml"/><Relationship Id="rId85" Type="http://schemas.openxmlformats.org/officeDocument/2006/relationships/slide" Target="slides/slide6.xml"/><Relationship Id="rId150" Type="http://schemas.openxmlformats.org/officeDocument/2006/relationships/slide" Target="slides/slide71.xml"/><Relationship Id="rId155" Type="http://schemas.openxmlformats.org/officeDocument/2006/relationships/slide" Target="slides/slide76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" Target="slides/slide24.xml"/><Relationship Id="rId108" Type="http://schemas.openxmlformats.org/officeDocument/2006/relationships/slide" Target="slides/slide29.xml"/><Relationship Id="rId124" Type="http://schemas.openxmlformats.org/officeDocument/2006/relationships/slide" Target="slides/slide45.xml"/><Relationship Id="rId129" Type="http://schemas.openxmlformats.org/officeDocument/2006/relationships/slide" Target="slides/slide50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" Target="slides/slide12.xml"/><Relationship Id="rId96" Type="http://schemas.openxmlformats.org/officeDocument/2006/relationships/slide" Target="slides/slide17.xml"/><Relationship Id="rId140" Type="http://schemas.openxmlformats.org/officeDocument/2006/relationships/slide" Target="slides/slide61.xml"/><Relationship Id="rId145" Type="http://schemas.openxmlformats.org/officeDocument/2006/relationships/slide" Target="slides/slide66.xml"/><Relationship Id="rId161" Type="http://schemas.openxmlformats.org/officeDocument/2006/relationships/slide" Target="slides/slide82.xml"/><Relationship Id="rId16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106" Type="http://schemas.openxmlformats.org/officeDocument/2006/relationships/slide" Target="slides/slide27.xml"/><Relationship Id="rId114" Type="http://schemas.openxmlformats.org/officeDocument/2006/relationships/slide" Target="slides/slide35.xml"/><Relationship Id="rId119" Type="http://schemas.openxmlformats.org/officeDocument/2006/relationships/slide" Target="slides/slide40.xml"/><Relationship Id="rId127" Type="http://schemas.openxmlformats.org/officeDocument/2006/relationships/slide" Target="slides/slide48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81" Type="http://schemas.openxmlformats.org/officeDocument/2006/relationships/slide" Target="slides/slide2.xml"/><Relationship Id="rId86" Type="http://schemas.openxmlformats.org/officeDocument/2006/relationships/slide" Target="slides/slide7.xml"/><Relationship Id="rId94" Type="http://schemas.openxmlformats.org/officeDocument/2006/relationships/slide" Target="slides/slide15.xml"/><Relationship Id="rId99" Type="http://schemas.openxmlformats.org/officeDocument/2006/relationships/slide" Target="slides/slide20.xml"/><Relationship Id="rId101" Type="http://schemas.openxmlformats.org/officeDocument/2006/relationships/slide" Target="slides/slide22.xml"/><Relationship Id="rId122" Type="http://schemas.openxmlformats.org/officeDocument/2006/relationships/slide" Target="slides/slide43.xml"/><Relationship Id="rId130" Type="http://schemas.openxmlformats.org/officeDocument/2006/relationships/slide" Target="slides/slide51.xml"/><Relationship Id="rId135" Type="http://schemas.openxmlformats.org/officeDocument/2006/relationships/slide" Target="slides/slide56.xml"/><Relationship Id="rId143" Type="http://schemas.openxmlformats.org/officeDocument/2006/relationships/slide" Target="slides/slide64.xml"/><Relationship Id="rId148" Type="http://schemas.openxmlformats.org/officeDocument/2006/relationships/slide" Target="slides/slide69.xml"/><Relationship Id="rId151" Type="http://schemas.openxmlformats.org/officeDocument/2006/relationships/slide" Target="slides/slide72.xml"/><Relationship Id="rId156" Type="http://schemas.openxmlformats.org/officeDocument/2006/relationships/slide" Target="slides/slide77.xml"/><Relationship Id="rId16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" Target="slides/slide30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" Target="slides/slide18.xml"/><Relationship Id="rId104" Type="http://schemas.openxmlformats.org/officeDocument/2006/relationships/slide" Target="slides/slide25.xml"/><Relationship Id="rId120" Type="http://schemas.openxmlformats.org/officeDocument/2006/relationships/slide" Target="slides/slide41.xml"/><Relationship Id="rId125" Type="http://schemas.openxmlformats.org/officeDocument/2006/relationships/slide" Target="slides/slide46.xml"/><Relationship Id="rId141" Type="http://schemas.openxmlformats.org/officeDocument/2006/relationships/slide" Target="slides/slide62.xml"/><Relationship Id="rId146" Type="http://schemas.openxmlformats.org/officeDocument/2006/relationships/slide" Target="slides/slide67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" Target="slides/slide13.xml"/><Relationship Id="rId16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" Target="slides/slide8.xml"/><Relationship Id="rId110" Type="http://schemas.openxmlformats.org/officeDocument/2006/relationships/slide" Target="slides/slide31.xml"/><Relationship Id="rId115" Type="http://schemas.openxmlformats.org/officeDocument/2006/relationships/slide" Target="slides/slide36.xml"/><Relationship Id="rId131" Type="http://schemas.openxmlformats.org/officeDocument/2006/relationships/slide" Target="slides/slide52.xml"/><Relationship Id="rId136" Type="http://schemas.openxmlformats.org/officeDocument/2006/relationships/slide" Target="slides/slide57.xml"/><Relationship Id="rId157" Type="http://schemas.openxmlformats.org/officeDocument/2006/relationships/slide" Target="slides/slide78.xml"/><Relationship Id="rId61" Type="http://schemas.openxmlformats.org/officeDocument/2006/relationships/slideMaster" Target="slideMasters/slideMaster61.xml"/><Relationship Id="rId82" Type="http://schemas.openxmlformats.org/officeDocument/2006/relationships/slide" Target="slides/slide3.xml"/><Relationship Id="rId152" Type="http://schemas.openxmlformats.org/officeDocument/2006/relationships/slide" Target="slides/slide73.xml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" Target="slides/slide21.xml"/><Relationship Id="rId105" Type="http://schemas.openxmlformats.org/officeDocument/2006/relationships/slide" Target="slides/slide26.xml"/><Relationship Id="rId126" Type="http://schemas.openxmlformats.org/officeDocument/2006/relationships/slide" Target="slides/slide47.xml"/><Relationship Id="rId147" Type="http://schemas.openxmlformats.org/officeDocument/2006/relationships/slide" Target="slides/slide68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" Target="slides/slide14.xml"/><Relationship Id="rId98" Type="http://schemas.openxmlformats.org/officeDocument/2006/relationships/slide" Target="slides/slide19.xml"/><Relationship Id="rId121" Type="http://schemas.openxmlformats.org/officeDocument/2006/relationships/slide" Target="slides/slide42.xml"/><Relationship Id="rId142" Type="http://schemas.openxmlformats.org/officeDocument/2006/relationships/slide" Target="slides/slide63.xml"/><Relationship Id="rId16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37.xml"/><Relationship Id="rId137" Type="http://schemas.openxmlformats.org/officeDocument/2006/relationships/slide" Target="slides/slide58.xml"/><Relationship Id="rId158" Type="http://schemas.openxmlformats.org/officeDocument/2006/relationships/slide" Target="slides/slide79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" Target="slides/slide4.xml"/><Relationship Id="rId88" Type="http://schemas.openxmlformats.org/officeDocument/2006/relationships/slide" Target="slides/slide9.xml"/><Relationship Id="rId111" Type="http://schemas.openxmlformats.org/officeDocument/2006/relationships/slide" Target="slides/slide32.xml"/><Relationship Id="rId132" Type="http://schemas.openxmlformats.org/officeDocument/2006/relationships/slide" Target="slides/slide53.xml"/><Relationship Id="rId153" Type="http://schemas.openxmlformats.org/officeDocument/2006/relationships/slide" Target="slides/slide7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D1DEE3-EE45-4FAC-9BD4-CA81A68F8089}" type="datetimeFigureOut">
              <a:rPr lang="en-US" smtClean="0"/>
              <a:t>8/19/2015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BA7B7-A076-4C76-8F56-79E11957E5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983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35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36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40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41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47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48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51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52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53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0158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58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https://sites.google.com/site/esquinasinusualesdelmundo/norwegia-oslo/zorza-polarna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59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0512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http://physicstasks.eu/1050/cyklotron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60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1744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61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65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66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69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http://zrew-transformatory.pl/olejowy-transformator-mocy/#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70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5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mtClean="0"/>
              <a:t>http://si.openprof.com/wb/transformator?ch=244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72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40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75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E85F71-7A2E-4E5F-8072-066C7C5C9D99}" type="slidenum">
              <a:rPr lang="pl-PL" smtClean="0">
                <a:solidFill>
                  <a:prstClr val="black"/>
                </a:solidFill>
              </a:rPr>
              <a:pPr/>
              <a:t>78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401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48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00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21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355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557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668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03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514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575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592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1239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392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0756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4238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317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5448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293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2684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2132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618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435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158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26648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78813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26702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8028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6593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8805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6292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19792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7798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3678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69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855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02900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193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6532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374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587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7147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7895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36339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088693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33094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655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17750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7810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811484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94169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535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17376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40935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06878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3470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82103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8882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8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40622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4295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34257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95786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234107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1531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471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1945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48074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0310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5527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1" y="1285876"/>
            <a:ext cx="3970783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内容占位符 2"/>
          <p:cNvSpPr>
            <a:spLocks noGrp="1"/>
          </p:cNvSpPr>
          <p:nvPr>
            <p:ph idx="10"/>
          </p:nvPr>
        </p:nvSpPr>
        <p:spPr>
          <a:xfrm>
            <a:off x="4788023" y="1285876"/>
            <a:ext cx="3898777" cy="4525963"/>
          </a:xfrm>
        </p:spPr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24512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86683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22375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38950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676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4601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81227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3266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857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768786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784605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185727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787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Magnesy wokół nas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77784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 z żelaznymi kolcami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624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 z żelaznymi kolcami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21131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 z żelaznymi kolcami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350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 z żelaznymi kolcami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4830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Jeż z żelaznymi kolcami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1037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2607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35781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84185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72549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3120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49705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542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lubi magnes, a czego nie?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07277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Ekranowanie pola magnetycznego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8843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Ekranowanie pola magnetycznego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89259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Ekranowanie pola magnetycznego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0599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Ekranowanie pola magnetycznego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0150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57183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522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75076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48534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63367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Ziemia jako gigantyczny 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06668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078727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18882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03697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21083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05453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Doświadczenie Oersteda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8200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huśtawkę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Badanie siły elektrodynamicznej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0262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huśtawkę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Badanie siły elektrodynamicznej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0877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huśtawkę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Badanie siły elektrodynamicznej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18889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huśtawkę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Badanie siły elektrodynamicznej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1260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Budujemy huśtawkę –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Badanie siły elektrodynamicznej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8157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790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11630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6325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65125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0284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30629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 silnika elektrycznego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51827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Prądnica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52004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Prądnica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02052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Prądnica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72095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Prądnica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9291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Prądnica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32020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73592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2849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50282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8171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24000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06888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Elektromagnes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652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66915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59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0169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04967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42160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82774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zorza polarna ma wspólnego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ładunkiem elektrycznym?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0466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Siła elektrodynamiczna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08686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Siła elektrodynamiczna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23018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Siła elektrodynamiczna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23261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Siła elektrodynamiczna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11619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52042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75321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3035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33004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799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Transformator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7627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wiadomości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33561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wiadomości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37731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Powtórzenie 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wiadomości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91794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Sprawdzian wiedzy i umiejętności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3219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Sprawdzian wiedzy i umiejętności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7895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Sprawdzian wiedzy i umiejętności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82866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Sprawdzian wiedzy i umiejętności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83799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Magnetyzm: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Sprawdzian wiedzy i umiejętności</a:t>
            </a: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71204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5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0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10.gif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9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Magnesy wokół nas	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Tales z Miletu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Tales z </a:t>
            </a:r>
            <a:r>
              <a:rPr lang="pl-PL" dirty="0" smtClean="0"/>
              <a:t>Miletu pierwszy </a:t>
            </a:r>
            <a:r>
              <a:rPr lang="pl-PL" dirty="0"/>
              <a:t>opisał własności przyciągania rudy żelaza oraz bursztynu. Był </a:t>
            </a:r>
            <a:r>
              <a:rPr lang="pl-PL" dirty="0" smtClean="0"/>
              <a:t>tak </a:t>
            </a:r>
            <a:r>
              <a:rPr lang="pl-PL" dirty="0"/>
              <a:t>zafascynowany właściwościami tych substancji, że przypisywał im duszę. </a:t>
            </a:r>
          </a:p>
        </p:txBody>
      </p:sp>
      <p:pic>
        <p:nvPicPr>
          <p:cNvPr id="6" name="Picture 2" descr="http://t3.gstatic.com/images?q=tbn:ANd9GcR6xjioM3uoY3g9bkIs40Q9CqmvF6Np8y8apqKXY4cOtUDiyV_Q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9189"/>
            <a:ext cx="2890540" cy="43993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580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 </a:t>
            </a:r>
            <a:br>
              <a:rPr lang="pl-PL" dirty="0" smtClean="0"/>
            </a:br>
            <a:r>
              <a:rPr lang="pl-PL" dirty="0" smtClean="0"/>
              <a:t>Oddziaływanie magnesów pomiędzy sobą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2 magnesy sztabkowe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Przykładamy do siebie magnesy różnymi stronami. Obserwujemy ich zachowanie. </a:t>
            </a:r>
            <a:br>
              <a:rPr lang="pl-PL" dirty="0" smtClean="0"/>
            </a:br>
            <a:r>
              <a:rPr lang="pl-PL" dirty="0" smtClean="0"/>
              <a:t>Kiedy magnesy się przyciągają, a kiedy odpychają?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Oddziaływanie magnesów między sobą.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małe magnesy lub kulka magnesów sztabkowych.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Spróbujmy połączyć ze sobą kilka małych magnesów. Jak będą się teraz zachowywać? </a:t>
            </a:r>
            <a:br>
              <a:rPr lang="pl-PL" dirty="0" smtClean="0"/>
            </a:br>
            <a:r>
              <a:rPr lang="pl-PL" dirty="0" smtClean="0"/>
              <a:t>Co by się stało, jeżeli jeden magnes przetniemy na pół?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Jeż z </a:t>
            </a:r>
            <a:r>
              <a:rPr lang="pl-PL" dirty="0" smtClean="0"/>
              <a:t>żelaznymi kolcami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/>
              <a:t>Pole magnetyczne</a:t>
            </a:r>
            <a:endParaRPr lang="pl-PL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Jest </a:t>
            </a:r>
            <a:r>
              <a:rPr lang="pl-PL" sz="2000" dirty="0"/>
              <a:t>to przestrzeń w której występują siły </a:t>
            </a:r>
            <a:r>
              <a:rPr lang="pl-PL" sz="2000" dirty="0" smtClean="0"/>
              <a:t>magnetyczne.</a:t>
            </a:r>
          </a:p>
          <a:p>
            <a:r>
              <a:rPr lang="pl-PL" sz="2000" dirty="0" smtClean="0"/>
              <a:t>Wywołane </a:t>
            </a:r>
            <a:r>
              <a:rPr lang="pl-PL" sz="2000" dirty="0"/>
              <a:t>jest </a:t>
            </a:r>
            <a:r>
              <a:rPr lang="pl-PL" sz="2000" dirty="0" smtClean="0"/>
              <a:t>przez magnesy </a:t>
            </a:r>
            <a:r>
              <a:rPr lang="pl-PL" sz="2000" dirty="0"/>
              <a:t>lub przewodnik z prądem (będzie o tym mowa na następnych lekcjach). </a:t>
            </a:r>
            <a:endParaRPr lang="pl-PL" sz="2000" dirty="0" smtClean="0"/>
          </a:p>
          <a:p>
            <a:r>
              <a:rPr lang="pl-PL" sz="2000" dirty="0" smtClean="0"/>
              <a:t>Istnieje </a:t>
            </a:r>
            <a:r>
              <a:rPr lang="pl-PL" sz="2000" dirty="0"/>
              <a:t>ono także wokół Ziemi. </a:t>
            </a:r>
            <a:endParaRPr lang="pl-PL" sz="2000" dirty="0" smtClean="0"/>
          </a:p>
          <a:p>
            <a:r>
              <a:rPr lang="pl-PL" sz="2000" dirty="0" smtClean="0"/>
              <a:t>Przebieg </a:t>
            </a:r>
            <a:r>
              <a:rPr lang="pl-PL" sz="2000" dirty="0"/>
              <a:t>linii pola magnetycznego można określić przy pomocy igły magnetycznej. Przyjmuje </a:t>
            </a:r>
            <a:r>
              <a:rPr lang="pl-PL" sz="2000" dirty="0" smtClean="0"/>
              <a:t>się, </a:t>
            </a:r>
            <a:r>
              <a:rPr lang="pl-PL" sz="2000" dirty="0"/>
              <a:t>że linie pola magnetycznego przebiegają od bieguna północnego do bieguna południowego</a:t>
            </a:r>
            <a:r>
              <a:rPr lang="pl-PL" sz="2000" dirty="0" smtClean="0"/>
              <a:t>.</a:t>
            </a:r>
            <a:endParaRPr lang="en-US" sz="2000" dirty="0"/>
          </a:p>
        </p:txBody>
      </p:sp>
      <p:sp>
        <p:nvSpPr>
          <p:cNvPr id="4" name="AutoShape 2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AutoShape 6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AutoShape 8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1" name="Picture 9"/>
          <p:cNvPicPr>
            <a:picLocks noGrp="1" noChangeAspect="1" noChangeArrowheads="1"/>
          </p:cNvPicPr>
          <p:nvPr>
            <p:ph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6" r="8366"/>
          <a:stretch/>
        </p:blipFill>
        <p:spPr bwMode="auto">
          <a:xfrm>
            <a:off x="4984927" y="1364458"/>
            <a:ext cx="3566634" cy="43687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580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 Linie pola </a:t>
            </a:r>
            <a:br>
              <a:rPr lang="pl-PL" dirty="0" smtClean="0"/>
            </a:br>
            <a:r>
              <a:rPr lang="pl-PL" dirty="0" smtClean="0"/>
              <a:t>magnetycznego wokół magnesu sztabkowego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magnes sztabkowy,</a:t>
            </a:r>
            <a:br>
              <a:rPr lang="pl-PL" dirty="0" smtClean="0"/>
            </a:br>
            <a:r>
              <a:rPr lang="pl-PL" dirty="0" smtClean="0"/>
              <a:t>- miniaturowe igły magnetyczne. 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Układamy wokół dużego magnesu sztabkowego małe igły magnetyczne. Obserwujemy w jaki sposób się układają.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Zachowanie opiłków wokół magnesów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opiłki żelaza,</a:t>
            </a:r>
            <a:br>
              <a:rPr lang="pl-PL" dirty="0" smtClean="0"/>
            </a:br>
            <a:r>
              <a:rPr lang="pl-PL" dirty="0" smtClean="0"/>
              <a:t>- magnes sztabkowy,</a:t>
            </a:r>
            <a:br>
              <a:rPr lang="pl-PL" dirty="0" smtClean="0"/>
            </a:br>
            <a:r>
              <a:rPr lang="pl-PL" dirty="0" smtClean="0"/>
              <a:t>- magnes okrągły (może być na lodówkę),</a:t>
            </a:r>
            <a:br>
              <a:rPr lang="pl-PL" dirty="0" smtClean="0"/>
            </a:br>
            <a:r>
              <a:rPr lang="pl-PL" dirty="0" smtClean="0"/>
              <a:t>- magnes podkowiasty,</a:t>
            </a:r>
            <a:br>
              <a:rPr lang="pl-PL" dirty="0" smtClean="0"/>
            </a:br>
            <a:r>
              <a:rPr lang="pl-PL" dirty="0" smtClean="0"/>
              <a:t>- kartki papieru A4. 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Kładziemy pod kartkę wybrany przez nas magnes </a:t>
            </a:r>
            <a:br>
              <a:rPr lang="pl-PL" dirty="0" smtClean="0"/>
            </a:br>
            <a:r>
              <a:rPr lang="pl-PL" dirty="0" smtClean="0"/>
              <a:t>i posypujemy go opiłkami żelaza. Obserwujemy w jaki sposób będą układały się opiłki.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3. </a:t>
            </a:r>
            <a:br>
              <a:rPr lang="pl-PL" dirty="0" smtClean="0"/>
            </a:br>
            <a:r>
              <a:rPr lang="pl-PL" dirty="0" smtClean="0"/>
              <a:t>Zachowanie opiłków żelaza </a:t>
            </a:r>
            <a:br>
              <a:rPr lang="pl-PL" dirty="0" smtClean="0"/>
            </a:br>
            <a:r>
              <a:rPr lang="pl-PL" dirty="0" smtClean="0"/>
              <a:t>pomiędzy magnesami sztabkowymi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opiłki żelaza,</a:t>
            </a:r>
            <a:br>
              <a:rPr lang="pl-PL" sz="2400" dirty="0" smtClean="0"/>
            </a:br>
            <a:r>
              <a:rPr lang="pl-PL" sz="2400" dirty="0" smtClean="0"/>
              <a:t>- 4 magnesy sztabkowe,</a:t>
            </a:r>
            <a:br>
              <a:rPr lang="pl-PL" sz="2400" dirty="0" smtClean="0"/>
            </a:br>
            <a:r>
              <a:rPr lang="pl-PL" sz="2400" dirty="0" smtClean="0"/>
              <a:t>- kartki papieru A4 bloku technicznego.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spc="-100" dirty="0" smtClean="0"/>
              <a:t>Kładziemy pod kartkę (2 lub 4) magnesy sztabkowe zwrócone do siebie </a:t>
            </a:r>
            <a:r>
              <a:rPr lang="pl-PL" sz="2400" dirty="0" smtClean="0"/>
              <a:t>tymi samymi biegunami, a następnie różnymi biegunami. </a:t>
            </a:r>
          </a:p>
          <a:p>
            <a:r>
              <a:rPr lang="pl-PL" sz="2400" spc="-100" dirty="0" smtClean="0"/>
              <a:t>Posypujemy opiłkami żelaza i obserwujemy przebieg linii pola magnetycznego.</a:t>
            </a:r>
            <a:endParaRPr lang="pl-PL" sz="2400" spc="-100" dirty="0"/>
          </a:p>
        </p:txBody>
      </p:sp>
    </p:spTree>
    <p:extLst>
      <p:ext uri="{BB962C8B-B14F-4D97-AF65-F5344CB8AC3E}">
        <p14:creationId xmlns:p14="http://schemas.microsoft.com/office/powerpoint/2010/main" val="42842514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pl-PL" altLang="en-US" dirty="0">
                <a:effectLst/>
              </a:rPr>
              <a:t>Co lubi magnes, a czego nie?</a:t>
            </a:r>
            <a:endParaRPr lang="en-US" altLang="en-US" dirty="0">
              <a:effectLst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Ferromagnetyki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Ferromagnetyki to </a:t>
            </a:r>
            <a:r>
              <a:rPr lang="pl-PL" dirty="0" smtClean="0"/>
              <a:t>substancje o silnych właściwościach magnetycznych.</a:t>
            </a:r>
          </a:p>
          <a:p>
            <a:r>
              <a:rPr lang="pl-PL" dirty="0" smtClean="0"/>
              <a:t>Ferromagnetykami są: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żelazo,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kobalt,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l-PL" dirty="0" smtClean="0"/>
              <a:t>nikiel.</a:t>
            </a:r>
            <a:endParaRPr lang="pl-PL" dirty="0"/>
          </a:p>
        </p:txBody>
      </p:sp>
      <p:sp>
        <p:nvSpPr>
          <p:cNvPr id="4" name="AutoShape 2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AutoShape 6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AutoShape 8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0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Diamagnetyki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Diamagnetyki są to substancje, które znajdując się </a:t>
            </a:r>
            <a:br>
              <a:rPr lang="pl-PL" dirty="0" smtClean="0"/>
            </a:br>
            <a:r>
              <a:rPr lang="pl-PL" dirty="0" smtClean="0"/>
              <a:t>w zewnętrznym polu magnetycznym </a:t>
            </a:r>
            <a:br>
              <a:rPr lang="pl-PL" dirty="0" smtClean="0"/>
            </a:br>
            <a:r>
              <a:rPr lang="pl-PL" dirty="0" smtClean="0"/>
              <a:t>wytwarzają pole przeciwne, </a:t>
            </a:r>
            <a:br>
              <a:rPr lang="pl-PL" dirty="0" smtClean="0"/>
            </a:br>
            <a:r>
              <a:rPr lang="pl-PL" dirty="0" smtClean="0"/>
              <a:t>które osłabia działanie pola zewnętrznego.</a:t>
            </a:r>
          </a:p>
          <a:p>
            <a:r>
              <a:rPr lang="pl-PL" dirty="0" smtClean="0"/>
              <a:t>Przykładem diamagnetyku jest woda.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04027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Paramagnetyki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Diamagnetyki to substancje o słabych właściwościach magnetycznych. </a:t>
            </a:r>
            <a:br>
              <a:rPr lang="pl-PL" sz="2000" dirty="0" smtClean="0"/>
            </a:br>
            <a:r>
              <a:rPr lang="pl-PL" sz="2000" dirty="0" smtClean="0"/>
              <a:t>Są przyciągane przez magnes, ale znacznie słabiej niż ferromagnetyki. </a:t>
            </a:r>
          </a:p>
          <a:p>
            <a:r>
              <a:rPr lang="pl-PL" sz="2000" dirty="0" smtClean="0"/>
              <a:t>Paramagnetykami są: lit, sód, potas, wapń, platyna, tlen, aluminium.</a:t>
            </a:r>
          </a:p>
          <a:p>
            <a:r>
              <a:rPr lang="pl-PL" sz="2000" dirty="0" smtClean="0"/>
              <a:t>Wielkością określającą wpływ pola magnetycznego na dany materiał jest podatność magnetyczna λ.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λ &lt; 0 dla diamagnetyków,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λ &gt; 0 dla paramagnetyków,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000" dirty="0" smtClean="0"/>
              <a:t>λ &gt;&gt; 0 dla ferromagnetyków,</a:t>
            </a:r>
          </a:p>
          <a:p>
            <a:r>
              <a:rPr lang="pl-PL" sz="2000" dirty="0" smtClean="0"/>
              <a:t>λ = 0 dla próżni (każda substancja wykazuje „jakieś” własności magnetyczne).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9573029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 Linie pola </a:t>
            </a:r>
            <a:br>
              <a:rPr lang="pl-PL" smtClean="0"/>
            </a:br>
            <a:r>
              <a:rPr lang="pl-PL" smtClean="0"/>
              <a:t>magnetycznego wokół magnesu sztabkowego.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magnes sztabkowy,</a:t>
            </a:r>
            <a:br>
              <a:rPr lang="pl-PL" dirty="0" smtClean="0"/>
            </a:br>
            <a:r>
              <a:rPr lang="pl-PL" dirty="0" smtClean="0"/>
              <a:t>- miniaturowe igły magnetyczne.</a:t>
            </a:r>
          </a:p>
          <a:p>
            <a:r>
              <a:rPr lang="pl-PL" dirty="0" smtClean="0"/>
              <a:t> Przebieg doświadczenia:</a:t>
            </a:r>
            <a:br>
              <a:rPr lang="pl-PL" dirty="0" smtClean="0"/>
            </a:br>
            <a:r>
              <a:rPr lang="pl-PL" dirty="0" smtClean="0"/>
              <a:t>Układamy wokół dużego magnesu sztabkowego małe igły magnetyczne. Obserwujemy w jaki sposób się układają.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Rozróżnienie ferro-</a:t>
            </a:r>
            <a:r>
              <a:rPr lang="pl-PL" dirty="0"/>
              <a:t>, </a:t>
            </a:r>
            <a:r>
              <a:rPr lang="pl-PL" dirty="0" smtClean="0"/>
              <a:t>para- </a:t>
            </a:r>
            <a:r>
              <a:rPr lang="pl-PL" dirty="0"/>
              <a:t>i diamagnetyków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Materiały:</a:t>
            </a:r>
            <a:br>
              <a:rPr lang="pl-PL" sz="2000" dirty="0" smtClean="0"/>
            </a:br>
            <a:r>
              <a:rPr lang="pl-PL" sz="2000" dirty="0" smtClean="0"/>
              <a:t>- magnes neodymowy,</a:t>
            </a:r>
            <a:br>
              <a:rPr lang="pl-PL" sz="2000" dirty="0" smtClean="0"/>
            </a:br>
            <a:r>
              <a:rPr lang="pl-PL" sz="2000" dirty="0" smtClean="0"/>
              <a:t>- nitka,</a:t>
            </a:r>
            <a:br>
              <a:rPr lang="pl-PL" sz="2000" dirty="0" smtClean="0"/>
            </a:br>
            <a:r>
              <a:rPr lang="pl-PL" sz="2000" dirty="0" smtClean="0"/>
              <a:t>- statyw,</a:t>
            </a:r>
            <a:br>
              <a:rPr lang="pl-PL" sz="2000" dirty="0" smtClean="0"/>
            </a:br>
            <a:r>
              <a:rPr lang="pl-PL" sz="2000" dirty="0" smtClean="0"/>
              <a:t>- cienki patyk,</a:t>
            </a:r>
            <a:br>
              <a:rPr lang="pl-PL" sz="2000" dirty="0" smtClean="0"/>
            </a:br>
            <a:r>
              <a:rPr lang="pl-PL" sz="2000" dirty="0" smtClean="0"/>
              <a:t>- kawałek żelaza,</a:t>
            </a:r>
            <a:br>
              <a:rPr lang="pl-PL" sz="2000" dirty="0" smtClean="0"/>
            </a:br>
            <a:r>
              <a:rPr lang="pl-PL" sz="2000" dirty="0" smtClean="0"/>
              <a:t>- kawałek bizmutu,</a:t>
            </a:r>
            <a:br>
              <a:rPr lang="pl-PL" sz="2000" dirty="0" smtClean="0"/>
            </a:br>
            <a:r>
              <a:rPr lang="pl-PL" sz="2000" dirty="0" smtClean="0"/>
              <a:t>- płytka aluminiowa lub miedziana.</a:t>
            </a:r>
          </a:p>
          <a:p>
            <a:r>
              <a:rPr lang="pl-PL" sz="2000" dirty="0" smtClean="0"/>
              <a:t>Przebieg doświadczenia:</a:t>
            </a:r>
            <a:br>
              <a:rPr lang="pl-PL" sz="2000" dirty="0" smtClean="0"/>
            </a:br>
            <a:r>
              <a:rPr lang="pl-PL" sz="2000" dirty="0" smtClean="0"/>
              <a:t>Patyczek wieszamy na nitce w taki sposób aby utrzymywał równowagę. </a:t>
            </a:r>
            <a:br>
              <a:rPr lang="pl-PL" sz="2000" dirty="0" smtClean="0"/>
            </a:br>
            <a:r>
              <a:rPr lang="pl-PL" sz="2000" dirty="0" smtClean="0"/>
              <a:t>Z jednej strony mocujemy magnes neodymowy, a z drugiej plastelinę w celu zachowania równowagi. Całość wieszamy na statywie i ustawiamy stan równowagi. Do magnesu neodymowego zbliżamy poszczególne materiały.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3. </a:t>
            </a:r>
            <a:br>
              <a:rPr lang="pl-PL" smtClean="0"/>
            </a:br>
            <a:r>
              <a:rPr lang="pl-PL" smtClean="0"/>
              <a:t>Właściwości magnetyczne wody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woda destylowana,</a:t>
            </a:r>
            <a:br>
              <a:rPr lang="pl-PL" dirty="0" smtClean="0"/>
            </a:br>
            <a:r>
              <a:rPr lang="pl-PL" dirty="0" smtClean="0"/>
              <a:t>- silny magnes neodymowy,</a:t>
            </a:r>
            <a:br>
              <a:rPr lang="pl-PL" dirty="0" smtClean="0"/>
            </a:br>
            <a:r>
              <a:rPr lang="pl-PL" dirty="0" smtClean="0"/>
              <a:t>- kawałek żelaza o kształcie zbliżonym do magnesu,</a:t>
            </a:r>
            <a:br>
              <a:rPr lang="pl-PL" dirty="0" smtClean="0"/>
            </a:br>
            <a:r>
              <a:rPr lang="pl-PL" dirty="0" smtClean="0"/>
              <a:t>- szalka </a:t>
            </a:r>
            <a:r>
              <a:rPr lang="pl-PL" dirty="0" err="1" smtClean="0"/>
              <a:t>Petriego</a:t>
            </a:r>
            <a:r>
              <a:rPr lang="pl-PL" dirty="0" smtClean="0"/>
              <a:t>.  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Umieszczamy magnes na szalce </a:t>
            </a:r>
            <a:r>
              <a:rPr lang="pl-PL" dirty="0" err="1" smtClean="0"/>
              <a:t>Petriego</a:t>
            </a:r>
            <a:r>
              <a:rPr lang="pl-PL" dirty="0" smtClean="0"/>
              <a:t> i zalewamy wodą w taki sposób, aby był całkowicie zanurzony w wodzie. To samo powtarzamy z kawałkiem żelaza.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842514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4. </a:t>
            </a:r>
            <a:br>
              <a:rPr lang="pl-PL" smtClean="0"/>
            </a:br>
            <a:r>
              <a:rPr lang="pl-PL" smtClean="0"/>
              <a:t>Lewitacja diamagnetyczna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- 4 magnesy neodymowe podłużne,</a:t>
            </a:r>
            <a:br>
              <a:rPr lang="pl-PL" dirty="0" smtClean="0"/>
            </a:br>
            <a:r>
              <a:rPr lang="pl-PL" dirty="0" smtClean="0"/>
              <a:t>- mała płytka z bizmutu lub grafitu. 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Łączymy cztery magnesy neodymowe. Łączymy naprzemiennie biegunami i umieszczamy nad nimi płytkę z grafitu lub bizmutu. </a:t>
            </a:r>
            <a:br>
              <a:rPr lang="pl-PL" dirty="0" smtClean="0"/>
            </a:br>
            <a:r>
              <a:rPr lang="pl-PL" dirty="0" smtClean="0"/>
              <a:t>Obserwujemy co się dzieje.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2190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Ekranowanie pola magnetycznego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Ferromagnetyki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Ferromagnetyki to substancje o silnych właściwościach magnetycznych.</a:t>
            </a:r>
          </a:p>
          <a:p>
            <a:r>
              <a:rPr lang="pl-PL" dirty="0" smtClean="0"/>
              <a:t>Ferromagnetyki możemy podzielić  na te,</a:t>
            </a:r>
            <a:br>
              <a:rPr lang="pl-PL" dirty="0" smtClean="0"/>
            </a:br>
            <a:r>
              <a:rPr lang="pl-PL" dirty="0" smtClean="0"/>
              <a:t>które ulegają w łatwy sposób namagnesowaniu, ale równie łatwo się rozmagnesowują. Taki ferromagnetyk jest nazywany miękkim.  </a:t>
            </a:r>
            <a:br>
              <a:rPr lang="pl-PL" dirty="0" smtClean="0"/>
            </a:br>
            <a:r>
              <a:rPr lang="pl-PL" dirty="0" smtClean="0"/>
              <a:t>Drugi ferromagnetyk jest nazywany twardym ferromagnetykiem. Tego typu materiały ulegają trudniej namagnesowaniu, ale również pozostają dłużej namagnesowane. </a:t>
            </a:r>
            <a:endParaRPr lang="pl-PL" dirty="0"/>
          </a:p>
        </p:txBody>
      </p:sp>
      <p:sp>
        <p:nvSpPr>
          <p:cNvPr id="4" name="AutoShape 2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AutoShape 6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AutoShape 8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0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</a:t>
            </a:r>
            <a:br>
              <a:rPr lang="pl-PL" smtClean="0"/>
            </a:br>
            <a:r>
              <a:rPr lang="pl-PL" smtClean="0"/>
              <a:t>Ekranowanie pola magnetycznego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Materiały:</a:t>
            </a:r>
            <a:br>
              <a:rPr lang="pl-PL" sz="2000" dirty="0" smtClean="0"/>
            </a:br>
            <a:r>
              <a:rPr lang="pl-PL" sz="2000" dirty="0" smtClean="0"/>
              <a:t>- magnes neodymowy,</a:t>
            </a:r>
            <a:br>
              <a:rPr lang="pl-PL" sz="2000" dirty="0" smtClean="0"/>
            </a:br>
            <a:r>
              <a:rPr lang="pl-PL" sz="2000" dirty="0" smtClean="0"/>
              <a:t>- nitka,</a:t>
            </a:r>
            <a:br>
              <a:rPr lang="pl-PL" sz="2000" dirty="0" smtClean="0"/>
            </a:br>
            <a:r>
              <a:rPr lang="pl-PL" sz="2000" dirty="0" smtClean="0"/>
              <a:t>- statyw,</a:t>
            </a:r>
            <a:br>
              <a:rPr lang="pl-PL" sz="2000" dirty="0" smtClean="0"/>
            </a:br>
            <a:r>
              <a:rPr lang="pl-PL" sz="2000" dirty="0" smtClean="0"/>
              <a:t>- zszywacz biurowy,</a:t>
            </a:r>
            <a:br>
              <a:rPr lang="pl-PL" sz="2000" dirty="0" smtClean="0"/>
            </a:br>
            <a:r>
              <a:rPr lang="pl-PL" sz="2000" dirty="0" smtClean="0"/>
              <a:t>- płytka aluminiowa, miedziana, plastikowa. </a:t>
            </a:r>
          </a:p>
          <a:p>
            <a:r>
              <a:rPr lang="pl-PL" sz="2000" dirty="0" smtClean="0"/>
              <a:t>Przebieg doświadczenia:</a:t>
            </a:r>
            <a:br>
              <a:rPr lang="pl-PL" sz="2000" dirty="0" smtClean="0"/>
            </a:br>
            <a:r>
              <a:rPr lang="pl-PL" sz="2000" dirty="0" smtClean="0"/>
              <a:t>Przymocowujemy magnes neodymowy do góry statywu. </a:t>
            </a:r>
            <a:br>
              <a:rPr lang="pl-PL" sz="2000" dirty="0" smtClean="0"/>
            </a:br>
            <a:r>
              <a:rPr lang="pl-PL" sz="2000" dirty="0" smtClean="0"/>
              <a:t>Zszywasz przywiązujemy na dole statywu w taki sposób, aby był przyciągany przez magnes („lewitował”). Pomiędzy zszywaczem, a magnesem musi być zostawiona wolna przestrzeń. Pomiędzy magnesem a zszywaczem umieszczamy po kolei poszczególne płytki i obserwujemy co się dzieje.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</a:t>
            </a:r>
            <a:br>
              <a:rPr lang="pl-PL" dirty="0" smtClean="0"/>
            </a:br>
            <a:r>
              <a:rPr lang="pl-PL" dirty="0" smtClean="0"/>
              <a:t>Stal miękka i twarda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magnes sztabkowy,</a:t>
            </a:r>
            <a:br>
              <a:rPr lang="pl-PL" sz="2400" dirty="0" smtClean="0"/>
            </a:br>
            <a:r>
              <a:rPr lang="pl-PL" sz="2400" dirty="0" smtClean="0"/>
              <a:t>- duża igła,</a:t>
            </a:r>
            <a:br>
              <a:rPr lang="pl-PL" sz="2400" dirty="0" smtClean="0"/>
            </a:br>
            <a:r>
              <a:rPr lang="pl-PL" sz="2400" dirty="0" smtClean="0"/>
              <a:t>- zszywacz biurowy,</a:t>
            </a:r>
            <a:br>
              <a:rPr lang="pl-PL" sz="2400" dirty="0" smtClean="0"/>
            </a:br>
            <a:r>
              <a:rPr lang="pl-PL" sz="2400" dirty="0" smtClean="0"/>
              <a:t>- gwoździe (10-15mm).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Przyczepiamy igłę do końca magnesu i do jej wolnego końca przyczepiamy zszywacz biurowy. Po odczepieniu igły od magnesu zszywacz jest utrzymywany przez igłę.</a:t>
            </a:r>
            <a:br>
              <a:rPr lang="pl-PL" sz="2400" dirty="0" smtClean="0"/>
            </a:br>
            <a:r>
              <a:rPr lang="pl-PL" sz="2400" dirty="0" smtClean="0"/>
              <a:t>Tą samą czynność powtarzamy z gwoździem. Po odsunięciu gwoździa od magnesu zszywacz natychmiast opada.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Ziemia jako gigantyczny magnes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Ziemia jako gigantyczny magnes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dirty="0"/>
              <a:t>Kula ziemska jest sama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sobie wielkim magnesem.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Wytwarza </a:t>
            </a:r>
            <a:r>
              <a:rPr lang="pl-PL" dirty="0"/>
              <a:t>wokół siebie pole magnetyczne. </a:t>
            </a:r>
            <a:r>
              <a:rPr lang="pl-PL" dirty="0" smtClean="0"/>
              <a:t>Jest </a:t>
            </a:r>
            <a:r>
              <a:rPr lang="pl-PL" dirty="0"/>
              <a:t>ono również odczuwalne na jej powierzchni. Kształt linii pola magnetycznego ziemi jest bardzo zbliżony do linii pola magnesu trwałego.</a:t>
            </a:r>
          </a:p>
        </p:txBody>
      </p:sp>
      <p:sp>
        <p:nvSpPr>
          <p:cNvPr id="4" name="AutoShape 2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Znalezione obrazy dla zapytania Pole magnetyczn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6" name="AutoShape 6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155575" y="-17907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7" name="AutoShape 8" descr="data:image/jpeg;base64,/9j/4AAQSkZJRgABAQAAAQABAAD/2wCEAAkGBxQTEhQUEhQVFRQXFRQYFRcXFxoaGBkYFBcXFxgYGRoaHCggGBolHBQXITEhJSosLi4uFx8zODMsNygtLisBCgoKDg0OGxAQGzclHiUtMjczNDc3NC80MjQvLDA2LDQ0LCw0LCwsLCw0LysuLCwsLCwvLCwsLCwtNDUsNCwsLP/AABEIAOEA4QMBIgACEQEDEQH/xAAbAAEAAgMBAQAAAAAAAAAAAAAAAwQBAgUGB//EAEgQAAIBAgIEBwwJAwQBBQEAAAECAAMREiEEMUFREyIyYXGBkgUGFBZCUlNykaGx0hUjM2KCk7LB0XOi00NUY6OzJDSDlPAH/8QAGwEBAAIDAQEAAAAAAAAAAAAAAAECAwQFBgf/xAAsEQEAAgECAwcEAgMAAAAAAAAAAQIDEVIEFFEFEhMVITGhQXGR4TNhMoKx/9oADAMBAAIRAxEAPwD7jERAREQEREBERARE1qOFF2IA3k2EDaJU+kaZ5LY/UDP+gGDph8mlUbqVfc7AwLcSrw9Q6qVvWdR+m8xwlb0afmH/ABwLcTz3exp+nVNHVtL0anSq58UVTmNjFcJwE+biNvcOvw9Qa6RPqsp/VaBaiVBph8qlUXqVv0Mxj6Sp+U2D+oCn6wIFuJqjgi4II3jMTaAiIgIiICIiAiIgIiICIiAiIgIiVKmlFiVpAEjJmPIU7jbNm+6OsrcQLFWqqgliFA1kmwHWZW8LZvs6ZI85+IvVcFj7LHfNqOhAHExLuNTNs9Ual3ZZnaTJK+lIlsTAE6hrY+qozbqECHwV25dQ84pjACOnNwecMJvT0CmDfACw8puM3aa59818IqNyKdhvqNh6wACeohY8HqHlVbf00Vfbjxn2WgW5HUrKvKYL0kD4yD6PTbibmZ3Ydkm3uklLQqa8mmi9CgfAQI/pOj6Wn1Ov8zbw+nscHoz+EswYHE7gd9ejaXS4WjU4typDAqVZdam+VxzXE6H0nR9LTHS6j95juTWotRQ6MaZo24nB2wWGwYch0S5AjpV1bksrdBB+EkkFXQ6bcpEbpUH4iR/RybAy8yOyD2KQIGz6BTJvgAY+UvFbtLY++aeDOvIqG3m1BiAHMRZr85JmfB6g5NUnmqKrAdGHCfaTHD1F5VO4302v1lWsR0DFAx4Wy/aIVHnLx167AMOkrYb5ZpVAwBUhgdRBuD0ESPR9LR8lbMa1Nww6VNiOsTSroQuWQlHOZK6m9ZdTbr67aiIFqJUpaUQQlUBWOSsOQ/QdjbcJ57FrEy3AREQEREBERAREQERI9IrBEZzqVSx6FF/2gVq7l2NNSQB9ow1i+YRTsYjMnWARtIInLJSTYqrYD4AADWSTaw1kzTRKfB0+ORexaodmI8Zj0Xv0ACR6NTLkVXGf+mp8gHK5HnkHPcDhG0sAcJU30k6uEP7IObM5+SZLTo06QJyUeUxOZ52Y5npJkLaUz/ZWCjXUbk8+EZYum4Ge2xEgpYCQyK9dtlRrYRzqxsoG/gweiBa8PB+zV6nOosvSGYhWHQTF6x2U06S1T3cS3tMBKza2RBuUFj1M1h/bHgIPKeox9cr7kwj3QMNQfW1ZhvwhFX+5SffKxbR7517nn0hvgHt7pcXufSBvwaX34Rf22vLAFtUDmf8Aptwf8LP+xmvBaN6Af/Xb5J1ogeH7xX7mPoqnRNGK08TBsdB2bGMmxPhIc84JGzZYekto3mqn4Cn7CdKnTCgBQAALAAWAA2AbJtA5QbR75Vs9w0hvhjlldHbWtZ7bAcDDr4tz7ZbIvrldu59Im5ppffhF/ba8DT64eiftU7frv7pnw23LpuvPbEPal7DnYCPAQOS9RT65b3PiHugpWXUyuNzDCT0stx/bA2ZKdZQeK42MDex3qwzB5xnIytSnySaqeabYx0NqfZk1jrOI6pBXKXxVEak3pBkMt7rlh5nsDuk3DvTzfj0/PUZgb3Uax95d/JAF4E4ZKqbGU5EHYRsIOasDs1gyLR3KNwbkm9zTY7QNan7w94z2GY0in/q0s2sCQNVRd27FbUerUZnS/rKWKnmQA9M7yBdeo6jzMRAuRNKVQMoYaiAR0HMTeAiIgIiICIiAlXuoPqats/q3y38U5S1ECn3SN6Y3M9IHcVaooI6CCR1zTuk4NkY2TC71D9yna69ZYX5gw2yNafFahezKAaROoqpBQ8+EhQegE8oSLTXDpjN1UpUpVd9PHYFj6pUX2WYtewgWqOi47NVGWWGl5KjZiGpn1cwtlqub08/pvfVTotwdZKgqBQWCrdcyRkSRiBwkg/A3Ah8eNH82r2R80yxgyTGsVYbcTirOk2jV6aJ5nx40fzavZHzR48aP5tXsj5pPL5dsq83g3x+XponmfHjR/Nq9kfNHjxo/m1eyPmjl8u2Tm8G+Py9NE8z48aP5tXsj5pq3fzowBJWrYZnijZ+KOXy7ZObwb4/L1ETzC9/OjEXtV7I+aZ8eNG3VeyPmmt4lero8ln2S9NE8z48aNuq9kfNHjxo26r2R80eJXqcnn2S9NE8z48aNuq9kfNHjxo26r2R80eJXqcnn2S9NKNTRjTu1Ic7UxyW2nCNSv0ZHbvHH8eNG3VeyPmk2hd9dKs3B0VqGoVJUFbDKwzIJwjMXPxNgZi9Z+qLcLmrGs1nR0NDYBwEN6dRDUTmsVxW+6cakDfi5pvojhBVvkqO5vzH6w9QxEdUq0HCWa5KUafBAjW7kqCANpuirl5TEbJvwZIWibYmu9baArMWK84Y3QfdDHZLNdb7mUytGkp1imgPSFAMsxEBERAREQEREBERAg0rRw4GdmBurDWD+42EbRKJZg+xKpyIN+DrADWp2NbrG0EWM6sp6fVS2ArjJzwdByYk5KARfEd2WcD5332qBpNlDKBRp8RvJ49Xirsw7rEjYMhYcidTvnYnSLlsQ4GnhOZAXHVsAxzqDXxzrnLne4b+Kv2eU43+e/wByIiZ2qwDMzn9ye55oi2K4wU1A3YA1+q7EjcMtk6ErWZmPVa8RE6ROsEi0nkP6rfAyWRaTyH9VvgZZVrQ5K+qPhN5pQ5K+qPhN54h9qn3IJiQado+NCuWsEXNs1IIOo6iN0lWZmI9E8TWmLAA5mwubW92ybQknZ70P/c5486VQWTlNxqfFv5N99xa2sTjTrd6xPhGRI+qqYrXzXFTyLLxkF7cYXI6Ly2P/AChr8X/Bf7S96lywChS6ZKg+yoC1rta2J8J1DYbCwJY9LRtHCDWSSbsx1sd59gG4AADISDufpCEBVASwuEy1HPEtsmU31jfnnlLs33kyIiAiIgIiICIiAiJrUcAEnIAXJ5hAr6VXNxTp2xkXJOYRdWI+wgDaQdgNucqLhvYsjNxF8qu58tz5S2GQ5IVb6gAszIeBJNw1Vkx7wKrKlhuwo1ukX2zbuhSJYquTcBVFPZxjhF+a3F7RgeA77q+LSrswN6NOxyC2x1eRtK/eOvMjIicjhBvHtE+vUqVKoqtgQiwAuouAPJzGVtVtk28Apejp9hf4nQxcdFKRXu+zk5+zJy5Jv3tNf6/b4/wg3j2iOEG8e0T7B4BS9HT7C/xHgFL0dPsL/EyeYxt+WHyed/x+3x/hBvHtEcIN49on2DwCl6On2F/iPAKXo6fYX+I8xjb8nk87/j9vj/CDePaJFpNQYGzHJbbzGfZfAKXo6fYX+JnwCl6On2F/iPMY2/J5PO/4/b4vQcYVzHJG3mm+Mbx7Z9l8Cp+jTsj+I8Cp+jTsj+JwuXnq9z5vXZ8vjWMbx7YxjePbPsvgVP0adkfxHgVP0adkfxHLz1R5vXZ8vjWMbx7YxjePbPsvgVP0adkfxHgVP0adkfxHLz1PN67Pl8axjePbOz3oVraTcNhtSqXawYAYqebjXg1XI1a7gAkfTPAqfo07I/iYelTpgthVQAbkKNW7IZ9EmuGYnXVjzdp1yY5p3feOrm1KQszYSuFr1EU5o2s1aRttBuRazAm4viB6Gh6QScD2xAXBGp185faLjYSNhBNfQaZVqIOTeD2fbyCmEE82N+m5mvB2RsPKoOxS3m2DYBzYHwdQOybDjurEwjAgEZg5joMzAREQEREBERASp3W+wq/06n6TLcwwuLHVAg0+kWpnDmwwso2FkYOo6CVEjqDhVV6Zsw4yk8+RVttjqI2EA6xHc97A025VOy57V8hue4HtDDZMVKbU2LoMSk3dBrv56c+9dusWN8QQ0s2Y0zwdTXUptqPOQN9rB1yO3Fawn8Ow/aqafPyk6cY1D1sM2K06yhhnYmxFwynaL5Mp2EZbjNbVU2iqOeyv7RxWPUvTAtU6gYXUgg6iDce2bTl1GoEk1FNJjrY3pno4RTY9TGWF0Y2ulZ7bAcLL7SMR7UC5EqYaw8qm3NhZPfib4QKtbbTp9VUk++mIFuJUOlOP9Fz0NT/dxM+FN6Gp7af+SBaief72O71bSdHWrV0OtRYkjCSmYHlLiZWwn7wHXrPVGlOf9GoOlqf7OYFuJUNWtspp11CD7qZgrWPlU15sLP78S/CBbmr1ABckADWSbCVToza3rPbaBhVfaBiHalemaAIKLwrDUReqQd3CG4XrYQLHh2L7JTU5xknTjORHq4jzSGrkQ1Y42v8AV0kGVxuB5TC44zWA18XOTfWvupDqZ/lU9sTZaVOkGYm2rE7G7HcCTznIas8hA1oJgD1KpAYi7HyVVbkKDtAuTc6ySchYDbQFIUswsXJcg6xfkg84UKD0SNUaqQzArTBBVTrYjMMw2DaF16ibHIbd0WuBTHKqXHQvltzWBsD5zKNsDbuV9hS/p0/0iWpgC0zAREQEREBERAREQK2laOSQ6EB1va+og61bmNtew2PMdtG0kPcWKsLYlOsX1dINjYjI2O6TyDSdFV7E3DDksMmW+47shcHI2zBga19DDHECUfzl1nmYHJh0g2vlaacNUTlpjHnU9fSUJv2SxO6Y4aonLUuvnoM/xJr3cm99wlmhXVxdGDDVkb2O47jzQNKGlo5srDFtU5MOlTmOsTRu59MknAFJ1leK3aWxktfR1cWdVYbmAPxkPgIHIeonQ2IdQfEB1CA8DI5NWoo3XVve6sffHBVRqqJ+KmSf7XA90cHWGp0YfeQgnrDW/tjhaw100PRUN/YUA98DNqw2026mX92mC9b0dP8ANb/FB0p/Q1PbS/yQNLb0NQddP9qkDk97Gkd0GoKdNo0Fq3OS1GHF2FlCMA2+zEdGodf64+jXtN8s5Hez3xvpVBap0PSKRJIwtgF7eUhZlLIdhIF51hpb+gqe2l/kgBSrbaifhpkHqu5HujwMnlVahG66r70UH3watXZTQetUIPuQj3zOCsfLRRuCEntFgP7YBe51PWVDEai5LkdBckzevpSJYMwBOoeUfVUZnqkfgN+XUqN+LD/4wt+u8moaMichVW+uwAv074EHhFR/s0wjz6mXWEHGPQ2GbUtDAIZyXcai2pfVUZLr1695Mlr11QXdgo1C51ncN55pX4apU5C4F89xxj6qaxtza1txgS6TpQSwALO18KjWbazzAXzJyzG8TGi6ORdnILta5GoAalXmFz0kk8w20bRVS9rljymJuzW3n9tQ2ASeAiIgIiICIiAiIgIiICIiAlevoaMbkcbzlJVrbsSkG3NLEQKnA1V5LhhucZ9GJbW61MDSnHLpNzlCGUfBj1LLcQKn0lT8psH9QGnfoxgXk9GsrC6sGG8EH4SSQVtDpsbtTRjvZQfiIE8GVfo6lsQL6vF/TaPAE31OqrUHwaBYp1AwDKQQRcEG4IOogjWJtOD3ud6dDQ6Io0jVK3LEtVc3ZtZsCFW+4ACdT6OpbUVvW436rwJq1dUF2ZVG8kD4yD6Sp+S2P+mDU9uAG0ko6HTTNKaKfuqB8BJ4FTwlzyKTcxchV912HWscDVblVAo3Uxn0FmvfqAluIEFHQ0U3A43nElmtuxNc25pPEQEREBERAREQEREBERAREh0nSQgF7kk2VRmzHcB++oayQIE0hr6UiWxuq31AkAnoG2U6xNr1n4MHIIhOI82IcZmyvZLbdczo9xfgaAW+tnITFzmwLk+sAYE/hwPJSo34CvvfCJjwp/Qv1tT/AGcyKtVZftK1KmPVsfa7EH2SLhkOrS2PRwJ+FOBLo+m1SDi0d14zgDHTN1ViFbleUADbZeS+GHyqVRRvsre5GJ905mh1kPCW0yqbVGBxCmApyuovS1Dr1mWl0ldS6UhJ1B+DPuXCYFpe6FMkAthJyAcFCegOATLUpMatrMtOop12JW43BWuD1sJWphAQELaO51IRxCdwW5Q7zgIPPA60SpS0ohglQBWPJYcl+Yea1s8J57FrEy3AREQESpU0y5K01xsMjnZFO5m38wBOrKQVjbKtWsTqSnxb9Fr1CegjogdB3AFyQBvMrfSVH0tPqdT+8rU6aXBXR2Y+eygN1mqQ/ulnhK3o6fXUN/dTgZ+kKfne4/G0fSVH0tPrdR+8id9JxrZKODC2K7vixXXDbiWItjv1SThK3o6fVUa//jgWUYEXBuN4m05b00uS2jsp89AuLqNM4/dNqLXNqVa5GunU4xA572qA87E9EDpRKtPTMwtRcDHIZ3VjuVt/MQDkcpagIiICIiAiIgJylqEnGoBqVCy075hKanlZbMsR1EllW+ojqzg6XdMSXw2SuqtqASsQVfoRgEO64Y2BgbrpADfVcdyM6jDGzC/kqLcS4Od1QHVfOSjQ6j8q/wD8jk9TUqeFD7TOSvfRR0ctTanUx3JbCE2k4QbsLEKALbAABcWM38eqHo63ZT55ljBkmNYqwW4rDWdJtGrs0O5xXUyp/Spog/uDSYaI22tUPVT/AGQTgePVD0dbsp88ePVD0dbsp88nlsu1XnMG+Hbo9z2XF9fWOJi2ZQ2vbIXTIZauebHQ2tnWc8zLSIPSAgnBXv8ANHOpK3ZXZ+OZ8etH8yt2V+ea83rE6TLo14TNaItFfSXTPcwjNRS/AHosel0Yk+yR1qjqCKguhyIqhShG4VFFgP6i5nbKHj1o/mVuyvzzB7+tH8yt2V+eR4lOq3JZ9kulTK2wnEaTMEZWPHpObYRe97EkWNzYlSCQRhv6BUJTjZspZSd+EkYua4seucChpCkXUYUOCw12RapcKLbr4FC341TCOSbeg0CmQnGyZizMNxYk4b7bAgX5pdqrEp6YxZhTUkAjE7A2IXUAD5JY3z2BWtY2MuTld1BY1Li4qUbC2s8GXZlH3irmw+60DHCgqtjwVHUgQceoPugC6ra54oxWzuts46Wk4brSVUN+Nkar3HpBTOR52e8hqaRSNZzWqKqWAXEwVWBscIN81thYjysdjcKBL6d2NFAAFegANQFRAB0C8mKzPtCJtEe8osFVtfC9DNTpr1GmC49syNCfao69IrOPYRJfpzRv9xQ/NT+Y+nNG/wBxQ/NT+ZPct0R369VGr3GY1ab8HQsqVVJJqYhjNMgLsscBvfPIW2yydCfYg6tIrIPYBJvpvRv9xR/NT+Y+mtG/3FH8xP5lZ9PSWStLWjWI1hBwdVdQrDmV6dQdZqgN7N8jq6Tey1VR88gVNJ77MAqZM3OGEt/TWjf7ij+Yn8zD919GIINegQdYNRCPjI70J8K/SUHCDCwzqUxlURwTUQdBzdcr53JzILZCW9CcgmmTiFg1NibkodhPlFcs9oZdZvOXw9MVENCorAEclgwS7KGS4PJKF2w6hwVwMpa7lZstuSiOBzCqytTXmIRFy2YhJVmJj0l1oiIQREQEREBKndIJhvUNrHikcoNY8m2ZNr5Z3FwQReW5wdOJcsxz4tcotri1GygW24nIY21hVXfcPCd3D9e2VhgTD6vGtlcgD1Th3ZEAUZ7c96lKu7Oa1QPezAFDcXbA2am+JbG+2beIVL09b/r+SdbDxeKtIiXB4ns/NfLa1Y9Jl4KlizxWtfi23c/PJJ7nxCpenrf9fyR4hUvT1v8Ar+SZOdxdWCezOIn6R+Xz7R9R9Zv1GST3af8A8/oj/Wrayf8AT25+ZNvEGj6at/1/JPOZcVrXmY+sy+i8Px+CmKlZn1iIj2/p4Cle3GtfPVq1m3utMvqPQZ77xBo+mrf9fyTV+8KjY3r1gLZn6vV2JTwbssdpcP1+JXO9nAQmO4qhVIDauTrXzuLcXOy+EBTn6SeW0fRVAspJVTTwHUcL1Clx02xAjagY5sb+h0GqWTjcoEq3OVJFwNgNr255uPN2nWZlYkWk0A62PSCMiCNRB2ESWUO6mlFRZb3wsxI1hV3XyxkkAXyzJztYkPG9+dPAEQkE8JrGwYHIBAPEOZOE3GZK4c1nmZ7Dup3Fq1xwdLg7owZsZIDXxqbNhJsGxZbeUSxa45/iXpf/AAfmP/inV4TNSmPS0uF2jw2XJm1rXWNHm3qWZRhJvfMahYXz6ZJO/wCJel/8H5j/AOKZ8S9L/wCD8x/8U2eZxbmjyWfZLzDcv8P7zeegPePpeK/1Gq32j77+im/iTpf/AAfmP/inneOib57Wr6x6f8h9D7FzUw8DjpknSY19P9peax8a1jqBvs1kW/8A2+bT0fiTpf8AwfmP/ijxJ0v/AIPzH/xTV8O3R0+bw74Sd5dLhA6BgPrM77QUW4AJ43JzFhqGIsOIff6PQCLZecknWScySdpM8X3L7iVKAwVil3fEpQlsOdKmDchTy2TLLIEghgpnqe5WkswwvygNe8XKkHIXZWUqbcxyxWG3jjSsPO8ZaLZrTWdYdCIiXaxERAREQE5dOmc0UgVKTMyX1MjkkDLPCQcJ3Ml7Gwv1JBpOjB7G5VhfCw1i+vpB2g5Gw3CBy1oBjZOK4F+CclGUHXwbrmEvuxKbWyzko0ioutmH9Sliy9ekcKj1s5LWbK1eniAOToCRffYXamdeeYHnTaghIvRrYl2YrVF6mBDE9LGBrQ7oM3JFF/UrYj7CoHvk3hT+hqe2l/kkdam7ZPSpVB62fZZLD2yA6On+zPUKPziBNQ0+o2K+jVlsxAuaPGAtxhapqztnbUeYmR9Le1+Dw/1HVR7VxTmaFo9P6z/0NRb1GJLcCcRsOOPrTkdWzVLiaOL3TRUU72wL70DGBp9Is3JenzimHrnrwWw9YmlSizDFUOFRmWrFbCx1imnE6GY3G4y9gqnWyINygsepmsP7ZWDUg1xir1Add8WEjXnlTpHsk88DWkgtiN1pKeEZn5VR1tZiDmFFhbIXKrYBQMV3uepw3YWLMzEbRiOQPOFsDzgzRNGZiGq2yIKovJBGoknN223sAMsri8uQE52k0sVR1JtwlIBTuNNnuekcIpA5junRkOlaOHFrkEG6sNasNRHtI3EEg3BMDlNTLMWUEVBm6AgOpIAxUy2TKwUZNxWwg8VlMno90GvhOFj5v2dQ9CPk3rBrTNZxkNIGFhyaq3C57mvemTlxWOd7XaSVKFS2E4KynY4wnrsCrH8KwJPDwOUlVTuwFvfTxD3zP0jS2uq+txf1WlPAg1069LcELFezSZlHWJk10GvSnTmfg1PsemDAlbu3owZUNeliYMVHCLmFw4jr2Yl9smHdGkdTq3qnF+m85dXS04amPD1F0qWp3oXfOnxr4b8XcPPz1SyK6HVpTNzJwbH2JTvAteHg8lKrHdwbL76mEe+V63dBr4RhQ+ab1KnXTp6hz4rCalUbUlepvDY1HWtVlU9Qk1KjUtZRTopuUYm6sgqnqYQKgplSGcEsTdEJBd2XUXw8VVW5NhxQTiJvLGiUbVFF7lKb4zqBas6tcdJRzbZcb5rRcZ8AMbHJqrElct7eXbPiLkDccW8vaNo4QWzJJuzHWxO0+wDmAAGQgTREQEREBERAREQEr1tCpscRUYtWIcV+0tj75YiBU8DI5NWoo3XVve6k++Z4KrsqL+Knf4MJaiBztH0OsrVGNcNjYEAobJZVWycfIHDfO+ZMmOjOddZh6qoB71J98txAqHuch5QL8zsWHZJwjqEtKoAsMhsEzEBERAREQMESp9HqPsy1PmQ8XsEFR02vLkQKmGsPKpvzEFD1kFh7oFaqOVTH4Xv+pVluIHNraRWxoVocXjY8TJisQLYLNbWM77pPw1U6qYHrPb9KtLcQKmGsdtNOYAueokqPcZj6PU/aFqnM54vYACnpIvLkQMATMRAREQEREBERAREQEREBERAREQEREBERAREQEREBERAREQEREBERAREQERED/9k="/>
          <p:cNvSpPr>
            <a:spLocks noChangeAspect="1" noChangeArrowheads="1"/>
          </p:cNvSpPr>
          <p:nvPr/>
        </p:nvSpPr>
        <p:spPr bwMode="auto">
          <a:xfrm>
            <a:off x="307975" y="-1638300"/>
            <a:ext cx="374332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" name="Picture 2" descr="https://encrypted-tbn2.gstatic.com/images?q=tbn:ANd9GcQglNTDxQWxgQz1FT2ZNtzFB_Mm63PznG7m7v1V_fnd7vyNrf_4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09616"/>
            <a:ext cx="3322588" cy="32784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2580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Kompas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/>
              <a:t>Kompas jest to przyrząd służący do wyznaczania kierunków geograficznych. </a:t>
            </a:r>
            <a:endParaRPr lang="pl-PL" sz="2400" dirty="0" smtClean="0"/>
          </a:p>
          <a:p>
            <a:r>
              <a:rPr lang="pl-PL" sz="2400" dirty="0" smtClean="0"/>
              <a:t>W kompasie wykorzystywane jest zjawisko ustawiania się swobodnie zawieszonego magnesu wzdłuż linii pola magnetycznego. Na pomysł wykorzystania magnetycznej igły do określania kierunków, jako pierwsi wpadli Chińczycy 1000 lat temu.</a:t>
            </a:r>
            <a:endParaRPr lang="pl-PL" sz="2400" dirty="0"/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3289" y="2228553"/>
            <a:ext cx="3968122" cy="2640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 </a:t>
            </a:r>
            <a:br>
              <a:rPr lang="pl-PL" smtClean="0"/>
            </a:br>
            <a:r>
              <a:rPr lang="pl-PL" smtClean="0"/>
              <a:t>Czy kompas zawsze wskazuje północ?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magnes sztabkowy,</a:t>
            </a:r>
            <a:br>
              <a:rPr lang="pl-PL" sz="2400" dirty="0" smtClean="0"/>
            </a:br>
            <a:r>
              <a:rPr lang="pl-PL" sz="2400" dirty="0" smtClean="0"/>
              <a:t>- kompas,</a:t>
            </a:r>
            <a:br>
              <a:rPr lang="pl-PL" sz="2400" dirty="0" smtClean="0"/>
            </a:br>
            <a:r>
              <a:rPr lang="pl-PL" sz="2400" dirty="0" smtClean="0"/>
              <a:t>- duży stalowy element (np. grzejnik w sali). 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Trzymamy kompas poziomo i czekamy, aż czerwona wskazówka się ustabilizuje. </a:t>
            </a:r>
            <a:br>
              <a:rPr lang="pl-PL" sz="2400" dirty="0" smtClean="0"/>
            </a:br>
            <a:r>
              <a:rPr lang="pl-PL" sz="2400" dirty="0" smtClean="0"/>
              <a:t>Zbliżamy do niego magnes i powoli go przesuwamy. Obserwujemy zachowanie wskazówki. </a:t>
            </a:r>
            <a:br>
              <a:rPr lang="pl-PL" sz="2400" dirty="0" smtClean="0"/>
            </a:br>
            <a:r>
              <a:rPr lang="pl-PL" sz="2400" dirty="0" smtClean="0"/>
              <a:t>Następnie sprawdzamy zachowanie kompasu w pobliżu dużego stalowego elementu.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Budujemy swój własny kompas.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igła,</a:t>
            </a:r>
            <a:br>
              <a:rPr lang="pl-PL" dirty="0" smtClean="0"/>
            </a:br>
            <a:r>
              <a:rPr lang="pl-PL" dirty="0" smtClean="0"/>
              <a:t>- magnes sztabkowy,</a:t>
            </a:r>
            <a:br>
              <a:rPr lang="pl-PL" dirty="0" smtClean="0"/>
            </a:br>
            <a:r>
              <a:rPr lang="pl-PL" dirty="0" smtClean="0"/>
              <a:t>- płaski kawałek styropianu,</a:t>
            </a:r>
            <a:br>
              <a:rPr lang="pl-PL" dirty="0" smtClean="0"/>
            </a:br>
            <a:r>
              <a:rPr lang="pl-PL" dirty="0" smtClean="0"/>
              <a:t>- plastikowa miska z wodą,</a:t>
            </a:r>
            <a:br>
              <a:rPr lang="pl-PL" dirty="0" smtClean="0"/>
            </a:br>
            <a:r>
              <a:rPr lang="pl-PL" dirty="0" smtClean="0"/>
              <a:t>- pisaki czerwony, niebieski i czarny.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2800" dirty="0"/>
              <a:t>Doświadczenie 2. </a:t>
            </a:r>
            <a:br>
              <a:rPr lang="pl-PL" sz="2800" dirty="0"/>
            </a:br>
            <a:r>
              <a:rPr lang="pl-PL" sz="2800" dirty="0"/>
              <a:t>Budujemy swój własny kompas.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Przebieg doświadczenia:</a:t>
            </a:r>
          </a:p>
          <a:p>
            <a:r>
              <a:rPr lang="pl-PL" sz="2000" dirty="0" smtClean="0"/>
              <a:t>Na początku musimy wykonać igłę magnetyczną. 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spc="-50" dirty="0" smtClean="0"/>
              <a:t>Można </a:t>
            </a:r>
            <a:r>
              <a:rPr lang="pl-PL" sz="2000" spc="-50" dirty="0"/>
              <a:t>ją uzyskać </a:t>
            </a:r>
            <a:r>
              <a:rPr lang="pl-PL" sz="2000" spc="-50" dirty="0" smtClean="0"/>
              <a:t>poprzez </a:t>
            </a:r>
            <a:r>
              <a:rPr lang="pl-PL" sz="2000" spc="-50" dirty="0"/>
              <a:t>namagnesowanie zwykłej igły. Przeciągamy wzdłuż niej magnes – zawsze w tym samym kierunku. Tą czynność powtarzamy ok. 30 razy. </a:t>
            </a:r>
            <a:r>
              <a:rPr lang="pl-PL" sz="2000" dirty="0"/>
              <a:t>Z</a:t>
            </a:r>
            <a:r>
              <a:rPr lang="pl-PL" sz="2000" dirty="0" smtClean="0"/>
              <a:t>aznaczamy cztery kierunki świata. </a:t>
            </a:r>
            <a:br>
              <a:rPr lang="pl-PL" sz="2000" dirty="0" smtClean="0"/>
            </a:br>
            <a:r>
              <a:rPr lang="pl-PL" sz="2000" dirty="0" smtClean="0"/>
              <a:t>Północ oznacza się kolorem niebieskim, a południe kolorem czerwonym. </a:t>
            </a:r>
            <a:br>
              <a:rPr lang="pl-PL" sz="2000" dirty="0" smtClean="0"/>
            </a:br>
            <a:r>
              <a:rPr lang="pl-PL" sz="2000" dirty="0" smtClean="0"/>
              <a:t>Przyklejamy igłę do styropianu, tak aby jej ostrze wskazywało północ zaznaczoną na styropianie. </a:t>
            </a:r>
            <a:br>
              <a:rPr lang="pl-PL" sz="2000" dirty="0" smtClean="0"/>
            </a:br>
            <a:r>
              <a:rPr lang="pl-PL" sz="2000" dirty="0" smtClean="0"/>
              <a:t>Nalewamy do miski wody i kładziemy na niej swój kompas. </a:t>
            </a:r>
            <a:br>
              <a:rPr lang="pl-PL" sz="2000" dirty="0" smtClean="0"/>
            </a:br>
            <a:r>
              <a:rPr lang="pl-PL" sz="2000" dirty="0" smtClean="0"/>
              <a:t>Może się zdarzyć tak, że kompas ustawi się odwrotnie (zamiast północy wskazuje południe) - wtedy należy odczepić igłę i przymocować ją odwrotnie.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9088785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Doświadczenie Oersteda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Oersteda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Doświadczenie Oersteda pokazuje w jaki sposób przewodnik z płynącym prądem oddziałuje na igłę kompasu. Płynący prąd w przewodniku wytwarza pole magnetyczne.</a:t>
            </a:r>
          </a:p>
          <a:p>
            <a:r>
              <a:rPr lang="pl-PL" dirty="0" smtClean="0"/>
              <a:t>Linie pola magnetycznego wytworzone przez przewodnik z płynącym prądem:</a:t>
            </a:r>
            <a:br>
              <a:rPr lang="pl-PL" dirty="0" smtClean="0"/>
            </a:br>
            <a:r>
              <a:rPr lang="pl-PL" dirty="0" smtClean="0"/>
              <a:t>-  leżą w płaszczyźnie prostopadłej do przewodnika, </a:t>
            </a:r>
            <a:br>
              <a:rPr lang="pl-PL" dirty="0" smtClean="0"/>
            </a:br>
            <a:r>
              <a:rPr lang="pl-PL" spc="-90" dirty="0" smtClean="0"/>
              <a:t>-  mają kształt okręgów współśrodkowych z przewodnikiem </a:t>
            </a:r>
            <a:br>
              <a:rPr lang="pl-PL" spc="-90" dirty="0" smtClean="0"/>
            </a:br>
            <a:r>
              <a:rPr lang="pl-PL" spc="-90" dirty="0" smtClean="0"/>
              <a:t>-  zwrot zgodny z regułą prawej dłoni lub regułą korkociągu.</a:t>
            </a:r>
            <a:endParaRPr lang="pl-PL" spc="-90" dirty="0"/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Reguła prawej dłoni</a:t>
            </a:r>
            <a:endParaRPr lang="pl-P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ymbol zastępczy zawartości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pl-PL" sz="2400" dirty="0" smtClean="0"/>
                  <a:t>Jeżeli </a:t>
                </a:r>
                <a:r>
                  <a:rPr lang="pl-PL" sz="2400" dirty="0"/>
                  <a:t>prawą dłonią </a:t>
                </a:r>
                <a:r>
                  <a:rPr lang="pl-PL" sz="2400" dirty="0" smtClean="0"/>
                  <a:t>obejmiemy </a:t>
                </a:r>
                <a:r>
                  <a:rPr lang="pl-PL" sz="2400" dirty="0"/>
                  <a:t>przewodnik </a:t>
                </a:r>
                <a:r>
                  <a:rPr lang="pl-PL" sz="2400" dirty="0" smtClean="0"/>
                  <a:t>elektryczny, </a:t>
                </a:r>
                <a:br>
                  <a:rPr lang="pl-PL" sz="2400" dirty="0" smtClean="0"/>
                </a:br>
                <a:r>
                  <a:rPr lang="pl-PL" sz="2400" dirty="0" smtClean="0"/>
                  <a:t>w </a:t>
                </a:r>
                <a:r>
                  <a:rPr lang="pl-PL" sz="2400" dirty="0"/>
                  <a:t>taki sposób, że kciuk będzie wskazywał kierunek </a:t>
                </a:r>
                <a:r>
                  <a:rPr lang="pl-PL" sz="2400" spc="-50" dirty="0"/>
                  <a:t>przepływu prądu elektrycznego [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sz="2400" i="1" spc="-5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sz="2400" spc="-5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</m:acc>
                  </m:oMath>
                </a14:m>
                <a:r>
                  <a:rPr lang="pl-PL" sz="2400" spc="-50" dirty="0"/>
                  <a:t>] </a:t>
                </a:r>
                <a:r>
                  <a:rPr lang="pl-PL" sz="2400" spc="-50" dirty="0" smtClean="0"/>
                  <a:t/>
                </a:r>
                <a:br>
                  <a:rPr lang="pl-PL" sz="2400" spc="-50" dirty="0" smtClean="0"/>
                </a:br>
                <a:r>
                  <a:rPr lang="pl-PL" sz="2400" dirty="0" smtClean="0"/>
                  <a:t>w </a:t>
                </a:r>
                <a:r>
                  <a:rPr lang="pl-PL" sz="2400" dirty="0"/>
                  <a:t>przewodniku , to zgięte pozostałe palce wskażą kierunek i zwrot wektora indukcji magnetycznej [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sz="240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pl-PL" sz="2400" dirty="0" smtClean="0"/>
                  <a:t>].</a:t>
                </a:r>
                <a:endParaRPr lang="pl-PL" sz="2400" dirty="0"/>
              </a:p>
            </p:txBody>
          </p:sp>
        </mc:Choice>
        <mc:Fallback xmlns="">
          <p:sp>
            <p:nvSpPr>
              <p:cNvPr id="3" name="Symbol zastępczy zawartości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2304" r="-39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az 3" descr="File:Right hand rule.png"/>
          <p:cNvPicPr>
            <a:picLocks noGrp="1"/>
          </p:cNvPicPr>
          <p:nvPr>
            <p:ph idx="10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837112" y="1820069"/>
            <a:ext cx="3800475" cy="3457575"/>
          </a:xfrm>
        </p:spPr>
      </p:pic>
    </p:spTree>
    <p:extLst>
      <p:ext uri="{BB962C8B-B14F-4D97-AF65-F5344CB8AC3E}">
        <p14:creationId xmlns:p14="http://schemas.microsoft.com/office/powerpoint/2010/main" val="15619008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 </a:t>
            </a:r>
            <a:br>
              <a:rPr lang="pl-PL" dirty="0" smtClean="0"/>
            </a:br>
            <a:r>
              <a:rPr lang="pl-PL" dirty="0" smtClean="0"/>
              <a:t>Doświadczenie Oersteda.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igła magnetyczna,</a:t>
            </a:r>
            <a:br>
              <a:rPr lang="pl-PL" sz="2400" dirty="0" smtClean="0"/>
            </a:br>
            <a:r>
              <a:rPr lang="pl-PL" sz="2400" dirty="0" smtClean="0"/>
              <a:t>- baterie 1,5; 4,5 i 9V,</a:t>
            </a:r>
            <a:br>
              <a:rPr lang="pl-PL" sz="2400" dirty="0" smtClean="0"/>
            </a:br>
            <a:r>
              <a:rPr lang="pl-PL" sz="2400" dirty="0" smtClean="0"/>
              <a:t>- przewody elektryczne z zatrzaskami,</a:t>
            </a:r>
            <a:br>
              <a:rPr lang="pl-PL" sz="2400" dirty="0" smtClean="0"/>
            </a:br>
            <a:r>
              <a:rPr lang="pl-PL" sz="2400" dirty="0" smtClean="0"/>
              <a:t>- włącznik.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Łączymy ze sobą baterię, włącznik i prostoliniowy przewód </a:t>
            </a:r>
            <a:r>
              <a:rPr lang="pl-PL" sz="2400" dirty="0"/>
              <a:t/>
            </a:r>
            <a:br>
              <a:rPr lang="pl-PL" sz="2400" dirty="0"/>
            </a:br>
            <a:r>
              <a:rPr lang="pl-PL" sz="2400" dirty="0" smtClean="0"/>
              <a:t>z prądem elektrycznym. Umieszczamy pod nim igłę magnetyczną. </a:t>
            </a:r>
            <a:br>
              <a:rPr lang="pl-PL" sz="2400" dirty="0" smtClean="0"/>
            </a:br>
            <a:r>
              <a:rPr lang="pl-PL" sz="2400" dirty="0" smtClean="0"/>
              <a:t>Obserwujemy w jaki sposób igła będzie się zachowywała po zamknięciu obwodu</a:t>
            </a:r>
            <a:r>
              <a:rPr lang="pl-PL" sz="2400" dirty="0"/>
              <a:t>.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Co się stanie, jeżeli obrócimy baterię? </a:t>
            </a:r>
            <a:br>
              <a:rPr lang="pl-PL" sz="2400" dirty="0" smtClean="0"/>
            </a:br>
            <a:r>
              <a:rPr lang="pl-PL" sz="2400" dirty="0" smtClean="0"/>
              <a:t>Co się stanie, jeżeli zmienimy przyłożone napięcie? 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1714200"/>
          </a:xfrm>
        </p:spPr>
        <p:txBody>
          <a:bodyPr anchor="t">
            <a:normAutofit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Linie pola magnetycznego wokół </a:t>
            </a:r>
            <a:br>
              <a:rPr lang="pl-PL" dirty="0" smtClean="0"/>
            </a:br>
            <a:r>
              <a:rPr lang="pl-PL" dirty="0" smtClean="0"/>
              <a:t>prostoliniowego przewodu z płynącym prądem.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r>
              <a:rPr lang="pl-PL" dirty="0" smtClean="0"/>
              <a:t>Materiały:</a:t>
            </a:r>
          </a:p>
          <a:p>
            <a:r>
              <a:rPr lang="pl-PL" dirty="0" smtClean="0"/>
              <a:t>- igła magnetyczna,</a:t>
            </a:r>
            <a:br>
              <a:rPr lang="pl-PL" dirty="0" smtClean="0"/>
            </a:br>
            <a:r>
              <a:rPr lang="pl-PL" dirty="0" smtClean="0"/>
              <a:t>- baterie 1,5; 4,5 i 9V,</a:t>
            </a:r>
            <a:br>
              <a:rPr lang="pl-PL" dirty="0" smtClean="0"/>
            </a:br>
            <a:r>
              <a:rPr lang="pl-PL" dirty="0" smtClean="0"/>
              <a:t>- przewody elektryczne z zatrzaskami,</a:t>
            </a:r>
            <a:br>
              <a:rPr lang="pl-PL" dirty="0" smtClean="0"/>
            </a:br>
            <a:r>
              <a:rPr lang="pl-PL" dirty="0" smtClean="0"/>
              <a:t>- włącznik,</a:t>
            </a:r>
            <a:br>
              <a:rPr lang="pl-PL" dirty="0" smtClean="0"/>
            </a:br>
            <a:r>
              <a:rPr lang="pl-PL" dirty="0" smtClean="0"/>
              <a:t>- opiłki żelaza,</a:t>
            </a:r>
            <a:br>
              <a:rPr lang="pl-PL" dirty="0" smtClean="0"/>
            </a:br>
            <a:r>
              <a:rPr lang="pl-PL" dirty="0" smtClean="0"/>
              <a:t>- kawałek tekturki.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2. </a:t>
            </a:r>
            <a:br>
              <a:rPr lang="pl-PL" smtClean="0"/>
            </a:br>
            <a:r>
              <a:rPr lang="pl-PL" smtClean="0"/>
              <a:t>Budujemy swój własny kompas.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Przebieg doświadczenia:</a:t>
            </a:r>
          </a:p>
          <a:p>
            <a:r>
              <a:rPr lang="pl-PL" dirty="0" smtClean="0"/>
              <a:t>Tekturkę przebijamy przewodnikiem, przez który płynie prąd lub korzystamy z gotowego zestawu </a:t>
            </a:r>
            <a:r>
              <a:rPr lang="pl-PL" dirty="0" err="1" smtClean="0"/>
              <a:t>ZamKor</a:t>
            </a:r>
            <a:r>
              <a:rPr lang="pl-PL" dirty="0" smtClean="0"/>
              <a:t>. Posypujemy delikatnie opiłkami żelaza wokół przewodnika z płynącym prądem. </a:t>
            </a:r>
            <a:br>
              <a:rPr lang="pl-PL" dirty="0" smtClean="0"/>
            </a:br>
            <a:r>
              <a:rPr lang="pl-PL" dirty="0" smtClean="0"/>
              <a:t>Obserwujemy co się dzieje.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088785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Budujemy </a:t>
            </a:r>
            <a:r>
              <a:rPr lang="pl-PL" dirty="0"/>
              <a:t>huśtawkę </a:t>
            </a:r>
            <a:r>
              <a:rPr lang="pl-PL" dirty="0" smtClean="0"/>
              <a:t>– </a:t>
            </a:r>
            <a:br>
              <a:rPr lang="pl-PL" dirty="0" smtClean="0"/>
            </a:br>
            <a:r>
              <a:rPr lang="pl-PL" spc="-20" dirty="0" smtClean="0"/>
              <a:t>Badanie </a:t>
            </a:r>
            <a:r>
              <a:rPr lang="pl-PL" spc="-20" dirty="0" smtClean="0"/>
              <a:t>siły elektrodynamicznej</a:t>
            </a:r>
            <a:endParaRPr lang="pl-PL" spc="-2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Siła elektrodynamiczna </a:t>
            </a:r>
            <a:br>
              <a:rPr lang="pl-PL" dirty="0" smtClean="0"/>
            </a:br>
            <a:r>
              <a:rPr lang="pl-PL" dirty="0" smtClean="0"/>
              <a:t>(magnetyczna)</a:t>
            </a:r>
            <a:endParaRPr lang="pl-P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ymbol zastępczy zawartości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pl-PL" sz="2400" spc="-100" dirty="0"/>
                  <a:t>Siła elektrodynamiczna </a:t>
                </a:r>
                <a:r>
                  <a:rPr lang="pl-PL" sz="2400" spc="-100" dirty="0" smtClean="0"/>
                  <a:t>(</a:t>
                </a:r>
                <a:r>
                  <a:rPr lang="pl-PL" sz="2400" spc="-100" dirty="0"/>
                  <a:t>magnetyczna)</a:t>
                </a:r>
                <a:r>
                  <a:rPr lang="pl-PL" sz="2400" spc="-100" dirty="0" smtClean="0"/>
                  <a:t> jest to siła z jaką działa pole magnetyczne na przewód elektryczny, w którym płynie prąd elektryczny.</a:t>
                </a:r>
              </a:p>
              <a:p>
                <a:r>
                  <a:rPr lang="pl-PL" sz="2400" dirty="0"/>
                  <a:t>Na przewodnik umieszczony w polu magnetycznym przez który płynie prąd działa siła: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𝐹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𝐼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𝑙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𝐵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func>
                      <m:func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pl-PL" sz="24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pl-PL" sz="240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pl-PL" sz="2400" dirty="0" smtClean="0"/>
                  <a:t>,</a:t>
                </a:r>
              </a:p>
              <a:p>
                <a:r>
                  <a:rPr lang="pl-PL" sz="2400" dirty="0" smtClean="0"/>
                  <a:t>gdzie:</a:t>
                </a:r>
                <a:br>
                  <a:rPr lang="pl-PL" sz="2400" dirty="0" smtClean="0"/>
                </a:br>
                <a:r>
                  <a:rPr lang="pl-PL" sz="2400" dirty="0" smtClean="0"/>
                  <a:t>I – jest to natężenie płynącego prądu [A];</a:t>
                </a:r>
                <a:br>
                  <a:rPr lang="pl-PL" sz="2400" dirty="0" smtClean="0"/>
                </a:br>
                <a:r>
                  <a:rPr lang="pl-PL" sz="2400" spc="-100" dirty="0" smtClean="0"/>
                  <a:t>l – długość przewodnika umieszczonego w polu magnetycznym  [m],</a:t>
                </a:r>
                <a:r>
                  <a:rPr lang="pl-PL" sz="2400" dirty="0" smtClean="0"/>
                  <a:t/>
                </a:r>
                <a:br>
                  <a:rPr lang="pl-PL" sz="2400" dirty="0" smtClean="0"/>
                </a:br>
                <a:r>
                  <a:rPr lang="pl-PL" sz="2400" dirty="0" smtClean="0"/>
                  <a:t>B – wartość indukcji pola magnetycznego [T],</a:t>
                </a:r>
                <a:br>
                  <a:rPr lang="pl-PL" sz="2400" dirty="0" smtClean="0"/>
                </a:br>
                <a:r>
                  <a:rPr lang="pl-PL" sz="2400" spc="-100" dirty="0" smtClean="0"/>
                  <a:t>α – kąt pomiędzy przewodnikiem, a wektorem indukcji magnetycznej.</a:t>
                </a:r>
                <a:endParaRPr lang="pl-PL" sz="2400" dirty="0"/>
              </a:p>
            </p:txBody>
          </p:sp>
        </mc:Choice>
        <mc:Fallback xmlns="">
          <p:sp>
            <p:nvSpPr>
              <p:cNvPr id="3" name="Symbol zastępczy zawartości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1111" t="-135" r="-889" b="-2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Siła elektrodynamiczna </a:t>
            </a:r>
            <a:br>
              <a:rPr lang="pl-PL" dirty="0" smtClean="0"/>
            </a:br>
            <a:r>
              <a:rPr lang="pl-PL" dirty="0" smtClean="0"/>
              <a:t>(magnetyczna)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1" y="1285876"/>
            <a:ext cx="4258815" cy="4525963"/>
          </a:xfrm>
        </p:spPr>
        <p:txBody>
          <a:bodyPr/>
          <a:lstStyle/>
          <a:p>
            <a:r>
              <a:rPr lang="pl-PL" dirty="0" smtClean="0"/>
              <a:t>Siła ta osiąga maksymalną wartość wtedy, </a:t>
            </a:r>
            <a:br>
              <a:rPr lang="pl-PL" dirty="0" smtClean="0"/>
            </a:br>
            <a:r>
              <a:rPr lang="pl-PL" dirty="0" smtClean="0"/>
              <a:t>gdy wektor indukcji jest prostopadły do przewodnika.</a:t>
            </a:r>
          </a:p>
          <a:p>
            <a:r>
              <a:rPr lang="pl-PL" dirty="0" smtClean="0"/>
              <a:t>Do wyznaczania </a:t>
            </a:r>
            <a:br>
              <a:rPr lang="pl-PL" dirty="0" smtClean="0"/>
            </a:br>
            <a:r>
              <a:rPr lang="pl-PL" dirty="0" smtClean="0"/>
              <a:t>kierunku i zwrotu siły elektrodynamicznej stosujemy regułę lewej dłoni. </a:t>
            </a:r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" name="Obraz 5" descr="http://www.iwiedza.net/wiedza/075/image005.gif"/>
          <p:cNvPicPr>
            <a:picLocks noGrp="1"/>
          </p:cNvPicPr>
          <p:nvPr>
            <p:ph idx="10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81404" y="2055813"/>
            <a:ext cx="4511892" cy="2986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44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Huśtawka elektrodynamiczna.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źródło prądu, </a:t>
            </a:r>
            <a:br>
              <a:rPr lang="pl-PL" sz="2400" dirty="0" smtClean="0"/>
            </a:br>
            <a:r>
              <a:rPr lang="pl-PL" sz="2400" dirty="0" smtClean="0"/>
              <a:t>- przewodnik wygięty w huśtawkę,</a:t>
            </a:r>
            <a:br>
              <a:rPr lang="pl-PL" sz="2400" dirty="0" smtClean="0"/>
            </a:br>
            <a:r>
              <a:rPr lang="pl-PL" sz="2400" dirty="0" smtClean="0"/>
              <a:t>- silny magnes podkowiasty.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Podłączamy przewodnik do źródła prądu i luźno zawieszamy tak, aby jego część znajdowała się między biegunami magnesu. Po włączeniu prądu widzimy jak huśtawka odchyla się od położenia równowagi. Gdy zamienimy bieguny huśtawka odchyla się </a:t>
            </a:r>
            <a:br>
              <a:rPr lang="pl-PL" sz="2400" dirty="0" smtClean="0"/>
            </a:br>
            <a:r>
              <a:rPr lang="pl-PL" sz="2400" dirty="0" smtClean="0"/>
              <a:t>w drugą stronę. To samo dzieję się jeżeli zamienimy bieguny magnesu podkowiastego.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Narysuj kierunek i zwrot działania siły elektrodynamicznej na podstawie wyniku uzyskanego</a:t>
            </a:r>
            <a:br>
              <a:rPr lang="pl-PL" dirty="0" smtClean="0"/>
            </a:br>
            <a:r>
              <a:rPr lang="pl-PL" dirty="0" smtClean="0"/>
              <a:t>w doświadczeniu 1. </a:t>
            </a:r>
            <a:br>
              <a:rPr lang="pl-PL" dirty="0" smtClean="0"/>
            </a:br>
            <a:r>
              <a:rPr lang="pl-PL" dirty="0" smtClean="0"/>
              <a:t>Zaznacz kierunek przepływu prądu oraz bieguny magnesu.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22507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Budowa silnika elektrycznego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Rodzaje silników elektrycznych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Istnieje bardzo wiele typów silników elektrycznych. Można je klasyfikować ze względu na różne kryteria, np. ze względu na dostarczany rodzaj prądu możemy wyróżnić silniki prądu stałego i zmiennego.</a:t>
            </a:r>
            <a:endParaRPr lang="pl-PL" dirty="0"/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/>
              <a:t>Silnik prądu </a:t>
            </a:r>
            <a:r>
              <a:rPr lang="pl-PL" sz="3200" b="1" dirty="0" smtClean="0"/>
              <a:t>stałego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S</a:t>
            </a:r>
            <a:r>
              <a:rPr lang="pl-PL" dirty="0" smtClean="0"/>
              <a:t>ilnik elektryczny zasilany</a:t>
            </a:r>
            <a:r>
              <a:rPr lang="pl-PL" dirty="0"/>
              <a:t> prądem stałym służący do zamiany energii elektrycznej na energię mechaniczną.</a:t>
            </a:r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8" name="Picture 2" descr="https://upload.wikimedia.org/wikipedia/commons/c/ce/Schemat_pracy_silnika_elektryczne_pr%C4%85du_sta%C5%82ego.gif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599406"/>
            <a:ext cx="3898900" cy="389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4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 </a:t>
            </a:r>
            <a:br>
              <a:rPr lang="pl-PL" smtClean="0"/>
            </a:br>
            <a:r>
              <a:rPr lang="pl-PL" smtClean="0"/>
              <a:t>Budowa silnika prądu stałego.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drut emaliowany o średnicy 0,3 -0,6mm,</a:t>
            </a:r>
            <a:br>
              <a:rPr lang="pl-PL" dirty="0" smtClean="0"/>
            </a:br>
            <a:r>
              <a:rPr lang="pl-PL" dirty="0" smtClean="0"/>
              <a:t>- bateria 4,5V,</a:t>
            </a:r>
            <a:br>
              <a:rPr lang="pl-PL" dirty="0" smtClean="0"/>
            </a:br>
            <a:r>
              <a:rPr lang="pl-PL" dirty="0" smtClean="0"/>
              <a:t>- magnesy neodymowe,</a:t>
            </a:r>
            <a:br>
              <a:rPr lang="pl-PL" dirty="0" smtClean="0"/>
            </a:br>
            <a:r>
              <a:rPr lang="pl-PL" dirty="0" smtClean="0"/>
              <a:t>- deska, gwoździe i młotek,</a:t>
            </a:r>
            <a:br>
              <a:rPr lang="pl-PL" dirty="0" smtClean="0"/>
            </a:br>
            <a:r>
              <a:rPr lang="pl-PL" dirty="0" smtClean="0"/>
              <a:t>- przewody do baterii.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 </a:t>
            </a:r>
            <a:br>
              <a:rPr lang="pl-PL" smtClean="0"/>
            </a:br>
            <a:r>
              <a:rPr lang="pl-PL" smtClean="0"/>
              <a:t>Budowa silnika prądu stałego.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Przebieg doświadczenia:</a:t>
            </a:r>
          </a:p>
          <a:p>
            <a:r>
              <a:rPr lang="pl-PL" sz="2400" dirty="0" smtClean="0"/>
              <a:t>Emaliowany drut nawijamy na  okrągły przedmiot np. flamaster tworząc niewielkie kółko, które posłuży nam za uzwojenie silnika. Końcami drutu wiążemy tak kółko, aby się nie rozwijało. </a:t>
            </a:r>
            <a:endParaRPr lang="pl-PL" sz="2400" dirty="0"/>
          </a:p>
        </p:txBody>
      </p:sp>
      <p:pic>
        <p:nvPicPr>
          <p:cNvPr id="6" name="Obraz 3" descr="Ilustracja"/>
          <p:cNvPicPr>
            <a:picLocks noGrp="1"/>
          </p:cNvPicPr>
          <p:nvPr>
            <p:ph idx="10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16016" y="1712042"/>
            <a:ext cx="4042668" cy="36736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844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</a:t>
            </a:r>
            <a:br>
              <a:rPr lang="pl-PL" dirty="0" smtClean="0"/>
            </a:br>
            <a:r>
              <a:rPr lang="pl-PL" dirty="0" smtClean="0"/>
              <a:t>Budowa silnika prądu stałego.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Z powierzchni jednego z drutów miedzianych całkowicie usuwamy (zeskrobujemy) emalię. </a:t>
            </a:r>
            <a:br>
              <a:rPr lang="pl-PL" sz="2400" dirty="0" smtClean="0"/>
            </a:br>
            <a:r>
              <a:rPr lang="pl-PL" sz="2400" dirty="0" smtClean="0"/>
              <a:t>Z powierzchni drugiego z drutów emalię usuwamy tylko </a:t>
            </a:r>
            <a:br>
              <a:rPr lang="pl-PL" sz="2400" dirty="0" smtClean="0"/>
            </a:br>
            <a:r>
              <a:rPr lang="pl-PL" sz="2400" dirty="0" smtClean="0"/>
              <a:t>w połowie. Na koniec prostujemy oś tak, by wirnik był dobrze wyważony.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Żółty fragment to cześć, z której usunięto emalię, </a:t>
            </a:r>
            <a:br>
              <a:rPr lang="pl-PL" sz="2400" dirty="0" smtClean="0"/>
            </a:br>
            <a:r>
              <a:rPr lang="pl-PL" sz="2400" dirty="0" smtClean="0"/>
              <a:t>a fragment brązowy to część, na której ją pozostawiono.</a:t>
            </a:r>
            <a:endParaRPr lang="pl-PL" sz="2400" dirty="0"/>
          </a:p>
        </p:txBody>
      </p:sp>
      <p:grpSp>
        <p:nvGrpSpPr>
          <p:cNvPr id="6" name="Group 5"/>
          <p:cNvGrpSpPr/>
          <p:nvPr/>
        </p:nvGrpSpPr>
        <p:grpSpPr>
          <a:xfrm>
            <a:off x="2195736" y="3381464"/>
            <a:ext cx="4752528" cy="1343680"/>
            <a:chOff x="2195736" y="3139018"/>
            <a:chExt cx="4752528" cy="1343680"/>
          </a:xfrm>
        </p:grpSpPr>
        <p:pic>
          <p:nvPicPr>
            <p:cNvPr id="5" name="Obraz 4"/>
            <p:cNvPicPr/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131840" y="3139018"/>
              <a:ext cx="2880320" cy="819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TextBox 3"/>
            <p:cNvSpPr txBox="1"/>
            <p:nvPr/>
          </p:nvSpPr>
          <p:spPr>
            <a:xfrm>
              <a:off x="2195736" y="4221088"/>
              <a:ext cx="475252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l-PL" sz="1100" dirty="0">
                  <a:solidFill>
                    <a:prstClr val="black"/>
                  </a:solidFill>
                </a:rPr>
                <a:t>Przekrój poprzeczny drutu miedzianego.</a:t>
              </a:r>
              <a:endParaRPr lang="en-US" sz="1100" dirty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509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l-PL" dirty="0"/>
              <a:t>Przygotuj deskę o wymiarach 10 cm na 10 cm i </a:t>
            </a:r>
            <a:r>
              <a:rPr lang="pl-PL" dirty="0" smtClean="0"/>
              <a:t>wbij </a:t>
            </a:r>
            <a:r>
              <a:rPr lang="pl-PL" dirty="0"/>
              <a:t>gwoździe w taki </a:t>
            </a:r>
            <a:r>
              <a:rPr lang="pl-PL" dirty="0" smtClean="0"/>
              <a:t>sposób, </a:t>
            </a:r>
            <a:r>
              <a:rPr lang="pl-PL" dirty="0"/>
              <a:t>aby zapewnić swobodne obracanie się silnika. Przewody zasilające umieszczamy na skrzyżowaniu gwoździ.</a:t>
            </a:r>
          </a:p>
          <a:p>
            <a:pPr marL="0" indent="0">
              <a:buNone/>
            </a:pPr>
            <a:r>
              <a:rPr lang="pl-PL" dirty="0"/>
              <a:t>Zamontuj część miedzianą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na </a:t>
            </a:r>
            <a:r>
              <a:rPr lang="pl-PL" dirty="0"/>
              <a:t>gwoździach.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Fragment z </a:t>
            </a:r>
            <a:r>
              <a:rPr lang="pl-PL" dirty="0"/>
              <a:t>usuniętą emalią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powinien dotykać </a:t>
            </a:r>
            <a:r>
              <a:rPr lang="pl-PL" dirty="0"/>
              <a:t>gwoździ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połączonych z </a:t>
            </a:r>
            <a:r>
              <a:rPr lang="pl-PL" dirty="0"/>
              <a:t>ujemnym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znakiem </a:t>
            </a:r>
            <a:r>
              <a:rPr lang="pl-PL" dirty="0"/>
              <a:t>baterii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5" name="Obraz 3" descr="silnik2.jpg"/>
          <p:cNvPicPr/>
          <p:nvPr/>
        </p:nvPicPr>
        <p:blipFill>
          <a:blip r:embed="rId2" cstate="print">
            <a:clrChange>
              <a:clrFrom>
                <a:srgbClr val="F9FAFE"/>
              </a:clrFrom>
              <a:clrTo>
                <a:srgbClr val="F9FA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2532" y="2587146"/>
            <a:ext cx="3741916" cy="322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051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Prądnica</a:t>
            </a:r>
            <a:endParaRPr lang="pl-PL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Prądnica 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1" y="1285876"/>
            <a:ext cx="4330823" cy="4525963"/>
          </a:xfrm>
        </p:spPr>
        <p:txBody>
          <a:bodyPr/>
          <a:lstStyle/>
          <a:p>
            <a:r>
              <a:rPr lang="pl-PL" sz="2000" dirty="0" smtClean="0"/>
              <a:t>Prądnica to urządzenie przekształcające energię mechaniczną w energię elektryczną. </a:t>
            </a:r>
          </a:p>
          <a:p>
            <a:r>
              <a:rPr lang="pl-PL" sz="2000" dirty="0" smtClean="0"/>
              <a:t>Jest rodzajem maszyny elektrycznej i generatora elektrycznego. </a:t>
            </a:r>
          </a:p>
          <a:p>
            <a:r>
              <a:rPr lang="pl-PL" sz="2000" dirty="0" smtClean="0"/>
              <a:t>Wytwarzanie energii elektrycznej odbywa się w prądnicach dzięki zjawisku indukcji elektromagnetycznej. </a:t>
            </a:r>
            <a:br>
              <a:rPr lang="pl-PL" sz="2000" dirty="0" smtClean="0"/>
            </a:br>
            <a:r>
              <a:rPr lang="pl-PL" sz="2000" dirty="0" smtClean="0"/>
              <a:t>Dzieje się to dzięki względnemu ruchowi przewodnika</a:t>
            </a:r>
            <a:br>
              <a:rPr lang="pl-PL" sz="2000" dirty="0" smtClean="0"/>
            </a:br>
            <a:r>
              <a:rPr lang="pl-PL" sz="2000" dirty="0" smtClean="0"/>
              <a:t>i zewnętrznego pola magnetycznego.</a:t>
            </a:r>
            <a:endParaRPr lang="pl-PL" sz="2000" dirty="0"/>
          </a:p>
        </p:txBody>
      </p:sp>
      <p:pic>
        <p:nvPicPr>
          <p:cNvPr id="8" name="Picture 2" descr="http://www.antykwaryczne.pl/att/1238754677_Pradnica01.jpg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65519" y="1977025"/>
            <a:ext cx="3143662" cy="3143662"/>
          </a:xfrm>
        </p:spPr>
      </p:pic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/>
              <a:t>Indukcja </a:t>
            </a:r>
            <a:r>
              <a:rPr lang="pl-PL" sz="3200" b="1" dirty="0" smtClean="0"/>
              <a:t>elektromagnetyczna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r>
              <a:rPr lang="pl-PL" sz="2400" dirty="0"/>
              <a:t>Indukcja </a:t>
            </a:r>
            <a:r>
              <a:rPr lang="pl-PL" sz="2400" dirty="0" smtClean="0"/>
              <a:t>elektromagnetyczna to zjawisko powstawania siły elektromotorycznej</a:t>
            </a:r>
            <a:r>
              <a:rPr lang="pl-PL" sz="2400" dirty="0"/>
              <a:t> (płynięcia prądu</a:t>
            </a:r>
            <a:r>
              <a:rPr lang="pl-PL" sz="2400" dirty="0" smtClean="0"/>
              <a:t>) w przewodniku </a:t>
            </a:r>
            <a:r>
              <a:rPr lang="pl-PL" sz="2400" dirty="0"/>
              <a:t>na skutek zmian strumienia pola magnetycznego. </a:t>
            </a:r>
            <a:r>
              <a:rPr lang="pl-PL" sz="2400" dirty="0" smtClean="0"/>
              <a:t>Zmiana </a:t>
            </a:r>
            <a:r>
              <a:rPr lang="pl-PL" sz="2400" dirty="0"/>
              <a:t>ta może być spowodowana zmianami pola magnetycznego lub względnym ruchem przewodnika i źródła pola magnetycznego</a:t>
            </a:r>
            <a:r>
              <a:rPr lang="pl-PL" sz="2400" dirty="0" smtClean="0"/>
              <a:t>.</a:t>
            </a:r>
          </a:p>
          <a:p>
            <a:r>
              <a:rPr lang="pl-PL" sz="2400" dirty="0" smtClean="0"/>
              <a:t>Zjawisko </a:t>
            </a:r>
            <a:r>
              <a:rPr lang="pl-PL" sz="2400" dirty="0"/>
              <a:t>to zostało </a:t>
            </a:r>
            <a:r>
              <a:rPr lang="pl-PL" sz="2400" dirty="0" smtClean="0"/>
              <a:t>odkryte </a:t>
            </a:r>
            <a:br>
              <a:rPr lang="pl-PL" sz="2400" dirty="0" smtClean="0"/>
            </a:br>
            <a:r>
              <a:rPr lang="pl-PL" sz="2400" dirty="0" smtClean="0"/>
              <a:t>w</a:t>
            </a:r>
            <a:r>
              <a:rPr lang="pl-PL" sz="2400" dirty="0"/>
              <a:t> 1831 roku przez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angielskiego </a:t>
            </a:r>
            <a:r>
              <a:rPr lang="pl-PL" sz="2400" dirty="0"/>
              <a:t>fizyka 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Michaela </a:t>
            </a:r>
            <a:r>
              <a:rPr lang="pl-PL" sz="2400" dirty="0"/>
              <a:t>Faradaya.</a:t>
            </a:r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2050" name="Picture 2" descr="http://fizyka.maszyna.pl/img/indukcja.gif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83" y="3284984"/>
            <a:ext cx="468051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45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1. </a:t>
            </a:r>
            <a:br>
              <a:rPr lang="pl-PL" dirty="0" smtClean="0"/>
            </a:br>
            <a:r>
              <a:rPr lang="pl-PL" dirty="0" smtClean="0"/>
              <a:t>Budowa prądnicy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Materiały:</a:t>
            </a:r>
            <a:br>
              <a:rPr lang="pl-PL" sz="2400" dirty="0" smtClean="0"/>
            </a:br>
            <a:r>
              <a:rPr lang="pl-PL" sz="2400" dirty="0" smtClean="0"/>
              <a:t>- próbówka lub niewielka rurka,</a:t>
            </a:r>
            <a:br>
              <a:rPr lang="pl-PL" sz="2400" dirty="0" smtClean="0"/>
            </a:br>
            <a:r>
              <a:rPr lang="pl-PL" sz="2400" dirty="0" smtClean="0"/>
              <a:t>- wata lub gumowy korek do zatkania rurki,</a:t>
            </a:r>
            <a:br>
              <a:rPr lang="pl-PL" sz="2400" dirty="0" smtClean="0"/>
            </a:br>
            <a:r>
              <a:rPr lang="pl-PL" sz="2400" dirty="0" smtClean="0"/>
              <a:t>- silny magnes neodymowy,</a:t>
            </a:r>
            <a:br>
              <a:rPr lang="pl-PL" sz="2400" dirty="0" smtClean="0"/>
            </a:br>
            <a:r>
              <a:rPr lang="pl-PL" sz="2400" dirty="0" smtClean="0"/>
              <a:t>- bardzo cienki przewód miedziany w izolacji (0,1 mm),</a:t>
            </a:r>
            <a:br>
              <a:rPr lang="pl-PL" sz="2400" dirty="0" smtClean="0"/>
            </a:br>
            <a:r>
              <a:rPr lang="pl-PL" sz="2400" dirty="0" smtClean="0"/>
              <a:t>- dioda LED.</a:t>
            </a:r>
          </a:p>
          <a:p>
            <a:r>
              <a:rPr lang="pl-PL" sz="2400" dirty="0" smtClean="0"/>
              <a:t>Przebieg doświadczenia:</a:t>
            </a:r>
            <a:br>
              <a:rPr lang="pl-PL" sz="2400" dirty="0" smtClean="0"/>
            </a:br>
            <a:r>
              <a:rPr lang="pl-PL" sz="2400" dirty="0" smtClean="0"/>
              <a:t>W rurce zamykamy magnes neodymowy. </a:t>
            </a:r>
            <a:br>
              <a:rPr lang="pl-PL" sz="2400" dirty="0" smtClean="0"/>
            </a:br>
            <a:r>
              <a:rPr lang="pl-PL" sz="2400" dirty="0" smtClean="0"/>
              <a:t>Nawijamy na nią od 800 do 1000 zwojów przewodu miedzianego w izolacji. Końce przewodów łączymy z diodą LED. </a:t>
            </a:r>
            <a:br>
              <a:rPr lang="pl-PL" sz="2400" dirty="0" smtClean="0"/>
            </a:br>
            <a:r>
              <a:rPr lang="pl-PL" sz="2400" dirty="0" smtClean="0"/>
              <a:t>Wprawiamy rurkę w szybki ruch drgający. Dioda zaczyna świecić.</a:t>
            </a: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 </a:t>
            </a:r>
            <a:br>
              <a:rPr lang="pl-PL" dirty="0" smtClean="0"/>
            </a:br>
            <a:r>
              <a:rPr lang="pl-PL" dirty="0" smtClean="0"/>
              <a:t>Silnik elektryczny, jako prądnica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silnik elektryczny z poprzednich zajęć,</a:t>
            </a:r>
            <a:br>
              <a:rPr lang="pl-PL" dirty="0" smtClean="0"/>
            </a:br>
            <a:r>
              <a:rPr lang="pl-PL" dirty="0" smtClean="0"/>
              <a:t>- woltomierz.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Do silnika zamiast zasilania należy podłączyć woltomierz. Wprawiamy uzwojenie w ruch. </a:t>
            </a:r>
            <a:br>
              <a:rPr lang="pl-PL" dirty="0" smtClean="0"/>
            </a:br>
            <a:r>
              <a:rPr lang="pl-PL" dirty="0" smtClean="0"/>
              <a:t>Obserwujemy, czy w cewce wytworzy się prąd.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smtClean="0"/>
              <a:t>Elektromagnes</a:t>
            </a:r>
            <a:endParaRPr lang="pl-PL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 smtClean="0"/>
              <a:t>Elektromagnes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 smtClean="0"/>
              <a:t>Elektromagnes to urządzenie </a:t>
            </a:r>
            <a:r>
              <a:rPr lang="pl-PL" dirty="0"/>
              <a:t>służące do wytwarzania pola magnetycznego w wyniku przepływu przez nie prądu elektrycznego. 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Zbudowany jest </a:t>
            </a:r>
            <a:r>
              <a:rPr lang="pl-PL" dirty="0"/>
              <a:t>z cewki nawiniętej na rdzeń wykonany z substancji ferromagnetycznej</a:t>
            </a:r>
            <a:r>
              <a:rPr lang="pl-PL" dirty="0" smtClean="0"/>
              <a:t>. </a:t>
            </a:r>
            <a:endParaRPr lang="pl-PL" dirty="0"/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1026" name="Picture 2" descr="https://upload.wikimedia.org/wikipedia/commons/b/b9/Electromagnet_(PSF).png"/>
          <p:cNvPicPr>
            <a:picLocks noGrp="1" noChangeAspect="1" noChangeArrowheads="1"/>
          </p:cNvPicPr>
          <p:nvPr>
            <p:ph idx="10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609757"/>
            <a:ext cx="3610618" cy="387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 smtClean="0"/>
              <a:t>Elektromagnes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l-PL" dirty="0" smtClean="0"/>
              <a:t>Domeny </a:t>
            </a:r>
            <a:r>
              <a:rPr lang="pl-PL" dirty="0"/>
              <a:t>magnetyczne wewnątrz rdzenia  układają się zgodnie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/>
              <a:t>kierunkiem </a:t>
            </a:r>
            <a:r>
              <a:rPr lang="pl-PL" dirty="0" smtClean="0"/>
              <a:t>pola magnetycznego</a:t>
            </a:r>
            <a:r>
              <a:rPr lang="pl-PL" dirty="0"/>
              <a:t>, co  powoduje zwiększenie natężenia pola magnetycznego wokół zwojnicy. 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Pole </a:t>
            </a:r>
            <a:r>
              <a:rPr lang="pl-PL" dirty="0"/>
              <a:t>magnetyczne wytwarzane przez elektromagnes wzrasta przy wzroście natężenia prądu elektrycznego płynącego przez cewkę. 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Pole </a:t>
            </a:r>
            <a:r>
              <a:rPr lang="pl-PL" dirty="0"/>
              <a:t>magnetyczne zanika,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gdy </a:t>
            </a:r>
            <a:r>
              <a:rPr lang="pl-PL" dirty="0"/>
              <a:t>prąd przestaje płynąć. </a:t>
            </a:r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7" name="Content Placeholder 6" descr="http://m.gadzetomania.pl/elektromagnes-616x462-aaebacb59f,630,0,0,0.jpg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086769"/>
            <a:ext cx="3898900" cy="2924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3887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Elektromagnes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Działanie elektromagnesu można wzmocnić przez umieszczenie wewnątrz rdzenia wykonanego ze stali „miękkiej”, zwiększając liczbę zwojów zwojnicy lub zwiększając natężenie prądu.</a:t>
            </a:r>
            <a:endParaRPr lang="pl-PL" dirty="0"/>
          </a:p>
        </p:txBody>
      </p:sp>
      <p:pic>
        <p:nvPicPr>
          <p:cNvPr id="9" name="Picture 2" descr="http://pl.static.z-dn.net/files/d07/5810d1358b72a7c1cb5ea10d0bbd0bdb.gif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364580"/>
            <a:ext cx="2458492" cy="436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1633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/>
              <a:t>Doświadczenie 1. </a:t>
            </a:r>
            <a:r>
              <a:rPr lang="pl-PL" sz="3200" b="1" dirty="0" smtClean="0"/>
              <a:t/>
            </a:r>
            <a:br>
              <a:rPr lang="pl-PL" sz="3200" b="1" dirty="0" smtClean="0"/>
            </a:br>
            <a:r>
              <a:rPr lang="pl-PL" sz="3200" b="1" dirty="0" smtClean="0"/>
              <a:t>Pole </a:t>
            </a:r>
            <a:r>
              <a:rPr lang="pl-PL" sz="3200" b="1" dirty="0"/>
              <a:t>magnetyczne wokół cewki</a:t>
            </a:r>
            <a:endParaRPr lang="pl-PL" sz="3200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b="1" dirty="0"/>
              <a:t>Materiały</a:t>
            </a:r>
            <a:r>
              <a:rPr lang="pl-PL" sz="2400" b="1" dirty="0" smtClean="0"/>
              <a:t>:</a:t>
            </a:r>
            <a:br>
              <a:rPr lang="pl-PL" sz="2400" b="1" dirty="0" smtClean="0"/>
            </a:br>
            <a:r>
              <a:rPr lang="pl-PL" sz="2400" dirty="0" smtClean="0"/>
              <a:t>- </a:t>
            </a:r>
            <a:r>
              <a:rPr lang="pl-PL" sz="2400" dirty="0" err="1"/>
              <a:t>ZamKor</a:t>
            </a:r>
            <a:r>
              <a:rPr lang="pl-PL" sz="2400" dirty="0"/>
              <a:t> Zestaw nr 94. </a:t>
            </a:r>
          </a:p>
        </p:txBody>
      </p:sp>
      <p:pic>
        <p:nvPicPr>
          <p:cNvPr id="6" name="Picture 2" descr="Zestaw nr 94. Zestaw do demonstracji linii pola magnetycznego przewodników z pr&amp;aogon;dem"/>
          <p:cNvPicPr>
            <a:picLocks noGrp="1" noChangeAspect="1" noChangeArrowheads="1"/>
          </p:cNvPicPr>
          <p:nvPr>
            <p:ph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99530"/>
            <a:ext cx="3898652" cy="3898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8028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2. </a:t>
            </a:r>
            <a:br>
              <a:rPr lang="pl-PL" smtClean="0"/>
            </a:br>
            <a:r>
              <a:rPr lang="pl-PL" smtClean="0"/>
              <a:t>Budowa elektromagnesu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gwóźdź ze stali miękkiej,</a:t>
            </a:r>
            <a:br>
              <a:rPr lang="pl-PL" dirty="0" smtClean="0"/>
            </a:br>
            <a:r>
              <a:rPr lang="pl-PL" dirty="0" smtClean="0"/>
              <a:t>- izolowany przewód,</a:t>
            </a:r>
            <a:br>
              <a:rPr lang="pl-PL" dirty="0" smtClean="0"/>
            </a:br>
            <a:r>
              <a:rPr lang="pl-PL" dirty="0" smtClean="0"/>
              <a:t>- źródło prądu (zasilacz lub bateria 9V),</a:t>
            </a:r>
            <a:br>
              <a:rPr lang="pl-PL" dirty="0" smtClean="0"/>
            </a:br>
            <a:r>
              <a:rPr lang="pl-PL" dirty="0" smtClean="0"/>
              <a:t>- zszywacz biurowy.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Doświadczenie 2.</a:t>
            </a:r>
            <a:br>
              <a:rPr lang="pl-PL" dirty="0" smtClean="0"/>
            </a:br>
            <a:r>
              <a:rPr lang="pl-PL" dirty="0" smtClean="0"/>
              <a:t>Budowa elektromagnesu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Przebieg doświadczenia:</a:t>
            </a:r>
          </a:p>
          <a:p>
            <a:r>
              <a:rPr lang="pl-PL" dirty="0" smtClean="0"/>
              <a:t>Przewód nawijamy ciasno na gwóźdź tworząc cewkę.</a:t>
            </a:r>
            <a:br>
              <a:rPr lang="pl-PL" dirty="0" smtClean="0"/>
            </a:br>
            <a:r>
              <a:rPr lang="pl-PL" dirty="0" smtClean="0"/>
              <a:t>Sprawdzamy czy przyciąga spinacz biurowy.</a:t>
            </a:r>
            <a:br>
              <a:rPr lang="pl-PL" dirty="0" smtClean="0"/>
            </a:br>
            <a:r>
              <a:rPr lang="pl-PL" dirty="0" smtClean="0"/>
              <a:t>Podłączamy przewody do zasilania i obserwujemy jak teraz zachowa się spinacz.</a:t>
            </a:r>
            <a:br>
              <a:rPr lang="pl-PL" dirty="0" smtClean="0"/>
            </a:br>
            <a:r>
              <a:rPr lang="pl-PL" dirty="0" smtClean="0"/>
              <a:t>Możemy sprawdzić w jaki sposób nasz elektromagnes działa na kompas.</a:t>
            </a:r>
            <a:br>
              <a:rPr lang="pl-PL" dirty="0" smtClean="0"/>
            </a:br>
            <a:r>
              <a:rPr lang="pl-PL" dirty="0" smtClean="0"/>
              <a:t>Czy jesteśmy w stanie określić z której strony jest biegun północny, a z której południowy powstałego elektromagnesu?</a:t>
            </a:r>
          </a:p>
        </p:txBody>
      </p:sp>
    </p:spTree>
    <p:extLst>
      <p:ext uri="{BB962C8B-B14F-4D97-AF65-F5344CB8AC3E}">
        <p14:creationId xmlns:p14="http://schemas.microsoft.com/office/powerpoint/2010/main" val="353596130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Co </a:t>
            </a:r>
            <a:r>
              <a:rPr lang="pl-PL" dirty="0"/>
              <a:t>zorza polarna ma wspólnego z ładunkiem </a:t>
            </a:r>
            <a:r>
              <a:rPr lang="pl-PL" dirty="0" smtClean="0"/>
              <a:t>elektrycznym?</a:t>
            </a:r>
            <a:endParaRPr lang="pl-PL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/>
              <a:t>Co zorza polarna ma </a:t>
            </a:r>
            <a:r>
              <a:rPr lang="pl-PL" dirty="0" smtClean="0"/>
              <a:t>wspólnego</a:t>
            </a:r>
            <a:br>
              <a:rPr lang="pl-PL" dirty="0" smtClean="0"/>
            </a:br>
            <a:r>
              <a:rPr lang="pl-PL" dirty="0" smtClean="0"/>
              <a:t>z </a:t>
            </a:r>
            <a:r>
              <a:rPr lang="pl-PL" dirty="0"/>
              <a:t>ładunkiem </a:t>
            </a:r>
            <a:r>
              <a:rPr lang="pl-PL" dirty="0" smtClean="0"/>
              <a:t>elektrycznym?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l-PL" dirty="0"/>
              <a:t>Zorza występuje głównie w obszarach w pobliżu biegunów magnetycznych ziemi. Wywoływane są przez cząstki naładowane, emitowane przez słońce, czyli przez tzw. wiatr słoneczny. Tor ruchu tych cząstek jest odchylany w ziemskim polu magnetycznym przez siłę Lorentza. Dzięki temu część z nich omija Ziemię, a część trafia do ziemskiej atmosfery w okolice biegunów i powoduje jonizację oraz świecenie gazów w górnej części atmosfery.</a:t>
            </a:r>
          </a:p>
          <a:p>
            <a:pPr marL="0" indent="0">
              <a:buNone/>
            </a:pPr>
            <a:r>
              <a:rPr lang="pl-PL" dirty="0" smtClean="0"/>
              <a:t>Pole </a:t>
            </a:r>
            <a:r>
              <a:rPr lang="pl-PL" dirty="0"/>
              <a:t>magnetyczne Ziemi chroni nas przed negatywnym wpływem wiatru słonecznego</a:t>
            </a:r>
            <a:r>
              <a:rPr lang="pl-PL" dirty="0" smtClean="0"/>
              <a:t>.</a:t>
            </a:r>
            <a:endParaRPr lang="pl-PL" dirty="0"/>
          </a:p>
        </p:txBody>
      </p:sp>
      <p:pic>
        <p:nvPicPr>
          <p:cNvPr id="6" name="Picture 2" descr="http://www.neotravel.pl/wp-content/uploads/2012/11/zorza-1-580x386.jpg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251464"/>
            <a:ext cx="3898900" cy="25947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724898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Sił</a:t>
            </a:r>
            <a:r>
              <a:rPr lang="pl-PL" dirty="0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Lorentza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Siłę Lorentza stosuję się także w badaniu właściwości cząstek elementarnych w akceleratorach lub cyklotronach do rozpędzania cząstek.</a:t>
            </a:r>
          </a:p>
          <a:p>
            <a:endParaRPr lang="pl-PL" dirty="0"/>
          </a:p>
        </p:txBody>
      </p:sp>
      <p:pic>
        <p:nvPicPr>
          <p:cNvPr id="7" name="Picture 2" descr="http://physicstasks.eu/media/01050/priklad310.page.tagg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36912"/>
            <a:ext cx="5894727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4763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dirty="0"/>
              <a:t>Siła </a:t>
            </a:r>
            <a:r>
              <a:rPr lang="pl-PL" sz="3200" dirty="0" smtClean="0"/>
              <a:t>Lorentza</a:t>
            </a:r>
            <a:endParaRPr lang="pl-PL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ymbol zastępczy zawartości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pl-PL" dirty="0"/>
                  <a:t>Siła Lorentza jest określona przy pomocy wzoru</a:t>
                </a:r>
                <a:r>
                  <a:rPr lang="pl-PL" dirty="0" smtClean="0"/>
                  <a:t>:</a:t>
                </a:r>
                <a:endParaRPr lang="pl-PL" i="1" dirty="0" smtClean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  <m:r>
                      <a:rPr lang="pl-PL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i="1">
                        <a:latin typeface="Cambria Math" panose="02040503050406030204" pitchFamily="18" charset="0"/>
                      </a:rPr>
                      <m:t>𝑞</m:t>
                    </m:r>
                    <m:r>
                      <a:rPr lang="pl-PL" i="1">
                        <a:latin typeface="Cambria Math" panose="02040503050406030204" pitchFamily="18" charset="0"/>
                      </a:rPr>
                      <m:t> </m:t>
                    </m:r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pl-PL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</m:acc>
                    <m:r>
                      <a:rPr lang="pl-PL" i="1">
                        <a:latin typeface="Cambria Math" panose="02040503050406030204" pitchFamily="18" charset="0"/>
                      </a:rPr>
                      <m:t> × </m:t>
                    </m:r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  <m:r>
                      <a:rPr lang="pl-PL" i="1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pl-PL" dirty="0" smtClean="0"/>
                  <a:t>, gdzie</a:t>
                </a:r>
                <a:endParaRPr lang="pl-PL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pl-PL" i="1" dirty="0"/>
                  <a:t> </a:t>
                </a:r>
                <a:r>
                  <a:rPr lang="pl-PL" dirty="0"/>
                  <a:t>– wektor siły Lorentza [N</a:t>
                </a:r>
                <a:r>
                  <a:rPr lang="pl-PL" dirty="0" smtClean="0"/>
                  <a:t>],</a:t>
                </a:r>
                <a:br>
                  <a:rPr lang="pl-PL" dirty="0" smtClean="0"/>
                </a:br>
                <a:r>
                  <a:rPr lang="pl-PL" i="1" dirty="0" smtClean="0"/>
                  <a:t>q</a:t>
                </a:r>
                <a:r>
                  <a:rPr lang="pl-PL" dirty="0" smtClean="0"/>
                  <a:t> </a:t>
                </a:r>
                <a:r>
                  <a:rPr lang="pl-PL" dirty="0"/>
                  <a:t>– ładunek elektryczny cząstki [C</a:t>
                </a:r>
                <a:r>
                  <a:rPr lang="pl-PL" dirty="0" smtClean="0"/>
                  <a:t>],</a:t>
                </a:r>
                <a:br>
                  <a:rPr lang="pl-PL" dirty="0" smtClean="0"/>
                </a:b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pl-PL" i="1">
                            <a:latin typeface="Cambria Math" panose="02040503050406030204" pitchFamily="18" charset="0"/>
                          </a:rPr>
                          <m:t> </m:t>
                        </m:r>
                      </m:e>
                    </m:acc>
                  </m:oMath>
                </a14:m>
                <a:r>
                  <a:rPr lang="pl-PL" dirty="0"/>
                  <a:t> - prędkość cząstki [m/s</a:t>
                </a:r>
                <a:r>
                  <a:rPr lang="pl-PL" dirty="0" smtClean="0"/>
                  <a:t>],</a:t>
                </a:r>
                <a:br>
                  <a:rPr lang="pl-PL" dirty="0" smtClean="0"/>
                </a:b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pl-PL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pl-PL" dirty="0"/>
                  <a:t> – wartość indukcji magnetycznego [T].</a:t>
                </a:r>
              </a:p>
              <a:p>
                <a:pPr marL="0" indent="0">
                  <a:buNone/>
                </a:pPr>
                <a:r>
                  <a:rPr lang="pl-PL" dirty="0"/>
                  <a:t>Jeżeli wektor prędkości cząstki jest prostopadły do wektora indukcji magnetycznej: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pl-PL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pl-PL" i="1">
                          <a:latin typeface="Cambria Math" panose="02040503050406030204" pitchFamily="18" charset="0"/>
                        </a:rPr>
                        <m:t>𝑞𝑣𝐵</m:t>
                      </m:r>
                    </m:oMath>
                  </m:oMathPara>
                </a14:m>
                <a:endParaRPr lang="pl-PL" dirty="0"/>
              </a:p>
            </p:txBody>
          </p:sp>
        </mc:Choice>
        <mc:Fallback xmlns="">
          <p:sp>
            <p:nvSpPr>
              <p:cNvPr id="3" name="Symbol zastępczy zawartości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1481" t="-12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Doświadczenie 1. </a:t>
            </a:r>
            <a:br>
              <a:rPr lang="pl-PL" smtClean="0"/>
            </a:br>
            <a:r>
              <a:rPr lang="pl-PL" smtClean="0"/>
              <a:t>Ruch elektronów w polu magnetycznym.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Materiały:</a:t>
            </a:r>
            <a:br>
              <a:rPr lang="pl-PL" dirty="0" smtClean="0"/>
            </a:br>
            <a:r>
              <a:rPr lang="pl-PL" dirty="0" smtClean="0"/>
              <a:t>- elektroskop,</a:t>
            </a:r>
            <a:br>
              <a:rPr lang="pl-PL" dirty="0" smtClean="0"/>
            </a:br>
            <a:r>
              <a:rPr lang="pl-PL" dirty="0" smtClean="0"/>
              <a:t>- magnes.</a:t>
            </a:r>
          </a:p>
          <a:p>
            <a:r>
              <a:rPr lang="pl-PL" dirty="0" smtClean="0"/>
              <a:t>Przebieg doświadczenia:</a:t>
            </a:r>
            <a:br>
              <a:rPr lang="pl-PL" dirty="0" smtClean="0"/>
            </a:br>
            <a:r>
              <a:rPr lang="pl-PL" dirty="0" smtClean="0"/>
              <a:t>Ustawiamy elektroskop tak, aby emitował ciągłą wiązkę elektronów na środek elektroskopu. Zbliżamy magnes do elektroskopu i obserwujemy zachowanie cząstek.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Zadania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Zadanie 1.</a:t>
            </a:r>
            <a:br>
              <a:rPr lang="pl-PL" dirty="0" smtClean="0"/>
            </a:br>
            <a:r>
              <a:rPr lang="pl-PL" dirty="0" smtClean="0"/>
              <a:t>Jaka będzie różnica w działającej siły na proton </a:t>
            </a:r>
            <a:br>
              <a:rPr lang="pl-PL" dirty="0" smtClean="0"/>
            </a:br>
            <a:r>
              <a:rPr lang="pl-PL" dirty="0" smtClean="0"/>
              <a:t>i elektron poruszające się w polu magnetycznym z taką samą prędkością?</a:t>
            </a:r>
          </a:p>
          <a:p>
            <a:r>
              <a:rPr lang="pl-PL" dirty="0" smtClean="0"/>
              <a:t>Zadanie 2.</a:t>
            </a:r>
            <a:br>
              <a:rPr lang="pl-PL" dirty="0" smtClean="0"/>
            </a:br>
            <a:r>
              <a:rPr lang="pl-PL" dirty="0" smtClean="0"/>
              <a:t>Od czego zależy wartość siły Lorentza?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53596130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Zadania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Zadanie 3.</a:t>
            </a:r>
            <a:br>
              <a:rPr lang="pl-PL" dirty="0" smtClean="0"/>
            </a:br>
            <a:r>
              <a:rPr lang="pl-PL" dirty="0" smtClean="0"/>
              <a:t>Kiedy na elektron poruszający się w polu magnetycznym nie będzie działała siła Lorentza?</a:t>
            </a:r>
          </a:p>
          <a:p>
            <a:r>
              <a:rPr lang="pl-PL" dirty="0" smtClean="0"/>
              <a:t>Zadanie 4.</a:t>
            </a:r>
            <a:br>
              <a:rPr lang="pl-PL" dirty="0" smtClean="0"/>
            </a:br>
            <a:r>
              <a:rPr lang="pl-PL" dirty="0" smtClean="0"/>
              <a:t>Sporządź wykres siły Lorentza w zależności od prędkości cząstki, jej ładunku oraz masy.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6395736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Siła elektrodynamiczna zadania</a:t>
            </a:r>
            <a:endParaRPr lang="pl-PL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Siła elektrodynamiczna </a:t>
            </a:r>
            <a:br>
              <a:rPr lang="pl-PL" dirty="0" smtClean="0"/>
            </a:br>
            <a:r>
              <a:rPr lang="pl-PL" dirty="0" smtClean="0"/>
              <a:t>(magnetyczna)</a:t>
            </a:r>
            <a:endParaRPr lang="pl-P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ymbol zastępczy zawartości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pl-PL" sz="2400" spc="-100" dirty="0"/>
                  <a:t>Siła elektrodynamiczna </a:t>
                </a:r>
                <a:r>
                  <a:rPr lang="pl-PL" sz="2400" spc="-100" dirty="0" smtClean="0"/>
                  <a:t>(</a:t>
                </a:r>
                <a:r>
                  <a:rPr lang="pl-PL" sz="2400" spc="-100" dirty="0"/>
                  <a:t>magnetyczna)</a:t>
                </a:r>
                <a:r>
                  <a:rPr lang="pl-PL" sz="2400" spc="-100" dirty="0" smtClean="0"/>
                  <a:t> jest to siła, z jaką działa pole magnetyczne na przewód elektryczny, w którym płynie prąd elektryczny.</a:t>
                </a:r>
              </a:p>
              <a:p>
                <a:r>
                  <a:rPr lang="pl-PL" sz="2400" dirty="0"/>
                  <a:t>Na przewodnik umieszczony w polu magnetycznym przez który płynie prąd działa siła: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𝐹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𝐼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𝑙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𝐵</m:t>
                    </m:r>
                    <m:r>
                      <a:rPr lang="pl-PL" sz="2400">
                        <a:latin typeface="Cambria Math" panose="02040503050406030204" pitchFamily="18" charset="0"/>
                      </a:rPr>
                      <m:t> ·</m:t>
                    </m:r>
                    <m:func>
                      <m:funcPr>
                        <m:ctrlPr>
                          <a:rPr lang="pl-PL" sz="24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pl-PL" sz="2400">
                            <a:latin typeface="Cambria Math" panose="02040503050406030204" pitchFamily="18" charset="0"/>
                          </a:rPr>
                          <m:t>sin</m:t>
                        </m:r>
                      </m:fName>
                      <m:e>
                        <m:r>
                          <a:rPr lang="pl-PL" sz="2400">
                            <a:latin typeface="Cambria Math" panose="02040503050406030204" pitchFamily="18" charset="0"/>
                          </a:rPr>
                          <m:t>𝛼</m:t>
                        </m:r>
                      </m:e>
                    </m:func>
                  </m:oMath>
                </a14:m>
                <a:r>
                  <a:rPr lang="pl-PL" sz="2400" dirty="0" smtClean="0"/>
                  <a:t>,</a:t>
                </a:r>
              </a:p>
              <a:p>
                <a:r>
                  <a:rPr lang="pl-PL" sz="2400" dirty="0" smtClean="0"/>
                  <a:t>gdzie:</a:t>
                </a:r>
                <a:br>
                  <a:rPr lang="pl-PL" sz="2400" dirty="0" smtClean="0"/>
                </a:br>
                <a:r>
                  <a:rPr lang="pl-PL" sz="24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I</a:t>
                </a:r>
                <a:r>
                  <a:rPr lang="pl-PL" sz="2400" dirty="0" smtClean="0"/>
                  <a:t> – jest to natężenie płynącego prądu [A];</a:t>
                </a:r>
                <a:br>
                  <a:rPr lang="pl-PL" sz="2400" dirty="0" smtClean="0"/>
                </a:br>
                <a14:m>
                  <m:oMath xmlns:m="http://schemas.openxmlformats.org/officeDocument/2006/math">
                    <m:r>
                      <a:rPr lang="pl-PL" sz="240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pl-PL" sz="2400" spc="-100" dirty="0" smtClean="0"/>
                  <a:t> – długość przewodnika umieszczonego w polu magnetycznym  [m],</a:t>
                </a:r>
                <a:r>
                  <a:rPr lang="pl-PL" sz="2400" dirty="0" smtClean="0"/>
                  <a:t/>
                </a:r>
                <a:br>
                  <a:rPr lang="pl-PL" sz="2400" dirty="0" smtClean="0"/>
                </a:br>
                <a:r>
                  <a:rPr lang="pl-PL" sz="2400" dirty="0" smtClean="0"/>
                  <a:t>B – wartość indukcji pola magnetycznego [T],</a:t>
                </a:r>
                <a:br>
                  <a:rPr lang="pl-PL" sz="2400" dirty="0" smtClean="0"/>
                </a:br>
                <a:r>
                  <a:rPr lang="pl-PL" sz="2400" spc="-100" dirty="0" smtClean="0"/>
                  <a:t>α – kąt pomiędzy przewodnikiem a wektorem indukcji magnetycznej.</a:t>
                </a:r>
                <a:endParaRPr lang="pl-PL" sz="2400" dirty="0"/>
              </a:p>
            </p:txBody>
          </p:sp>
        </mc:Choice>
        <mc:Fallback xmlns="">
          <p:sp>
            <p:nvSpPr>
              <p:cNvPr id="3" name="Symbol zastępczy zawartości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1111" t="-135" r="-889" b="-20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6" name="Obraz 5" descr="http://www.iwiedza.net/wiedza/075/image005.gif"/>
          <p:cNvPicPr>
            <a:picLocks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08368" y="2646239"/>
            <a:ext cx="2727659" cy="1805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Narysuj kierunek i zwrot działania siły elektrodynamicznej. Zaznacz bieguny magnesu.</a:t>
            </a:r>
            <a:endParaRPr lang="pl-PL" dirty="0"/>
          </a:p>
        </p:txBody>
      </p:sp>
      <p:pic>
        <p:nvPicPr>
          <p:cNvPr id="4" name="Obraz 3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492896"/>
            <a:ext cx="374441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jednorodnym polu magnetycznym B=2mT </a:t>
            </a:r>
            <a:br>
              <a:rPr lang="pl-PL" dirty="0" smtClean="0"/>
            </a:br>
            <a:r>
              <a:rPr lang="pl-PL" dirty="0" smtClean="0"/>
              <a:t>jest umieszczony prostoliniowy przewodnik </a:t>
            </a:r>
            <a:br>
              <a:rPr lang="pl-PL" dirty="0" smtClean="0"/>
            </a:br>
            <a:r>
              <a:rPr lang="pl-PL" dirty="0" smtClean="0"/>
              <a:t>o długości l=40cm. </a:t>
            </a:r>
          </a:p>
          <a:p>
            <a:r>
              <a:rPr lang="pl-PL" dirty="0" smtClean="0"/>
              <a:t>Przez przewodnik płynie stały prąd o natężeniu I = 10A. </a:t>
            </a:r>
          </a:p>
          <a:p>
            <a:r>
              <a:rPr lang="pl-PL" dirty="0" smtClean="0"/>
              <a:t>Oblicz wartość siły elektrodynamicznej działającej na przewodnik.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12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dirty="0" smtClean="0"/>
              <a:t>Transformator</a:t>
            </a:r>
            <a:endParaRPr lang="pl-PL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  <p:sp>
        <p:nvSpPr>
          <p:cNvPr id="3" name="AutoShape 2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155575" y="-17907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4" name="AutoShape 4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307975" y="-16383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200" b="1" dirty="0" smtClean="0"/>
              <a:t>Transformator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 smtClean="0"/>
              <a:t>Transformator to maszyna </a:t>
            </a:r>
            <a:r>
              <a:rPr lang="pl-PL" dirty="0"/>
              <a:t>elektryczna służąca do przenoszenia energii elektrycznej prądu przemiennego drogą indukcji z jednego obwodu elektrycznego do drugiego, z zachowaniem pierwotnej częstotliwości. Zwykle zmieniane jest równocześnie napięcie elektryczne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4" name="AutoShape 2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155575" y="-17446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5" name="AutoShape 4" descr="data:image/jpeg;base64,/9j/4AAQSkZJRgABAQAAAQABAAD/2wCEAAkGBxMTEhUUExQWFhUXFxgaGRgYFxsgGhwaGBoYGhoaGB0cHyggHx0lHBcXITEhJSkrLi4uFx8zODMsNygtLisBCgoKDg0OGxAQGywkICQsLCw0LzQsLSwsLCwsLCwsLCwsLywsLCwsLCwsLCwsLCwsLCwsLCwsLCwsLCwsLCwsLP/AABEIALcBEwMBIgACEQEDEQH/xAAcAAACAgMBAQAAAAAAAAAAAAAEBQMGAAIHAQj/xABGEAACAQIEAwUEBwUGBgEFAAABAhEAAwQSITEFQVEGImFxgRMykaEjQlJysdHwBxRiweEVM0OCkqIkNFOy0vHCFhdEg5P/xAAZAQADAQEBAAAAAAAAAAAAAAABAgMABAX/xAAsEQACAgEDAwMBCQEAAAAAAAAAAQIRIQMSMRNBUSJhoQQUMlJxgZGx4fDR/9oADAMBAAIRAxEAPwDkiuzmBsOdNeGcKUtLMCOlbo2GGsnapeFYNW7wbKJ01rnlPHg7IaaUl3JMTwuGAXduVTW+GlNCSp8OdGd4YhQPpO7y5UY2IzNmKlCvJtjUdz4L0rbQnwXD76OHYEr1q18O4XacZi+o11/KiMPxoNbY5Nh00pJhmR1JZWV2naptylzgZKK9xzjXhDlCtFLsJji/dFnWosBj31RrcgcxvXq4i8B3AB4fWArLTXDNua4GVjFgNCsVccmojH8RvZfdiOY2NCDA6Z2YDz3mmXD8dbUfSXFZRSuC5QU7wxddxly8oyoSR72lMEt2rSBm7jHlW+H7RKLxAtxb5MBvWmP4lhrzd4EEbaUdsvGAXHzk3fFl1i3Dee9LxiCCBlIJ3zUEmKKuVVGI5MKlxFzFXFAyjwPOqLTEepHyMeHFQ5zvlblrSXtViDv7RSdoFbN2exFwhnEUSvZ5EjOJY06gk7snLUbVJFZwN5gNEzE86Oe60CEMir3geCWYERPSmCcGt/ZoSnG+AJSrk5ZiOJ3p91gB0pvh+0zMgX2c6RrVv4l2XV9VOWlT9nLKAm4QRyKnWlfTksodS1Y8MqGIwrvczKPMCmVnEXbZARZ8DTi3wO4gzIZWdm3imeBW0D9IpQ9TtRk4+ARc75KpjP3q4IgKKR8S4FdIBauy2eE2yJEGvcRwpCsECljqqPCNKDlyzhycCu2zqDFH2ODluYrp+JwotiGEjlpSm9wtLjTGXw603WbFWikUe5wpj3V1r212X5mr4nDFXRCB51ribbD6unhSdZ9hloruUS72cAED9edDt2ePSry1gGh+ILClV97lRWtKwvRiUTE8GZBv5Ck9/BMNWq743htyMzNy2qt4vCsNJkGunTnfc5tSFAFpQkNrr8qLwvEnLBbRJPSh8Tgh3QDE16mBa02ZCQfGhNRfI2m5LjgZ3MdiZ5j0rKnscShQGMnmayufP4UdOPxMyx2ckb1mI7OOB3fhNNLN24DpqOhpjhr2Y94x4VXfJEdkSl2MLeR5GYNTJ7uIbuFwSeUa1ebGCttEgHzpha4YmacgnrFI9Zd0FabXDOd2MdisOMoAYdDW54rdvkAIE8q6ViOC27nvLr1FADsYocQe786MZ6bdtZM1qLFlN4fYxNt8yrM7zTXFWMXdI7qp4jcVaTwm7aYnRk5DnTXCYi2QAylT5UXJcpGipLFlDxPZ/ERJcuvNaDm0DlyQfGuj40QJVTvFUziGBDYge10Xwp4StCSS7nmCUjcqOgoy1dtye7J8qZ4DhdpRmRkZejb15e4lbVW90SY0HLwpd9jLT9xPDlpRWjoBpTzC4vKsmyx8QJqDD8QQRkzkDrsay/xsr3VU7yRNBqT7BSgu5Jj+LOdMhUeIP8qg9ornNcOXpUlvjKvoFzEb6ihsSrFs2QKo+1WUfYza8m17Kpka+Iptwri+veIK/MVC1m66ghLYXrQmAwT5ytuCW1J6eVHamsi7q4LQ98ONwFPjrS+7wuxaBPM6ietG4DgCgfSHMT8vKir+W3GYZummtSpLgdSFH7o7IC0Hoo0keNSNwdmAJgjmjUzw+NV9CkDx0qO4LiSbfeXo38q2TWCNwcp3rTlD0Pu1oMdcURcTzYbedG28ekfSEg9CNKOQhhtoaVryg2LbCWmEhgxrLmAVjMa1LiuE22Mjut1FLsUb1hS2YMo671tvg24F4nhzblltltN5pNgrzGWDg/w+PSp+Ldoma33RlzaTWdn+CoRmZgZ1y9KfYlHIN+cCa/xPPKm2UaYmPwrW3hxaM55Lfaqzcaxlu2pRFBcDptVWsYO7fuZjEIOmk+FZRx4Q1izinFc0rlMdeVVoY0M0QRVt4tgHW2wKr4ZTVQSwBqdCKvppUc+q3ZuuGa/JSAEOsmK3TCXLhh/q/W5UNgLLXLhysFHOTvVkwvDMo77lX+Vc+vqKDqzq+n096uiCzikUAeyBjnWVtdxQBINyyTWVGovNfyWyu6+BZh+IHkZppa4oCO8KHfgQbUMVPgNKjucDuLqpD+dda1dORxvT1IlowFwicr7ZZBGgkHYzry6bU+wWPJ01mJ1UxHhPPwrn+DxBBAnKy6QTt5U9w+MYwCSdo16cx40z04sRSki+YbMYjw+cb6/nRmGBJGZt/DkDrrOhqoYHFuo0JPg1P8FxddA4jw9Z/E1KUK7DqY+w+EBAO87E/wA9dPnRH7qu0CNdx0J/KhkxSRmBAEfKhB2owwMFtBuY0pKC2xg2AkaaeB2pTjuAJcP0i5W5MKe4Hidu6oZDmXwokuTy08aKbQr9yr4TsoBuQw5Vq3DACUNnuz72kR1qyjD9GI8tqixOEze9IjmKfc2ZJFVv8FQOBZPePLlUi2Mul21l5ZgJpvf4axYNPtFHIaMPGs4nxa3hUAd1J+w2tz0ArWNaFuD4QglrQDMRy8detT3csBbyba7GDy/Q+dVPifb623/L28pH1zrr4KDHzO21IOJdosXiF7zHKOZMKPwE+Jmjdis6TxO7ZVFKuFgHQHlB1In86AscfsJ3N9WGZVI23kmI/W1cmxGOVf7zEMZ3Ck6/EgH51A/HUiArtrOrNqepgAH401C7jrC9trVvRe9bmATq2aSIOWY238dqjvdvV0GTXWCcxGgBOoWI1rki8eI2QAeW87/WNaPxu4dAsDpAjTblW2A3nTcR+0VVYhrILctDqNOhgb9a1tftS1g2pExs39a5j/aDH3lJ8e7+VbLiwd0PwH50Omg7zrtjt8rnKbHLmLg8f+meVH2O2dj6yFQBMh0j/cVNcgwl2yT3lI8dRHwamZvWGUgPcX/OTJHMgrHpNDph3nWV7W4U/WZfNTHxEj51J7dcSPo7qFeYUgmuFnclCrRscoDecpr86xcWQZY3Q3JlcN8Q4J6fWFDZQVI7ld4EjKFj3RIEeI+cTpQl3s+oM2mKMeY23/Xy1rmXDO2eLtaJeFxeS3ND/vJUejirXwb9p1l4XEIbZ6jUdZynWNdxNHJrDMTwa6pzk+0EGdIMCdTr186NwWJtHNa1UyywRExuSf5/hTm3j7FxM9txcB+yZ+PQ+dD4jAC6O+IGug35b/AUHJPkKtCHi/CFuK2UEiYnx+Pz8RVGu8EUPGYjNoCVlZABOs7a9Pwmr/7EpPsbumvdfnSLH4q0qsGsksOSnu08JUJKNlIxfCVF3IhOYQc0wDPMamp8dhlT++vlzHuqdasOF4XYxLSFdWG6k6H1qduzyIcwQA9anN3Lkpp4XBSm4UrGVtPB2mvKufs15EnyrKO5h2IjGEuW9xnHz/rRGFKNsw8jvVp/se30nzJrS5wK0Y0APIj8683qxfJ27X2KxieFWbhllk9RM0dguztiIAuA9QTT61grlvlnXw97+tHYa0G29RzFHrySwxHCL5K0eB30/umkdH/pUV1MUvv2gR/CZq8LarY4dSN6pD6ufcnLRj2KVbx6gZbhYfwuI+db4PAWHcw8KfqCKtz4G2d1DedIuMcLskHKFR+RHI+ldMPqFLlEXpND3BWjZUC3DIBoq6Gm1nH2oBLAE6ZTvVBwPFLtplttqW2iYPx1FP7zOzW2NvadzuDzBFWpMlktqgcqix2Pt2UL3HCqNyfwHU+FIsfd/dbTXWvNkGyNrJOyod9f68q5D2m7S3MVcPehVPKYX+FerdW+H8K0Giz9qv2is7MmEGSNz9fzJ1CjwEnyqi38QWJa42ZjvJ67+Z85ND252GgHM/z+fxrUidQNRv8A08KKRm6N7mPK+4st1YT/ALfzoPEXblw/SOW/XLp6VMLFbi3TcCcgKYYdP1+NSfu46UVFeGtYaIPYisFoURbtyYrd7MGK1mAzaFepYoxbWsaab1tEiIgD51gA4B5bfresZWn3R8KMCVIybdaxhM9ieVagEcz+NOSogzoage386NmFr3OsHy3/AF8a8S6NhBHMEAj4H/3RGIwk0I2GI13/ABrUaxhgMZdst7SxcKMOQPLpJ3Hg2YeIro3Zv9oqP3MSAj7Z190/eH1T8q5Wh16eXKt2Ykwdzzj9fD8DrQcb5GUjvnsLF0SAGB21pbi+BRohBXfK4kfHeqd+z/tULbCxiIKTFu5zUn6pPNTyPLbTZemNmfYZB4+8fyqbtFE7KzxHhtkcirxpkOs+XSq9jxiUiSty3zBJzVf3wqr0BPXc0tx2BBBnagpBoow7SquhsXARyy17Ti/wZCxOdx5NWU/pE9ZbrN8HZH/0n+dFJJ2tn1IH86jwuMEhbgNtjoJ90+Tbehg05spXkbPY7nOgS3bf7AHm39K2u8OL/ZVuomaYhalUU0Y0yMtRir2NxdH76xuqifUc/StkwKMJDE+Rpsooe/hVJnVT1Gh9evrVKEWoxY3DkB1mfGtLvD1nSp8VimT34YdVifVfyqOzj0bYz5A/Ol9RSysXLROPVRoVTnznpVwtIYj/ANVUWdr+NOYEG0O4FjY6yZ69KsPFce1qw9whRlUxrz5fOvRje1X4OeXJzX9o3GzcvG3bPdUlEAPMaO48Z0HoetU9EBIUQFXcxoSOf5elTYpj7Qnoo67tOvyqPBrzPM0wrwbezkdF/GvUEaip7zgCgbt7pTCE7xv8R+uVRG8BRHDOC4i8QVUgT7x2/rV04N+ztWhrjE/JfQnx8qVtIJz5rs7CisLwq/c9y058cpj413LhvYnD2R7ltT1IzH4mnVvhlrkGPyH8qG72BZwrD9jsYw9wL5kUWvYXEnd0/wBR/KuzWeEMDqRv0HWeh5aeVMvYGNCo8lobpAs4YvYLEHTOoHrr8qw/s/v/AG1+f5V3NrJOhb5UrxOAWyuZRMGYLRtLbk9T8626RrOPDsRiB9dfifyrTF9l8RbRmYplG5JAHxNWPth+0bE277YaxbthgQpJGcliAYUA5eYGs6zVJ4ymIxIzXLzXr3tAjIPcUkEwIhQRGsCPhW3eQpNiXE8Q3CgE9eXpUOFt653OvKaadluDLexqWbjKUBJdlMjKgJMHmJgetXrtNwm1fItYVUdzpmjLHl1+FO5pYBRz0XAdeVewDVrxX7Ob1le60sNTmED0YafGKrmNwV2yYuIV9ND5HY0dyfAQC7hwfDxqHIfdbbrRxgjQfCvCtGzC8jrvqDpz5fH9b12b9nnEWxGEEuRctH2bzrOkq3XVdCeqtXHuJWspYjcKG9QQOVXH9mXFBZxrW/q3wFnoy52U/wDcP8wpZq0PF5OnYpT/AIi6dRqD49RQl5BErBFN7+IAEnQDnSTGsH/uhqfrjQeZP1vhUEVAHwpJmKyormCvT/fD0tj86ynwAsgw7kQzLEfYn8TW9nh123Ps7vOQjL3R4KdxPqPCq7wftcAwtYtGs3OpHcPj/XUeNXXC3QwBUgg7EbVwpSjydGomiCxeJIV2ZG6EKJ+6Yg/jRy4f+JvjUZtBgQwzbbjT1/pNRBCg7jSAPdYtHox1A8NeVWUUzmcgv2K8yf8AUfzry5ZX7INDLjkJAYhW07rHfUTHI/15VuuIXTvTrsD0J/Kg4sFs9aysaAfCkvGMIzW39n3bmU5SNDPnTa7dAH1vQN8oFA3MSPst5ZWHPTl5fPwqSi07KxbornZ+EzQpNwHvhtLgO+oO/nXnanHZrSoD7zmeR90iCP8ANSrEYw4TF3M4ci5qGbSZ5dNP0K27UXWNpG0GVp0MwCBHLrFenhxsh3KLibWhPQqD6ZqFDAKPCfkab4pgSTsr+94Gf186WWsF7S4qSFLGJO09f/W+gpE85DJYIcJhbl98qAk/IDqTsB41eOCdlLdqC49o8jl3QT4RJPpPhT7s32eVBkQZQIzuRqT0nbN8lnmdTYuGcKUvMhgPcMQo9B72vMyTG/Olc9zpE+AnhHCLKqGb6QmIWIAB8D/P4U1xoUDNcAhdAFWSM0aeA0HhpUuHSNpnTz8f6CtFvAkhCCV94ydPONZH6O9NtEsS/wBpXrZKkBgwcq7LlZYDESDoRIUSKecNus1tS0lmEwQARptoYPmKixGI9mCzq+Ua5wCwA8gMw9BEc6q/E8YyWrmL4fcW9bElrYJdFI1LgLqD1A2knWgo13NdlztXg2xGhg8yD0O0Gk93jbLcxVsiWsoLiDbMpSYM/wAQInxFVT/6ss3WR/a/u2IKrBIY2bgMHLc0BiZAbl3oPKl3bLtNbt4hbiFSWtKrgHNCvmBBI7rKQJBnXLNFpmQov9t8c7Ai+QDEhVCqs8tpI8TPrRP/ANwriLGIVcRlIKsYHegyugytrl74GgneqKMZazk5ly/VjOI072bkTOw/Cgr1/OioJLTmOnhzNNtBHTqTlb/IhxF9rrs7SzuxJPMkmSfjRmFDqhQ3MiN7yjn5/lr5UVdsW7NsW1U3cXc5D3La+Ee+xGv2QDzimnZ/sxdRhcvKWYbIBLE7hEXmeZ6DwM1m0USLB2R7Iqq+2Y3FZl00jLm676+cV0HszwG0q5vejQMTJ85pXw9WVQ2OuWsIumWwbilz43CN/urp1nk/4dxRH7uFt3LgkzdjLb/1N73+UGo5bthbXY14pwpSytmhth3oY+E8xyjx6xQF/g9q4uRj3tZDKMp5+7EaDpB6zR3EeC53z5jbuHKGIzFHAIMFZHMSIIO2+ook4LSGZmOpkkyNToNBoI2/pRcRUzk3aPsQ1szZ7rHX2ZMho3yMefgap4JnKwKsDBU7zXbOI4ZwWjViIhixDawIn3Y8I1OsyCaf25w9i3le6sXGYlJHeKiPejaCRqYn4xSL7MNnOeLgkkeSHz3M+v4UTwq8y3bLjQnFWYP3XgiOnfivbly2xLHKGzGAwMFZJLAD6xBj08aNwl+y1+zGUW7ZDGQcwFtQZBGk511p6GR2QYZH1clzvrsP8o0+M0HxHF5CAEJJ90nRB95th+PhS+1xjIZbVTsyajWOXvfKsbU+1s4n3jJDNmU7Tp4DYab6moqL7lGws4pOdxQfvCspBibtssT+4zJ3BTXx0MVlNsX+oXcWx+EYe4sPaVvMbeR5UnudkXsnPg7nOfZOZX0n+evjU+HF22R7JLhA/wAO4QV/ysGJX1zAcgKbYPjALBGt3UciQjKJ8gQcrRzykxzrhjvXDtHY5UQcL4xZLezxNlbF3+JRlY9Vbbp+ZqyrhbZHuLH3RQGJS3dXLctMw8VGh8DMg+IpJf4ViLQnCteyj/CYjT7pmPTTzp1kk0pPmi3PYUrlKjL0gRURssvuNI+y5/BtT8Z9KQ4HtTB9niLb27g0Mxl89Y0PXany4mRIRjPOU/8AKi0yUtOUeSE4oE5T3W5KdCfI7H0oXEnWisQCwg25HQlY/nSe9ZvD+7ykfZdyfg2WR6zUJRsrBgPaW7GGukIHIUnLEz1+G9U/gqh7bWy0qyAA9NREeRPyq4NxBgcrhbbxs06+R2b0NUp7/wBO4J/xSGjQamBp0mK6NG1Fx/UE63JiIv7NyriVmGj8R4fryhxFkAyCCp2NWDjOCF3NGjq0DxBUNB9Zqp3Lj2mIg6e8p69f610Re7Ik47cF87KdqiIs3ngEBVYnu6n65nQ/xDkWnWK7BgbKrbAEEddNT1r5rw15HGh16fr9eFPuF8cuWVFtj7Wypn2ZZlIJVlb2bLqsh20212rJUyUo2d3uGTlXYCWjx2UeJ/DzFAcTtWnH0ti53RoyLLr9w2iXHpVd4D2kwN5Mpuvh3kkhrjLzgHNOVjAUda947h0CADH44SdGtrcub8ptJqNtz5b0eSTTRNZxl0DNh7zuv/TxVm5bbyDsqT6/GtMPxy21wLcwzpd2zWis9fe7pK7ncjQzScdnsW0f8birixIUi9YYkbSbivA11AA+VVriOKbBvcs4i6bk21yBltXryXRmOnezBNMstBMg6UK8MBYu03BFQLcue0bDrczLalUNt2IAMuVHsp7xVSI6QTHKO1N24uKukujMT3ijBkPQaEjQcpMbVtje0eIuWxaZ+6AB7qgkLEByBrEc9d5moeF8M9sSSy20AMu8hA+UsqFthmymJPziaJVyMlRGmJuMqgWQ430UnWN9I1og2LzSuWGIJyIsvl5kqO8BHMik920zMAvvSQZHXQeuvz8q6V2XsLkGcD2IVWuFtEXYkhj7sCDmnSVg6gUJNIbIBgMfatLZKAXLk5HKI7XVRRCG0DlUlgAYIPU6RVjwH7yWLJ7VWYhgmIt3MzACGX6JgrISymHAAJ1I0BH4XwpbhLXLotXPZs7BlU33t+1ItXcraLcNpQWbJmICHQmaN4f2mey6Wyl72T6Pduo1w3WiJDIySoHI5jAjSKFCNg3AuDYVM74opcdmzFSjKg1PdJCMxg/VAA5EkVcuHcUB0OId7Y0W3hsKyqByEwzRHMFaTYLtStm69q5bsW2W4BnKlSwKybksIIJkgZsxk6aVNd7eWXBBv3LImM/7qXXzBzuIPLQb0KbNgtlrHoRCYe+07ykE+ZdgfiaJw10kEMpVhyaJKnYnKSJ0I35eNVy/2wwlpAzY57pgEKltMxn+H2cr6kVT+M9tcXijlwyNaWCube4QYJkgQu3LUSdaDQ0U2Wftz2psYZSmly/yQHadPpDyBGkbmdOtcd4hiLt92u3WzsYkk7AbA9FA5VPjLS25LsCQe8c2x55mPP59JpY5e4CR3LU7mRP3Rv6nX7tGKS4KVXINeuHUA6zqenl4/rfaexbKWrlzQd0gA7kRGnxmvMFhg5CgQg5fnRPH7Atpy73x03/kPWm3ZoO3FsK4bxx/YWptkwoXNMSV0OtNMHiWcmbLsett1n4g/jSrs3gWezmVyoLtKH3Su8QQROo3Gwplg8EytIzWSdAVMqzROoEgCOp3rPUStIC07Nrl+7P93d9UYn1I0rKku8RvKYLWZH2hDeoLCD6V7Q6k/CG6KOp2GHhRN62jqQ6hl6ETtz/rVXsYzDAke3gggH6donaDLaHwpzasGNLtweqn/uU15iVHXLIJw3j6k5bbkgf4d5hOXkRdUtlBEwLmrRoRFWTB8SRyF1DRqraNHUcmH8SkjxpU3C1uAe0YuAZGZLR1iJ1t9DHrRo4epQIWlViBlTugbZYUZY8Iir7oshKIfi8JbvLluKGHzHkRqD4ikN3gd+wc2FuSv/TY/IbD008Zov8AdrqiLd43AORy5/R4g+Tanm1FYa+WOU3CHGpRkAbzjmPESPGmXAFJx4f6CvC9pxmyX0Np+c7eevj135TTRmBEjUHpWnEeFC8sXCG6d0AjyI1HpVeu8DxOHM4a6XX/AKbBZ03jTL+AHQ0k4Rl3KRlF8YGPE8KHUqwBB5ESK5Tj3UX7yCQJK97cEc9zudQZ2Irodjiq3Po7ly5au80cIDqY0lPhMHwpF234MWti8CzG370xOTroB7p18s1HRvTlUjTjaE/CL5uNczaNCg+cakfAEedQ4zCC+DmEMNmA5fr8KWWOIFHDc9mH2gNvWmeDx6sWIPP+v4kj0qs4uLtBhJSVMreN4aV1nTbMNh5j86htPcU7Zh1HIfj8D6VaYGc+I1+dKrlidV7kyRpv4kcvKqxnfJKenXBph+IW37pkeEa+ZET/ALfWnXCeLYq1/wAtefKOStmHqmoHwFVy/ZU/3tvN/EtTYbB22P0eIKnkHgx5Ztfgaar4J/mWXivaLH3rZRrzqv1vZgISDybJBjw8aSYHAGzlbKyt3g5Kkh0bluCD4imWBweKEzluDkRdcfAMLi+mlXDhl/ELZynPGkq1q26+A+ivW22me7SyTqjLajlfFsNcdtASqyFky+WSQHbdiJ51MnCCFTJcKswAcOyC2DmGrDvZ0gsYImrVx7jSIxV8Ov3vZ4hN9frKwHxpIeP4ODKkHwvf+VsUU2lwBxT7j7s2cDaAzsRdYASMwtrmJ1yi7lUaa+6QGAMVPf4uXZ0a4Fe2SwdT7RGkA/Qm67i1c290RI95TVSXtDhF91SZH1rqaf7axe0uHgn2aeM3D/8AG3tRz4F2LyNrWJRXvW3UXSxzLiS7yLgUQ8gZiCRt4kGYFWp+1lp7QX93zv8AWLIrISsgMpJFzUfakiSPGuer2lWPo7dv0t3n/wDEUThuI465GS1f/wAli2g/1PmMVnbMoRLRhMRirjd2xaZjpme0HYb6gsABudIgeFacS4e5H/FYm0g+wgQExyyWlBPzpXY4JxC4O+qrpvfxLt/sUqvyrd+FrbBF/HhZ3tYZVtzHXKMx+dTyUUY+AXEY3DWNrW3O+2SfEWwDcb4CvHx2KxS5bSZbQ+swNq1/pBzv6keVSYV8LaP/AA+GBY/4l78dZY/CtMRjXuH6RiwH1V7qj+ZrNxXOR4wk+MC65hbNoyzHEXRsAALaHwUd0Uo4li3Zhm9ANh4UZjroBgAAdBSu6DInkd6aLbBKKQbh7htiYnmfCOlAcax3t7gA93QDy3J/XQVFexzMCq+p8OgqbgeED3kUyVJ1gEkgb6D4TTqNepiOV+lFz7NXrSYdVMjcklSF7x0httBA1I2NW/hlgRO4+WtKMRwuzcBzQoBklWyiR9uND61H+4PbBbDXHJ+qiKBa25lyQT1YTpymuOSjPKdHSriNX4RZJJ9mB5SB8BpWUpPFcWujraDDeGasobdT8Xya4+Pg1vYC9fsi2rWRhyIK2Se8B9UE6KuhGmvjVrwGOZFVTZuAKABBQjTkO9J+FI2RCS49pZc6lgh1+/AKN669CKy/xZltuudA+Uhbqd5QTsXSSy6+YHMig7lj/f2NSiXHD8TGkrcH/wCtj+ANGW+JW9iSPvIw/wC4Cufdn8FeLgtaS4oAzXb1w3TdZhq1kgFVQZToAOWgq68KtezXLndu8SC5mJM5V0Gg2A1IoTioifeGi8Rs/wDVSfvL+dIsVib32UvrObW7bzIdY9jlCzpzJBk08W+NNTvGvM/n4Vtdto6lWUMrQCCJG40NNCVdibQNg8TdyyAzKD7rlRcjqCDDDlDZToZJ5l2cWrmBIYalWBDDxIPLxGnSt/3e2d0X/SNPPTSoL/C7DiGtJ/pAI9RqD5Gs2mJgi4nwq3eXLcQMOR5iRyI1HxqqYvg+KsEnDubluDNq7r5hSdNthK+tWK5hUtMoi04YwqsEW4TropMBzpsYOmpNb/u1h5AtoGj3WQBgOsETHiNKP3fdFoTOI8ZtZLrIUa3MFUbcdQJg6cpG0bxNBpcZT+uWmtdk432aw99Cly2scmAAZTyZWGoNcm7Q8KuYN8l6TaJ7l2O62snPHutvp09avDUjLAs4vlE2D4hmMA7DY7miLj8xy5VXQh0KmZj5gbH1onDcSddCJHj+e9M4d0BT7MOtw7H00/E/OhsZhhzA86Jw12QSFYDloSDJ2BG9SXrWddjvB059PPwrZTNhoAw1y7bM23dfX9Cn+G7XY9REo48baz/tg0tTCv8AZOnUHTSelTWiZiNjB0223rOTAoxGF3tniG0a3a/0n+ZNA3O05Ohw9o+n9K0uAyQVOm+h26+XjUF2wQZKnQDkedBNhcES/wBsrOuGtD9fdqaxxdp7lmyJ6rP8qWR3tVg9I/EUQoVe9pt/7oOTCoIc2+M4ndWtoOi29fTWvLvE8SfevtHQAflSvDY4e8T5eVb3scsEj4dP6UjcrKbYI2cZ9Xe441EMxj4VE5C6IoXyoM8QgR0oY4vQxJ8aO1vkG6K4DWxEESZrHxo50Pg+FYjEf3Vt3291TB1A0O3PrVksdiHtrnxN1bIG4WGueRJ7ies03TEerRS8fdJOXWDqBuT6Vo+GfKBc7qjlzP3j/KrNjL9q0SmHtnNzchi2x95yOo2Uc9GqrY65cZiGVpB1ABhZ5noNdzuKtFeCMnfJC5zEKi+Uc6f8P4baQKt1yLnI2srGSYhgZOn3RpNR8O7MYpT7VIYjWABtO4zECPGfUVfLdo27c4tEOdRItM3tADqIggkfdJpZz8f2PCPk0wJs2V9ok37jZWWZGh0lS4MnTVVk7aCosZ2pA0NtlOujMF2Md0tHSe8AR0oO1am4wwmIuo41Nu8rajxPXpmBPTSp3w7pbL4hzccn3VQvygKoAPxAWuacYXnP72WjdYx/AebinUEEHnpWVT2vljmOMNsndMq93w0rKX7O/Pw/+B6q8fKLrb4takAtkM7OCp9A0TTZUDgTBHoR6TSi3xC39cMv31gf6j3T8TRVnA2m7ygCedslSfVCJqDSXlF7bDDwtNWtj2bGJyyAY2lR+uUxWPfa0DnDIYA9p7R2tHrmmSm25EeJrTD4dx7t26o6NlYH4jNHrRQN8c7T+EMn/l+FMtSXd2I4LwK+Lri7q2bQlxcYFyhT2aIsEw5VS7ExER92rLw7D4lcpL2wBplyFgBrs2YEmI1I9KS/u9xGz20a2x3Fso1tj1ZGy9d1hj1o/D8dKA/vFt7YG7hSbZ8TElfXTxNVepJqlXwScEh8guiNbZjwYfzNb/Tb5U5/4jcyT9jxqs3u1bM/srFtQSJ9tdYCzE7iO8xjXLpTjgOGuWwc+Ja/mkmQuUE8kiWC+BY0PUlkm4onxOHdx7pQwVzW3XMA24BZdOUR8qD/ALOuFgGDNbBBCkKXHdgkXDdzAzrIAp3n/RreelZTYOBFfN5B3bb3FHJsmf0YNB8mE9WpdjLlm6Gs3EZpHetvbO2+g5jxEjxq3EUJi8ClzR1BA1E8j1HQ+IrWmx4yOJ8d7CPbY3MCXjc2nR/AwCRB2G+vjVUfFFG9nfRrTjfMD4DzGx1213rvWKuLbdlFyQo1F2V9Eut7xA1gz5igMbw7DYsezuIrdA/vCPsMDrHVTV1qNL1KwOCfBynD8UgAhQ4ICnvaECRpG23OfnRFvilkkHVWywS0xqSTquvTXx2pjxv9mLKxbC3SvRXJ/wC4fzBqpY3hmOw8+2sMR9rLI6e8vh1q0ZxlwycoNcounDrIuALacNpAyuHIkH6vvE01PZlYDDEBHkkC7bdR3txIma5MvEEO6kHwIPKNt6Z4XtHct6W8VeQfZzuB7sbTHh609PwJ+pa8VwzEWxtbuANmBS54kgGQDEk/Gl903pBNogjmHEaiDp6enjS4dqsQY/4gHUbhD9WOa1qvH7+n0inRfqp1g8qUOTe+HLk5GG3Q+HKvP3LEXBC2nPwqM8bxEe8NvsryNZ/buJExcj3uS/lQoNsZYXstjG/w1X71xR/Om+F/Z/iG9+9YTyJY/ACqo3aLEgmcQRryKj6vgOtB3uOO3v4m4wlTGdzyIOm1GmZs6K3YrBWtcRjCdtFyINfvmYqP+1+D4f8Au7Ptm0gtmfrB72VeXjXMF4giwRmJEdBtvv4VG2OJ1RQIjfUiDodeWv65nYxdyOlYr9pd5hltWltoQBE/VIOkKAAdBrr86qnEe1RYhmZnfKRGYkCTJECF6bRHTSlmA4DisTEK5GmysR8hHOrhwr9mbiGYNPQhMvrLgilcoR+8xlCT4RXuHYm9f7lu0VXWCWk96dZjx5RXQezvYoaNcSDmZpYn6wGw3Ox6etNMDhjhgALCJAH0ize1590BWHoD50YuMS7MX2eDqFYLB6ELDehNc2prTfGEdENKPfLBcX2ft2QWt3fZ6ljmaAxJmG5RJOhnfnSLE466jZjY9qmU5haVSjaAATlGb3QYCr5kVZilsElVUHrEn1J1rS5fqa15LnI/RXbBTsbh/wB7MphzZLZT7W4TMACQoA01G0r1itH4fjrWi4jOgEwRJ0+qJl4PXPpVov5ZnQkbGKhu3vWs9d9lj9wrRRT14yw0bA3CeZ+lM/7D+NZVoF6spurH8PywdKXn4RWuG9uyhAxNojT30GnmRvHlVkwHEcHf1tugY/YbI3npBqgY2QEDa5olZn1HMRQl3AJrlMHlFdD0ISysHO9WcHtlk7AguD3Ls+DgN8CCp+M0Rax10b2w33G1+DRHxrjmE4tjMP7t0lej94fmKsnCv2gMSFvWwOrK0fI/nXPP6Wa4plY/UQfODpKcWQe/nTX6ymP9QlfnRVjGK+qMp8iD8Yqr4XtRhiJLgefLzO1MrGIs3RmHs38RBrmcGuUy1p8Ma/uYWTZb2ZJ1Xe2TzlNAD4iD1qNcXaH/ADFlLZ+3lBtn/NHd8mj1oVcMg90uh/hcx6gkj5VuVeIF2QftorT5xlp1L3FcQ7H8Sw1hZuMyDSMrXNSdAFCmCfAUvwV7FS1xRe9iBIW7c+mP3AqkARybUnpQj4G8n90bYB3SD7M/5NY/ykUUvHHtkC9ZKfxKwKT5kiPUCqp4xkRx8lkwud0DZ7ySAcri3mHge6fxqcW7kf3s+aKfwikl3tHaQD2hZARIzDT4iRQ+N7bYW0AczMW91VRpbykCaWpvhCtJDzFYA3PfNptCJNoyAd8pzyPMdKGscFyKUlXUkEh87aiBPecwdN+uu9b4XjFtlBzKJExmWdeRg8qMTFqRow18RW3yWDULhw68num26x7jltD4PqQPMGoMhYhWRLbn6rMwn7piG9DTz2tB8VzMhW2LbEwIuSVjnoN/LTzobk+QqyucT7G27395h8Ox6mZ+IUGqZxb9kkybJCdF9oSPCCV28/jV8ucZ/d2CuTbUgx7Ugo0CWykEunrIp1Y4qjRnGQnafdadsrDQz038Kqp6kOHgDSfKOAXuwLo2W85tTszIWU+oP4TRyfspvsua3ftOvUAx8prvOIso65WVWU8iARVaxXZgoxfCXDaJ1Kk90/rxB9Kf7VJ96MtLTfY5M37Kcbye0fVvyrUfsrxn27Xxb/xrrVvtI1o5MXb9meTgSh/L0n0pzaxyMuZSGWJlTP4Ur+o1UDoQ8fJw5/2VYsalkYc8gJI9DE+hnwphw39la3P/AMnNHvBVgjwIYyPUV1McdtkEwwgxqhH41riHtXgGBEjZgcrA+BGv8qz+p1Kzgy0YeCnYD9luDSC4uOfEwPkKs3D+zGDsapZtgjnEn4mvDdxFvmLyeJy3Pj7rf7a1s8Ztscs5WH1GEN8Dv5iajKU5ZbsqoxXCobZgo028KHu4ueYoC5xFANWUeZFLr/FLXJ1PguvwipqDY9oZ3sRzmlOOw9u5qwBIGjbMPJhrQ93icnupcPpA/wB0VG966dkVfEsSfgB/OnUGjWmaXLdxPcuEj7NzX4MO98ZqJuKlR9KhX+Je8v4SPUVu1h2964f8oA/GT86Hbhtvms/eJP40+O5s9jYcatHUOGPRdfkNa1/fGb3bZ82MD+Z+VR3MBb+yARzGh+IrUpdXZ846OIPxH5VtsexrkSTd62x4Q39Kyof3x+dq5PhBHxmsrbWbchTbw2HRXRVLNszsZbTmPypdjHtAhZJkdOuxrKyuzTVvk4tXgg/cZ2cadQah9mIhkB8edeVlVTZFoksYO2diw9TUy8NIMo5Q7ypj8NaysrNsCD8P2hxlgwz515ZiCfPb5U4wv7QyFGa3J6bfPUVlZS9GEstD9WceGMLH7RLBjOlxPQH8DVgwPaOxeHceQRsVP8xWVlQ1fpoRjaL6WtKTpm74NYPsjlB3RhNsz1U7ekULhLVtcSHuBhdykIGbOg6m3zX1FZWVzQbdotJIfWcQcg9sqBuYWSN9NxUrWrf/AE01/hH5V7WUjxlDLkwYW0PqKPIR+FeDDW50zDydx/Ovayl3MNI1uYdftXPVyf8AumvLljMsG45XmDlI9QVrKyjuYKBVwt1B9DfaOSuAVjoNJHzHhWuG4k7OUNwq4GqlFPqCNPwrKyni912K1QRiLLupV3VlPI2wfxNV2/2cdCXw19rbT7sdw+n/ALrKylWpJcDpIStxu9YfLitP4rYUz4kGadYJRcXNbvXIPLQf/GsrK6Z/cUkKgm3hNpe5/wD0b+VDYvhll/eXNH2iSfSTpWVlQ3PyGkKzwn2RmyVj7FwT8G94es16nGFVglxTbc7Rqp8iP5isrKrH18iS9PAcTzH/AKrQ9TXtZU2UIs5rzMDpWVlYJFIobFcQS2O8Y9DWVlPCKboWcqFR7W4YaGf9JrKysrs+zQOP7RM//9k="/>
          <p:cNvSpPr>
            <a:spLocks noChangeAspect="1" noChangeArrowheads="1"/>
          </p:cNvSpPr>
          <p:nvPr/>
        </p:nvSpPr>
        <p:spPr bwMode="auto">
          <a:xfrm>
            <a:off x="307975" y="-1592263"/>
            <a:ext cx="5467350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8" name="Content Placeholder 7"/>
          <p:cNvPicPr>
            <a:picLocks noGrp="1" noChangeAspect="1" noChangeArrowheads="1"/>
          </p:cNvPicPr>
          <p:nvPr>
            <p:ph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408" y="2084536"/>
            <a:ext cx="3909884" cy="2928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1962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Transformator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Transformator umożliwia w ten sposób na przykład zmianę napięcia panującego w sieci wysokiego napięcia, które jest odpowiednie do przesyłania energii elektrycznej na duże odległości, na niskie napięcie, do którego dostosowane są poszczególne odbiorniki. </a:t>
            </a:r>
          </a:p>
          <a:p>
            <a:r>
              <a:rPr lang="pl-PL" dirty="0" smtClean="0"/>
              <a:t>W sieci elektroenergetycznej zmiana napięcia zachodzi kilkustopniowo w stacjach transformatorowych.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0090528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Transformator</a:t>
            </a:r>
            <a:endParaRPr lang="en-US" dirty="0"/>
          </a:p>
        </p:txBody>
      </p:sp>
      <p:pic>
        <p:nvPicPr>
          <p:cNvPr id="5" name="Picture 2" descr="http://si.openprof.com/ge/images/45/transformator_64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289" y="1652488"/>
            <a:ext cx="7191422" cy="379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544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Transformator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Symbol zastępczy zawartości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pl-PL" dirty="0" smtClean="0"/>
                  <a:t>Dla transformatora zachodzi następujący związek: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pl-PL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𝑧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pl-PL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l-PL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pl-PL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pl-PL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pl-P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𝐼</m:t>
                              </m:r>
                            </m:e>
                            <m:sub>
                              <m:r>
                                <a:rPr lang="pl-PL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pl-PL" dirty="0"/>
              </a:p>
              <a:p>
                <a:r>
                  <a:rPr lang="pl-PL" dirty="0"/>
                  <a:t>gdzie</a:t>
                </a:r>
                <a:r>
                  <a:rPr lang="pl-PL" dirty="0" smtClean="0"/>
                  <a:t>:</a:t>
                </a:r>
                <a:br>
                  <a:rPr lang="pl-PL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pl-PL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pl-PL" dirty="0"/>
                  <a:t> – ilość </a:t>
                </a:r>
                <a:r>
                  <a:rPr lang="pl-PL" dirty="0" smtClean="0"/>
                  <a:t>zwojów </a:t>
                </a:r>
                <a:r>
                  <a:rPr lang="pl-PL" dirty="0"/>
                  <a:t>dla uzwojenia pierwotnego </a:t>
                </a:r>
                <a:r>
                  <a:rPr lang="pl-PL" dirty="0" smtClean="0"/>
                  <a:t/>
                </a:r>
                <a:br>
                  <a:rPr lang="pl-PL" dirty="0" smtClean="0"/>
                </a:br>
                <a:r>
                  <a:rPr lang="pl-PL" dirty="0" smtClean="0"/>
                  <a:t>i wtórnego,</a:t>
                </a:r>
                <a:br>
                  <a:rPr lang="pl-PL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pl-PL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pl-PL" dirty="0"/>
                  <a:t> – napięcie prądu na wejściu transformatora i na wyjściu transformatora</a:t>
                </a:r>
                <a:r>
                  <a:rPr lang="pl-PL" dirty="0" smtClean="0"/>
                  <a:t>,</a:t>
                </a:r>
                <a:br>
                  <a:rPr lang="pl-PL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pl-PL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pl-PL">
                            <a:latin typeface="Cambria Math" panose="02040503050406030204" pitchFamily="18" charset="0"/>
                          </a:rPr>
                          <m:t>, </m:t>
                        </m:r>
                        <m:r>
                          <a:rPr lang="pl-PL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pl-PL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pl-PL" dirty="0"/>
                  <a:t> –natężenie prądu na wejściu transformatora i na wyjściu </a:t>
                </a:r>
                <a:r>
                  <a:rPr lang="pl-PL" dirty="0" smtClean="0"/>
                  <a:t>transformatora.</a:t>
                </a:r>
                <a:endParaRPr lang="pl-PL" dirty="0"/>
              </a:p>
            </p:txBody>
          </p:sp>
        </mc:Choice>
        <mc:Fallback xmlns="">
          <p:sp>
            <p:nvSpPr>
              <p:cNvPr id="3" name="Symbol zastępczy zawartości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481" t="-2156" b="-48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38353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Liczba zwojów w uzwojeniu wtórnym transformatora wynosi 10000,a w uzwojeniu pierwotnym 200.</a:t>
            </a:r>
          </a:p>
          <a:p>
            <a:r>
              <a:rPr lang="pl-PL" dirty="0" smtClean="0"/>
              <a:t>Oblicz natężenie prądu na wyjściu transformatora, jeżeli wiadomo, że na wejściu wynosi ono 0,2A.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Powtórzenie wiadomości</a:t>
            </a:r>
            <a:endParaRPr lang="pl-PL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smtClean="0"/>
              <a:t>Magnetyzm</a:t>
            </a:r>
            <a:endParaRPr lang="en-US" dirty="0"/>
          </a:p>
        </p:txBody>
      </p:sp>
      <p:sp>
        <p:nvSpPr>
          <p:cNvPr id="3" name="AutoShape 2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155575" y="-17907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4" name="AutoShape 4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307975" y="-16383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Prezentacja </a:t>
            </a:r>
            <a:br>
              <a:rPr lang="pl-PL" smtClean="0"/>
            </a:br>
            <a:r>
              <a:rPr lang="pl-PL" smtClean="0"/>
              <a:t>wylosowanych tematów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1. Ekranowanie pola magnetycznego – </a:t>
            </a:r>
            <a:br>
              <a:rPr lang="pl-PL" dirty="0" smtClean="0"/>
            </a:br>
            <a:r>
              <a:rPr lang="pl-PL" dirty="0" smtClean="0"/>
              <a:t>opis ferromagnetyków, paramagnetyków i diamagnetyków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2. Zasada działania kompasu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3. Doświadczenie Oersteda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11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Prezentacja </a:t>
            </a:r>
            <a:br>
              <a:rPr lang="pl-PL" smtClean="0"/>
            </a:br>
            <a:r>
              <a:rPr lang="pl-PL" smtClean="0"/>
              <a:t>wylosowanych tematów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4. Stal miękka i twarda</a:t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5. Budowa elektromagnesu</a:t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6. Prezentacja siły </a:t>
            </a:r>
            <a:r>
              <a:rPr lang="pl-PL" dirty="0" smtClean="0"/>
              <a:t>elektromotorycznej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96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3600" dirty="0"/>
              <a:t>Co dowiedzieliśmy się o </a:t>
            </a:r>
            <a:r>
              <a:rPr lang="pl-PL" sz="3600" dirty="0" smtClean="0"/>
              <a:t>magnesach – </a:t>
            </a:r>
            <a:r>
              <a:rPr lang="pl-PL" sz="3600" dirty="0"/>
              <a:t/>
            </a:r>
            <a:br>
              <a:rPr lang="pl-PL" sz="3600" dirty="0"/>
            </a:br>
            <a:r>
              <a:rPr lang="pl-PL" sz="3600" dirty="0" smtClean="0"/>
              <a:t>Sprawdzian </a:t>
            </a:r>
            <a:r>
              <a:rPr lang="pl-PL" sz="3600" dirty="0" smtClean="0"/>
              <a:t>wiedzy </a:t>
            </a:r>
            <a:r>
              <a:rPr lang="pl-PL" sz="3600" dirty="0" smtClean="0"/>
              <a:t>i </a:t>
            </a:r>
            <a:r>
              <a:rPr lang="pl-PL" sz="3600" dirty="0" smtClean="0"/>
              <a:t>umiejętności</a:t>
            </a:r>
            <a:endParaRPr lang="pl-PL" sz="36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Magnetyzm</a:t>
            </a:r>
            <a:endParaRPr lang="en-US" dirty="0"/>
          </a:p>
        </p:txBody>
      </p:sp>
      <p:sp>
        <p:nvSpPr>
          <p:cNvPr id="3" name="AutoShape 2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155575" y="-17907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4" name="AutoShape 4" descr="data:image/jpeg;base64,/9j/4AAQSkZJRgABAQAAAQABAAD/2wCEAAkGBxQTEhUUExQWFhUXGRgYGRcYGB8dGxgcHR0eIBwYHRgfHCggGBolHBgcIjEhJSksLi4uHCAzODMsNygtLisBCgoKDg0OGxAQGywkHyQsLCwsLCwsLCwsLCwsLCwsLCwsLCwsLCwsLCwsLCwsLCwsLCwsLCwsLCwsLCwsLCwsLP/AABEIAMIBAwMBIgACEQEDEQH/xAAbAAACAgMBAAAAAAAAAAAAAAAEBQMGAAIHAf/EAE4QAAIBAgQCBgUHBwoEBgMAAAECEQADBBIhMQVBBhMiUWFxMoGRobEHFCNCUtHwJGJysrPB4RUzNFNzgoOSwvFjdMPSJTVDk6KjFtPy/8QAGQEAAwEBAQAAAAAAAAAAAAAAAQIDAAQF/8QALREAAgIBBAAEBQMFAAAAAAAAAAECESEDEjFBEyJRcQQyQmHBgfDxIzOhsdH/2gAMAwEAAhEDEQA/AD+j/GGvAi4qRkzdkHWGiIJM8qI4hw65cm3a1YqJB9HcyZNshRPjHhO4WBsWbeJJQ5UYZQNcuaQRudBPdziujcLwuS2J3Op/cPUK6Jz/AKSvknti9ZuKwI7XBmnMSA2XLprp7p11mBRY4Ode0dTy+Hsp5kraKg9eXqOtOIqXhwyqsaLEHnpMSdz6R9tAdG+FtaW6jNJF2QQTtCMmp1kH4VZIoPC6Xbg7wpHtYH3Zak5stFLayBuEW2nMitJJMqDJO5MjUmN6qfSfojYN7DLbspb6xnDsiFRsIzZCvPxHOugUFj/Stfpj4E/uoOTNBZOHdJujtzCYgWhdFwEAmVIA1PZiddADM86m4Vw1rmItBuqXOy5kS3l7OaSZA+zJ1PKuj9KOBC9irTsSQTZQCdIm4bg9aqseZqPpJhbOGN+6lpUcAJbK7SwIMLsInu2FO3gEI3P7FD6VYAviHuuAQ1xCNeTQV1G3Z3B8aY47GJ1Fq1lP0bMezEZWI1AHMFYG3nUvSZ4w9hds7K7Hy7K+oLr6zSi3eUkTvOm09+wnKY7xRirQupJc+o06LcRZX6s6q+0nY8vbt5xVtaA7HbRAfYW1P9+qhwzhr3WzICrq4nQZQJ9LUjnyFW7CFSpIIIlhvPonJ7YSuiEm5JLolKKWnJvul+SWK1Nvu+NDcSMJ2XKMToRBk6mCCDv3jWe/aiVDETmQDvIj/VrXV4qTpnJ4faPQRHdW1uCwETqPVWi2mYjLD68lPuIJgeMD99bJiShCsoWSBoeZ5GQCTrzMa0ktZPCGjptENtWzKe0F1G0rcEbzrC6gjbX3749lIcLuRDD84oNmP5pG+2nrhN3M4zdY2XTKFAVwRuMzKCgGoKzzjSai4hira9aStzIQocgIRqgA3uAyVgbcxyBNR3Z5K7ccDE2PEH3fGsKEcjW2FxKkN2bnZMZWAGbQGV301301BHKtVuxrlP8A7m3hogmrx1W/4JS065MtgTrtz8ufurwnmd68bEknQJPMMC2n+ZdZHfp4zUWZyJ7E7xDKP0c2Zj64NNGTcroEopKrJqyo7V2dwVPcY+IJB+PgKkiq2ToxEgMRpsPb4eQI9da5u+pT3d3x5/AD1V4BSQzn1GkujWsIrDb9Vegxvy9/4+E00pUrAo3g0xdsshQadkie6dz5wfdXiIRPdoBr3ery9lTTWUsY1VhcuSOaypKynEwUbhvCnZkL3GFhnCMWK67yBm1MwRpzrr2cVxLgvDL2OuKCjLZUyWYkKAJzZZ0LakSNta6yuLkA84ryNW6tnpRoZ9ZWdbSz52K1OLFRscadbQV+5luK/fKn1xH/AMgo9dCnGjvqK7iQ3ZJ3593j7aDY+nzXqODeoXFXO3a/T/0P91Lfn/foefnz99eviMwVhEBiT5BCP9QrWNFU3+oTj3m7Y/tR+pcpF02ui5axDjZCijzLrmPqAA9bCj2ul45sLg6vTTMVZQDrqBmLHwFLelzC2pwqiS5QBm9GVOYluesHYbmmjloHyx9/9CHpukWrJ19BfIej8aXNemSwU90ALHj2QJpt0sbNhwJnKFBjwgT5afCq7axSx4jlBE+Wm1V08olPgddH+N9UbyRChTdPjlGkaxOcgbTtrTXo9hGw+GAuw7sWc5ULau2aJAOkeG5qr8JGa4QwYhxD5SAYnTU6enk89q6Hh4y9n0cog+GkV0aEcuRLXl5Yx/UWmzbYhriywMgQSoPIQN472G8mt8A4Ny9BBUMoA0lSFEiAICxljnv4Udc2J7gaWYPEBr9xFAy5Qx0HaaFBYEbmNDp9mrypTRzq3Fji0xBkGD31otsMQCBrp5zyrSBqB2TH42P761tqSwAO/PtQPGc1NJpWKrwD2LhaFRw622ZWAPp9nTUGUg5DI1Ou86+8RH85BJziGmNJQL3cxlk8vWBQuCw2W80kgsxY5S2W4hXQuJOTU6ba89YplxCypzhILMO0G11ygTJk+jGkSN4115oyLyieh/X5a/Db11q7nYbn8Se6or1y4QFsqC3Nzqlsd5j0j3KPWRRFmxA3zHmx3P3eVdO7cqRDbXJsluBH4PnWuWO/4/7VJFR37pA0EkmFHKT74ABJ8AafCF5PY01EzvzrUjWAfuH4/d50Hbu5rmW27sy+m31AfskRGbwXUcz3l4VwQQRDr6QnUTsQeamND4RoQQEb3YGSrJKGjf8AhW1eQajuMF7x4Dn+6nbSFSskJrFoXCW31e7uYhF1CDu/ObvPs2oxaVZdsPCo1y15+PwKkivQKcU0H41ryperHhWULQaOZ8N6UtZVkS6gV2zHNEk+Z7UaDSaZcL6RHtDQyzN2e87iJ20ph0CQfMLI0Ig6dnv8FHvk957jcbwmzluN1a7M0QIz5fSjviPjvrXFLTuJ1KdSoTP0sXUTTvobxnrcRHLq3b2QP30FxjhNlr7g21JuMB3E9oFoYCVPVq2ojbTenvBOHWrbu6W8hSyyKVYkFScxzT9aTzMx3gacrhWS9lAwfSlxbUPJYAAn7Wm/n31s3Sk+XiaSToPKpLPDTeGVfSJgA7e3lTbEKpMvF1ruJt2r1gZs6t1mUgwyaEiN57h3UXw7O2CJYHMyXGAO5zNaVdPEH30u6F9ZhbmIwtwAGzDggyDIHWAacldad4K8LGFJPayW5XXctdZl96rUXjB2KO/zeq/kEwF8/PsPZmRazZj9q4UOY+Mbe2tflCtO2IVbYly3ZEgSYOkkxQXRGTjLZJk9ok95I1Pvr35QMeDjAiE50YNI+qRqPWNKrGJzzmm7fB7juDleG5nK9axZywaRkCTk3ic2mnfVSxN8DIkB2ZEII7JWZmZPaAjfnyouxxIXrT2gjOV6x1djGVEzGCM246xmAg7+AqXpFkt4PDvB9DOZHMIASpOoGuy9ntE8zTRT5M0uPuTdEMSM94ZiCVlVlQGKkRvrmk6AGIn1XTDqInaSx10MFiRPMaRoa5z8nj57dw3LBv3GgKhtgKB9o3G0QeO55AxV94LwlrRZmf0h/NIW6pP0QxJJ09LTnoK69J4OTVzJsg6RcQ6iy7o6hwJAYM4PgQvaHnsKoXQDi1z56yBki4ttTKOSQgOUKQezuZZvOK6D0v0wl0zHZPNh711HwrmfyeopxzB4gqNGYmdvs6NrG+mxpNST3IbTj5WdHPH7YZ4S7dKyhNq2WAImdeY9tMMNjZGlm7bmfSQLmmZ1ze6knyf2Mlu+udiUv3UJ+qSI1EkmPZrNE9N8fctYUlCVJZBmU7doHmREhfwN83JpsySuiDBYljeLlLpzAAZ7TIB2dYLgE6bgbGAY1FGY28qtdz9adIJRBlJCCCCbsmFEaRr3maoHQTH3rmNh7zuoAJFxpnskkAMTrmiQPHWr/g8Z14YgqE6x7YdApMAwjSQwM6CRBnlvEVZSVDezdXJs0gCB2F/1x+/zrS9xG2gm4yKO+5cVffB0qHDYSUWTrEN3EjQ+8GtxgVmY17xv7d6tGMuyTcTS1jM4zIFZTtlYkRyOYqAZ/E1D1+a6LbgoQGYajXYbg9zGjuq/OY+syKXXcLF4Mbt3K/0cTBUyCIYQQp1BETtrE0W32wJLkaWbYEAAR3UDi8RbDqA464eioMk94YAE5DGs6c9CAQYMCpgSRr4fdUltMuwGu8aT509t4Bt7F2Eu3Mi5gWMsGZdYgnSDDEjbQHat/n1lTDOFY/blSfIMAaMsJGbuLEj1gT75PrpdxDGYe7bdXZCEZ0yuNrgV40IgwRIO2lK5bUHbuYwQAgFTodQQdCDz7jXpT8c6kUbVtrVNxPYQgHz+P8a2WpMw/wB68K0dwdprNe1kH8H+FZQ3G2lX6DyMDZJn0Z1nb1k+6B3Cm+KWLTz9lp9YNJ+hI/IbHio7u/wUfv8AM06xn82/6LfCkvy/oM/mAMf/AEpP7Q/s3rQ8SNkYhgoYvda1JJGUNbSW0BzRlmOffXuP/plsf8V/dZc1rdwqm9ctXJAusL1szuyoEdBoRICq0cwxI9ExGK3Ra+/4R0amFD2/LOessaEEe+mfAsfatOhckAMCdOUjlVsvdFbbbM3rAPwikvG+jtixbDHF2s5n6IwHgc4zTHqpJQa5Fi74COkvSdFvi5hcrZnzFyIzZ1AKssgyAAPV7UfEekN35x81kNalEBI7WVM2WYgE6yTGtEDom111W1fwzglT1guHIJ1ylgphwPq1HxnofdGNZuvw+5bsuxjlyTTfy3qe1FVqSSpDjgON6m41065Lbt5nQAe0ihuM4A22tvck3XOZidwWBMeeuvjVfsYq5tmkECec6ggEEd4HsrofS/ANcxEkQqHNcaQMqwZbXeO4a1Tgnyc1ythQ7F1hwyxz7SkMI56fAUZxrHC9ZtLaym5bt2rfVmQ3ZEuSGUbEqP7rQTpU3SnCqPm9xM5Q3lEuIzbGQOa8pMesa0jwl8LjbjPscw5blhG518hrW+wylgsHQjGXbPWRhgzs0kNcKtGuqs4ykaDQE7iiuIdKsS7gWz1aMeyAoLb6AtrJkEab6inXR3gj3st24nVIl2BniWNtxplJBVjB0O0RVY6dK/zpr1mW6xjcAa2QAMoymDBfMQdQIGhk8itVvCJuC5Hd/jbXcDeD3F60SBF0WWIiQdBqdSIiDFUDoniVF664b0bZYZXy6jWAkTcM/VBWNTI0NW7B3l/kpVuw14m4NModTLQ0ESugAkDXTvqm9F79x/nCsXzdQ4EMqMSVPZJYZmBiCBuJHMU0stAj2W/5I8c5a+hByZUfTYMZ10EAsJ109Ab8iPlX4yEW1YB1JNxwCCQFHZDDuJYnXfLSn5N7d63duFUVMyoALjMobeBG533ytE8qH+UzG3Ll6znVki0xAAle1lkhyozjQTA02p78lArzWe/JwwGNdpIATeEOnrkxHJZO3dVx6O8YtX0vNZMDrLbEICAqtlBAUj0uwWJG5PKTVC6PKUfEM2zWbsSwtnSRlJbtLt6K6nQcjRvyaXMoxOVZbLYiMzD0yWDoNCMsmTtlgHXWSw8lHk6rhL8gxqAx1HOe1IHcc070QLlQYcQzeOVvIxBA8OyPbREiuhNUQadmN5TXPrnStzjks9XcKC6wFvKOtkLpPbyxnMzPojc61fnXQ/Dv8IOlcYNn/wASRRb/APXb6PJry0NvNEc94jXwpNR8FILk7ZbYyJHd4/CvVqJbkb6e7+FbZqcQ2dJEfj1HcHyqodPilm0jkT9KrkR6WVW1zxvGgmeURVszHvqqfKRgbl/DfRIWZCGIUEsR9bKBuI3EHQnxic1i2PDmh50cxQuYa0/a7ShtZ56xJ1IExPhTMVWugNz8hsQI7Pdv47mfPTyp+Wp48CPkmJrIofMfOvRc9XnTAJ58fdWVFmrK1BKr0MxAOHs2w4zIgz2/rDQFSZdiBt3TI2G77FnsN5GqxwXh11rljF5bfVHrkYpPYOZigI05OwBI0BAPKrNiD2T+N6mvlY8krVC/Fn8sTwu3P2B++mOKw6XFy3FDLIMHkRqCDuGB2I1FKrqRjBLFpvXiJjQGzIURyHLnTDHXCtt2XdVYj1Cl0sJ/voprcQ9vyyA8ItaZmvMNsr4i8y+RU3Ib+9NNePYZLXD7aW0W2uU6IoUaIx2HlVQv4y83ZZpUsgjKOYBnUd9R3MXeIEv6IYr2VhSpgR2dNDSTmnwLFNI8+VaPnVowJ6q0CY8W58xVF4hJxzd+do99WPj13EOk32LKt4BJjYgkHQd0e+eVVu5rjtftN8DSjFp4vZvvhrN6/cRlJyW1W0iZBDc1UQOzt5HkKsPEMf12JVcly2CHDo0rmHVOQCAe0sjnWnTTBdTg7Fv7LgHunIxPvJ9lM+kX9Nt/4v7G5Q6N2UrjeFODGHxKOQTfAjKDGTK067+VR2OmOKxN+6puDKZMquVuyYXURHpH3U16c/zGC/5o/C1Sj5M8ELvFSCOyge4R3hXWB/mI99ZPFsz+xa8F0SF3C2Dd65i9y5J63VWe4VBIIJZeyCdZkudZ0qfEuAkXLq2ycqMwLExlUNlzMe7UTHsrsHDrJS1g0JBIchiNiRbukkeGYTXM8XiGGJuqDAuXXRvI3P8AY+qkiwsRjgVwOB85UoTBcODl1ALBC0mN4gTFE4PAvkbrbtt2kZQWBGUAzMd/dyAohbEFYP2D/wDK4f31Ctjsb/V+Fn+NUsWkS3LNqyest3LVu4sZXytqfrAwsqB9HB1JJMxpS4dtgS+flmW7cUD2gbHXbvqXj1gZTqdz+tbHwFDcLtDq1g6zz/SqkMiywFYLBgOyschym02dlZTJjLlLTHaLFgIETod9eH8NNm4CAbZUrLIGLjdQA4uEa+G4ivSnfMzM99LeDMxVjv2vdC0WgWXHE8XxFhbSq9okBUHWAg65W6s7SyqwA0A1Oho/D9Iw2TM4UhiH2K5de6SG9HwHa1OlVpbrsZzsZImWPLbziNJ2qHgd4taS4bdskmTNtSDtyI8aCtBtM6IeJ2ipPWJHif3bmucfyCPnq3QbbWhcZiFt3GUDLIlApA1BETymisVi3UF4hVzsLYkKATJURBA12mp8NxcZG7BVmQxFy5pmEHssxB7LEct9KMm2aNIvGFx9t5CMCViV2KztKHVRpppRE1zzC43toGu3gwWJUI0wBMeiVGkxLSe7QU7TpCqgA3GMo0nJBVpAUZZYHRSZ55tRTqfqK4loDmlfF1ZrmGyIzP1ojKQCAdGOaQQAskxyFD2sViBdtJlS+LuYqRNplCgEzqVIhhuJkeqteGcYe+ysti4iKzr1pbdhpCqqB1I1BkeG80k54aaGhDNnnQlYwiArlYFgwMSpBgrIMmDpJ7qfZqS8P4ihc2UzG4uZnDArE6gBiBmkk7cqZdZHpQuw1I3P1RsSaeEk0LJOwjrPCs6yop/ArN96pgQlnwrKiyDv99ZWwGyqcYxdzAXmsW7n0bBS6qgAYHWBmZsh5SNdvCrGt7MitEZghjzjT31TeNY58W73giiEUuszENlGX7WhB2HPu1sXCuIpctWgGGaLYKzJBlRB8ahF+V2UfKJMS35Uv9rc/Yj76MxrfRv+i3woG6fyr/EuH/6UovHt9G/6J99aHyv99D6v0e35Yma9qRDbodhvAH2vCtGfT/3u7w8fx4V41wHXwtn4fvrR23053veARUDC/pRc+iX+1t/qtSDht4JxQO2wa946m3cA95Ap10muDq1j+tt/qNSXgiB+JgMJBN8xy0tXGHvAPqomOh/KKc2HsXQQVdxlOsxkbSCPCjOkP9OTyvfsLlRfKLYKYPCo0SLgmNvQfQaDQbDTYVJx4/lqeV/9hdoL5Q9lc6dH6PAf803/AEaE+SNJ4nfjT6C5r/iWqn6fHscP/wCYuH32K0+SBJ4liAR/6D/tLdD6Q9nQsVeuWr2FUK10PdLloIC5kKFRuIAZn/BNc4x39Jf+1b9c11RMIBiMO6hQMtzNA1JYAyeXL3muUY4/TOfz3PvNCIGbh+0NB9Xv+247/wATUfWdjl6Pd/wSaxLmvkV911/vqMHsCe4QO/6Jh6hode8R5OAIunUzBEnkN81vw9+23gKDtqCSp+0YgREt/GprjnMSfH/pHTuGlaXLZMMNwT+0Ip4CyNcpG/aXTz2NKOBSEY6emR7kP76d2Lk+74NSjgNmbTtzzn3Lb+804tDhIbbQ/wD9fwoHozePUqCDE6HwASamXQwdD/vUfRa9+TgsOyCY8go/fWeAIK4l/Mv+g36o+6pXtAqPBRqPIVuD1gZTsV+MyNz4a+ND4TEh0WNDlXT1CgmFVQLcfLetzqPpB7v9qJuQRpt/EUNjf563/ifq17MfjypqsDZ0bhV1kW0wAaLYGuhghZGaD3DlyFQ8RRDeRzbtI7Emc0u6xBJBUIFlRqSdY0mpMCforf6CfqilnSHiNpLmGW+xVZaD24C6ZhNuXDSwIIHLfkRqaaasMJ9BvCuGm5ca4NLapl7AX0gWZmDKCZIKiAD6O+ui/h/W4m7ktCVAYs64h9B9XMGsJqfzQec7VPwnpBa6sol18stowYmGPPOJ118PbWvC+I4bD3Q1t2t6FXhWaRoRqwMQQNt515EKk1Gxm7dDi7g+pyrctuS2Yg22usqlRMtDkeogTB5TXtJuOcXtXcTabr3e2puaEMoXfJACgknSSZ28TTiqaSwJPmjIrK8rKoIc7u4bEYtswtsoWGCghfSiGk6Scnn31buF4UoiBvTLq7mI7TOJE8/SOopenSiyo9Bl12AGo7+XsqXB8f624qKkSyQxbSQ6nURMVF7UiibbC7hAxM97uPWbduB7KKx5+jPq+IpHc6WXBbv2rlsWSVuKLlsl+1BBOuXUaR6torfhV2ymFt2bdxXygAaZZOaScvLUkxQg/KwzdtfYgJ0H6CfGtjuR4v6tPhWuuURH82sepvOthMn9Jh/8POojibpGexb/ALS1+q+vupZ0aP8A4op5flHvsXQPfVoPHLuE6prWWS6L2gSIYNOk79mgsN0vv4nHGzeZBbcXwYGU9m1cZdZj0gBr398VjF0+VJwcPhypkG9oRz7DCtOPf01fK/8AsLlJem3ALGGt4e9Yd2BuCMz50IgmQAOcU24rxEXcQRbdWS4t1SyHaLTkQQdDpsZrdGKx8oR04cO+/d/WsVt8jxjiWIJ/qX/aW6C6RWRg7mAuszXlN1zkvsXRQjWpIGwnNr+iKdfJ90gt3sZey2LFiEz5rQC5gHUFCY9EzJ1+rQ6Cjo2GxSPdsqrqxCMSAZj0Br3a1yHGH6S4fF/310vA8TtvisOWfttauIFGqiWRl1jRiiSddCoGnPmd94dz3ZztPInbmKETM9UQdtc23+KYJ9RBHf8AGIGQJ7h+pc9nlUmcydvTPIf1x8K1DnTbZfqjuu+HhVAGpOp8j8LdE2Nh+kf2zVCHMEmIg7Ksnsp+b79vcKmDzrA9KNBG11uXfprRXIGCOuUyPDTzBoLoyfoH/TP6tqmfP2fqtSTo5Issw2LEH2WzPvj1U4nA7uAGR4/val/RI/k+uss3vVRRyuDr4/8AfS3gaj5lOxGUzPOY7u6BWkzSdKxxhsOEmCde/lQWGZWRPqtlX4D+NR8MvlsxY6geHj91egEKoYT2R2h5ChHkWMrjaIcTci7bzf8AEHuqUnX8eFBYtvpbf9/4UQT+PZVEYvfR/iRurGQLkCrOaZ000yiNu+ieJcLtX8vWrOWY1IiYnbyFVLhHFjZzBVBzQdfCfvpmekr75Fju1+P8KO9dgGtngdlRCqR6zPtobHcHtKQ5goJzqzEA/ZYMNQ2aBvBzHuFQ2uksxNuBE+l8OzXmL4sL6NaVDL6LJEE76921BuLQVdiPhGHa5fQOT1bswWAAQArMATGuwBPifVf5qrcWdcNibNsMXWyoBgAalGmDz1Y71Nc6UDWLZ8O1/CtCSSNLksc1lIE6SpAlCDzj/avabegUVK3w3OCxuKBAOs7SB9n84aUbwdUt37RN5CFdZOoHpDmR3az4U9FkQfEcwPtLWq4Qc1B9Vec9V1Ras2VfjJDK7AxDXoHeJMHyPKp+CWFF4ENrIhY5d8/wp/xvD2zh4W0qsqMGaPSJOhjlA0qRcGFMhVGo2EcxTLU6QKyCIdB3dWPcxqQDt/3x+ofurLiAqdNkPuap7ereBdffbP3VQYrvSL0LP9pZ/VuVW8I35cSTAm7r3dltas3SgfRWI53LXuFz76qVj+lN5v8ABqKMdG49iDcwGG7WcLfKA5cvZCCBHrppxPBW7WNC20CD6bQbfzLjblSB/wDy/C/80/6q1ZuO/wBOH+N+zeswFS+UlJXhw3m5fEebWdKUfJ3iuqxN8qF1tMIIJGrryHlTn5RTpwz+0v8A69mq30PeL1/v6o+rtChHgYuN7ipOJtOWZH0C9WBzMQZOggkacqTYk9p/K58DQtrEk3rbN9V19gaahXE5mPitz9RjRaFsZEan9M/tv41BaxANwLvomn/uc+Wh9cesFYs5JJGuZvV9MPfqDzHf3Uq4K2a4W59j/q0TBxMqxP2T+zTbuHhU6uNvzz+1eon0Rj+af2SUCuJzSfzm/Xb76aKsEmMJ+I/VNLeiw/Jj4sfharcXCI/HKouirj5vH537rVM0Cw1lymRtP/dQXAULYMIDBaCCdtCZ2pmdvX/3Ur4BaK4e20mCJPhrWasDSaoLsYJ0k9mMp0WdTy5VNYuEoFb0gonx2ofH3G6piHPonu7h4eJou9blRG4A+FCKpgUVFUhTjki9b/v/AAqU/j3Vuxm8gbcC5+6tLg/HsqiYGWLo3hluJcDAkdjSdPrb03HBrX2T7TSzomJFyBPof6qsEeXsrz9SbUmUSwCpwazr2Ts3MxsahxeAtWka4qdpASNT99MFO+k9luX5p8KXcbuXOpYpKwDMj0lgyvhOmvge+hHUbaDSK4t4vfRmXPnKSDroxifUDPqq1/ydZ/ql9Y/jVEuYu5adLikEgAgEac9Dtpy3q78OuF1zE7k93cNNtav8RapoWJL8ytf1Sf5R91e1tm/4kf5furK5fEY1IGFzQ68hznmPvrV3Ijskz3CocPxL6MuUCCBAnxAJJ0G501nTyobGYwkrJVgYMhiRBMa8pEFjrGh7jQCb8UuMbT6fVorMSdYiR8RSnjGKREZQczHMNNvRBkQdd+f+0/WSoYswLa+jEQ28mQdhzHvNGLpJv1B2EsOz6X1bnPuqS36W5/nLf1jtlPjSNb7mNVClzbBMAAPEsx5IJBJ8dBvXqY2WAt3BdbstCIxK5RGubKJ5aEjxrqsJD0m/m8PBk513J/P1qq4f+lN5t8Gqy8et3UFg3rTKucZcywDE6elrAP4il3Rbh3zjiHVaAt1kHkCLbkT4SKZMxZLn9Awv/Nv+qlWbjh/LR/i/s2oXplwtcNh8FaESLssRPaeFzNrrr91E8c/pg/xf1GoN3/kxVvlJHZ4Z/aX/ANazVU4GSLl/KJ+jPcPrDvq3fKONOF/2l/8AXtUL8lHD7V7GX1vIrqLJMMJEh0E+wmgnSsPYiwmaQSI1n1VrgCRdBG4W4QfK2x5+VWjpHZwy4hhhiuTSFRgwXTXYmBPsqvYJAboUGGYMi8hmdSonw7VUu0TXIy48+RGGg7TjRV5XR4UH0ZJk7bp9Ud9zw8Ki6QOzMQSoIJJBbUSc0ERpGUz5ioOD44WhnYHIWADD0SVbMVnYmH28R30FwN2OMdfIssZHofZX+qTwpRhTK+tv1jW2OxHWWwildh9dfsKh595HqnuMC28UFGvjsQdyefrp4ULMZodvxyqPows4dfP/APX99B4viltCAW1IkQCdNe7baoOC8YtpaVZMjXbfQf8AbTNoCLGNvx3H76h4B/RrQ8P9TfdQ/GuLWrNwoCSCAVI7iND5EGR4EUP0f4khW1aJIiAx5AFzr7GpWwhPFFItvG0R8KZNcDLI2I/HwpL0i4gFe9ZCuSCV0G2ux5zpU+CxoYscjqsPAYbRB5cgG9x7qxia9ZzXk/RukecrUF0EaH8bUDa48C6tkb0XAEidYM7/AJpqw4fAG+bSqMpYPmLfVK5uQ19FRpHPwrb1Hkzi2M+iI0uf3P8AVT0mO6aX8LwAwwbO4YOFIK+AbSZjU6T4eupsfiB1gi20ExM9nTaCdZiJEd+prz9VpybQ6jSD7Tb6/Vb9U0t43eHU3ROuUiobGJeZIABW5podkbXw5b7zQ/FsUDZubaj948J50Icr3A+CrY49lP0R8TV24Ld+i2nXu8BVWwLqGtFgCMo9ISPS099Wjhl/QKg7IZhMEAAuRJIGg0OtdPxMvpFghjm/NFZRKWlIBKXZ8E/jXtcZSijjFWsrKLbQQF/ndgCDAm33r8agZrTA6XYJ/rVj329eX4FaA6/+j64P768E7h7On5o08ZpdzEsh4h1RRj284Vo+kTkDyCCfbRy3UzTcF1wT2h1o1jYZur0j2UJi3fq3m5bPZaQN9joKKOIaYa7b94pt72r3/wCATyMeCdLrWExFz6BmAYtaHWaKrKOyZQljrvpTLh/TS7xC+cM1q3ato+dXBJnXKCSQNIeTpVVuC0TMoSdzlJPuNPOit0LdbqsuYrBOQ+rXf1T8K6Iau51Q9lg6Z8OtXTh7d7ELYQPmFwiQ51AUCQdgT6zVc6O8OsWuIm5hsSuJvAXWS2Fyh2KN2cxbTQk+qpOmjAWcGAWLDEEMTAGij0V+qonYaCT3mkXyY/8Am9vyun/63++rUFFs6bYnFO2F+dWUtJ1ojI4diZGaTmI0HhTDjwHzh4J6yHyTtOVpkAHw5jc7xFbfKqkrhADBN0gHukKJpZibFy3iQt271p7cMVymMvMedFcAK90k6wXOHnHlWsm5cyDDg5wMyZ5zHcnLHrpz8n9zBHEYr5st0fRMXN2I6rMM4hWJzTlj10p+VC2GXhikkAnEAkbiXtCR40L8lr9XiMUJn6EgE85uJQ5QQz+S7Ru3TazBkRWhjIywuxkzuu+2njVVuLtXU8LwQ27F0le0ydo+AHLkNztvXM2Wjpu0xZKmR4fCMQ5B9InN4zv/ALUyxfQVkwzYlzkjLlQjVgXVZ37O50I7u+al4UgOldC6eME4cNATnsqJ5S6gkeME+wUG3dBQs6CcHTqbbEKWJSJYsBmcDKyzA3nkRyIpf05wlt73YtIoABgKNZE69+9GdGeLrkl2I7kXQbc9JZvHlpG1HcXv2XWZGYjWnSyK+DnVwFT6Kf5f40oxvHbiuwAt9kkaqeRj7VP+JAZtKqHE0+kc/nH9ankCIR86e+4L5QRp2RH7zVmvpkErocsfA/uqs8KX41chYzsEHP3eNBIzZLgBNmy7CWZWJI01F1wJAU8gBPhSnpTxK5bFkKSoJuSImfQ71nnyplxsG3byozKFVgIJHefiSfM1SzdZ3GZmaCIzMTE907VzR0tTxNzlj0H3KiCw+W6h7QUk6hSTqCCoBGpMn2+FdE6I2sVku3DZKuxIQF0tkKQmoViIMKdR3sN6qD2CVOSc6wyxM5lII29nrqxYLiN1lBtp2TqCbhPn6xEUPiHSApUOrnDsZnLhSMxJEXrZjUkam5rB8PvoNOB4ksOxtBgOu4EbC4RsN/8AavbWMveX94/fUrYu99oe1q491B3IKwfDrqZuyZKXJ7Q1PVtl0za6x7aV4/A3lsszowURPcJcc+6T7xRaXnH1vVUPE3L22BY7Ty+qZHwpoTVoDaFGFch7MLm09HLm0B+xBzEbxrMbHarKeIEorLbuKesuHsqwEZ200mBrsJnu51V8E8PYM6zv/epxwXFN1IEwAXHsY67aCuv4t0CDoZm9d5WcSw5H6VfVljsxtHhWVGuLYd/49VeVx+KUsr1m9YE5FBGskL3+MVs2NtgxAnuA76GPCGzTmMfZDAfgRRtnh4AgEd8/xpW4+pLJBi8Xmt3AFMZW1iNxRZxbyYXU+MeNQ4y3Ft/0G+B/HrrCYjWSfx99Na2/qDsy49/lkA9s7056N8Lv3bqG5dItE6KoALkH19iRBPPYcyqQ41bbRcUHTNlgkQTzgjnOk8qY4bpsyspVUBEQSjco00uExy/hVtGH1DqIR8pQt57DW1VQL1xCqgBZQW4aBzIbWk/yX/8Am6H827+oam6S8QS9awahlN3rbpdQ0lVOQIWnaYOh28KVdBLc8Rjr/m/Zf6XTTTbtaazFdV4G7Oo/KRq2BHff/elA8fP5WP7/AMKE6R4V1vYLNjPnIN9QBlQZe0msqdZnn3Uw4nh7lzHotpkV/pNbi5l0UyCKC4B2VX5SzP8AJcd+I/aW6B+TG1nxt1RzTX/OtE/KXhsRbxGBW+bJE3CgsqVAlkLSCIkmDp40J8md6+uMvfN0tu5SCHJAAzDUEEayBRXAezs/GrUWLsfYPwrg2aK63xDFcQa2y3rNu3bIPWXEvAFFjtMJMgga1RL3Ry+b6WrlgKjMACLgmCRLSpMwBm18Y3pNOSi2jSV5Edq/B3inPSbibNZ7dwvbVkbSNddPfTy78nWa0LiXIlQwDa78tFqk3yOpK5AB9JMtObqza1ywANbwPhFVTT4FqgnhnSGysu6NlGhg+zkaLxvSewyhxbIViwXtSdInSB30s4jw/qsKio9vPcYsyLqVELlLSNxLdkd/PlXXF1TlzFiTpGmnMxyFMpsDih5iOJ221Acf3aQ43tMYBg+HjUzYe4dCx5a5j8N6GfDmYM+Gu/jRbbAkjawzqRA/hTvA9JLlsksEYRzKz7taQthiI0bXu1rw2o5H2ULYSw4vpSboINu2J01LfupOjAMDPdtP3ULzggg+Iqe1f5ZdtJrWYfcMxoR80jmIM/EA1PgeKJau3ULLkYi4sEkAtowmNp7Xhmqv3sYoMDWss4VShuEmdY8t6nqaS1BeC3vx6yPrE+QND3Ok1sHRWP486p/XCthcHfUF8LFBtllu9J/sp7TWtvjjuCCqhSCJ1592u/wquNdjbX11smPeAAm22tVh8Ppp5QMj4YiOriJDACfOda1PFL6DKAognzMk8pmNdxSy2uIuwFsMdRsY+Ip5Y6PYu7l6xbagEnVhMDWNO+Ig+FW1IRlyCmAnpDe71/y15TL/APB7x+ug8zWVDwY+gckS8QLghnVfKTPfsNKkfFWwP5xj5R4zpPj7qso6KYckEYW4AY0NxoaSYGrAiVgnWSZ2iCzXolh86ubCSyspQFsskTooAykAZQQBv3iovSgiuw5/f4lbZSsHYxr4RrWuDxDNAto7tptLeWgHOa6lheEWUIUWba9W0rCGBIbK2ZvS0aOerEcpol8OuUkQg5qoUEOYBMRBfYbz6qO2PFDeGjl4sYlwpGHeHHZOQ9oTE90TGp517a4dimBIw5ABKliABImRLaHY6jSYG5E9Iu4yykdoSWAOY7aywldM0Scux570j6W8SsPgLqAdbIa2sFSM0dk6HUghW208d6ZLNUbakUvGYC7auYdrqhS5YrqCZUiZg95B8iK86D4PrseVyF4R2y6GYgc4HPn4V50R6H4q4bdy3aLAucy6Kygaah8szrET4xW1jguMwt5r2R7WSJYXFk6rIIV8xUmJG2tVrFCj/FcGuWOJW2ui2hu37LKluOymcABoEA6RpPM86svFMr45cwEA3Cc0ZdFOp3gePLwqp4XitzF8TsXb0KWu2fRByLlywApYnUr37mrH0tBBu3VuNbNrUMq+lmBEZtMsxA56+FHqvsBPJV/lFVVxGCFvYZ9QSZM251kzBoHoHxgYbEXmKXHzKABbEtObT27VAcfbu4qwcY111DQSpGYLPLbnFTXsZglW780bFJdYiDnyggEGDlOvM684rKNRoN5tF0xPHb2IPzZ8PiLdvExazsGGRboCliIIMFtiQDIGm1LLXSG8+KYmEWyxXOzbQSoEsdAxXkNJAnWap2CS5cvW1V3zs6KrFzozMAGzTI1MyNaJ4TjUw+Lv9eRnti8qsQWm6CRoYJ1IOpjekUVuq+guTL5w3imOuK6G+URBGtm3IgbQI7gB51zPjOIuooWWUnMcjJDAMVDZlI0k2hv9nurpXRrp5hbpsJes9VlUfSvdJQMqekQQBJI58zXMul/Fhexd64J1dtQdGglVYeGUCPVTQTTyaTsUYq67HrGYs53Ox02nQDaoczTMtPfOtE2hmGnvqQWPKqCgXWv9pvaa2W4/Jjp4miWtHkPhXoUAdvQchP8AA1rABjFvPpVv8/ufa9w+6iHtgjQoB4sCfdTnDdCcTcEqLe8H6RNI5ntbbaid/Axt1Borv8oP3zPhXgxTRsPOrknyZYsifoxoD2nESTESJ0A1nyAk6US/QJLY/KcbaVVPaVJZiPzQdZ9VLvTNtZSF4gw+qvs/jReFxDMIyqF/GlXC1wPhchU+dXSSQsBd/q6ZRPd7/Cihw6yqEJhyp7PbvMoUGNQFRQx1HIz3gUdzNSKFib6qY6se3/etsNirbdk248j/AAqw47gdokPdvKhn0VtmInQDO6jXUzJ2r0/yckQbj8jMAgd6hVjv0LGjuBtE9lbamQuviJqydG+k2EsFhirNy4DGXKqkDv0LLS+7jsCD2LV5v02VR6ipJ9orfDcQDn6HA22OViOw1xoG7DY6UN7oO1HQcH0r4W+iYfEz3Kk+5bhpZxniYJY2LeJVNMoa0485kd1JVw3FmJVLLIBGy20AmI7R335HSeUUcvyfY64302Jt5Z1h3fTeQCoBPgSO+k3JdjULjxZebGf0D91ZTu18lYgTiGnn2QPdmPxrK3ioGwuOEOa6Q2oNxVM6yIOnlqdPE1XukmLuKOy7r6Q0YjTNtvWVlTj0UK1xG+zM+ZmMAxJJiiuDibkHUHLI75uKD7iR66ysrol8pJclqxGHRMPbKqqk3NSABPajWN9Kb4K2CzggGG0kbdjl3V5WVCfA6OedM+J3kvYcpeuISt+SrsJh9Jg60F8mGOu38beS9ce6nUFstxiwnrLYmGJEwSJ8TXlZTQ+Q0uSw8ZsqnFcMEUKOstmFAAk3mkwOdPuOjsY3+zn1iYPmK9rKL4QiOQ9L2OXDa7K8eHanTu1oPgOpaddBvXtZTfSHssHBx+U4f+2s/tFpN0g/puK/5i/+1avaypR/uP2/Iz4GHCbYOEkgT1tsTHLK+nlVVx/pGsrKrEVhHC9jRZrKyiwGAUJxIdn11lZWRhYabJyrKyizG11RkNacNuGDqd++srKCCxmvELoiLtz/ADnloOfIaVvjcddKrNx9Rr2jroPHxPtr2spXyFcCq8NCedDrvWVlEU7PwLhNhrHDi1i0ScIWJNtSST1ZkmNTLtr+ce81YMMgVmRQFReyqAQqg21JAUaATrArKyuZlUTWj9IB+cB7tq1vHsx4p73tz8T7ayspY9jyGBUd3dWVlZShP//Z"/>
          <p:cNvSpPr>
            <a:spLocks noChangeAspect="1" noChangeArrowheads="1"/>
          </p:cNvSpPr>
          <p:nvPr/>
        </p:nvSpPr>
        <p:spPr bwMode="auto">
          <a:xfrm>
            <a:off x="307975" y="-1638300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-100" dirty="0" smtClean="0"/>
              <a:t>Co dowiedzieliśmy się o magnesach?</a:t>
            </a:r>
            <a:endParaRPr lang="en-US" spc="-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Zadanie 1. (2 pkt.) </a:t>
            </a:r>
            <a:br>
              <a:rPr lang="pl-PL" sz="2000" dirty="0" smtClean="0"/>
            </a:br>
            <a:r>
              <a:rPr lang="pl-PL" sz="2000" spc="-100" dirty="0" smtClean="0"/>
              <a:t>Co to są diamagnetyki i ferromagnetyki – podaj przykłady.</a:t>
            </a:r>
            <a:br>
              <a:rPr lang="pl-PL" sz="2000" spc="-100" dirty="0" smtClean="0"/>
            </a:br>
            <a:r>
              <a:rPr lang="pl-PL" sz="2000" dirty="0" smtClean="0"/>
              <a:t>Diamagnetyki – </a:t>
            </a:r>
          </a:p>
          <a:p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Ferromagnetyki –</a:t>
            </a:r>
            <a:br>
              <a:rPr lang="pl-PL" sz="2000" dirty="0" smtClean="0"/>
            </a:br>
            <a:endParaRPr lang="pl-PL" sz="2000" dirty="0" smtClean="0"/>
          </a:p>
          <a:p>
            <a:r>
              <a:rPr lang="pl-PL" sz="2000" dirty="0" smtClean="0"/>
              <a:t>Zadanie 2. (2 pkt.) </a:t>
            </a:r>
            <a:br>
              <a:rPr lang="pl-PL" sz="2000" dirty="0" smtClean="0"/>
            </a:br>
            <a:r>
              <a:rPr lang="pl-PL" sz="2000" dirty="0" smtClean="0"/>
              <a:t>Co może wytwarzać pole magnetyczne? </a:t>
            </a:r>
            <a:br>
              <a:rPr lang="pl-PL" sz="2000" dirty="0" smtClean="0"/>
            </a:br>
            <a:endParaRPr lang="pl-PL" sz="2000" dirty="0" smtClean="0"/>
          </a:p>
          <a:p>
            <a:r>
              <a:rPr lang="pl-PL" sz="2000" dirty="0"/>
              <a:t>Zadanie 3 . (1 pkt.)</a:t>
            </a:r>
            <a:br>
              <a:rPr lang="pl-PL" sz="2000" dirty="0"/>
            </a:br>
            <a:r>
              <a:rPr lang="pl-PL" sz="2000" dirty="0"/>
              <a:t>Narysuj przebieg linii pola magnetycznego dla magnesu sztabkowego</a:t>
            </a:r>
            <a:r>
              <a:rPr lang="pl-PL" sz="2000" dirty="0" smtClean="0"/>
              <a:t>.</a:t>
            </a:r>
            <a:br>
              <a:rPr lang="pl-PL" sz="2000" dirty="0" smtClean="0"/>
            </a:b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84676961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pc="-100" dirty="0"/>
              <a:t>Co dowiedzieliśmy się o magnesach?</a:t>
            </a:r>
            <a:endParaRPr lang="en-US" spc="-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Zadanie 4. (4 pkt. = 2+1+1) </a:t>
            </a:r>
            <a:br>
              <a:rPr lang="pl-PL" sz="2000" dirty="0" smtClean="0"/>
            </a:br>
            <a:r>
              <a:rPr lang="pl-PL" sz="2000" dirty="0" smtClean="0"/>
              <a:t>Opisz doświadczenie przeprowadzone przez Oersteda.</a:t>
            </a:r>
            <a:br>
              <a:rPr lang="pl-PL" sz="2000" dirty="0" smtClean="0"/>
            </a:br>
            <a:endParaRPr lang="pl-PL" sz="2000" dirty="0" smtClean="0"/>
          </a:p>
          <a:p>
            <a:r>
              <a:rPr lang="pl-PL" sz="2000" dirty="0" smtClean="0"/>
              <a:t>Jak zmieni się wychylenie igły kompasu, jeżeli zmienimy kierunek przepływu prądu? </a:t>
            </a:r>
            <a:br>
              <a:rPr lang="pl-PL" sz="2000" dirty="0" smtClean="0"/>
            </a:br>
            <a:endParaRPr lang="pl-PL" sz="2000" dirty="0" smtClean="0"/>
          </a:p>
          <a:p>
            <a:r>
              <a:rPr lang="pl-PL" sz="2000" dirty="0" smtClean="0"/>
              <a:t>W jaki sposób stosujemy regułę prawej dłoni?</a:t>
            </a:r>
            <a:br>
              <a:rPr lang="pl-PL" sz="2000" dirty="0" smtClean="0"/>
            </a:br>
            <a:endParaRPr lang="pl-PL" sz="2000" dirty="0" smtClean="0"/>
          </a:p>
          <a:p>
            <a:r>
              <a:rPr lang="pl-PL" sz="2000" dirty="0"/>
              <a:t>Zadanie 5 (2 pkt</a:t>
            </a:r>
            <a:r>
              <a:rPr lang="pl-PL" sz="2000" dirty="0" smtClean="0"/>
              <a:t>.)</a:t>
            </a:r>
            <a:br>
              <a:rPr lang="pl-PL" sz="2000" dirty="0" smtClean="0"/>
            </a:br>
            <a:r>
              <a:rPr lang="pl-PL" sz="2000" dirty="0" smtClean="0"/>
              <a:t>Jaką </a:t>
            </a:r>
            <a:r>
              <a:rPr lang="pl-PL" sz="2000" dirty="0"/>
              <a:t>rolę pełni rdzeń w elektromagnesie?</a:t>
            </a:r>
          </a:p>
          <a:p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313477896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-100" dirty="0"/>
              <a:t>Co dowiedzieliśmy się o magnesach?</a:t>
            </a:r>
            <a:endParaRPr lang="en-US" spc="-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Zadanie 6 (4 pkt.)</a:t>
            </a:r>
            <a:br>
              <a:rPr lang="pl-PL" sz="2400" dirty="0" smtClean="0"/>
            </a:br>
            <a:r>
              <a:rPr lang="pl-PL" sz="2400" dirty="0" smtClean="0"/>
              <a:t>Narysuj i opisz schemat silnika elektrycznego. Dzięki czemu silnik elektryczny działa? Zaznacz kierunek przepływu prądu, bieguny magnesu oraz siłę elektromagnetyczną.</a:t>
            </a:r>
            <a:br>
              <a:rPr lang="pl-PL" sz="2400" dirty="0" smtClean="0"/>
            </a:br>
            <a:endParaRPr lang="pl-PL" sz="2400" dirty="0" smtClean="0"/>
          </a:p>
          <a:p>
            <a:r>
              <a:rPr lang="pl-PL" sz="2400" dirty="0" smtClean="0"/>
              <a:t>Zadanie 7 (2 pkt.)</a:t>
            </a:r>
            <a:br>
              <a:rPr lang="pl-PL" sz="2400" dirty="0" smtClean="0"/>
            </a:br>
            <a:r>
              <a:rPr lang="pl-PL" sz="2400" dirty="0" smtClean="0"/>
              <a:t>W jednorodnym polu magnetycznym B=3mT jest umieszczony prostoliniowy przewodnik o długości l=20cm. Przez przewodnik płynie stały prąd o natężeniu I = 5A. Oblicz wartość siły elektrodynamicznej działającej na przewodnik.</a:t>
            </a:r>
            <a:br>
              <a:rPr lang="pl-PL" sz="2400" dirty="0" smtClean="0"/>
            </a:b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216486220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-100" smtClean="0"/>
              <a:t>Co dowiedzieliśmy się o magnesach?</a:t>
            </a:r>
            <a:endParaRPr lang="en-US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Zadanie 8 (3pkt.)</a:t>
            </a:r>
          </a:p>
          <a:p>
            <a:r>
              <a:rPr lang="pl-PL" dirty="0" smtClean="0"/>
              <a:t>Liczba zwojów w uzwojeniu wtórnym transformatora wynosi 1000,a w uzwojeniu pierwotnym 200. </a:t>
            </a:r>
          </a:p>
          <a:p>
            <a:r>
              <a:rPr lang="pl-PL" dirty="0" smtClean="0"/>
              <a:t>Oblicz natężenie prądu na wyjściu transformatora, jeżeli wiadomo, że na wejściu wynosi ono 0,2A. </a:t>
            </a:r>
          </a:p>
          <a:p>
            <a:r>
              <a:rPr lang="pl-PL" dirty="0" smtClean="0"/>
              <a:t>Jakie jest napięcie na wejściu transformatora, jeżeli wyjściowa moc prądu wynosi 18W.</a:t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37272737"/>
      </p:ext>
    </p:extLst>
  </p:cSld>
  <p:clrMapOvr>
    <a:masterClrMapping/>
  </p:clrMapOvr>
</p:sld>
</file>

<file path=ppt/theme/theme1.xml><?xml version="1.0" encoding="utf-8"?>
<a:theme xmlns:a="http://schemas.openxmlformats.org/drawingml/2006/main" name="zFIZYKA_6energ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6energia" id="{3B6934BB-7F56-4D8B-845C-45F2F9138BF5}" vid="{272A385A-A0DD-4F27-B11F-6BC5685B1061}"/>
    </a:ext>
  </a:extLst>
</a:theme>
</file>

<file path=ppt/theme/theme2.xml><?xml version="1.0" encoding="utf-8"?>
<a:theme xmlns:a="http://schemas.openxmlformats.org/drawingml/2006/main" name="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.xml><?xml version="1.0" encoding="utf-8"?>
<a:theme xmlns:a="http://schemas.openxmlformats.org/drawingml/2006/main" name="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.xml><?xml version="1.0" encoding="utf-8"?>
<a:theme xmlns:a="http://schemas.openxmlformats.org/drawingml/2006/main" name="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.xml><?xml version="1.0" encoding="utf-8"?>
<a:theme xmlns:a="http://schemas.openxmlformats.org/drawingml/2006/main" name="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.xml><?xml version="1.0" encoding="utf-8"?>
<a:theme xmlns:a="http://schemas.openxmlformats.org/drawingml/2006/main" name="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.xml><?xml version="1.0" encoding="utf-8"?>
<a:theme xmlns:a="http://schemas.openxmlformats.org/drawingml/2006/main" name="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8.xml><?xml version="1.0" encoding="utf-8"?>
<a:theme xmlns:a="http://schemas.openxmlformats.org/drawingml/2006/main" name="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9.xml><?xml version="1.0" encoding="utf-8"?>
<a:theme xmlns:a="http://schemas.openxmlformats.org/drawingml/2006/main" name="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0.xml><?xml version="1.0" encoding="utf-8"?>
<a:theme xmlns:a="http://schemas.openxmlformats.org/drawingml/2006/main" name="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1.xml><?xml version="1.0" encoding="utf-8"?>
<a:theme xmlns:a="http://schemas.openxmlformats.org/drawingml/2006/main" name="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2.xml><?xml version="1.0" encoding="utf-8"?>
<a:theme xmlns:a="http://schemas.openxmlformats.org/drawingml/2006/main" name="1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3.xml><?xml version="1.0" encoding="utf-8"?>
<a:theme xmlns:a="http://schemas.openxmlformats.org/drawingml/2006/main" name="1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4.xml><?xml version="1.0" encoding="utf-8"?>
<a:theme xmlns:a="http://schemas.openxmlformats.org/drawingml/2006/main" name="1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5.xml><?xml version="1.0" encoding="utf-8"?>
<a:theme xmlns:a="http://schemas.openxmlformats.org/drawingml/2006/main" name="1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6.xml><?xml version="1.0" encoding="utf-8"?>
<a:theme xmlns:a="http://schemas.openxmlformats.org/drawingml/2006/main" name="1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7.xml><?xml version="1.0" encoding="utf-8"?>
<a:theme xmlns:a="http://schemas.openxmlformats.org/drawingml/2006/main" name="1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8.xml><?xml version="1.0" encoding="utf-8"?>
<a:theme xmlns:a="http://schemas.openxmlformats.org/drawingml/2006/main" name="1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19.xml><?xml version="1.0" encoding="utf-8"?>
<a:theme xmlns:a="http://schemas.openxmlformats.org/drawingml/2006/main" name="1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0.xml><?xml version="1.0" encoding="utf-8"?>
<a:theme xmlns:a="http://schemas.openxmlformats.org/drawingml/2006/main" name="1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1.xml><?xml version="1.0" encoding="utf-8"?>
<a:theme xmlns:a="http://schemas.openxmlformats.org/drawingml/2006/main" name="1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2.xml><?xml version="1.0" encoding="utf-8"?>
<a:theme xmlns:a="http://schemas.openxmlformats.org/drawingml/2006/main" name="2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3.xml><?xml version="1.0" encoding="utf-8"?>
<a:theme xmlns:a="http://schemas.openxmlformats.org/drawingml/2006/main" name="2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4.xml><?xml version="1.0" encoding="utf-8"?>
<a:theme xmlns:a="http://schemas.openxmlformats.org/drawingml/2006/main" name="2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5.xml><?xml version="1.0" encoding="utf-8"?>
<a:theme xmlns:a="http://schemas.openxmlformats.org/drawingml/2006/main" name="2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6.xml><?xml version="1.0" encoding="utf-8"?>
<a:theme xmlns:a="http://schemas.openxmlformats.org/drawingml/2006/main" name="2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7.xml><?xml version="1.0" encoding="utf-8"?>
<a:theme xmlns:a="http://schemas.openxmlformats.org/drawingml/2006/main" name="2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8.xml><?xml version="1.0" encoding="utf-8"?>
<a:theme xmlns:a="http://schemas.openxmlformats.org/drawingml/2006/main" name="2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29.xml><?xml version="1.0" encoding="utf-8"?>
<a:theme xmlns:a="http://schemas.openxmlformats.org/drawingml/2006/main" name="2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0.xml><?xml version="1.0" encoding="utf-8"?>
<a:theme xmlns:a="http://schemas.openxmlformats.org/drawingml/2006/main" name="2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1.xml><?xml version="1.0" encoding="utf-8"?>
<a:theme xmlns:a="http://schemas.openxmlformats.org/drawingml/2006/main" name="2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2.xml><?xml version="1.0" encoding="utf-8"?>
<a:theme xmlns:a="http://schemas.openxmlformats.org/drawingml/2006/main" name="3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3.xml><?xml version="1.0" encoding="utf-8"?>
<a:theme xmlns:a="http://schemas.openxmlformats.org/drawingml/2006/main" name="3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4.xml><?xml version="1.0" encoding="utf-8"?>
<a:theme xmlns:a="http://schemas.openxmlformats.org/drawingml/2006/main" name="3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5.xml><?xml version="1.0" encoding="utf-8"?>
<a:theme xmlns:a="http://schemas.openxmlformats.org/drawingml/2006/main" name="3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6.xml><?xml version="1.0" encoding="utf-8"?>
<a:theme xmlns:a="http://schemas.openxmlformats.org/drawingml/2006/main" name="3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7.xml><?xml version="1.0" encoding="utf-8"?>
<a:theme xmlns:a="http://schemas.openxmlformats.org/drawingml/2006/main" name="3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8.xml><?xml version="1.0" encoding="utf-8"?>
<a:theme xmlns:a="http://schemas.openxmlformats.org/drawingml/2006/main" name="3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39.xml><?xml version="1.0" encoding="utf-8"?>
<a:theme xmlns:a="http://schemas.openxmlformats.org/drawingml/2006/main" name="3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0.xml><?xml version="1.0" encoding="utf-8"?>
<a:theme xmlns:a="http://schemas.openxmlformats.org/drawingml/2006/main" name="3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1.xml><?xml version="1.0" encoding="utf-8"?>
<a:theme xmlns:a="http://schemas.openxmlformats.org/drawingml/2006/main" name="3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2.xml><?xml version="1.0" encoding="utf-8"?>
<a:theme xmlns:a="http://schemas.openxmlformats.org/drawingml/2006/main" name="4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3.xml><?xml version="1.0" encoding="utf-8"?>
<a:theme xmlns:a="http://schemas.openxmlformats.org/drawingml/2006/main" name="4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4.xml><?xml version="1.0" encoding="utf-8"?>
<a:theme xmlns:a="http://schemas.openxmlformats.org/drawingml/2006/main" name="4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5.xml><?xml version="1.0" encoding="utf-8"?>
<a:theme xmlns:a="http://schemas.openxmlformats.org/drawingml/2006/main" name="4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6.xml><?xml version="1.0" encoding="utf-8"?>
<a:theme xmlns:a="http://schemas.openxmlformats.org/drawingml/2006/main" name="4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7.xml><?xml version="1.0" encoding="utf-8"?>
<a:theme xmlns:a="http://schemas.openxmlformats.org/drawingml/2006/main" name="4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8.xml><?xml version="1.0" encoding="utf-8"?>
<a:theme xmlns:a="http://schemas.openxmlformats.org/drawingml/2006/main" name="4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49.xml><?xml version="1.0" encoding="utf-8"?>
<a:theme xmlns:a="http://schemas.openxmlformats.org/drawingml/2006/main" name="4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0.xml><?xml version="1.0" encoding="utf-8"?>
<a:theme xmlns:a="http://schemas.openxmlformats.org/drawingml/2006/main" name="4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1.xml><?xml version="1.0" encoding="utf-8"?>
<a:theme xmlns:a="http://schemas.openxmlformats.org/drawingml/2006/main" name="4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2.xml><?xml version="1.0" encoding="utf-8"?>
<a:theme xmlns:a="http://schemas.openxmlformats.org/drawingml/2006/main" name="5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3.xml><?xml version="1.0" encoding="utf-8"?>
<a:theme xmlns:a="http://schemas.openxmlformats.org/drawingml/2006/main" name="5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4.xml><?xml version="1.0" encoding="utf-8"?>
<a:theme xmlns:a="http://schemas.openxmlformats.org/drawingml/2006/main" name="5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5.xml><?xml version="1.0" encoding="utf-8"?>
<a:theme xmlns:a="http://schemas.openxmlformats.org/drawingml/2006/main" name="5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6.xml><?xml version="1.0" encoding="utf-8"?>
<a:theme xmlns:a="http://schemas.openxmlformats.org/drawingml/2006/main" name="5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7.xml><?xml version="1.0" encoding="utf-8"?>
<a:theme xmlns:a="http://schemas.openxmlformats.org/drawingml/2006/main" name="5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8.xml><?xml version="1.0" encoding="utf-8"?>
<a:theme xmlns:a="http://schemas.openxmlformats.org/drawingml/2006/main" name="5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59.xml><?xml version="1.0" encoding="utf-8"?>
<a:theme xmlns:a="http://schemas.openxmlformats.org/drawingml/2006/main" name="5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0.xml><?xml version="1.0" encoding="utf-8"?>
<a:theme xmlns:a="http://schemas.openxmlformats.org/drawingml/2006/main" name="5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1.xml><?xml version="1.0" encoding="utf-8"?>
<a:theme xmlns:a="http://schemas.openxmlformats.org/drawingml/2006/main" name="5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2.xml><?xml version="1.0" encoding="utf-8"?>
<a:theme xmlns:a="http://schemas.openxmlformats.org/drawingml/2006/main" name="6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3.xml><?xml version="1.0" encoding="utf-8"?>
<a:theme xmlns:a="http://schemas.openxmlformats.org/drawingml/2006/main" name="6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4.xml><?xml version="1.0" encoding="utf-8"?>
<a:theme xmlns:a="http://schemas.openxmlformats.org/drawingml/2006/main" name="6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5.xml><?xml version="1.0" encoding="utf-8"?>
<a:theme xmlns:a="http://schemas.openxmlformats.org/drawingml/2006/main" name="6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6.xml><?xml version="1.0" encoding="utf-8"?>
<a:theme xmlns:a="http://schemas.openxmlformats.org/drawingml/2006/main" name="6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7.xml><?xml version="1.0" encoding="utf-8"?>
<a:theme xmlns:a="http://schemas.openxmlformats.org/drawingml/2006/main" name="6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8.xml><?xml version="1.0" encoding="utf-8"?>
<a:theme xmlns:a="http://schemas.openxmlformats.org/drawingml/2006/main" name="6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69.xml><?xml version="1.0" encoding="utf-8"?>
<a:theme xmlns:a="http://schemas.openxmlformats.org/drawingml/2006/main" name="6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0.xml><?xml version="1.0" encoding="utf-8"?>
<a:theme xmlns:a="http://schemas.openxmlformats.org/drawingml/2006/main" name="68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1.xml><?xml version="1.0" encoding="utf-8"?>
<a:theme xmlns:a="http://schemas.openxmlformats.org/drawingml/2006/main" name="69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2.xml><?xml version="1.0" encoding="utf-8"?>
<a:theme xmlns:a="http://schemas.openxmlformats.org/drawingml/2006/main" name="70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3.xml><?xml version="1.0" encoding="utf-8"?>
<a:theme xmlns:a="http://schemas.openxmlformats.org/drawingml/2006/main" name="71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4.xml><?xml version="1.0" encoding="utf-8"?>
<a:theme xmlns:a="http://schemas.openxmlformats.org/drawingml/2006/main" name="72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5.xml><?xml version="1.0" encoding="utf-8"?>
<a:theme xmlns:a="http://schemas.openxmlformats.org/drawingml/2006/main" name="73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6.xml><?xml version="1.0" encoding="utf-8"?>
<a:theme xmlns:a="http://schemas.openxmlformats.org/drawingml/2006/main" name="74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7.xml><?xml version="1.0" encoding="utf-8"?>
<a:theme xmlns:a="http://schemas.openxmlformats.org/drawingml/2006/main" name="75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8.xml><?xml version="1.0" encoding="utf-8"?>
<a:theme xmlns:a="http://schemas.openxmlformats.org/drawingml/2006/main" name="76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79.xml><?xml version="1.0" encoding="utf-8"?>
<a:theme xmlns:a="http://schemas.openxmlformats.org/drawingml/2006/main" name="77_zFIZYKA_7magnetyz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FIZYKA_7magnetyzm" id="{AED8BD3D-52AA-404A-880B-FCA1A415CA5B}" vid="{71F60491-5E76-4011-AB15-23B27D356883}"/>
    </a:ext>
  </a:extLst>
</a:theme>
</file>

<file path=ppt/theme/theme8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zFIZYKA_6energia</Template>
  <TotalTime>249</TotalTime>
  <Words>1021</Words>
  <Application>Microsoft Office PowerPoint</Application>
  <PresentationFormat>On-screen Show (4:3)</PresentationFormat>
  <Paragraphs>267</Paragraphs>
  <Slides>82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79</vt:i4>
      </vt:variant>
      <vt:variant>
        <vt:lpstr>Slide Titles</vt:lpstr>
      </vt:variant>
      <vt:variant>
        <vt:i4>82</vt:i4>
      </vt:variant>
    </vt:vector>
  </HeadingPairs>
  <TitlesOfParts>
    <vt:vector size="165" baseType="lpstr">
      <vt:lpstr>宋体</vt:lpstr>
      <vt:lpstr>Arial</vt:lpstr>
      <vt:lpstr>Calibri</vt:lpstr>
      <vt:lpstr>Cambria Math</vt:lpstr>
      <vt:lpstr>zFIZYKA_6energia</vt:lpstr>
      <vt:lpstr>zFIZYKA_7magnetyzm</vt:lpstr>
      <vt:lpstr>1_zFIZYKA_7magnetyzm</vt:lpstr>
      <vt:lpstr>2_zFIZYKA_7magnetyzm</vt:lpstr>
      <vt:lpstr>3_zFIZYKA_7magnetyzm</vt:lpstr>
      <vt:lpstr>4_zFIZYKA_7magnetyzm</vt:lpstr>
      <vt:lpstr>5_zFIZYKA_7magnetyzm</vt:lpstr>
      <vt:lpstr>6_zFIZYKA_7magnetyzm</vt:lpstr>
      <vt:lpstr>7_zFIZYKA_7magnetyzm</vt:lpstr>
      <vt:lpstr>8_zFIZYKA_7magnetyzm</vt:lpstr>
      <vt:lpstr>9_zFIZYKA_7magnetyzm</vt:lpstr>
      <vt:lpstr>10_zFIZYKA_7magnetyzm</vt:lpstr>
      <vt:lpstr>11_zFIZYKA_7magnetyzm</vt:lpstr>
      <vt:lpstr>12_zFIZYKA_7magnetyzm</vt:lpstr>
      <vt:lpstr>13_zFIZYKA_7magnetyzm</vt:lpstr>
      <vt:lpstr>14_zFIZYKA_7magnetyzm</vt:lpstr>
      <vt:lpstr>15_zFIZYKA_7magnetyzm</vt:lpstr>
      <vt:lpstr>16_zFIZYKA_7magnetyzm</vt:lpstr>
      <vt:lpstr>17_zFIZYKA_7magnetyzm</vt:lpstr>
      <vt:lpstr>18_zFIZYKA_7magnetyzm</vt:lpstr>
      <vt:lpstr>19_zFIZYKA_7magnetyzm</vt:lpstr>
      <vt:lpstr>20_zFIZYKA_7magnetyzm</vt:lpstr>
      <vt:lpstr>21_zFIZYKA_7magnetyzm</vt:lpstr>
      <vt:lpstr>22_zFIZYKA_7magnetyzm</vt:lpstr>
      <vt:lpstr>23_zFIZYKA_7magnetyzm</vt:lpstr>
      <vt:lpstr>24_zFIZYKA_7magnetyzm</vt:lpstr>
      <vt:lpstr>25_zFIZYKA_7magnetyzm</vt:lpstr>
      <vt:lpstr>26_zFIZYKA_7magnetyzm</vt:lpstr>
      <vt:lpstr>27_zFIZYKA_7magnetyzm</vt:lpstr>
      <vt:lpstr>28_zFIZYKA_7magnetyzm</vt:lpstr>
      <vt:lpstr>29_zFIZYKA_7magnetyzm</vt:lpstr>
      <vt:lpstr>30_zFIZYKA_7magnetyzm</vt:lpstr>
      <vt:lpstr>31_zFIZYKA_7magnetyzm</vt:lpstr>
      <vt:lpstr>32_zFIZYKA_7magnetyzm</vt:lpstr>
      <vt:lpstr>33_zFIZYKA_7magnetyzm</vt:lpstr>
      <vt:lpstr>34_zFIZYKA_7magnetyzm</vt:lpstr>
      <vt:lpstr>35_zFIZYKA_7magnetyzm</vt:lpstr>
      <vt:lpstr>36_zFIZYKA_7magnetyzm</vt:lpstr>
      <vt:lpstr>37_zFIZYKA_7magnetyzm</vt:lpstr>
      <vt:lpstr>38_zFIZYKA_7magnetyzm</vt:lpstr>
      <vt:lpstr>39_zFIZYKA_7magnetyzm</vt:lpstr>
      <vt:lpstr>40_zFIZYKA_7magnetyzm</vt:lpstr>
      <vt:lpstr>41_zFIZYKA_7magnetyzm</vt:lpstr>
      <vt:lpstr>42_zFIZYKA_7magnetyzm</vt:lpstr>
      <vt:lpstr>43_zFIZYKA_7magnetyzm</vt:lpstr>
      <vt:lpstr>44_zFIZYKA_7magnetyzm</vt:lpstr>
      <vt:lpstr>45_zFIZYKA_7magnetyzm</vt:lpstr>
      <vt:lpstr>46_zFIZYKA_7magnetyzm</vt:lpstr>
      <vt:lpstr>47_zFIZYKA_7magnetyzm</vt:lpstr>
      <vt:lpstr>48_zFIZYKA_7magnetyzm</vt:lpstr>
      <vt:lpstr>49_zFIZYKA_7magnetyzm</vt:lpstr>
      <vt:lpstr>50_zFIZYKA_7magnetyzm</vt:lpstr>
      <vt:lpstr>51_zFIZYKA_7magnetyzm</vt:lpstr>
      <vt:lpstr>52_zFIZYKA_7magnetyzm</vt:lpstr>
      <vt:lpstr>53_zFIZYKA_7magnetyzm</vt:lpstr>
      <vt:lpstr>54_zFIZYKA_7magnetyzm</vt:lpstr>
      <vt:lpstr>55_zFIZYKA_7magnetyzm</vt:lpstr>
      <vt:lpstr>56_zFIZYKA_7magnetyzm</vt:lpstr>
      <vt:lpstr>57_zFIZYKA_7magnetyzm</vt:lpstr>
      <vt:lpstr>58_zFIZYKA_7magnetyzm</vt:lpstr>
      <vt:lpstr>59_zFIZYKA_7magnetyzm</vt:lpstr>
      <vt:lpstr>60_zFIZYKA_7magnetyzm</vt:lpstr>
      <vt:lpstr>61_zFIZYKA_7magnetyzm</vt:lpstr>
      <vt:lpstr>62_zFIZYKA_7magnetyzm</vt:lpstr>
      <vt:lpstr>63_zFIZYKA_7magnetyzm</vt:lpstr>
      <vt:lpstr>64_zFIZYKA_7magnetyzm</vt:lpstr>
      <vt:lpstr>65_zFIZYKA_7magnetyzm</vt:lpstr>
      <vt:lpstr>66_zFIZYKA_7magnetyzm</vt:lpstr>
      <vt:lpstr>67_zFIZYKA_7magnetyzm</vt:lpstr>
      <vt:lpstr>68_zFIZYKA_7magnetyzm</vt:lpstr>
      <vt:lpstr>69_zFIZYKA_7magnetyzm</vt:lpstr>
      <vt:lpstr>70_zFIZYKA_7magnetyzm</vt:lpstr>
      <vt:lpstr>71_zFIZYKA_7magnetyzm</vt:lpstr>
      <vt:lpstr>72_zFIZYKA_7magnetyzm</vt:lpstr>
      <vt:lpstr>73_zFIZYKA_7magnetyzm</vt:lpstr>
      <vt:lpstr>74_zFIZYKA_7magnetyzm</vt:lpstr>
      <vt:lpstr>75_zFIZYKA_7magnetyzm</vt:lpstr>
      <vt:lpstr>76_zFIZYKA_7magnetyzm</vt:lpstr>
      <vt:lpstr>77_zFIZYKA_7magnetyzm</vt:lpstr>
      <vt:lpstr>Magnesy wokół nas </vt:lpstr>
      <vt:lpstr>Tales z Miletu</vt:lpstr>
      <vt:lpstr>Doświadczenie 1.  Oddziaływanie magnesów pomiędzy sobą</vt:lpstr>
      <vt:lpstr>Doświadczenie 2.  Oddziaływanie magnesów między sobą.</vt:lpstr>
      <vt:lpstr>Jeż z żelaznymi kolcami</vt:lpstr>
      <vt:lpstr>Pole magnetyczne</vt:lpstr>
      <vt:lpstr>Doświadczenie 1. Linie pola  magnetycznego wokół magnesu sztabkowego</vt:lpstr>
      <vt:lpstr>Doświadczenie 2.  Zachowanie opiłków wokół magnesów</vt:lpstr>
      <vt:lpstr>Doświadczenie 3.  Zachowanie opiłków żelaza  pomiędzy magnesami sztabkowymi</vt:lpstr>
      <vt:lpstr>Co lubi magnes, a czego nie?</vt:lpstr>
      <vt:lpstr>Ferromagnetyki</vt:lpstr>
      <vt:lpstr>Diamagnetyki</vt:lpstr>
      <vt:lpstr>Paramagnetyki</vt:lpstr>
      <vt:lpstr>Doświadczenie 1. Linie pola  magnetycznego wokół magnesu sztabkowego.</vt:lpstr>
      <vt:lpstr>Doświadczenie 2.  Rozróżnienie ferro-, para- i diamagnetyków.</vt:lpstr>
      <vt:lpstr>Doświadczenie 3.  Właściwości magnetyczne wody</vt:lpstr>
      <vt:lpstr>Doświadczenie 4.  Lewitacja diamagnetyczna</vt:lpstr>
      <vt:lpstr>Ekranowanie pola magnetycznego</vt:lpstr>
      <vt:lpstr>Ferromagnetyki</vt:lpstr>
      <vt:lpstr>Doświadczenie 1. Ekranowanie pola magnetycznego </vt:lpstr>
      <vt:lpstr>Doświadczenie 2. Stal miękka i twarda</vt:lpstr>
      <vt:lpstr>Ziemia jako gigantyczny magnes</vt:lpstr>
      <vt:lpstr>Ziemia jako gigantyczny magnes</vt:lpstr>
      <vt:lpstr>Kompas</vt:lpstr>
      <vt:lpstr>Doświadczenie 1.  Czy kompas zawsze wskazuje północ?</vt:lpstr>
      <vt:lpstr>Doświadczenie 2.  Budujemy swój własny kompas.</vt:lpstr>
      <vt:lpstr>Doświadczenie 2.  Budujemy swój własny kompas.</vt:lpstr>
      <vt:lpstr>Doświadczenie Oersteda</vt:lpstr>
      <vt:lpstr>Doświadczenie Oersteda</vt:lpstr>
      <vt:lpstr>Reguła prawej dłoni</vt:lpstr>
      <vt:lpstr>Doświadczenie 1.  Doświadczenie Oersteda.</vt:lpstr>
      <vt:lpstr>Doświadczenie 2.  Linie pola magnetycznego wokół  prostoliniowego przewodu z płynącym prądem.</vt:lpstr>
      <vt:lpstr>Doświadczenie 2.  Budujemy swój własny kompas.</vt:lpstr>
      <vt:lpstr>Budujemy huśtawkę –  Badanie siły elektrodynamicznej</vt:lpstr>
      <vt:lpstr>Siła elektrodynamiczna  (magnetyczna)</vt:lpstr>
      <vt:lpstr>Siła elektrodynamiczna  (magnetyczna)</vt:lpstr>
      <vt:lpstr>Doświadczenie 1. Huśtawka elektrodynamiczna.</vt:lpstr>
      <vt:lpstr>Zadanie 1.</vt:lpstr>
      <vt:lpstr>Budowa silnika elektrycznego</vt:lpstr>
      <vt:lpstr>Rodzaje silników elektrycznych</vt:lpstr>
      <vt:lpstr>Silnik prądu stałego</vt:lpstr>
      <vt:lpstr>Doświadczenie 1.  Budowa silnika prądu stałego.</vt:lpstr>
      <vt:lpstr>Doświadczenie 1.  Budowa silnika prądu stałego.</vt:lpstr>
      <vt:lpstr>Doświadczenie 1. Budowa silnika prądu stałego.</vt:lpstr>
      <vt:lpstr>PowerPoint Presentation</vt:lpstr>
      <vt:lpstr>Prądnica</vt:lpstr>
      <vt:lpstr>Prądnica </vt:lpstr>
      <vt:lpstr>Indukcja elektromagnetyczna</vt:lpstr>
      <vt:lpstr>Doświadczenie 1.  Budowa prądnicy</vt:lpstr>
      <vt:lpstr>Doświadczenie 2.  Silnik elektryczny, jako prądnica</vt:lpstr>
      <vt:lpstr>Elektromagnes</vt:lpstr>
      <vt:lpstr>Elektromagnes</vt:lpstr>
      <vt:lpstr>Elektromagnes</vt:lpstr>
      <vt:lpstr>Elektromagnes</vt:lpstr>
      <vt:lpstr>Doświadczenie 1.  Pole magnetyczne wokół cewki</vt:lpstr>
      <vt:lpstr>Doświadczenie 2.  Budowa elektromagnesu</vt:lpstr>
      <vt:lpstr>Doświadczenie 2. Budowa elektromagnesu</vt:lpstr>
      <vt:lpstr>Co zorza polarna ma wspólnego z ładunkiem elektrycznym?</vt:lpstr>
      <vt:lpstr>Co zorza polarna ma wspólnego z ładunkiem elektrycznym?</vt:lpstr>
      <vt:lpstr>Siła Lorentza </vt:lpstr>
      <vt:lpstr>Siła Lorentza</vt:lpstr>
      <vt:lpstr>Doświadczenie 1.  Ruch elektronów w polu magnetycznym.</vt:lpstr>
      <vt:lpstr>Zadania</vt:lpstr>
      <vt:lpstr>Zadania</vt:lpstr>
      <vt:lpstr>Siła elektrodynamiczna zadania</vt:lpstr>
      <vt:lpstr>Siła elektrodynamiczna  (magnetyczna)</vt:lpstr>
      <vt:lpstr>Zadanie 1.</vt:lpstr>
      <vt:lpstr>Zadanie 2.</vt:lpstr>
      <vt:lpstr>Transformator</vt:lpstr>
      <vt:lpstr>Transformator</vt:lpstr>
      <vt:lpstr>Transformator</vt:lpstr>
      <vt:lpstr>Transformator</vt:lpstr>
      <vt:lpstr>Transformator</vt:lpstr>
      <vt:lpstr>Zadanie 1.</vt:lpstr>
      <vt:lpstr>Powtórzenie wiadomości</vt:lpstr>
      <vt:lpstr>Prezentacja  wylosowanych tematów</vt:lpstr>
      <vt:lpstr>Prezentacja  wylosowanych tematów</vt:lpstr>
      <vt:lpstr>Co dowiedzieliśmy się o magnesach –  Sprawdzian wiedzy i umiejętności</vt:lpstr>
      <vt:lpstr>Co dowiedzieliśmy się o magnesach?</vt:lpstr>
      <vt:lpstr>Co dowiedzieliśmy się o magnesach?</vt:lpstr>
      <vt:lpstr>Co dowiedzieliśmy się o magnesach?</vt:lpstr>
      <vt:lpstr>Co dowiedzieliśmy się o magnesach?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ATOM</dc:title>
  <dc:creator>Zbyszek</dc:creator>
  <cp:lastModifiedBy>Artur</cp:lastModifiedBy>
  <cp:revision>40</cp:revision>
  <dcterms:created xsi:type="dcterms:W3CDTF">2015-03-30T20:47:07Z</dcterms:created>
  <dcterms:modified xsi:type="dcterms:W3CDTF">2015-08-19T10:28:30Z</dcterms:modified>
</cp:coreProperties>
</file>