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Default Extension="xlsx" ContentType="application/vnd.openxmlformats-officedocument.spreadsheetml.sheet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Masters/slideMaster60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Masters/slideMaster62.xml" ContentType="application/vnd.openxmlformats-officedocument.presentationml.slideMaster+xml"/>
  <Override PartName="/ppt/slideMasters/slideMaster63.xml" ContentType="application/vnd.openxmlformats-officedocument.presentationml.slideMaster+xml"/>
  <Override PartName="/ppt/slideMasters/slideMaster64.xml" ContentType="application/vnd.openxmlformats-officedocument.presentationml.slideMaster+xml"/>
  <Override PartName="/ppt/slideMasters/slideMaster65.xml" ContentType="application/vnd.openxmlformats-officedocument.presentationml.slideMaster+xml"/>
  <Override PartName="/ppt/slideMasters/slideMaster66.xml" ContentType="application/vnd.openxmlformats-officedocument.presentationml.slideMaster+xml"/>
  <Override PartName="/ppt/slideMasters/slideMaster67.xml" ContentType="application/vnd.openxmlformats-officedocument.presentationml.slideMaster+xml"/>
  <Override PartName="/ppt/slideMasters/slideMaster68.xml" ContentType="application/vnd.openxmlformats-officedocument.presentationml.slideMaster+xml"/>
  <Override PartName="/ppt/slideMasters/slideMaster69.xml" ContentType="application/vnd.openxmlformats-officedocument.presentationml.slideMaster+xml"/>
  <Override PartName="/ppt/slideMasters/slideMaster70.xml" ContentType="application/vnd.openxmlformats-officedocument.presentationml.slideMaster+xml"/>
  <Override PartName="/ppt/slideMasters/slideMaster71.xml" ContentType="application/vnd.openxmlformats-officedocument.presentationml.slideMaster+xml"/>
  <Override PartName="/ppt/slideMasters/slideMaster72.xml" ContentType="application/vnd.openxmlformats-officedocument.presentationml.slideMaster+xml"/>
  <Override PartName="/ppt/slideMasters/slideMaster73.xml" ContentType="application/vnd.openxmlformats-officedocument.presentationml.slideMaster+xml"/>
  <Override PartName="/ppt/slideMasters/slideMaster7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slideLayouts/slideLayout12.xml" ContentType="application/vnd.openxmlformats-officedocument.presentationml.slideLayout+xml"/>
  <Override PartName="/ppt/theme/theme10.xml" ContentType="application/vnd.openxmlformats-officedocument.theme+xml"/>
  <Override PartName="/ppt/slideLayouts/slideLayout13.xml" ContentType="application/vnd.openxmlformats-officedocument.presentationml.slideLayout+xml"/>
  <Override PartName="/ppt/theme/theme11.xml" ContentType="application/vnd.openxmlformats-officedocument.theme+xml"/>
  <Override PartName="/ppt/slideLayouts/slideLayout14.xml" ContentType="application/vnd.openxmlformats-officedocument.presentationml.slideLayout+xml"/>
  <Override PartName="/ppt/theme/theme12.xml" ContentType="application/vnd.openxmlformats-officedocument.theme+xml"/>
  <Override PartName="/ppt/slideLayouts/slideLayout15.xml" ContentType="application/vnd.openxmlformats-officedocument.presentationml.slideLayout+xml"/>
  <Override PartName="/ppt/theme/theme13.xml" ContentType="application/vnd.openxmlformats-officedocument.theme+xml"/>
  <Override PartName="/ppt/slideLayouts/slideLayout16.xml" ContentType="application/vnd.openxmlformats-officedocument.presentationml.slideLayout+xml"/>
  <Override PartName="/ppt/theme/theme14.xml" ContentType="application/vnd.openxmlformats-officedocument.theme+xml"/>
  <Override PartName="/ppt/slideLayouts/slideLayout17.xml" ContentType="application/vnd.openxmlformats-officedocument.presentationml.slideLayout+xml"/>
  <Override PartName="/ppt/theme/theme15.xml" ContentType="application/vnd.openxmlformats-officedocument.theme+xml"/>
  <Override PartName="/ppt/slideLayouts/slideLayout18.xml" ContentType="application/vnd.openxmlformats-officedocument.presentationml.slideLayout+xml"/>
  <Override PartName="/ppt/theme/theme16.xml" ContentType="application/vnd.openxmlformats-officedocument.theme+xml"/>
  <Override PartName="/ppt/slideLayouts/slideLayout19.xml" ContentType="application/vnd.openxmlformats-officedocument.presentationml.slideLayout+xml"/>
  <Override PartName="/ppt/theme/theme17.xml" ContentType="application/vnd.openxmlformats-officedocument.theme+xml"/>
  <Override PartName="/ppt/slideLayouts/slideLayout20.xml" ContentType="application/vnd.openxmlformats-officedocument.presentationml.slideLayout+xml"/>
  <Override PartName="/ppt/theme/theme18.xml" ContentType="application/vnd.openxmlformats-officedocument.theme+xml"/>
  <Override PartName="/ppt/slideLayouts/slideLayout21.xml" ContentType="application/vnd.openxmlformats-officedocument.presentationml.slideLayout+xml"/>
  <Override PartName="/ppt/theme/theme19.xml" ContentType="application/vnd.openxmlformats-officedocument.theme+xml"/>
  <Override PartName="/ppt/slideLayouts/slideLayout22.xml" ContentType="application/vnd.openxmlformats-officedocument.presentationml.slideLayout+xml"/>
  <Override PartName="/ppt/theme/theme20.xml" ContentType="application/vnd.openxmlformats-officedocument.theme+xml"/>
  <Override PartName="/ppt/slideLayouts/slideLayout23.xml" ContentType="application/vnd.openxmlformats-officedocument.presentationml.slideLayout+xml"/>
  <Override PartName="/ppt/theme/theme21.xml" ContentType="application/vnd.openxmlformats-officedocument.theme+xml"/>
  <Override PartName="/ppt/slideLayouts/slideLayout24.xml" ContentType="application/vnd.openxmlformats-officedocument.presentationml.slideLayout+xml"/>
  <Override PartName="/ppt/theme/theme22.xml" ContentType="application/vnd.openxmlformats-officedocument.theme+xml"/>
  <Override PartName="/ppt/slideLayouts/slideLayout25.xml" ContentType="application/vnd.openxmlformats-officedocument.presentationml.slideLayout+xml"/>
  <Override PartName="/ppt/theme/theme23.xml" ContentType="application/vnd.openxmlformats-officedocument.theme+xml"/>
  <Override PartName="/ppt/slideLayouts/slideLayout26.xml" ContentType="application/vnd.openxmlformats-officedocument.presentationml.slideLayout+xml"/>
  <Override PartName="/ppt/theme/theme24.xml" ContentType="application/vnd.openxmlformats-officedocument.theme+xml"/>
  <Override PartName="/ppt/slideLayouts/slideLayout27.xml" ContentType="application/vnd.openxmlformats-officedocument.presentationml.slideLayout+xml"/>
  <Override PartName="/ppt/theme/theme25.xml" ContentType="application/vnd.openxmlformats-officedocument.theme+xml"/>
  <Override PartName="/ppt/slideLayouts/slideLayout28.xml" ContentType="application/vnd.openxmlformats-officedocument.presentationml.slideLayout+xml"/>
  <Override PartName="/ppt/theme/theme26.xml" ContentType="application/vnd.openxmlformats-officedocument.theme+xml"/>
  <Override PartName="/ppt/slideLayouts/slideLayout29.xml" ContentType="application/vnd.openxmlformats-officedocument.presentationml.slideLayout+xml"/>
  <Override PartName="/ppt/theme/theme27.xml" ContentType="application/vnd.openxmlformats-officedocument.theme+xml"/>
  <Override PartName="/ppt/slideLayouts/slideLayout30.xml" ContentType="application/vnd.openxmlformats-officedocument.presentationml.slideLayout+xml"/>
  <Override PartName="/ppt/theme/theme28.xml" ContentType="application/vnd.openxmlformats-officedocument.theme+xml"/>
  <Override PartName="/ppt/slideLayouts/slideLayout31.xml" ContentType="application/vnd.openxmlformats-officedocument.presentationml.slideLayout+xml"/>
  <Override PartName="/ppt/theme/theme29.xml" ContentType="application/vnd.openxmlformats-officedocument.theme+xml"/>
  <Override PartName="/ppt/slideLayouts/slideLayout32.xml" ContentType="application/vnd.openxmlformats-officedocument.presentationml.slideLayout+xml"/>
  <Override PartName="/ppt/theme/theme30.xml" ContentType="application/vnd.openxmlformats-officedocument.theme+xml"/>
  <Override PartName="/ppt/slideLayouts/slideLayout33.xml" ContentType="application/vnd.openxmlformats-officedocument.presentationml.slideLayout+xml"/>
  <Override PartName="/ppt/theme/theme31.xml" ContentType="application/vnd.openxmlformats-officedocument.theme+xml"/>
  <Override PartName="/ppt/slideLayouts/slideLayout34.xml" ContentType="application/vnd.openxmlformats-officedocument.presentationml.slideLayout+xml"/>
  <Override PartName="/ppt/theme/theme32.xml" ContentType="application/vnd.openxmlformats-officedocument.theme+xml"/>
  <Override PartName="/ppt/slideLayouts/slideLayout35.xml" ContentType="application/vnd.openxmlformats-officedocument.presentationml.slideLayout+xml"/>
  <Override PartName="/ppt/theme/theme33.xml" ContentType="application/vnd.openxmlformats-officedocument.theme+xml"/>
  <Override PartName="/ppt/slideLayouts/slideLayout36.xml" ContentType="application/vnd.openxmlformats-officedocument.presentationml.slideLayout+xml"/>
  <Override PartName="/ppt/theme/theme34.xml" ContentType="application/vnd.openxmlformats-officedocument.theme+xml"/>
  <Override PartName="/ppt/slideLayouts/slideLayout37.xml" ContentType="application/vnd.openxmlformats-officedocument.presentationml.slideLayout+xml"/>
  <Override PartName="/ppt/theme/theme35.xml" ContentType="application/vnd.openxmlformats-officedocument.theme+xml"/>
  <Override PartName="/ppt/slideLayouts/slideLayout38.xml" ContentType="application/vnd.openxmlformats-officedocument.presentationml.slideLayout+xml"/>
  <Override PartName="/ppt/theme/theme36.xml" ContentType="application/vnd.openxmlformats-officedocument.theme+xml"/>
  <Override PartName="/ppt/slideLayouts/slideLayout39.xml" ContentType="application/vnd.openxmlformats-officedocument.presentationml.slideLayout+xml"/>
  <Override PartName="/ppt/theme/theme37.xml" ContentType="application/vnd.openxmlformats-officedocument.theme+xml"/>
  <Override PartName="/ppt/slideLayouts/slideLayout40.xml" ContentType="application/vnd.openxmlformats-officedocument.presentationml.slideLayout+xml"/>
  <Override PartName="/ppt/theme/theme38.xml" ContentType="application/vnd.openxmlformats-officedocument.theme+xml"/>
  <Override PartName="/ppt/slideLayouts/slideLayout41.xml" ContentType="application/vnd.openxmlformats-officedocument.presentationml.slideLayout+xml"/>
  <Override PartName="/ppt/theme/theme39.xml" ContentType="application/vnd.openxmlformats-officedocument.theme+xml"/>
  <Override PartName="/ppt/slideLayouts/slideLayout42.xml" ContentType="application/vnd.openxmlformats-officedocument.presentationml.slideLayout+xml"/>
  <Override PartName="/ppt/theme/theme40.xml" ContentType="application/vnd.openxmlformats-officedocument.theme+xml"/>
  <Override PartName="/ppt/slideLayouts/slideLayout43.xml" ContentType="application/vnd.openxmlformats-officedocument.presentationml.slideLayout+xml"/>
  <Override PartName="/ppt/theme/theme41.xml" ContentType="application/vnd.openxmlformats-officedocument.theme+xml"/>
  <Override PartName="/ppt/slideLayouts/slideLayout44.xml" ContentType="application/vnd.openxmlformats-officedocument.presentationml.slideLayout+xml"/>
  <Override PartName="/ppt/theme/theme42.xml" ContentType="application/vnd.openxmlformats-officedocument.theme+xml"/>
  <Override PartName="/ppt/slideLayouts/slideLayout45.xml" ContentType="application/vnd.openxmlformats-officedocument.presentationml.slideLayout+xml"/>
  <Override PartName="/ppt/theme/theme43.xml" ContentType="application/vnd.openxmlformats-officedocument.theme+xml"/>
  <Override PartName="/ppt/slideLayouts/slideLayout46.xml" ContentType="application/vnd.openxmlformats-officedocument.presentationml.slideLayout+xml"/>
  <Override PartName="/ppt/theme/theme44.xml" ContentType="application/vnd.openxmlformats-officedocument.theme+xml"/>
  <Override PartName="/ppt/slideLayouts/slideLayout47.xml" ContentType="application/vnd.openxmlformats-officedocument.presentationml.slideLayout+xml"/>
  <Override PartName="/ppt/theme/theme45.xml" ContentType="application/vnd.openxmlformats-officedocument.theme+xml"/>
  <Override PartName="/ppt/slideLayouts/slideLayout48.xml" ContentType="application/vnd.openxmlformats-officedocument.presentationml.slideLayout+xml"/>
  <Override PartName="/ppt/theme/theme46.xml" ContentType="application/vnd.openxmlformats-officedocument.theme+xml"/>
  <Override PartName="/ppt/slideLayouts/slideLayout49.xml" ContentType="application/vnd.openxmlformats-officedocument.presentationml.slideLayout+xml"/>
  <Override PartName="/ppt/theme/theme47.xml" ContentType="application/vnd.openxmlformats-officedocument.theme+xml"/>
  <Override PartName="/ppt/slideLayouts/slideLayout50.xml" ContentType="application/vnd.openxmlformats-officedocument.presentationml.slideLayout+xml"/>
  <Override PartName="/ppt/theme/theme48.xml" ContentType="application/vnd.openxmlformats-officedocument.theme+xml"/>
  <Override PartName="/ppt/slideLayouts/slideLayout51.xml" ContentType="application/vnd.openxmlformats-officedocument.presentationml.slideLayout+xml"/>
  <Override PartName="/ppt/theme/theme49.xml" ContentType="application/vnd.openxmlformats-officedocument.theme+xml"/>
  <Override PartName="/ppt/slideLayouts/slideLayout52.xml" ContentType="application/vnd.openxmlformats-officedocument.presentationml.slideLayout+xml"/>
  <Override PartName="/ppt/theme/theme50.xml" ContentType="application/vnd.openxmlformats-officedocument.theme+xml"/>
  <Override PartName="/ppt/slideLayouts/slideLayout53.xml" ContentType="application/vnd.openxmlformats-officedocument.presentationml.slideLayout+xml"/>
  <Override PartName="/ppt/theme/theme51.xml" ContentType="application/vnd.openxmlformats-officedocument.theme+xml"/>
  <Override PartName="/ppt/slideLayouts/slideLayout54.xml" ContentType="application/vnd.openxmlformats-officedocument.presentationml.slideLayout+xml"/>
  <Override PartName="/ppt/theme/theme52.xml" ContentType="application/vnd.openxmlformats-officedocument.theme+xml"/>
  <Override PartName="/ppt/slideLayouts/slideLayout55.xml" ContentType="application/vnd.openxmlformats-officedocument.presentationml.slideLayout+xml"/>
  <Override PartName="/ppt/theme/theme53.xml" ContentType="application/vnd.openxmlformats-officedocument.theme+xml"/>
  <Override PartName="/ppt/slideLayouts/slideLayout56.xml" ContentType="application/vnd.openxmlformats-officedocument.presentationml.slideLayout+xml"/>
  <Override PartName="/ppt/theme/theme54.xml" ContentType="application/vnd.openxmlformats-officedocument.theme+xml"/>
  <Override PartName="/ppt/slideLayouts/slideLayout57.xml" ContentType="application/vnd.openxmlformats-officedocument.presentationml.slideLayout+xml"/>
  <Override PartName="/ppt/theme/theme55.xml" ContentType="application/vnd.openxmlformats-officedocument.theme+xml"/>
  <Override PartName="/ppt/slideLayouts/slideLayout58.xml" ContentType="application/vnd.openxmlformats-officedocument.presentationml.slideLayout+xml"/>
  <Override PartName="/ppt/theme/theme56.xml" ContentType="application/vnd.openxmlformats-officedocument.theme+xml"/>
  <Override PartName="/ppt/slideLayouts/slideLayout59.xml" ContentType="application/vnd.openxmlformats-officedocument.presentationml.slideLayout+xml"/>
  <Override PartName="/ppt/theme/theme57.xml" ContentType="application/vnd.openxmlformats-officedocument.theme+xml"/>
  <Override PartName="/ppt/slideLayouts/slideLayout60.xml" ContentType="application/vnd.openxmlformats-officedocument.presentationml.slideLayout+xml"/>
  <Override PartName="/ppt/theme/theme58.xml" ContentType="application/vnd.openxmlformats-officedocument.theme+xml"/>
  <Override PartName="/ppt/slideLayouts/slideLayout61.xml" ContentType="application/vnd.openxmlformats-officedocument.presentationml.slideLayout+xml"/>
  <Override PartName="/ppt/theme/theme59.xml" ContentType="application/vnd.openxmlformats-officedocument.theme+xml"/>
  <Override PartName="/ppt/slideLayouts/slideLayout62.xml" ContentType="application/vnd.openxmlformats-officedocument.presentationml.slideLayout+xml"/>
  <Override PartName="/ppt/theme/theme60.xml" ContentType="application/vnd.openxmlformats-officedocument.theme+xml"/>
  <Override PartName="/ppt/slideLayouts/slideLayout63.xml" ContentType="application/vnd.openxmlformats-officedocument.presentationml.slideLayout+xml"/>
  <Override PartName="/ppt/theme/theme61.xml" ContentType="application/vnd.openxmlformats-officedocument.theme+xml"/>
  <Override PartName="/ppt/slideLayouts/slideLayout64.xml" ContentType="application/vnd.openxmlformats-officedocument.presentationml.slideLayout+xml"/>
  <Override PartName="/ppt/theme/theme62.xml" ContentType="application/vnd.openxmlformats-officedocument.theme+xml"/>
  <Override PartName="/ppt/slideLayouts/slideLayout65.xml" ContentType="application/vnd.openxmlformats-officedocument.presentationml.slideLayout+xml"/>
  <Override PartName="/ppt/theme/theme63.xml" ContentType="application/vnd.openxmlformats-officedocument.theme+xml"/>
  <Override PartName="/ppt/slideLayouts/slideLayout66.xml" ContentType="application/vnd.openxmlformats-officedocument.presentationml.slideLayout+xml"/>
  <Override PartName="/ppt/theme/theme64.xml" ContentType="application/vnd.openxmlformats-officedocument.theme+xml"/>
  <Override PartName="/ppt/slideLayouts/slideLayout67.xml" ContentType="application/vnd.openxmlformats-officedocument.presentationml.slideLayout+xml"/>
  <Override PartName="/ppt/theme/theme65.xml" ContentType="application/vnd.openxmlformats-officedocument.theme+xml"/>
  <Override PartName="/ppt/slideLayouts/slideLayout68.xml" ContentType="application/vnd.openxmlformats-officedocument.presentationml.slideLayout+xml"/>
  <Override PartName="/ppt/theme/theme66.xml" ContentType="application/vnd.openxmlformats-officedocument.theme+xml"/>
  <Override PartName="/ppt/slideLayouts/slideLayout69.xml" ContentType="application/vnd.openxmlformats-officedocument.presentationml.slideLayout+xml"/>
  <Override PartName="/ppt/theme/theme67.xml" ContentType="application/vnd.openxmlformats-officedocument.theme+xml"/>
  <Override PartName="/ppt/slideLayouts/slideLayout70.xml" ContentType="application/vnd.openxmlformats-officedocument.presentationml.slideLayout+xml"/>
  <Override PartName="/ppt/theme/theme68.xml" ContentType="application/vnd.openxmlformats-officedocument.theme+xml"/>
  <Override PartName="/ppt/slideLayouts/slideLayout71.xml" ContentType="application/vnd.openxmlformats-officedocument.presentationml.slideLayout+xml"/>
  <Override PartName="/ppt/theme/theme69.xml" ContentType="application/vnd.openxmlformats-officedocument.theme+xml"/>
  <Override PartName="/ppt/slideLayouts/slideLayout72.xml" ContentType="application/vnd.openxmlformats-officedocument.presentationml.slideLayout+xml"/>
  <Override PartName="/ppt/theme/theme70.xml" ContentType="application/vnd.openxmlformats-officedocument.theme+xml"/>
  <Override PartName="/ppt/slideLayouts/slideLayout73.xml" ContentType="application/vnd.openxmlformats-officedocument.presentationml.slideLayout+xml"/>
  <Override PartName="/ppt/theme/theme71.xml" ContentType="application/vnd.openxmlformats-officedocument.theme+xml"/>
  <Override PartName="/ppt/slideLayouts/slideLayout74.xml" ContentType="application/vnd.openxmlformats-officedocument.presentationml.slideLayout+xml"/>
  <Override PartName="/ppt/theme/theme72.xml" ContentType="application/vnd.openxmlformats-officedocument.theme+xml"/>
  <Override PartName="/ppt/slideLayouts/slideLayout75.xml" ContentType="application/vnd.openxmlformats-officedocument.presentationml.slideLayout+xml"/>
  <Override PartName="/ppt/theme/theme73.xml" ContentType="application/vnd.openxmlformats-officedocument.theme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74.xml" ContentType="application/vnd.openxmlformats-officedocument.theme+xml"/>
  <Override PartName="/ppt/theme/theme75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1.xml" ContentType="application/vnd.openxmlformats-officedocument.presentationml.notesSlide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5" r:id="rId2"/>
    <p:sldMasterId id="2147483667" r:id="rId3"/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1" r:id="rId10"/>
    <p:sldMasterId id="2147483683" r:id="rId11"/>
    <p:sldMasterId id="2147483685" r:id="rId12"/>
    <p:sldMasterId id="2147483689" r:id="rId13"/>
    <p:sldMasterId id="2147483691" r:id="rId14"/>
    <p:sldMasterId id="2147483693" r:id="rId15"/>
    <p:sldMasterId id="2147483695" r:id="rId16"/>
    <p:sldMasterId id="2147483697" r:id="rId17"/>
    <p:sldMasterId id="2147483699" r:id="rId18"/>
    <p:sldMasterId id="2147483701" r:id="rId19"/>
    <p:sldMasterId id="2147483703" r:id="rId20"/>
    <p:sldMasterId id="2147483705" r:id="rId21"/>
    <p:sldMasterId id="2147483707" r:id="rId22"/>
    <p:sldMasterId id="2147483709" r:id="rId23"/>
    <p:sldMasterId id="2147483711" r:id="rId24"/>
    <p:sldMasterId id="2147483713" r:id="rId25"/>
    <p:sldMasterId id="2147483715" r:id="rId26"/>
    <p:sldMasterId id="2147483717" r:id="rId27"/>
    <p:sldMasterId id="2147483719" r:id="rId28"/>
    <p:sldMasterId id="2147483721" r:id="rId29"/>
    <p:sldMasterId id="2147483723" r:id="rId30"/>
    <p:sldMasterId id="2147483725" r:id="rId31"/>
    <p:sldMasterId id="2147483727" r:id="rId32"/>
    <p:sldMasterId id="2147483729" r:id="rId33"/>
    <p:sldMasterId id="2147483731" r:id="rId34"/>
    <p:sldMasterId id="2147483733" r:id="rId35"/>
    <p:sldMasterId id="2147483735" r:id="rId36"/>
    <p:sldMasterId id="2147483737" r:id="rId37"/>
    <p:sldMasterId id="2147483739" r:id="rId38"/>
    <p:sldMasterId id="2147483741" r:id="rId39"/>
    <p:sldMasterId id="2147483743" r:id="rId40"/>
    <p:sldMasterId id="2147483745" r:id="rId41"/>
    <p:sldMasterId id="2147483747" r:id="rId42"/>
    <p:sldMasterId id="2147483751" r:id="rId43"/>
    <p:sldMasterId id="2147483753" r:id="rId44"/>
    <p:sldMasterId id="2147483755" r:id="rId45"/>
    <p:sldMasterId id="2147483757" r:id="rId46"/>
    <p:sldMasterId id="2147483759" r:id="rId47"/>
    <p:sldMasterId id="2147483761" r:id="rId48"/>
    <p:sldMasterId id="2147483763" r:id="rId49"/>
    <p:sldMasterId id="2147483765" r:id="rId50"/>
    <p:sldMasterId id="2147483767" r:id="rId51"/>
    <p:sldMasterId id="2147483769" r:id="rId52"/>
    <p:sldMasterId id="2147483771" r:id="rId53"/>
    <p:sldMasterId id="2147483773" r:id="rId54"/>
    <p:sldMasterId id="2147483775" r:id="rId55"/>
    <p:sldMasterId id="2147483777" r:id="rId56"/>
    <p:sldMasterId id="2147483781" r:id="rId57"/>
    <p:sldMasterId id="2147483785" r:id="rId58"/>
    <p:sldMasterId id="2147483787" r:id="rId59"/>
    <p:sldMasterId id="2147483789" r:id="rId60"/>
    <p:sldMasterId id="2147483791" r:id="rId61"/>
    <p:sldMasterId id="2147483793" r:id="rId62"/>
    <p:sldMasterId id="2147483795" r:id="rId63"/>
    <p:sldMasterId id="2147483797" r:id="rId64"/>
    <p:sldMasterId id="2147483799" r:id="rId65"/>
    <p:sldMasterId id="2147483801" r:id="rId66"/>
    <p:sldMasterId id="2147483803" r:id="rId67"/>
    <p:sldMasterId id="2147483805" r:id="rId68"/>
    <p:sldMasterId id="2147483807" r:id="rId69"/>
    <p:sldMasterId id="2147483809" r:id="rId70"/>
    <p:sldMasterId id="2147483811" r:id="rId71"/>
    <p:sldMasterId id="2147483813" r:id="rId72"/>
    <p:sldMasterId id="2147483815" r:id="rId73"/>
    <p:sldMasterId id="2147483819" r:id="rId74"/>
  </p:sldMasterIdLst>
  <p:notesMasterIdLst>
    <p:notesMasterId r:id="rId173"/>
  </p:notesMasterIdLst>
  <p:sldIdLst>
    <p:sldId id="256" r:id="rId75"/>
    <p:sldId id="257" r:id="rId76"/>
    <p:sldId id="258" r:id="rId77"/>
    <p:sldId id="259" r:id="rId78"/>
    <p:sldId id="260" r:id="rId79"/>
    <p:sldId id="261" r:id="rId80"/>
    <p:sldId id="262" r:id="rId81"/>
    <p:sldId id="263" r:id="rId82"/>
    <p:sldId id="264" r:id="rId83"/>
    <p:sldId id="266" r:id="rId84"/>
    <p:sldId id="265" r:id="rId85"/>
    <p:sldId id="267" r:id="rId86"/>
    <p:sldId id="268" r:id="rId87"/>
    <p:sldId id="269" r:id="rId88"/>
    <p:sldId id="270" r:id="rId89"/>
    <p:sldId id="271" r:id="rId90"/>
    <p:sldId id="272" r:id="rId91"/>
    <p:sldId id="273" r:id="rId92"/>
    <p:sldId id="274" r:id="rId93"/>
    <p:sldId id="275" r:id="rId94"/>
    <p:sldId id="276" r:id="rId95"/>
    <p:sldId id="277" r:id="rId96"/>
    <p:sldId id="279" r:id="rId97"/>
    <p:sldId id="280" r:id="rId98"/>
    <p:sldId id="281" r:id="rId99"/>
    <p:sldId id="282" r:id="rId100"/>
    <p:sldId id="283" r:id="rId101"/>
    <p:sldId id="284" r:id="rId102"/>
    <p:sldId id="285" r:id="rId103"/>
    <p:sldId id="286" r:id="rId104"/>
    <p:sldId id="287" r:id="rId105"/>
    <p:sldId id="288" r:id="rId106"/>
    <p:sldId id="289" r:id="rId107"/>
    <p:sldId id="359" r:id="rId108"/>
    <p:sldId id="290" r:id="rId109"/>
    <p:sldId id="291" r:id="rId110"/>
    <p:sldId id="292" r:id="rId111"/>
    <p:sldId id="293" r:id="rId112"/>
    <p:sldId id="294" r:id="rId113"/>
    <p:sldId id="295" r:id="rId114"/>
    <p:sldId id="296" r:id="rId115"/>
    <p:sldId id="297" r:id="rId116"/>
    <p:sldId id="298" r:id="rId117"/>
    <p:sldId id="299" r:id="rId118"/>
    <p:sldId id="300" r:id="rId119"/>
    <p:sldId id="301" r:id="rId120"/>
    <p:sldId id="302" r:id="rId121"/>
    <p:sldId id="303" r:id="rId122"/>
    <p:sldId id="304" r:id="rId123"/>
    <p:sldId id="305" r:id="rId124"/>
    <p:sldId id="306" r:id="rId125"/>
    <p:sldId id="307" r:id="rId126"/>
    <p:sldId id="308" r:id="rId127"/>
    <p:sldId id="358" r:id="rId128"/>
    <p:sldId id="310" r:id="rId129"/>
    <p:sldId id="311" r:id="rId130"/>
    <p:sldId id="312" r:id="rId131"/>
    <p:sldId id="313" r:id="rId132"/>
    <p:sldId id="314" r:id="rId133"/>
    <p:sldId id="315" r:id="rId134"/>
    <p:sldId id="316" r:id="rId135"/>
    <p:sldId id="317" r:id="rId136"/>
    <p:sldId id="318" r:id="rId137"/>
    <p:sldId id="319" r:id="rId138"/>
    <p:sldId id="320" r:id="rId139"/>
    <p:sldId id="321" r:id="rId140"/>
    <p:sldId id="322" r:id="rId141"/>
    <p:sldId id="323" r:id="rId142"/>
    <p:sldId id="325" r:id="rId143"/>
    <p:sldId id="327" r:id="rId144"/>
    <p:sldId id="328" r:id="rId145"/>
    <p:sldId id="329" r:id="rId146"/>
    <p:sldId id="330" r:id="rId147"/>
    <p:sldId id="331" r:id="rId148"/>
    <p:sldId id="332" r:id="rId149"/>
    <p:sldId id="333" r:id="rId150"/>
    <p:sldId id="334" r:id="rId151"/>
    <p:sldId id="335" r:id="rId152"/>
    <p:sldId id="336" r:id="rId153"/>
    <p:sldId id="337" r:id="rId154"/>
    <p:sldId id="338" r:id="rId155"/>
    <p:sldId id="339" r:id="rId156"/>
    <p:sldId id="340" r:id="rId157"/>
    <p:sldId id="341" r:id="rId158"/>
    <p:sldId id="342" r:id="rId159"/>
    <p:sldId id="357" r:id="rId160"/>
    <p:sldId id="360" r:id="rId161"/>
    <p:sldId id="345" r:id="rId162"/>
    <p:sldId id="346" r:id="rId163"/>
    <p:sldId id="347" r:id="rId164"/>
    <p:sldId id="348" r:id="rId165"/>
    <p:sldId id="349" r:id="rId166"/>
    <p:sldId id="350" r:id="rId167"/>
    <p:sldId id="351" r:id="rId168"/>
    <p:sldId id="352" r:id="rId169"/>
    <p:sldId id="353" r:id="rId170"/>
    <p:sldId id="354" r:id="rId171"/>
    <p:sldId id="355" r:id="rId17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2" autoAdjust="0"/>
    <p:restoredTop sz="96469" autoAdjust="0"/>
  </p:normalViewPr>
  <p:slideViewPr>
    <p:cSldViewPr>
      <p:cViewPr varScale="1">
        <p:scale>
          <a:sx n="99" d="100"/>
          <a:sy n="99" d="100"/>
        </p:scale>
        <p:origin x="78" y="-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400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82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117" Type="http://schemas.openxmlformats.org/officeDocument/2006/relationships/slide" Target="slides/slide43.xml"/><Relationship Id="rId21" Type="http://schemas.openxmlformats.org/officeDocument/2006/relationships/slideMaster" Target="slideMasters/slideMaster21.xml"/><Relationship Id="rId42" Type="http://schemas.openxmlformats.org/officeDocument/2006/relationships/slideMaster" Target="slideMasters/slideMaster42.xml"/><Relationship Id="rId47" Type="http://schemas.openxmlformats.org/officeDocument/2006/relationships/slideMaster" Target="slideMasters/slideMaster47.xml"/><Relationship Id="rId63" Type="http://schemas.openxmlformats.org/officeDocument/2006/relationships/slideMaster" Target="slideMasters/slideMaster63.xml"/><Relationship Id="rId68" Type="http://schemas.openxmlformats.org/officeDocument/2006/relationships/slideMaster" Target="slideMasters/slideMaster68.xml"/><Relationship Id="rId84" Type="http://schemas.openxmlformats.org/officeDocument/2006/relationships/slide" Target="slides/slide10.xml"/><Relationship Id="rId89" Type="http://schemas.openxmlformats.org/officeDocument/2006/relationships/slide" Target="slides/slide15.xml"/><Relationship Id="rId112" Type="http://schemas.openxmlformats.org/officeDocument/2006/relationships/slide" Target="slides/slide38.xml"/><Relationship Id="rId133" Type="http://schemas.openxmlformats.org/officeDocument/2006/relationships/slide" Target="slides/slide59.xml"/><Relationship Id="rId138" Type="http://schemas.openxmlformats.org/officeDocument/2006/relationships/slide" Target="slides/slide64.xml"/><Relationship Id="rId154" Type="http://schemas.openxmlformats.org/officeDocument/2006/relationships/slide" Target="slides/slide80.xml"/><Relationship Id="rId159" Type="http://schemas.openxmlformats.org/officeDocument/2006/relationships/slide" Target="slides/slide85.xml"/><Relationship Id="rId175" Type="http://schemas.openxmlformats.org/officeDocument/2006/relationships/viewProps" Target="viewProps.xml"/><Relationship Id="rId170" Type="http://schemas.openxmlformats.org/officeDocument/2006/relationships/slide" Target="slides/slide96.xml"/><Relationship Id="rId16" Type="http://schemas.openxmlformats.org/officeDocument/2006/relationships/slideMaster" Target="slideMasters/slideMaster16.xml"/><Relationship Id="rId107" Type="http://schemas.openxmlformats.org/officeDocument/2006/relationships/slide" Target="slides/slide33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53" Type="http://schemas.openxmlformats.org/officeDocument/2006/relationships/slideMaster" Target="slideMasters/slideMaster53.xml"/><Relationship Id="rId58" Type="http://schemas.openxmlformats.org/officeDocument/2006/relationships/slideMaster" Target="slideMasters/slideMaster58.xml"/><Relationship Id="rId74" Type="http://schemas.openxmlformats.org/officeDocument/2006/relationships/slideMaster" Target="slideMasters/slideMaster74.xml"/><Relationship Id="rId79" Type="http://schemas.openxmlformats.org/officeDocument/2006/relationships/slide" Target="slides/slide5.xml"/><Relationship Id="rId102" Type="http://schemas.openxmlformats.org/officeDocument/2006/relationships/slide" Target="slides/slide28.xml"/><Relationship Id="rId123" Type="http://schemas.openxmlformats.org/officeDocument/2006/relationships/slide" Target="slides/slide49.xml"/><Relationship Id="rId128" Type="http://schemas.openxmlformats.org/officeDocument/2006/relationships/slide" Target="slides/slide54.xml"/><Relationship Id="rId144" Type="http://schemas.openxmlformats.org/officeDocument/2006/relationships/slide" Target="slides/slide70.xml"/><Relationship Id="rId149" Type="http://schemas.openxmlformats.org/officeDocument/2006/relationships/slide" Target="slides/slide75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16.xml"/><Relationship Id="rId95" Type="http://schemas.openxmlformats.org/officeDocument/2006/relationships/slide" Target="slides/slide21.xml"/><Relationship Id="rId160" Type="http://schemas.openxmlformats.org/officeDocument/2006/relationships/slide" Target="slides/slide86.xml"/><Relationship Id="rId165" Type="http://schemas.openxmlformats.org/officeDocument/2006/relationships/slide" Target="slides/slide91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43" Type="http://schemas.openxmlformats.org/officeDocument/2006/relationships/slideMaster" Target="slideMasters/slideMaster43.xml"/><Relationship Id="rId48" Type="http://schemas.openxmlformats.org/officeDocument/2006/relationships/slideMaster" Target="slideMasters/slideMaster48.xml"/><Relationship Id="rId64" Type="http://schemas.openxmlformats.org/officeDocument/2006/relationships/slideMaster" Target="slideMasters/slideMaster64.xml"/><Relationship Id="rId69" Type="http://schemas.openxmlformats.org/officeDocument/2006/relationships/slideMaster" Target="slideMasters/slideMaster69.xml"/><Relationship Id="rId113" Type="http://schemas.openxmlformats.org/officeDocument/2006/relationships/slide" Target="slides/slide39.xml"/><Relationship Id="rId118" Type="http://schemas.openxmlformats.org/officeDocument/2006/relationships/slide" Target="slides/slide44.xml"/><Relationship Id="rId134" Type="http://schemas.openxmlformats.org/officeDocument/2006/relationships/slide" Target="slides/slide60.xml"/><Relationship Id="rId139" Type="http://schemas.openxmlformats.org/officeDocument/2006/relationships/slide" Target="slides/slide65.xml"/><Relationship Id="rId80" Type="http://schemas.openxmlformats.org/officeDocument/2006/relationships/slide" Target="slides/slide6.xml"/><Relationship Id="rId85" Type="http://schemas.openxmlformats.org/officeDocument/2006/relationships/slide" Target="slides/slide11.xml"/><Relationship Id="rId150" Type="http://schemas.openxmlformats.org/officeDocument/2006/relationships/slide" Target="slides/slide76.xml"/><Relationship Id="rId155" Type="http://schemas.openxmlformats.org/officeDocument/2006/relationships/slide" Target="slides/slide81.xml"/><Relationship Id="rId171" Type="http://schemas.openxmlformats.org/officeDocument/2006/relationships/slide" Target="slides/slide97.xml"/><Relationship Id="rId176" Type="http://schemas.openxmlformats.org/officeDocument/2006/relationships/theme" Target="theme/theme1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59" Type="http://schemas.openxmlformats.org/officeDocument/2006/relationships/slideMaster" Target="slideMasters/slideMaster59.xml"/><Relationship Id="rId103" Type="http://schemas.openxmlformats.org/officeDocument/2006/relationships/slide" Target="slides/slide29.xml"/><Relationship Id="rId108" Type="http://schemas.openxmlformats.org/officeDocument/2006/relationships/slide" Target="slides/slide34.xml"/><Relationship Id="rId124" Type="http://schemas.openxmlformats.org/officeDocument/2006/relationships/slide" Target="slides/slide50.xml"/><Relationship Id="rId129" Type="http://schemas.openxmlformats.org/officeDocument/2006/relationships/slide" Target="slides/slide55.xml"/><Relationship Id="rId54" Type="http://schemas.openxmlformats.org/officeDocument/2006/relationships/slideMaster" Target="slideMasters/slideMaster54.xml"/><Relationship Id="rId70" Type="http://schemas.openxmlformats.org/officeDocument/2006/relationships/slideMaster" Target="slideMasters/slideMaster70.xml"/><Relationship Id="rId75" Type="http://schemas.openxmlformats.org/officeDocument/2006/relationships/slide" Target="slides/slide1.xml"/><Relationship Id="rId91" Type="http://schemas.openxmlformats.org/officeDocument/2006/relationships/slide" Target="slides/slide17.xml"/><Relationship Id="rId96" Type="http://schemas.openxmlformats.org/officeDocument/2006/relationships/slide" Target="slides/slide22.xml"/><Relationship Id="rId140" Type="http://schemas.openxmlformats.org/officeDocument/2006/relationships/slide" Target="slides/slide66.xml"/><Relationship Id="rId145" Type="http://schemas.openxmlformats.org/officeDocument/2006/relationships/slide" Target="slides/slide71.xml"/><Relationship Id="rId161" Type="http://schemas.openxmlformats.org/officeDocument/2006/relationships/slide" Target="slides/slide87.xml"/><Relationship Id="rId166" Type="http://schemas.openxmlformats.org/officeDocument/2006/relationships/slide" Target="slides/slide9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49" Type="http://schemas.openxmlformats.org/officeDocument/2006/relationships/slideMaster" Target="slideMasters/slideMaster49.xml"/><Relationship Id="rId114" Type="http://schemas.openxmlformats.org/officeDocument/2006/relationships/slide" Target="slides/slide40.xml"/><Relationship Id="rId119" Type="http://schemas.openxmlformats.org/officeDocument/2006/relationships/slide" Target="slides/slide45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Master" Target="slideMasters/slideMaster44.xml"/><Relationship Id="rId52" Type="http://schemas.openxmlformats.org/officeDocument/2006/relationships/slideMaster" Target="slideMasters/slideMaster52.xml"/><Relationship Id="rId60" Type="http://schemas.openxmlformats.org/officeDocument/2006/relationships/slideMaster" Target="slideMasters/slideMaster60.xml"/><Relationship Id="rId65" Type="http://schemas.openxmlformats.org/officeDocument/2006/relationships/slideMaster" Target="slideMasters/slideMaster65.xml"/><Relationship Id="rId73" Type="http://schemas.openxmlformats.org/officeDocument/2006/relationships/slideMaster" Target="slideMasters/slideMaster73.xml"/><Relationship Id="rId78" Type="http://schemas.openxmlformats.org/officeDocument/2006/relationships/slide" Target="slides/slide4.xml"/><Relationship Id="rId81" Type="http://schemas.openxmlformats.org/officeDocument/2006/relationships/slide" Target="slides/slide7.xml"/><Relationship Id="rId86" Type="http://schemas.openxmlformats.org/officeDocument/2006/relationships/slide" Target="slides/slide12.xml"/><Relationship Id="rId94" Type="http://schemas.openxmlformats.org/officeDocument/2006/relationships/slide" Target="slides/slide20.xml"/><Relationship Id="rId99" Type="http://schemas.openxmlformats.org/officeDocument/2006/relationships/slide" Target="slides/slide25.xml"/><Relationship Id="rId101" Type="http://schemas.openxmlformats.org/officeDocument/2006/relationships/slide" Target="slides/slide27.xml"/><Relationship Id="rId122" Type="http://schemas.openxmlformats.org/officeDocument/2006/relationships/slide" Target="slides/slide48.xml"/><Relationship Id="rId130" Type="http://schemas.openxmlformats.org/officeDocument/2006/relationships/slide" Target="slides/slide56.xml"/><Relationship Id="rId135" Type="http://schemas.openxmlformats.org/officeDocument/2006/relationships/slide" Target="slides/slide61.xml"/><Relationship Id="rId143" Type="http://schemas.openxmlformats.org/officeDocument/2006/relationships/slide" Target="slides/slide69.xml"/><Relationship Id="rId148" Type="http://schemas.openxmlformats.org/officeDocument/2006/relationships/slide" Target="slides/slide74.xml"/><Relationship Id="rId151" Type="http://schemas.openxmlformats.org/officeDocument/2006/relationships/slide" Target="slides/slide77.xml"/><Relationship Id="rId156" Type="http://schemas.openxmlformats.org/officeDocument/2006/relationships/slide" Target="slides/slide82.xml"/><Relationship Id="rId164" Type="http://schemas.openxmlformats.org/officeDocument/2006/relationships/slide" Target="slides/slide90.xml"/><Relationship Id="rId169" Type="http://schemas.openxmlformats.org/officeDocument/2006/relationships/slide" Target="slides/slide95.xml"/><Relationship Id="rId177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72" Type="http://schemas.openxmlformats.org/officeDocument/2006/relationships/slide" Target="slides/slide98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109" Type="http://schemas.openxmlformats.org/officeDocument/2006/relationships/slide" Target="slides/slide35.xml"/><Relationship Id="rId34" Type="http://schemas.openxmlformats.org/officeDocument/2006/relationships/slideMaster" Target="slideMasters/slideMaster34.xml"/><Relationship Id="rId50" Type="http://schemas.openxmlformats.org/officeDocument/2006/relationships/slideMaster" Target="slideMasters/slideMaster50.xml"/><Relationship Id="rId55" Type="http://schemas.openxmlformats.org/officeDocument/2006/relationships/slideMaster" Target="slideMasters/slideMaster55.xml"/><Relationship Id="rId76" Type="http://schemas.openxmlformats.org/officeDocument/2006/relationships/slide" Target="slides/slide2.xml"/><Relationship Id="rId97" Type="http://schemas.openxmlformats.org/officeDocument/2006/relationships/slide" Target="slides/slide23.xml"/><Relationship Id="rId104" Type="http://schemas.openxmlformats.org/officeDocument/2006/relationships/slide" Target="slides/slide30.xml"/><Relationship Id="rId120" Type="http://schemas.openxmlformats.org/officeDocument/2006/relationships/slide" Target="slides/slide46.xml"/><Relationship Id="rId125" Type="http://schemas.openxmlformats.org/officeDocument/2006/relationships/slide" Target="slides/slide51.xml"/><Relationship Id="rId141" Type="http://schemas.openxmlformats.org/officeDocument/2006/relationships/slide" Target="slides/slide67.xml"/><Relationship Id="rId146" Type="http://schemas.openxmlformats.org/officeDocument/2006/relationships/slide" Target="slides/slide72.xml"/><Relationship Id="rId167" Type="http://schemas.openxmlformats.org/officeDocument/2006/relationships/slide" Target="slides/slide93.xml"/><Relationship Id="rId7" Type="http://schemas.openxmlformats.org/officeDocument/2006/relationships/slideMaster" Target="slideMasters/slideMaster7.xml"/><Relationship Id="rId71" Type="http://schemas.openxmlformats.org/officeDocument/2006/relationships/slideMaster" Target="slideMasters/slideMaster71.xml"/><Relationship Id="rId92" Type="http://schemas.openxmlformats.org/officeDocument/2006/relationships/slide" Target="slides/slide18.xml"/><Relationship Id="rId162" Type="http://schemas.openxmlformats.org/officeDocument/2006/relationships/slide" Target="slides/slide88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66" Type="http://schemas.openxmlformats.org/officeDocument/2006/relationships/slideMaster" Target="slideMasters/slideMaster66.xml"/><Relationship Id="rId87" Type="http://schemas.openxmlformats.org/officeDocument/2006/relationships/slide" Target="slides/slide13.xml"/><Relationship Id="rId110" Type="http://schemas.openxmlformats.org/officeDocument/2006/relationships/slide" Target="slides/slide36.xml"/><Relationship Id="rId115" Type="http://schemas.openxmlformats.org/officeDocument/2006/relationships/slide" Target="slides/slide41.xml"/><Relationship Id="rId131" Type="http://schemas.openxmlformats.org/officeDocument/2006/relationships/slide" Target="slides/slide57.xml"/><Relationship Id="rId136" Type="http://schemas.openxmlformats.org/officeDocument/2006/relationships/slide" Target="slides/slide62.xml"/><Relationship Id="rId157" Type="http://schemas.openxmlformats.org/officeDocument/2006/relationships/slide" Target="slides/slide83.xml"/><Relationship Id="rId61" Type="http://schemas.openxmlformats.org/officeDocument/2006/relationships/slideMaster" Target="slideMasters/slideMaster61.xml"/><Relationship Id="rId82" Type="http://schemas.openxmlformats.org/officeDocument/2006/relationships/slide" Target="slides/slide8.xml"/><Relationship Id="rId152" Type="http://schemas.openxmlformats.org/officeDocument/2006/relationships/slide" Target="slides/slide78.xml"/><Relationship Id="rId173" Type="http://schemas.openxmlformats.org/officeDocument/2006/relationships/notesMaster" Target="notesMasters/notesMaster1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56" Type="http://schemas.openxmlformats.org/officeDocument/2006/relationships/slideMaster" Target="slideMasters/slideMaster56.xml"/><Relationship Id="rId77" Type="http://schemas.openxmlformats.org/officeDocument/2006/relationships/slide" Target="slides/slide3.xml"/><Relationship Id="rId100" Type="http://schemas.openxmlformats.org/officeDocument/2006/relationships/slide" Target="slides/slide26.xml"/><Relationship Id="rId105" Type="http://schemas.openxmlformats.org/officeDocument/2006/relationships/slide" Target="slides/slide31.xml"/><Relationship Id="rId126" Type="http://schemas.openxmlformats.org/officeDocument/2006/relationships/slide" Target="slides/slide52.xml"/><Relationship Id="rId147" Type="http://schemas.openxmlformats.org/officeDocument/2006/relationships/slide" Target="slides/slide73.xml"/><Relationship Id="rId168" Type="http://schemas.openxmlformats.org/officeDocument/2006/relationships/slide" Target="slides/slide94.xml"/><Relationship Id="rId8" Type="http://schemas.openxmlformats.org/officeDocument/2006/relationships/slideMaster" Target="slideMasters/slideMaster8.xml"/><Relationship Id="rId51" Type="http://schemas.openxmlformats.org/officeDocument/2006/relationships/slideMaster" Target="slideMasters/slideMaster51.xml"/><Relationship Id="rId72" Type="http://schemas.openxmlformats.org/officeDocument/2006/relationships/slideMaster" Target="slideMasters/slideMaster72.xml"/><Relationship Id="rId93" Type="http://schemas.openxmlformats.org/officeDocument/2006/relationships/slide" Target="slides/slide19.xml"/><Relationship Id="rId98" Type="http://schemas.openxmlformats.org/officeDocument/2006/relationships/slide" Target="slides/slide24.xml"/><Relationship Id="rId121" Type="http://schemas.openxmlformats.org/officeDocument/2006/relationships/slide" Target="slides/slide47.xml"/><Relationship Id="rId142" Type="http://schemas.openxmlformats.org/officeDocument/2006/relationships/slide" Target="slides/slide68.xml"/><Relationship Id="rId163" Type="http://schemas.openxmlformats.org/officeDocument/2006/relationships/slide" Target="slides/slide89.xml"/><Relationship Id="rId3" Type="http://schemas.openxmlformats.org/officeDocument/2006/relationships/slideMaster" Target="slideMasters/slideMaster3.xml"/><Relationship Id="rId25" Type="http://schemas.openxmlformats.org/officeDocument/2006/relationships/slideMaster" Target="slideMasters/slideMaster25.xml"/><Relationship Id="rId46" Type="http://schemas.openxmlformats.org/officeDocument/2006/relationships/slideMaster" Target="slideMasters/slideMaster46.xml"/><Relationship Id="rId67" Type="http://schemas.openxmlformats.org/officeDocument/2006/relationships/slideMaster" Target="slideMasters/slideMaster67.xml"/><Relationship Id="rId116" Type="http://schemas.openxmlformats.org/officeDocument/2006/relationships/slide" Target="slides/slide42.xml"/><Relationship Id="rId137" Type="http://schemas.openxmlformats.org/officeDocument/2006/relationships/slide" Target="slides/slide63.xml"/><Relationship Id="rId158" Type="http://schemas.openxmlformats.org/officeDocument/2006/relationships/slide" Target="slides/slide84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62" Type="http://schemas.openxmlformats.org/officeDocument/2006/relationships/slideMaster" Target="slideMasters/slideMaster62.xml"/><Relationship Id="rId83" Type="http://schemas.openxmlformats.org/officeDocument/2006/relationships/slide" Target="slides/slide9.xml"/><Relationship Id="rId88" Type="http://schemas.openxmlformats.org/officeDocument/2006/relationships/slide" Target="slides/slide14.xml"/><Relationship Id="rId111" Type="http://schemas.openxmlformats.org/officeDocument/2006/relationships/slide" Target="slides/slide37.xml"/><Relationship Id="rId132" Type="http://schemas.openxmlformats.org/officeDocument/2006/relationships/slide" Target="slides/slide58.xml"/><Relationship Id="rId153" Type="http://schemas.openxmlformats.org/officeDocument/2006/relationships/slide" Target="slides/slide79.xml"/><Relationship Id="rId174" Type="http://schemas.openxmlformats.org/officeDocument/2006/relationships/presProps" Target="presProps.xml"/><Relationship Id="rId15" Type="http://schemas.openxmlformats.org/officeDocument/2006/relationships/slideMaster" Target="slideMasters/slideMaster15.xml"/><Relationship Id="rId36" Type="http://schemas.openxmlformats.org/officeDocument/2006/relationships/slideMaster" Target="slideMasters/slideMaster36.xml"/><Relationship Id="rId57" Type="http://schemas.openxmlformats.org/officeDocument/2006/relationships/slideMaster" Target="slideMasters/slideMaster57.xml"/><Relationship Id="rId106" Type="http://schemas.openxmlformats.org/officeDocument/2006/relationships/slide" Target="slides/slide32.xml"/><Relationship Id="rId127" Type="http://schemas.openxmlformats.org/officeDocument/2006/relationships/slide" Target="slides/slide5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Zeszyt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597112860892401E-2"/>
          <c:y val="0.82020228114285532"/>
          <c:w val="0.85369471742137926"/>
          <c:h val="4.8561854310619344E-2"/>
        </c:manualLayout>
      </c:layout>
      <c:scatterChart>
        <c:scatterStyle val="lineMarker"/>
        <c:varyColors val="0"/>
        <c:ser>
          <c:idx val="0"/>
          <c:order val="0"/>
          <c:tx>
            <c:strRef>
              <c:f>Arkusz1!$B$1</c:f>
              <c:strCache>
                <c:ptCount val="1"/>
              </c:strCache>
            </c:strRef>
          </c:tx>
          <c:xVal>
            <c:numRef>
              <c:f>Arkusz1!$A$2:$A$12</c:f>
              <c:numCache>
                <c:formatCode>General</c:formatCode>
                <c:ptCount val="11"/>
              </c:numCache>
            </c:numRef>
          </c:xVal>
          <c:yVal>
            <c:numRef>
              <c:f>Arkusz1!$B$2:$B$12</c:f>
              <c:numCache>
                <c:formatCode>General</c:formatCode>
                <c:ptCount val="11"/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69629472"/>
        <c:axId val="369629864"/>
      </c:scatterChart>
      <c:valAx>
        <c:axId val="369629472"/>
        <c:scaling>
          <c:orientation val="minMax"/>
          <c:max val="1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pl-PL"/>
                  <a:t>x [km]</a:t>
                </a:r>
              </a:p>
            </c:rich>
          </c:tx>
          <c:layout>
            <c:manualLayout>
              <c:xMode val="edge"/>
              <c:yMode val="edge"/>
              <c:x val="0.92524146812620733"/>
              <c:y val="0.73060986718983867"/>
            </c:manualLayout>
          </c:layout>
          <c:overlay val="0"/>
        </c:title>
        <c:numFmt formatCode="General" sourceLinked="1"/>
        <c:majorTickMark val="cross"/>
        <c:minorTickMark val="cross"/>
        <c:tickLblPos val="nextTo"/>
        <c:crossAx val="369629864"/>
        <c:crosses val="autoZero"/>
        <c:crossBetween val="midCat"/>
        <c:majorUnit val="0.1"/>
        <c:minorUnit val="5.000000000000001E-2"/>
      </c:valAx>
      <c:valAx>
        <c:axId val="36962986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69629472"/>
        <c:crosses val="autoZero"/>
        <c:crossBetween val="midCat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Wartości Y</c:v>
                </c:pt>
              </c:strCache>
            </c:strRef>
          </c:tx>
          <c:spPr>
            <a:ln w="28575">
              <a:noFill/>
            </a:ln>
          </c:spPr>
          <c:xVal>
            <c:numRef>
              <c:f>Arkusz1!$A$2:$A$4</c:f>
              <c:numCache>
                <c:formatCode>General</c:formatCode>
                <c:ptCount val="3"/>
              </c:numCache>
            </c:numRef>
          </c:xVal>
          <c:yVal>
            <c:numRef>
              <c:f>Arkusz1!$B$2:$B$4</c:f>
              <c:numCache>
                <c:formatCode>General</c:formatCode>
                <c:ptCount val="3"/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70861008"/>
        <c:axId val="370862184"/>
      </c:scatterChart>
      <c:valAx>
        <c:axId val="370861008"/>
        <c:scaling>
          <c:orientation val="minMax"/>
          <c:max val="7"/>
          <c:min val="0"/>
        </c:scaling>
        <c:delete val="0"/>
        <c:axPos val="b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pl-PL" dirty="0" smtClean="0"/>
                  <a:t>Czas [s]</a:t>
                </a:r>
                <a:endParaRPr lang="pl-PL" dirty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370862184"/>
        <c:crosses val="autoZero"/>
        <c:crossBetween val="midCat"/>
        <c:majorUnit val="1"/>
        <c:minorUnit val="0.1"/>
      </c:valAx>
      <c:valAx>
        <c:axId val="370862184"/>
        <c:scaling>
          <c:orientation val="minMax"/>
          <c:max val="45"/>
          <c:min val="0"/>
        </c:scaling>
        <c:delete val="0"/>
        <c:axPos val="l"/>
        <c:min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pl-PL" dirty="0" smtClean="0"/>
                  <a:t>Prędkość [m/s]</a:t>
                </a:r>
                <a:endParaRPr lang="pl-PL" dirty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370861008"/>
        <c:crosses val="autoZero"/>
        <c:crossBetween val="midCat"/>
        <c:majorUnit val="5"/>
        <c:minorUnit val="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Wartości Y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xVal>
            <c:numRef>
              <c:f>Arkusz1!$A$2:$A$13</c:f>
              <c:numCache>
                <c:formatCode>General</c:formatCode>
                <c:ptCount val="12"/>
                <c:pt idx="0">
                  <c:v>0</c:v>
                </c:pt>
                <c:pt idx="1">
                  <c:v>10</c:v>
                </c:pt>
                <c:pt idx="2">
                  <c:v>100</c:v>
                </c:pt>
                <c:pt idx="3">
                  <c:v>200</c:v>
                </c:pt>
                <c:pt idx="4">
                  <c:v>700</c:v>
                </c:pt>
                <c:pt idx="5">
                  <c:v>1500</c:v>
                </c:pt>
                <c:pt idx="6">
                  <c:v>1600</c:v>
                </c:pt>
                <c:pt idx="7">
                  <c:v>2000</c:v>
                </c:pt>
                <c:pt idx="8">
                  <c:v>3000</c:v>
                </c:pt>
              </c:numCache>
            </c:numRef>
          </c:xVal>
          <c:yVal>
            <c:numRef>
              <c:f>Arkusz1!$B$2:$B$13</c:f>
              <c:numCache>
                <c:formatCode>General</c:formatCode>
                <c:ptCount val="12"/>
                <c:pt idx="0">
                  <c:v>3800</c:v>
                </c:pt>
                <c:pt idx="1">
                  <c:v>3500</c:v>
                </c:pt>
                <c:pt idx="2">
                  <c:v>2900</c:v>
                </c:pt>
                <c:pt idx="3">
                  <c:v>2200</c:v>
                </c:pt>
                <c:pt idx="4">
                  <c:v>1800</c:v>
                </c:pt>
                <c:pt idx="5">
                  <c:v>1500</c:v>
                </c:pt>
                <c:pt idx="6">
                  <c:v>1800</c:v>
                </c:pt>
                <c:pt idx="7">
                  <c:v>1400</c:v>
                </c:pt>
                <c:pt idx="8">
                  <c:v>1200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76748408"/>
        <c:axId val="376748016"/>
      </c:scatterChart>
      <c:valAx>
        <c:axId val="376748408"/>
        <c:scaling>
          <c:orientation val="minMax"/>
          <c:max val="3000"/>
          <c:min val="0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crossAx val="376748016"/>
        <c:crosses val="autoZero"/>
        <c:crossBetween val="midCat"/>
      </c:valAx>
      <c:valAx>
        <c:axId val="376748016"/>
        <c:scaling>
          <c:orientation val="minMax"/>
          <c:max val="4000"/>
          <c:min val="1000"/>
        </c:scaling>
        <c:delete val="0"/>
        <c:axPos val="l"/>
        <c:majorGridlines/>
        <c:minorGridlines/>
        <c:numFmt formatCode="General" sourceLinked="1"/>
        <c:majorTickMark val="out"/>
        <c:minorTickMark val="none"/>
        <c:tickLblPos val="nextTo"/>
        <c:crossAx val="376748408"/>
        <c:crosses val="autoZero"/>
        <c:crossBetween val="midCat"/>
        <c:majorUnit val="500"/>
        <c:minorUnit val="100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Wartości Y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xVal>
            <c:numRef>
              <c:f>Arkusz1!$A$2:$A$13</c:f>
              <c:numCache>
                <c:formatCode>General</c:formatCode>
                <c:ptCount val="12"/>
                <c:pt idx="0">
                  <c:v>0</c:v>
                </c:pt>
                <c:pt idx="1">
                  <c:v>10</c:v>
                </c:pt>
                <c:pt idx="2">
                  <c:v>100</c:v>
                </c:pt>
                <c:pt idx="3">
                  <c:v>200</c:v>
                </c:pt>
                <c:pt idx="4">
                  <c:v>700</c:v>
                </c:pt>
                <c:pt idx="5">
                  <c:v>1500</c:v>
                </c:pt>
                <c:pt idx="6">
                  <c:v>1600</c:v>
                </c:pt>
                <c:pt idx="7">
                  <c:v>2000</c:v>
                </c:pt>
                <c:pt idx="8">
                  <c:v>3000</c:v>
                </c:pt>
              </c:numCache>
            </c:numRef>
          </c:xVal>
          <c:yVal>
            <c:numRef>
              <c:f>Arkusz1!$B$2:$B$13</c:f>
              <c:numCache>
                <c:formatCode>General</c:formatCode>
                <c:ptCount val="12"/>
                <c:pt idx="0">
                  <c:v>3800</c:v>
                </c:pt>
                <c:pt idx="1">
                  <c:v>3500</c:v>
                </c:pt>
                <c:pt idx="2">
                  <c:v>2900</c:v>
                </c:pt>
                <c:pt idx="3">
                  <c:v>2200</c:v>
                </c:pt>
                <c:pt idx="4">
                  <c:v>1800</c:v>
                </c:pt>
                <c:pt idx="5">
                  <c:v>1500</c:v>
                </c:pt>
                <c:pt idx="6">
                  <c:v>1800</c:v>
                </c:pt>
                <c:pt idx="7">
                  <c:v>1400</c:v>
                </c:pt>
                <c:pt idx="8">
                  <c:v>1200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0441440"/>
        <c:axId val="380441832"/>
      </c:scatterChart>
      <c:valAx>
        <c:axId val="380441440"/>
        <c:scaling>
          <c:orientation val="minMax"/>
          <c:max val="3000"/>
          <c:min val="0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crossAx val="380441832"/>
        <c:crosses val="autoZero"/>
        <c:crossBetween val="midCat"/>
      </c:valAx>
      <c:valAx>
        <c:axId val="380441832"/>
        <c:scaling>
          <c:orientation val="minMax"/>
          <c:max val="4000"/>
          <c:min val="1000"/>
        </c:scaling>
        <c:delete val="0"/>
        <c:axPos val="l"/>
        <c:majorGridlines/>
        <c:minorGridlines/>
        <c:numFmt formatCode="General" sourceLinked="1"/>
        <c:majorTickMark val="out"/>
        <c:minorTickMark val="none"/>
        <c:tickLblPos val="nextTo"/>
        <c:crossAx val="380441440"/>
        <c:crosses val="autoZero"/>
        <c:crossBetween val="midCat"/>
        <c:majorUnit val="500"/>
        <c:minorUnit val="100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0.06799</cdr:x>
      <cdr:y>0</cdr:y>
    </cdr:from>
    <cdr:to>
      <cdr:x>0.12681</cdr:x>
      <cdr:y>0.04762</cdr:y>
    </cdr:to>
    <cdr:sp macro="" textlink="">
      <cdr:nvSpPr>
        <cdr:cNvPr id="12" name="pole tekstowe 1"/>
        <cdr:cNvSpPr txBox="1"/>
      </cdr:nvSpPr>
      <cdr:spPr>
        <a:xfrm xmlns:a="http://schemas.openxmlformats.org/drawingml/2006/main">
          <a:off x="559543" y="0"/>
          <a:ext cx="484065" cy="21552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pl-PL" sz="1400" b="1" dirty="0" smtClean="0"/>
            <a:t>h [m]</a:t>
          </a:r>
          <a:endParaRPr lang="pl-PL" sz="14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0.06431</cdr:x>
      <cdr:y>0</cdr:y>
    </cdr:from>
    <cdr:to>
      <cdr:x>0.12313</cdr:x>
      <cdr:y>0.04762</cdr:y>
    </cdr:to>
    <cdr:sp macro="" textlink="">
      <cdr:nvSpPr>
        <cdr:cNvPr id="12" name="pole tekstowe 1"/>
        <cdr:cNvSpPr txBox="1"/>
      </cdr:nvSpPr>
      <cdr:spPr>
        <a:xfrm xmlns:a="http://schemas.openxmlformats.org/drawingml/2006/main">
          <a:off x="529221" y="-1285876"/>
          <a:ext cx="484065" cy="21552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pl-PL" sz="1400" b="1" dirty="0" smtClean="0"/>
            <a:t>h [m]</a:t>
          </a:r>
          <a:endParaRPr lang="pl-PL" sz="14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3A125E-AC28-4A3F-B37F-5A817F392F4E}" type="datetimeFigureOut">
              <a:rPr lang="en-US" smtClean="0"/>
              <a:t>8/19/2015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B9251B-81ED-4E8E-BFE1-EC9398209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041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FCA0E2-4470-4DB0-A378-141396681DA6}" type="slidenum">
              <a:rPr lang="pl-PL" smtClean="0"/>
              <a:pPr/>
              <a:t>89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72637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300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2232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844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8350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6718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3505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7621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9052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07455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63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350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85513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87611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32453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95598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30309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39956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6533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2111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7601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0021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0521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69830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96119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47938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0577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83832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4940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0042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266825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925460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2694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403411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519694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760365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59466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509344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66466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196985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99683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61030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3281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759173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4521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709922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77533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04801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66541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727465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3638450"/>
            <a:ext cx="8229600" cy="2196000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57201" y="1285877"/>
            <a:ext cx="8229600" cy="2196000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679226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095013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674811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113091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390840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92031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11132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52693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414996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64643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867624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09356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629369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03762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66109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4374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62334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16455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59221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8180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723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1466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76930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392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07971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80445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4357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5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6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8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9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0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2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3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4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5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6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7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8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9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0.xml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1.xml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2.xml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3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4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5.xml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6.xml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7.xml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8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9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0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1.xml"/><Relationship Id="rId1" Type="http://schemas.openxmlformats.org/officeDocument/2006/relationships/slideLayout" Target="../slideLayouts/slideLayout5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2.xml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3.xml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4.xml"/><Relationship Id="rId1" Type="http://schemas.openxmlformats.org/officeDocument/2006/relationships/slideLayout" Target="../slideLayouts/slideLayout5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5.xm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6.xml"/><Relationship Id="rId1" Type="http://schemas.openxmlformats.org/officeDocument/2006/relationships/slideLayout" Target="../slideLayouts/slideLayout5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7.xml"/><Relationship Id="rId1" Type="http://schemas.openxmlformats.org/officeDocument/2006/relationships/slideLayout" Target="../slideLayouts/slideLayout5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8.xml"/><Relationship Id="rId1" Type="http://schemas.openxmlformats.org/officeDocument/2006/relationships/slideLayout" Target="../slideLayouts/slideLayout6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9.xml"/><Relationship Id="rId1" Type="http://schemas.openxmlformats.org/officeDocument/2006/relationships/slideLayout" Target="../slideLayouts/slideLayout6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0.xml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1.xml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2.xml"/><Relationship Id="rId1" Type="http://schemas.openxmlformats.org/officeDocument/2006/relationships/slideLayout" Target="../slideLayouts/slideLayout6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3.xml"/><Relationship Id="rId1" Type="http://schemas.openxmlformats.org/officeDocument/2006/relationships/slideLayout" Target="../slideLayouts/slideLayout6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4.xml"/><Relationship Id="rId1" Type="http://schemas.openxmlformats.org/officeDocument/2006/relationships/slideLayout" Target="../slideLayouts/slideLayout6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5.xml"/><Relationship Id="rId1" Type="http://schemas.openxmlformats.org/officeDocument/2006/relationships/slideLayout" Target="../slideLayouts/slideLayout6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6.xml"/><Relationship Id="rId1" Type="http://schemas.openxmlformats.org/officeDocument/2006/relationships/slideLayout" Target="../slideLayouts/slideLayout6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7.xml"/><Relationship Id="rId1" Type="http://schemas.openxmlformats.org/officeDocument/2006/relationships/slideLayout" Target="../slideLayouts/slideLayout6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8.xml"/><Relationship Id="rId1" Type="http://schemas.openxmlformats.org/officeDocument/2006/relationships/slideLayout" Target="../slideLayouts/slideLayout7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9.xml"/><Relationship Id="rId1" Type="http://schemas.openxmlformats.org/officeDocument/2006/relationships/slideLayout" Target="../slideLayouts/slideLayout7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0.xml"/><Relationship Id="rId1" Type="http://schemas.openxmlformats.org/officeDocument/2006/relationships/slideLayout" Target="../slideLayouts/slideLayout7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1.xml"/><Relationship Id="rId1" Type="http://schemas.openxmlformats.org/officeDocument/2006/relationships/slideLayout" Target="../slideLayouts/slideLayout7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2.xml"/><Relationship Id="rId1" Type="http://schemas.openxmlformats.org/officeDocument/2006/relationships/slideLayout" Target="../slideLayouts/slideLayout7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3.xml"/><Relationship Id="rId1" Type="http://schemas.openxmlformats.org/officeDocument/2006/relationships/slideLayout" Target="../slideLayouts/slideLayout7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8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7.xml"/><Relationship Id="rId1" Type="http://schemas.openxmlformats.org/officeDocument/2006/relationships/slideLayout" Target="../slideLayouts/slideLayout7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7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Język fizyki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7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8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Podróże Kapitana Cooka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34735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Podróże Kapitana Cooka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62972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Podróże Kapitana Cooka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40468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Podróże Kapitana Cooka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35572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Podróże Kapitana Cooka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86839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Podróże Kapitana Cooka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18208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Podróże Kapitana Cooka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77045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Podróże Kapitana Cooka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74273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Podróże Kapitana Cooka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69251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Podróże Kapitana Cooka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78056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Podróże Kapitana Cooka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8049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Dokąd na wakacje? Ruch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jednostajny prostoliniowy i ruch zmienny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88918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Dokąd na wakacje? Ruch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jednostajny prostoliniowy i ruch zmienny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51796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Dokąd na wakacje? Ruch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jednostajny prostoliniowy i ruch zmienny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27102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Dokąd na wakacje? Ruch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jednostajny prostoliniowy i ruch zmienny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14606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Dokąd na wakacje? Ruch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jednostajny prostoliniowy i ruch zmienny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37181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Dokąd na wakacje? Ruch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jednostajny prostoliniowy i ruch zmienny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7013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Dokąd na wakacje? Ruch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jednostajny prostoliniowy i ruch zmienny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93998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Dokąd na wakacje? Ruch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jednostajny prostoliniowy i ruch zmienny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50438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Dokąd na wakacje? Ruch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jednostajny prostoliniowy i ruch zmienny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1742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Dokąd na wakacje? Ruch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jednostajny prostoliniowy i ruch zmienny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98972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Dokąd na wakacje? Ruch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jednostajny prostoliniowy i ruch zmienny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3781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Wyścigi Grand Prix | Ruch zmienny: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jednostajnie przyspieszony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8414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Wyścigi Grand Prix | Ruch zmienny: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jednostajnie przyspieszony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02432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Wyścigi Grand Prix | Ruch zmienny: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jednostajnie przyspieszony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4716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Wyścigi Grand Prix | Ruch zmienny: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jednostajnie przyspieszony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17506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Wyścigi Grand Prix | Ruch zmienny: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jednostajnie przyspieszony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17613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Wyścigi Grand Prix | Ruch zmienny: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jednostajnie przyspieszony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61068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Wyścigi Grand Prix | Ruch zmienny: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jednostajnie przyspieszony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0975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Wyścigi Grand Prix | Ruch zmienny: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jednostajnie przyspieszony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95760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Dlaczego nie można przejść przez ścianę?</a:t>
            </a:r>
            <a:b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Siły</a:t>
            </a: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Pierwsza i trzecia zasada </a:t>
            </a: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dynamiki </a:t>
            </a: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Newtona</a:t>
            </a: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l-PL" sz="1400" spc="-100" baseline="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38221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Dlaczego nie można przejść przez ścianę?</a:t>
            </a:r>
            <a:b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Siły. Pierwsza i trzecia zasada dynamiki Newtona.</a:t>
            </a:r>
            <a:endParaRPr lang="pl-PL" sz="1400" spc="-100" baseline="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11316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Dlaczego nie można przejść przez ścianę?</a:t>
            </a:r>
            <a:b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Siły. Pierwsza i trzecia zasada dynamiki Newtona.</a:t>
            </a:r>
            <a:endParaRPr lang="pl-PL" sz="1400" spc="-100" baseline="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09782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Dlaczego nie można przejść przez ścianę?</a:t>
            </a:r>
            <a:b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Siły. Pierwsza i trzecia zasada dynamiki Newtona.</a:t>
            </a:r>
            <a:endParaRPr lang="pl-PL" sz="1400" spc="-100" baseline="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62350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Dlaczego nie można przejść przez ścianę?</a:t>
            </a:r>
            <a:b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Siły. Pierwsza i trzecia zasada dynamiki Newtona.</a:t>
            </a:r>
            <a:endParaRPr lang="pl-PL" sz="1400" spc="-100" baseline="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99953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Dlaczego nie można przejść przez ścianę?</a:t>
            </a:r>
            <a:b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Siły. Pierwsza i trzecia zasada dynamiki Newtona.</a:t>
            </a:r>
            <a:endParaRPr lang="pl-PL" sz="1400" spc="-100" baseline="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66751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Dlaczego nie można przejść przez ścianę?</a:t>
            </a:r>
            <a:b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Siły. Pierwsza i trzecia zasada dynamiki Newtona.</a:t>
            </a:r>
            <a:endParaRPr lang="pl-PL" sz="1400" spc="-100" baseline="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31311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Dlaczego nie można przejść przez ścianę?</a:t>
            </a:r>
            <a:b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Siły. Pierwsza i trzecia zasada dynamiki Newtona.</a:t>
            </a:r>
            <a:endParaRPr lang="pl-PL" sz="1400" spc="-100" baseline="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38109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Dlaczego nie można przejść przez ścianę?</a:t>
            </a:r>
            <a:b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Siły. Pierwsza i trzecia zasada dynamiki Newtona.</a:t>
            </a:r>
            <a:endParaRPr lang="pl-PL" sz="1400" spc="-100" baseline="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90865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Dlaczego nie można przejść przez ścianę?</a:t>
            </a:r>
            <a:b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Siły. Pierwsza i trzecia zasada dynamiki Newtona.</a:t>
            </a:r>
            <a:endParaRPr lang="pl-PL" sz="1400" spc="-100" baseline="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63349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Dlaczego nie można przejść przez ścianę?</a:t>
            </a:r>
            <a:b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Siły. Pierwsza i trzecia zasada dynamiki Newtona.</a:t>
            </a:r>
            <a:endParaRPr lang="pl-PL" sz="1400" spc="-100" baseline="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93450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Dlaczego nie można przejść przez ścianę?</a:t>
            </a:r>
            <a:b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100" baseline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Siły. Pierwsza i trzecia zasada dynamiki Newtona.</a:t>
            </a:r>
            <a:endParaRPr lang="pl-PL" sz="1400" spc="-100" baseline="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01358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pies z kotem.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Druga 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zasada dynamiki Newtona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44780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pies z kotem.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Druga zasada dynamiki Newtona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36583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pies z kotem.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Druga zasada dynamiki Newtona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34120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pies z kotem.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Druga zasada dynamiki Newtona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39669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pies z kotem.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Druga zasada dynamiki Newtona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12845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pies z kotem.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Druga zasada dynamiki Newtona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80521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pies z kotem.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Druga zasada dynamiki Newtona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31837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pies z kotem.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Druga zasada dynamiki Newtona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20610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pies z kotem.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Druga zasada dynamiki Newtona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47447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pies z kotem.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Druga zasada dynamiki Newtona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04189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pies z kotem.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Druga zasada dynamiki Newtona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21563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mocno przyciąga Ziemia?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Wyznaczanie 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przyspieszenia 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ziemskiego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47327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mocno przyciąga Ziemia?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Wyznaczanie przyspieszenia ziemskiego.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29946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mocno przyciąga Ziemia?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Wyznaczanie przyspieszenia ziemskiego.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55543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mocno przyciąga Ziemia?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Wyznaczanie przyspieszenia ziemskiego.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67539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mocno przyciąga Ziemia?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Wyznaczanie przyspieszenia ziemskiego.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30366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mocno przyciąga Ziemia?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Wyznaczanie przyspieszenia ziemskiego.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13724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mocno przyciąga Ziemia?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Wyznaczanie przyspieszenia ziemskiego.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52327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mocno przyciąga Ziemia?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Wyznaczanie przyspieszenia ziemskiego.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1753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mocno przyciąga Ziemia?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Wyznaczanie przyspieszenia ziemskiego.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24850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mocno przyciąga Ziemia?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Wyznaczanie przyspieszenia ziemskiego.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29699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Gimli </a:t>
            </a:r>
            <a:r>
              <a:rPr lang="pl-PL" sz="14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Glider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Opory ruchu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43779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Gimli </a:t>
            </a:r>
            <a:r>
              <a:rPr lang="pl-PL" sz="14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Glider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Opory ruchu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50153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Gimli </a:t>
            </a:r>
            <a:r>
              <a:rPr lang="pl-PL" sz="14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Glider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Opory ruchu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37126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Gimli </a:t>
            </a:r>
            <a:r>
              <a:rPr lang="pl-PL" sz="14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Glider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Opory ruchu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69918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Gimli </a:t>
            </a:r>
            <a:r>
              <a:rPr lang="pl-PL" sz="14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Glider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Opory ruchu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99924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Gimli </a:t>
            </a:r>
            <a:r>
              <a:rPr lang="pl-PL" sz="14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Glider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Opory ruchu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13850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Gimli </a:t>
            </a:r>
            <a:r>
              <a:rPr lang="pl-PL" sz="14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Glider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Opory ruchu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87878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Gimli </a:t>
            </a:r>
            <a:r>
              <a:rPr lang="pl-PL" sz="14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Glider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Opory ruchu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44462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Gimli </a:t>
            </a:r>
            <a:r>
              <a:rPr lang="pl-PL" sz="14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Glider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Opory ruchu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98605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Wingsuit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Flying.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Obliczamy trajektorię lotu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7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8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28355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4.gif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7.gif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9.w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2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2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36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36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0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36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4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41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5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3.wmf"/><Relationship Id="rId4" Type="http://schemas.openxmlformats.org/officeDocument/2006/relationships/oleObject" Target="../embeddings/oleObject2.bin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9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50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5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44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5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4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5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1.xml"/><Relationship Id="rId4" Type="http://schemas.openxmlformats.org/officeDocument/2006/relationships/image" Target="../media/image56.jpeg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4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7.wmf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5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6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58.wmf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8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0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5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5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64.png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5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6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6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6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6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66.png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6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8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67.wmf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6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qpied.com/skill/flying/the-paper-plane.html" TargetMode="External"/><Relationship Id="rId1" Type="http://schemas.openxmlformats.org/officeDocument/2006/relationships/slideLayout" Target="../slideLayouts/slideLayout76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Język fizyki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Mechanika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Wielkość fizyczna: symbol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Wielkość fizyczna – własność ciała, zjawiska,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którą </a:t>
            </a:r>
            <a:r>
              <a:rPr lang="pl-PL" dirty="0"/>
              <a:t>można </a:t>
            </a:r>
            <a:r>
              <a:rPr lang="pl-PL" dirty="0" smtClean="0"/>
              <a:t>zmierzyć </a:t>
            </a:r>
            <a:r>
              <a:rPr lang="pl-PL" dirty="0"/>
              <a:t>oraz podać jej </a:t>
            </a:r>
            <a:r>
              <a:rPr lang="pl-PL" dirty="0" smtClean="0"/>
              <a:t>ilość, </a:t>
            </a:r>
            <a:br>
              <a:rPr lang="pl-PL" dirty="0" smtClean="0"/>
            </a:br>
            <a:r>
              <a:rPr lang="pl-PL" dirty="0" smtClean="0"/>
              <a:t>np. </a:t>
            </a:r>
            <a:r>
              <a:rPr lang="pl-PL" dirty="0"/>
              <a:t>masa </a:t>
            </a:r>
            <a:r>
              <a:rPr lang="pl-PL" dirty="0" smtClean="0"/>
              <a:t>mięsa.</a:t>
            </a:r>
          </a:p>
          <a:p>
            <a:pPr>
              <a:buNone/>
            </a:pPr>
            <a:r>
              <a:rPr lang="pl-PL" dirty="0" smtClean="0"/>
              <a:t>W skrócie: masa mięsa </a:t>
            </a:r>
            <a:r>
              <a:rPr lang="pl-PL" dirty="0" smtClean="0">
                <a:sym typeface="Wingdings" pitchFamily="2" charset="2"/>
              </a:rPr>
              <a:t> m</a:t>
            </a:r>
            <a:r>
              <a:rPr lang="pl-PL" baseline="-25000" dirty="0" smtClean="0">
                <a:sym typeface="Wingdings" pitchFamily="2" charset="2"/>
              </a:rPr>
              <a:t>m</a:t>
            </a:r>
            <a:endParaRPr lang="pl-PL" baseline="-25000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Wielkość fizyczna: wartość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Ilość mięsa zapisujemy liczbowo, np. jeśli mamy </a:t>
            </a:r>
            <a:br>
              <a:rPr lang="pl-PL" dirty="0" smtClean="0"/>
            </a:br>
            <a:r>
              <a:rPr lang="pl-PL" dirty="0" smtClean="0"/>
              <a:t>„trzy mięsa” to </a:t>
            </a:r>
            <a:r>
              <a:rPr lang="pl-PL" dirty="0" smtClean="0">
                <a:sym typeface="Wingdings" pitchFamily="2" charset="2"/>
              </a:rPr>
              <a:t>m</a:t>
            </a:r>
            <a:r>
              <a:rPr lang="pl-PL" baseline="-25000" dirty="0" smtClean="0">
                <a:sym typeface="Wingdings" pitchFamily="2" charset="2"/>
              </a:rPr>
              <a:t>m</a:t>
            </a:r>
            <a:r>
              <a:rPr lang="pl-PL" dirty="0" smtClean="0"/>
              <a:t> = 3 </a:t>
            </a:r>
          </a:p>
          <a:p>
            <a:r>
              <a:rPr lang="pl-PL" dirty="0"/>
              <a:t>„trzy mięsa” - ile to właściwie jest</a:t>
            </a:r>
            <a:r>
              <a:rPr lang="pl-PL" dirty="0" smtClean="0"/>
              <a:t>?</a:t>
            </a:r>
            <a:endParaRPr lang="pl-PL" dirty="0"/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Wielkość fizyczna: jednostka</a:t>
            </a:r>
            <a:endParaRPr lang="pl-PL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pl-PL" dirty="0">
                <a:sym typeface="Wingdings" pitchFamily="2" charset="2"/>
              </a:rPr>
              <a:t>m</a:t>
            </a:r>
            <a:r>
              <a:rPr lang="pl-PL" baseline="-25000" dirty="0">
                <a:sym typeface="Wingdings" pitchFamily="2" charset="2"/>
              </a:rPr>
              <a:t>m</a:t>
            </a:r>
            <a:r>
              <a:rPr lang="pl-PL" dirty="0"/>
              <a:t> = </a:t>
            </a:r>
            <a:r>
              <a:rPr lang="pl-PL" dirty="0" smtClean="0"/>
              <a:t>3 [kg]</a:t>
            </a:r>
          </a:p>
          <a:p>
            <a:endParaRPr lang="pl-PL" dirty="0" smtClean="0"/>
          </a:p>
          <a:p>
            <a:r>
              <a:rPr lang="pl-PL" dirty="0" smtClean="0"/>
              <a:t>Symbol wielkości fizycznej </a:t>
            </a:r>
            <a:br>
              <a:rPr lang="pl-PL" dirty="0" smtClean="0"/>
            </a:br>
            <a:r>
              <a:rPr lang="pl-PL" dirty="0" smtClean="0"/>
              <a:t>= wartość [jednostka]</a:t>
            </a:r>
            <a:endParaRPr lang="pl-PL" dirty="0"/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Wielkość fizyczna skalarna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itchFamily="34" charset="0"/>
              <a:buChar char="•"/>
            </a:pPr>
            <a:r>
              <a:rPr lang="pl-PL" dirty="0"/>
              <a:t>temperatura</a:t>
            </a:r>
            <a:r>
              <a:rPr lang="pl-PL" dirty="0" smtClean="0"/>
              <a:t>,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czas,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masa,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długość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….</a:t>
            </a:r>
            <a:endParaRPr lang="pl-PL" dirty="0"/>
          </a:p>
        </p:txBody>
      </p:sp>
      <p:grpSp>
        <p:nvGrpSpPr>
          <p:cNvPr id="36" name="Group 35"/>
          <p:cNvGrpSpPr/>
          <p:nvPr/>
        </p:nvGrpSpPr>
        <p:grpSpPr>
          <a:xfrm>
            <a:off x="3240000" y="1276088"/>
            <a:ext cx="5688000" cy="4601184"/>
            <a:chOff x="1857356" y="1500174"/>
            <a:chExt cx="5871466" cy="4732403"/>
          </a:xfrm>
        </p:grpSpPr>
        <p:pic>
          <p:nvPicPr>
            <p:cNvPr id="37" name="Picture 2" descr="http://pracownia-projekty.dom.pl/images/324/przekroj_6_mr_murator_m35_dom_z_obrazka.jp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857356" y="1500174"/>
              <a:ext cx="5871466" cy="4732403"/>
            </a:xfrm>
            <a:prstGeom prst="rect">
              <a:avLst/>
            </a:prstGeom>
            <a:noFill/>
          </p:spPr>
        </p:pic>
        <p:grpSp>
          <p:nvGrpSpPr>
            <p:cNvPr id="38" name="Grupa 7"/>
            <p:cNvGrpSpPr/>
            <p:nvPr/>
          </p:nvGrpSpPr>
          <p:grpSpPr>
            <a:xfrm>
              <a:off x="4357686" y="2214554"/>
              <a:ext cx="995995" cy="369332"/>
              <a:chOff x="1857356" y="2428868"/>
              <a:chExt cx="995995" cy="369332"/>
            </a:xfrm>
            <a:solidFill>
              <a:schemeClr val="bg1"/>
            </a:solidFill>
          </p:grpSpPr>
          <p:sp>
            <p:nvSpPr>
              <p:cNvPr id="48" name="Schemat blokowy: łącznik 5"/>
              <p:cNvSpPr/>
              <p:nvPr/>
            </p:nvSpPr>
            <p:spPr>
              <a:xfrm>
                <a:off x="1857356" y="2571744"/>
                <a:ext cx="71438" cy="71438"/>
              </a:xfrm>
              <a:prstGeom prst="flowChartConnector">
                <a:avLst/>
              </a:prstGeom>
              <a:grpFill/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b="1"/>
              </a:p>
            </p:txBody>
          </p:sp>
          <p:sp>
            <p:nvSpPr>
              <p:cNvPr id="49" name="pole tekstowe 6"/>
              <p:cNvSpPr txBox="1"/>
              <p:nvPr/>
            </p:nvSpPr>
            <p:spPr>
              <a:xfrm>
                <a:off x="2000232" y="2428868"/>
                <a:ext cx="853119" cy="369332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pl-PL" b="1" dirty="0" smtClean="0"/>
                  <a:t>T=20</a:t>
                </a:r>
                <a:r>
                  <a:rPr lang="pl-PL" b="1" baseline="30000" dirty="0" smtClean="0"/>
                  <a:t>o</a:t>
                </a:r>
                <a:r>
                  <a:rPr lang="pl-PL" b="1" dirty="0" smtClean="0"/>
                  <a:t>C</a:t>
                </a:r>
                <a:endParaRPr lang="pl-PL" b="1" dirty="0"/>
              </a:p>
            </p:txBody>
          </p:sp>
        </p:grpSp>
        <p:grpSp>
          <p:nvGrpSpPr>
            <p:cNvPr id="39" name="Grupa 11"/>
            <p:cNvGrpSpPr/>
            <p:nvPr/>
          </p:nvGrpSpPr>
          <p:grpSpPr>
            <a:xfrm>
              <a:off x="2928926" y="5715016"/>
              <a:ext cx="995995" cy="369332"/>
              <a:chOff x="1857356" y="2428868"/>
              <a:chExt cx="995995" cy="369332"/>
            </a:xfrm>
            <a:solidFill>
              <a:schemeClr val="bg1"/>
            </a:solidFill>
          </p:grpSpPr>
          <p:sp>
            <p:nvSpPr>
              <p:cNvPr id="46" name="Schemat blokowy: łącznik 12"/>
              <p:cNvSpPr/>
              <p:nvPr/>
            </p:nvSpPr>
            <p:spPr>
              <a:xfrm>
                <a:off x="1857356" y="2571744"/>
                <a:ext cx="71438" cy="71438"/>
              </a:xfrm>
              <a:prstGeom prst="flowChartConnector">
                <a:avLst/>
              </a:prstGeom>
              <a:grpFill/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b="1"/>
              </a:p>
            </p:txBody>
          </p:sp>
          <p:sp>
            <p:nvSpPr>
              <p:cNvPr id="47" name="pole tekstowe 13"/>
              <p:cNvSpPr txBox="1"/>
              <p:nvPr/>
            </p:nvSpPr>
            <p:spPr>
              <a:xfrm>
                <a:off x="2000232" y="2428868"/>
                <a:ext cx="853119" cy="369332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pl-PL" b="1" dirty="0" smtClean="0"/>
                  <a:t>T=16</a:t>
                </a:r>
                <a:r>
                  <a:rPr lang="pl-PL" b="1" baseline="30000" dirty="0" smtClean="0"/>
                  <a:t>o</a:t>
                </a:r>
                <a:r>
                  <a:rPr lang="pl-PL" b="1" dirty="0" smtClean="0"/>
                  <a:t>C</a:t>
                </a:r>
                <a:endParaRPr lang="pl-PL" b="1" dirty="0"/>
              </a:p>
            </p:txBody>
          </p:sp>
        </p:grpSp>
        <p:grpSp>
          <p:nvGrpSpPr>
            <p:cNvPr id="40" name="Grupa 14"/>
            <p:cNvGrpSpPr/>
            <p:nvPr/>
          </p:nvGrpSpPr>
          <p:grpSpPr>
            <a:xfrm>
              <a:off x="3643306" y="3286124"/>
              <a:ext cx="995995" cy="369332"/>
              <a:chOff x="1857356" y="2428868"/>
              <a:chExt cx="995995" cy="369332"/>
            </a:xfrm>
            <a:solidFill>
              <a:schemeClr val="bg1"/>
            </a:solidFill>
          </p:grpSpPr>
          <p:sp>
            <p:nvSpPr>
              <p:cNvPr id="44" name="Schemat blokowy: łącznik 15"/>
              <p:cNvSpPr/>
              <p:nvPr/>
            </p:nvSpPr>
            <p:spPr>
              <a:xfrm>
                <a:off x="1857356" y="2571744"/>
                <a:ext cx="71438" cy="71438"/>
              </a:xfrm>
              <a:prstGeom prst="flowChartConnector">
                <a:avLst/>
              </a:prstGeom>
              <a:grpFill/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b="1"/>
              </a:p>
            </p:txBody>
          </p:sp>
          <p:sp>
            <p:nvSpPr>
              <p:cNvPr id="45" name="pole tekstowe 16"/>
              <p:cNvSpPr txBox="1"/>
              <p:nvPr/>
            </p:nvSpPr>
            <p:spPr>
              <a:xfrm>
                <a:off x="2000232" y="2428868"/>
                <a:ext cx="853119" cy="369332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pl-PL" b="1" dirty="0" smtClean="0"/>
                  <a:t>T=21</a:t>
                </a:r>
                <a:r>
                  <a:rPr lang="pl-PL" b="1" baseline="30000" dirty="0" smtClean="0"/>
                  <a:t>o</a:t>
                </a:r>
                <a:r>
                  <a:rPr lang="pl-PL" b="1" dirty="0" smtClean="0"/>
                  <a:t>C</a:t>
                </a:r>
                <a:endParaRPr lang="pl-PL" b="1" dirty="0"/>
              </a:p>
            </p:txBody>
          </p:sp>
        </p:grpSp>
        <p:grpSp>
          <p:nvGrpSpPr>
            <p:cNvPr id="41" name="Grupa 17"/>
            <p:cNvGrpSpPr/>
            <p:nvPr/>
          </p:nvGrpSpPr>
          <p:grpSpPr>
            <a:xfrm>
              <a:off x="5795970" y="4724408"/>
              <a:ext cx="995995" cy="369332"/>
              <a:chOff x="1857356" y="2428868"/>
              <a:chExt cx="995995" cy="369332"/>
            </a:xfrm>
            <a:solidFill>
              <a:schemeClr val="bg1"/>
            </a:solidFill>
          </p:grpSpPr>
          <p:sp>
            <p:nvSpPr>
              <p:cNvPr id="42" name="Schemat blokowy: łącznik 18"/>
              <p:cNvSpPr/>
              <p:nvPr/>
            </p:nvSpPr>
            <p:spPr>
              <a:xfrm>
                <a:off x="1857356" y="2571744"/>
                <a:ext cx="71438" cy="71438"/>
              </a:xfrm>
              <a:prstGeom prst="flowChartConnector">
                <a:avLst/>
              </a:prstGeom>
              <a:grpFill/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 b="1"/>
              </a:p>
            </p:txBody>
          </p:sp>
          <p:sp>
            <p:nvSpPr>
              <p:cNvPr id="43" name="pole tekstowe 19"/>
              <p:cNvSpPr txBox="1"/>
              <p:nvPr/>
            </p:nvSpPr>
            <p:spPr>
              <a:xfrm>
                <a:off x="2000232" y="2428868"/>
                <a:ext cx="853119" cy="369332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pl-PL" b="1" dirty="0" smtClean="0"/>
                  <a:t>T=20</a:t>
                </a:r>
                <a:r>
                  <a:rPr lang="pl-PL" b="1" baseline="30000" dirty="0" smtClean="0"/>
                  <a:t>o</a:t>
                </a:r>
                <a:r>
                  <a:rPr lang="pl-PL" b="1" dirty="0" smtClean="0"/>
                  <a:t>C</a:t>
                </a:r>
                <a:endParaRPr lang="pl-PL" b="1" dirty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Wielkość fizyczna wektorowa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itchFamily="34" charset="0"/>
              <a:buChar char="•"/>
            </a:pPr>
            <a:r>
              <a:rPr lang="pl-PL" dirty="0"/>
              <a:t>przyspieszenie,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prędkość,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siła</a:t>
            </a:r>
            <a:r>
              <a:rPr lang="pl-PL" dirty="0"/>
              <a:t>, </a:t>
            </a:r>
            <a:endParaRPr lang="pl-PL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przemieszczenie,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…</a:t>
            </a:r>
            <a:endParaRPr lang="pl-PL" dirty="0"/>
          </a:p>
        </p:txBody>
      </p:sp>
      <p:grpSp>
        <p:nvGrpSpPr>
          <p:cNvPr id="38" name="Group 37"/>
          <p:cNvGrpSpPr/>
          <p:nvPr/>
        </p:nvGrpSpPr>
        <p:grpSpPr>
          <a:xfrm>
            <a:off x="3240000" y="1124744"/>
            <a:ext cx="5687511" cy="4717588"/>
            <a:chOff x="1857356" y="1357298"/>
            <a:chExt cx="6027024" cy="5000660"/>
          </a:xfrm>
        </p:grpSpPr>
        <p:pic>
          <p:nvPicPr>
            <p:cNvPr id="39" name="Picture 2" descr="http://pracownia-projekty.dom.pl/images/324/przekroj_6_mr_murator_m35_dom_z_obrazka.jp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857356" y="1500174"/>
              <a:ext cx="6027024" cy="4857784"/>
            </a:xfrm>
            <a:prstGeom prst="rect">
              <a:avLst/>
            </a:prstGeom>
            <a:noFill/>
          </p:spPr>
        </p:pic>
        <p:grpSp>
          <p:nvGrpSpPr>
            <p:cNvPr id="40" name="Grupa 24"/>
            <p:cNvGrpSpPr/>
            <p:nvPr/>
          </p:nvGrpSpPr>
          <p:grpSpPr>
            <a:xfrm>
              <a:off x="6858016" y="4214818"/>
              <a:ext cx="1003993" cy="428628"/>
              <a:chOff x="6858016" y="2285992"/>
              <a:chExt cx="1003993" cy="428628"/>
            </a:xfrm>
          </p:grpSpPr>
          <p:sp>
            <p:nvSpPr>
              <p:cNvPr id="48" name="pole tekstowe 6"/>
              <p:cNvSpPr txBox="1"/>
              <p:nvPr/>
            </p:nvSpPr>
            <p:spPr>
              <a:xfrm>
                <a:off x="6858016" y="2285992"/>
                <a:ext cx="1003993" cy="3693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pl-PL" b="1" dirty="0" smtClean="0">
                    <a:solidFill>
                      <a:srgbClr val="FF0000"/>
                    </a:solidFill>
                  </a:rPr>
                  <a:t>v = 3m/s</a:t>
                </a:r>
                <a:endParaRPr lang="pl-PL" b="1" dirty="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49" name="Łącznik prosty ze strzałką 21"/>
              <p:cNvCxnSpPr/>
              <p:nvPr/>
            </p:nvCxnSpPr>
            <p:spPr>
              <a:xfrm>
                <a:off x="6858016" y="2571744"/>
                <a:ext cx="285752" cy="142876"/>
              </a:xfrm>
              <a:prstGeom prst="straightConnector1">
                <a:avLst/>
              </a:prstGeom>
              <a:ln w="19050">
                <a:noFill/>
                <a:headEnd type="oval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1" name="pole tekstowe 25"/>
            <p:cNvSpPr txBox="1"/>
            <p:nvPr/>
          </p:nvSpPr>
          <p:spPr>
            <a:xfrm>
              <a:off x="6211700" y="2931946"/>
              <a:ext cx="1357322" cy="369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pl-PL" b="1" dirty="0" smtClean="0">
                  <a:solidFill>
                    <a:srgbClr val="FF0000"/>
                  </a:solidFill>
                </a:rPr>
                <a:t>v = 15m/s</a:t>
              </a:r>
              <a:endParaRPr lang="pl-PL" b="1" dirty="0">
                <a:solidFill>
                  <a:srgbClr val="FF0000"/>
                </a:solidFill>
              </a:endParaRPr>
            </a:p>
          </p:txBody>
        </p:sp>
        <p:cxnSp>
          <p:nvCxnSpPr>
            <p:cNvPr id="42" name="Łącznik prosty ze strzałką 26"/>
            <p:cNvCxnSpPr/>
            <p:nvPr/>
          </p:nvCxnSpPr>
          <p:spPr>
            <a:xfrm>
              <a:off x="6180339" y="3320970"/>
              <a:ext cx="1500198" cy="1588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type="oval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Łącznik prosty ze strzałką 28"/>
            <p:cNvCxnSpPr/>
            <p:nvPr/>
          </p:nvCxnSpPr>
          <p:spPr>
            <a:xfrm rot="5400000" flipH="1" flipV="1">
              <a:off x="3357554" y="1357298"/>
              <a:ext cx="1143008" cy="1143008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type="oval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pole tekstowe 30"/>
            <p:cNvSpPr txBox="1"/>
            <p:nvPr/>
          </p:nvSpPr>
          <p:spPr>
            <a:xfrm>
              <a:off x="2285984" y="2428868"/>
              <a:ext cx="135732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pl-PL" b="1" dirty="0" smtClean="0">
                  <a:solidFill>
                    <a:srgbClr val="FF0000"/>
                  </a:solidFill>
                </a:rPr>
                <a:t>v = 16m/s</a:t>
              </a:r>
              <a:endParaRPr lang="pl-PL" b="1" dirty="0">
                <a:solidFill>
                  <a:srgbClr val="FF0000"/>
                </a:solidFill>
              </a:endParaRPr>
            </a:p>
          </p:txBody>
        </p:sp>
        <p:cxnSp>
          <p:nvCxnSpPr>
            <p:cNvPr id="45" name="Łącznik prosty ze strzałką 31"/>
            <p:cNvCxnSpPr/>
            <p:nvPr/>
          </p:nvCxnSpPr>
          <p:spPr>
            <a:xfrm>
              <a:off x="3286116" y="3641726"/>
              <a:ext cx="71438" cy="1588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pole tekstowe 33"/>
            <p:cNvSpPr txBox="1"/>
            <p:nvPr/>
          </p:nvSpPr>
          <p:spPr>
            <a:xfrm>
              <a:off x="3286116" y="3212976"/>
              <a:ext cx="135732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pl-PL" b="1" dirty="0" smtClean="0">
                  <a:solidFill>
                    <a:srgbClr val="FF0000"/>
                  </a:solidFill>
                </a:rPr>
                <a:t>v = 0m/s</a:t>
              </a:r>
              <a:endParaRPr lang="pl-PL" b="1" dirty="0">
                <a:solidFill>
                  <a:srgbClr val="FF0000"/>
                </a:solidFill>
              </a:endParaRPr>
            </a:p>
          </p:txBody>
        </p:sp>
        <p:cxnSp>
          <p:nvCxnSpPr>
            <p:cNvPr id="47" name="Łącznik prosty ze strzałką 34"/>
            <p:cNvCxnSpPr/>
            <p:nvPr/>
          </p:nvCxnSpPr>
          <p:spPr>
            <a:xfrm>
              <a:off x="6858016" y="4500570"/>
              <a:ext cx="357190" cy="214314"/>
            </a:xfrm>
            <a:prstGeom prst="straightConnector1">
              <a:avLst/>
            </a:prstGeom>
            <a:ln w="19050">
              <a:solidFill>
                <a:srgbClr val="FF0000"/>
              </a:solidFill>
              <a:headEnd type="oval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Jednostki układu SI</a:t>
            </a:r>
            <a:endParaRPr lang="pl-PL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758114"/>
              </p:ext>
            </p:extLst>
          </p:nvPr>
        </p:nvGraphicFramePr>
        <p:xfrm>
          <a:off x="457200" y="1404620"/>
          <a:ext cx="8229600" cy="377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Wielkość fizyczna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Symbol wielkości fizycznej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Jednostka wielkości fizycznej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Symbol jednostki</a:t>
                      </a:r>
                      <a:endParaRPr lang="pl-PL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długość, droga, położenie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l, s, x, …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metr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[m]</a:t>
                      </a:r>
                      <a:endParaRPr lang="pl-PL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masa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m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kilogram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[kg]</a:t>
                      </a:r>
                      <a:endParaRPr lang="pl-PL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czas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t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sekunda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[s]</a:t>
                      </a:r>
                      <a:endParaRPr lang="pl-PL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natężenie prądu elektrycznego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amper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[A]</a:t>
                      </a:r>
                      <a:endParaRPr lang="pl-PL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temperatura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T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kelwin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[K]</a:t>
                      </a:r>
                      <a:endParaRPr lang="pl-PL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światłość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kandela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[</a:t>
                      </a:r>
                      <a:r>
                        <a:rPr lang="pl-PL" dirty="0" err="1" smtClean="0"/>
                        <a:t>cd</a:t>
                      </a:r>
                      <a:r>
                        <a:rPr lang="pl-PL" dirty="0" smtClean="0"/>
                        <a:t>]</a:t>
                      </a:r>
                      <a:endParaRPr lang="pl-PL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liczność materii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n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mol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[mol]</a:t>
                      </a:r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Przedrostki</a:t>
            </a:r>
            <a:endParaRPr lang="pl-PL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5726463"/>
              </p:ext>
            </p:extLst>
          </p:nvPr>
        </p:nvGraphicFramePr>
        <p:xfrm>
          <a:off x="457200" y="1676400"/>
          <a:ext cx="82296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8536"/>
                <a:gridCol w="1296144"/>
                <a:gridCol w="2232248"/>
                <a:gridCol w="29626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Nazwa przedrostka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Symbol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Mnożnik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Przykład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mikro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µ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0.000001   (=10</a:t>
                      </a:r>
                      <a:r>
                        <a:rPr lang="pl-PL" baseline="30000" dirty="0" smtClean="0"/>
                        <a:t>-6</a:t>
                      </a:r>
                      <a:r>
                        <a:rPr lang="pl-PL" dirty="0" smtClean="0"/>
                        <a:t>)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dirty="0" smtClean="0"/>
                        <a:t>1[m] = 1 000 </a:t>
                      </a:r>
                      <a:r>
                        <a:rPr lang="pl-PL" dirty="0" err="1" smtClean="0"/>
                        <a:t>000</a:t>
                      </a:r>
                      <a:r>
                        <a:rPr lang="pl-PL" dirty="0" smtClean="0"/>
                        <a:t>[µm]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mili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m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dirty="0" smtClean="0"/>
                        <a:t>0.001   (=10</a:t>
                      </a:r>
                      <a:r>
                        <a:rPr lang="pl-PL" baseline="30000" dirty="0" smtClean="0"/>
                        <a:t>-3</a:t>
                      </a:r>
                      <a:r>
                        <a:rPr lang="pl-PL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dirty="0" smtClean="0"/>
                        <a:t>1[m] = 1 000[mm]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centy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c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0.01    (=10</a:t>
                      </a:r>
                      <a:r>
                        <a:rPr lang="pl-PL" baseline="30000" dirty="0" smtClean="0"/>
                        <a:t>-2</a:t>
                      </a:r>
                      <a:r>
                        <a:rPr lang="pl-PL" dirty="0" smtClean="0"/>
                        <a:t>)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1[cm] = 0.01 [m]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deka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da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10    (=10</a:t>
                      </a:r>
                      <a:r>
                        <a:rPr lang="pl-PL" baseline="30000" dirty="0" smtClean="0"/>
                        <a:t>1</a:t>
                      </a:r>
                      <a:r>
                        <a:rPr lang="pl-PL" dirty="0" smtClean="0"/>
                        <a:t>)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100[dag] = 1[kg]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err="1" smtClean="0"/>
                        <a:t>hekto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h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100   (=10</a:t>
                      </a:r>
                      <a:r>
                        <a:rPr lang="pl-PL" baseline="30000" dirty="0" smtClean="0"/>
                        <a:t>2</a:t>
                      </a:r>
                      <a:r>
                        <a:rPr lang="pl-PL" dirty="0" smtClean="0"/>
                        <a:t>)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1 000[</a:t>
                      </a:r>
                      <a:r>
                        <a:rPr lang="pl-PL" dirty="0" err="1" smtClean="0"/>
                        <a:t>hPa</a:t>
                      </a:r>
                      <a:r>
                        <a:rPr lang="pl-PL" dirty="0" smtClean="0"/>
                        <a:t>] = 100 000[Pa]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kilo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k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1 000   (=10</a:t>
                      </a:r>
                      <a:r>
                        <a:rPr lang="pl-PL" baseline="30000" dirty="0" smtClean="0"/>
                        <a:t>3</a:t>
                      </a:r>
                      <a:r>
                        <a:rPr lang="pl-PL" dirty="0" smtClean="0"/>
                        <a:t>)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1[</a:t>
                      </a:r>
                      <a:r>
                        <a:rPr lang="pl-PL" dirty="0" err="1" smtClean="0"/>
                        <a:t>kHz</a:t>
                      </a:r>
                      <a:r>
                        <a:rPr lang="pl-PL" dirty="0" smtClean="0"/>
                        <a:t>] = 1 000 [Hz]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mega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M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</a:t>
                      </a:r>
                      <a:r>
                        <a:rPr lang="pl-PL" baseline="0" dirty="0" smtClean="0"/>
                        <a:t> 000 </a:t>
                      </a:r>
                      <a:r>
                        <a:rPr lang="pl-PL" baseline="0" dirty="0" err="1" smtClean="0"/>
                        <a:t>000</a:t>
                      </a:r>
                      <a:r>
                        <a:rPr lang="pl-PL" baseline="0" dirty="0" smtClean="0"/>
                        <a:t>   </a:t>
                      </a:r>
                      <a:r>
                        <a:rPr lang="pl-PL" dirty="0" smtClean="0"/>
                        <a:t>(=10</a:t>
                      </a:r>
                      <a:r>
                        <a:rPr lang="pl-PL" baseline="30000" dirty="0" smtClean="0"/>
                        <a:t>6</a:t>
                      </a:r>
                      <a:r>
                        <a:rPr lang="pl-PL" dirty="0" smtClean="0"/>
                        <a:t>)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1[</a:t>
                      </a:r>
                      <a:r>
                        <a:rPr lang="pl-PL" dirty="0" err="1" smtClean="0"/>
                        <a:t>Mbit</a:t>
                      </a:r>
                      <a:r>
                        <a:rPr lang="pl-PL" dirty="0" smtClean="0"/>
                        <a:t>] = 1 000 [</a:t>
                      </a:r>
                      <a:r>
                        <a:rPr lang="pl-PL" dirty="0" err="1" smtClean="0"/>
                        <a:t>kbit</a:t>
                      </a:r>
                      <a:r>
                        <a:rPr lang="pl-PL" dirty="0" smtClean="0"/>
                        <a:t>]</a:t>
                      </a:r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Niepewność pomiarowa</a:t>
            </a:r>
            <a:endParaRPr lang="pl-PL" dirty="0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pSp>
        <p:nvGrpSpPr>
          <p:cNvPr id="11" name="Group 10"/>
          <p:cNvGrpSpPr/>
          <p:nvPr/>
        </p:nvGrpSpPr>
        <p:grpSpPr>
          <a:xfrm>
            <a:off x="2214546" y="1124744"/>
            <a:ext cx="4929177" cy="4870757"/>
            <a:chOff x="2214546" y="1643050"/>
            <a:chExt cx="4929177" cy="4870757"/>
          </a:xfrm>
        </p:grpSpPr>
        <p:pic>
          <p:nvPicPr>
            <p:cNvPr id="12" name="Picture 2" descr="http://kolorowanki.joe.pl/kolorowanka/linijka-bez-liczb.pn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214546" y="1643050"/>
              <a:ext cx="4929177" cy="4870757"/>
            </a:xfrm>
            <a:prstGeom prst="rect">
              <a:avLst/>
            </a:prstGeom>
            <a:noFill/>
          </p:spPr>
        </p:pic>
        <p:cxnSp>
          <p:nvCxnSpPr>
            <p:cNvPr id="13" name="Łącznik prosty ze strzałką 5"/>
            <p:cNvCxnSpPr/>
            <p:nvPr/>
          </p:nvCxnSpPr>
          <p:spPr>
            <a:xfrm rot="5400000" flipH="1" flipV="1">
              <a:off x="2643174" y="5357826"/>
              <a:ext cx="285752" cy="285752"/>
            </a:xfrm>
            <a:prstGeom prst="straightConnector1">
              <a:avLst/>
            </a:prstGeom>
            <a:ln w="28575"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" name="Picture 5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928926" y="5214950"/>
              <a:ext cx="428625" cy="619125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Objętość prostopadłościanu </a:t>
            </a:r>
            <a:br>
              <a:rPr lang="pl-PL" smtClean="0"/>
            </a:br>
            <a:r>
              <a:rPr lang="pl-PL" smtClean="0"/>
              <a:t>w fizyce</a:t>
            </a:r>
            <a:endParaRPr lang="pl-PL" dirty="0"/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Linijka 1, </a:t>
            </a:r>
            <a:r>
              <a:rPr lang="el-GR" smtClean="0"/>
              <a:t>Δ</a:t>
            </a:r>
            <a:r>
              <a:rPr lang="pl-PL" smtClean="0"/>
              <a:t>l = 1mm </a:t>
            </a:r>
          </a:p>
          <a:p>
            <a:r>
              <a:rPr lang="pl-PL" smtClean="0"/>
              <a:t>Wymiary:</a:t>
            </a:r>
          </a:p>
          <a:p>
            <a:endParaRPr lang="pl-PL" smtClean="0"/>
          </a:p>
          <a:p>
            <a:r>
              <a:rPr lang="pl-PL" smtClean="0"/>
              <a:t>Objętość:</a:t>
            </a:r>
          </a:p>
          <a:p>
            <a:endParaRPr lang="pl-PL" smtClean="0"/>
          </a:p>
          <a:p>
            <a:r>
              <a:rPr lang="pl-PL" smtClean="0"/>
              <a:t>Wynik z niepewnością pomiarową:</a:t>
            </a:r>
            <a:endParaRPr lang="pl-PL" dirty="0"/>
          </a:p>
        </p:txBody>
      </p:sp>
      <p:sp>
        <p:nvSpPr>
          <p:cNvPr id="9" name="Symbol zastępczy zawartości 8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pl-PL" smtClean="0"/>
              <a:t>Linijka 2, </a:t>
            </a:r>
            <a:r>
              <a:rPr lang="el-GR" smtClean="0"/>
              <a:t>Δ</a:t>
            </a:r>
            <a:r>
              <a:rPr lang="pl-PL" smtClean="0"/>
              <a:t>l = 10cm </a:t>
            </a:r>
          </a:p>
          <a:p>
            <a:r>
              <a:rPr lang="pl-PL" smtClean="0"/>
              <a:t>Wymiary:</a:t>
            </a:r>
          </a:p>
          <a:p>
            <a:endParaRPr lang="pl-PL" smtClean="0"/>
          </a:p>
          <a:p>
            <a:r>
              <a:rPr lang="pl-PL" smtClean="0"/>
              <a:t>Objętość:</a:t>
            </a:r>
          </a:p>
          <a:p>
            <a:endParaRPr lang="pl-PL" smtClean="0"/>
          </a:p>
          <a:p>
            <a:r>
              <a:rPr lang="pl-PL" smtClean="0"/>
              <a:t>Wynik z niepewnością pomiarową: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 domowe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 smtClean="0"/>
              <a:t>Oblicz, jaki procent objętości prostopadłościanu stanowi jego niepewność pomiarową dla linijki 1 </a:t>
            </a:r>
            <a:r>
              <a:rPr lang="pl-PL" dirty="0"/>
              <a:t/>
            </a:r>
            <a:br>
              <a:rPr lang="pl-PL" dirty="0"/>
            </a:br>
            <a:r>
              <a:rPr lang="pl-PL" dirty="0" smtClean="0"/>
              <a:t>oraz linijki 2. </a:t>
            </a:r>
            <a:br>
              <a:rPr lang="pl-PL" dirty="0" smtClean="0"/>
            </a:br>
            <a:r>
              <a:rPr lang="pl-PL" dirty="0" smtClean="0"/>
              <a:t>Jak skomentujesz ten wynik?</a:t>
            </a:r>
          </a:p>
          <a:p>
            <a:pPr lvl="0"/>
            <a:r>
              <a:rPr lang="pl-PL" dirty="0" smtClean="0"/>
              <a:t>Sprawdź, z jaką wielkością fizyczną związane są jednostki: </a:t>
            </a:r>
            <a:br>
              <a:rPr lang="pl-PL" dirty="0" smtClean="0"/>
            </a:br>
            <a:r>
              <a:rPr lang="pl-PL" dirty="0" smtClean="0"/>
              <a:t>mila, karat, jard, grzywna, </a:t>
            </a:r>
            <a:br>
              <a:rPr lang="pl-PL" dirty="0" smtClean="0"/>
            </a:br>
            <a:r>
              <a:rPr lang="pl-PL" dirty="0" smtClean="0"/>
              <a:t>rok świetlny, nanosekunda, łokieć. </a:t>
            </a:r>
            <a:br>
              <a:rPr lang="pl-PL" dirty="0" smtClean="0"/>
            </a:br>
            <a:r>
              <a:rPr lang="pl-PL" dirty="0" smtClean="0"/>
              <a:t>Ile to będzie sekund, kilogramów, metrów?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Podróże </a:t>
            </a:r>
            <a:r>
              <a:rPr lang="pl-PL" dirty="0"/>
              <a:t>Kapitana </a:t>
            </a:r>
            <a:r>
              <a:rPr lang="pl-PL" dirty="0" smtClean="0"/>
              <a:t>Cooka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Mechanika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Podróże Kapitana </a:t>
            </a:r>
            <a:r>
              <a:rPr lang="pl-PL" dirty="0" smtClean="0"/>
              <a:t>Cooka</a:t>
            </a:r>
            <a:endParaRPr lang="pl-PL" dirty="0"/>
          </a:p>
        </p:txBody>
      </p:sp>
      <p:pic>
        <p:nvPicPr>
          <p:cNvPr id="13" name="Picture 2" descr="http://cdn.spectator.co.uk/wp-content/uploads/2011/05/6915423-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17773"/>
            <a:ext cx="3970338" cy="28621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Picture 4" descr="http://georgianjunkie.files.wordpress.com/2011/09/539719main_endeavour_stern_view2.jpg"/>
          <p:cNvPicPr>
            <a:picLocks noGrp="1" noChangeAspect="1" noChangeArrowheads="1"/>
          </p:cNvPicPr>
          <p:nvPr>
            <p:ph idx="10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2278560"/>
            <a:ext cx="3898900" cy="2540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Podróże Kapitana </a:t>
            </a:r>
            <a:r>
              <a:rPr lang="pl-PL" dirty="0" smtClean="0"/>
              <a:t>Cooka - film</a:t>
            </a:r>
            <a:endParaRPr lang="pl-PL" dirty="0"/>
          </a:p>
        </p:txBody>
      </p:sp>
      <p:pic>
        <p:nvPicPr>
          <p:cNvPr id="4" name="The voyage of Captain James Cook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3568" y="1196752"/>
            <a:ext cx="7776864" cy="4374872"/>
          </a:xfrm>
        </p:spPr>
      </p:pic>
    </p:spTree>
    <p:extLst>
      <p:ext uri="{BB962C8B-B14F-4D97-AF65-F5344CB8AC3E}">
        <p14:creationId xmlns:p14="http://schemas.microsoft.com/office/powerpoint/2010/main" val="386661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Czas t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Podstawową jednostką odległości w fizyce jest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i="1" dirty="0" smtClean="0"/>
              <a:t>sekunda </a:t>
            </a:r>
            <a:r>
              <a:rPr lang="pl-PL" i="1" dirty="0"/>
              <a:t>(s).</a:t>
            </a:r>
          </a:p>
          <a:p>
            <a:r>
              <a:rPr lang="pl-PL" i="1" dirty="0" smtClean="0"/>
              <a:t>1 </a:t>
            </a:r>
            <a:r>
              <a:rPr lang="pl-PL" i="1" dirty="0"/>
              <a:t>godzina </a:t>
            </a:r>
            <a:r>
              <a:rPr lang="pl-PL" i="1" dirty="0" smtClean="0"/>
              <a:t>	to ….	minut</a:t>
            </a:r>
            <a:endParaRPr lang="pl-PL" i="1" dirty="0"/>
          </a:p>
          <a:p>
            <a:r>
              <a:rPr lang="pl-PL" i="1" dirty="0" smtClean="0"/>
              <a:t>1 </a:t>
            </a:r>
            <a:r>
              <a:rPr lang="pl-PL" i="1" dirty="0"/>
              <a:t>godzina </a:t>
            </a:r>
            <a:r>
              <a:rPr lang="pl-PL" i="1" dirty="0" smtClean="0"/>
              <a:t>	to …	sekund</a:t>
            </a:r>
            <a:endParaRPr lang="pl-PL" i="1" dirty="0"/>
          </a:p>
          <a:p>
            <a:r>
              <a:rPr lang="pl-PL" i="1" dirty="0" smtClean="0"/>
              <a:t>1 </a:t>
            </a:r>
            <a:r>
              <a:rPr lang="pl-PL" i="1" dirty="0"/>
              <a:t>sekunda </a:t>
            </a:r>
            <a:r>
              <a:rPr lang="pl-PL" i="1" dirty="0" smtClean="0"/>
              <a:t>	to  …	godziny</a:t>
            </a:r>
            <a:endParaRPr lang="pl-PL" i="1" dirty="0"/>
          </a:p>
          <a:p>
            <a:r>
              <a:rPr lang="pl-PL" i="1" dirty="0" smtClean="0"/>
              <a:t>1 </a:t>
            </a:r>
            <a:r>
              <a:rPr lang="pl-PL" i="1" dirty="0"/>
              <a:t>doba </a:t>
            </a:r>
            <a:r>
              <a:rPr lang="pl-PL" i="1" dirty="0" smtClean="0"/>
              <a:t>	to …	sekund</a:t>
            </a:r>
            <a:endParaRPr lang="pl-PL" i="1" dirty="0"/>
          </a:p>
        </p:txBody>
      </p:sp>
      <p:pic>
        <p:nvPicPr>
          <p:cNvPr id="17410" name="Picture 2" descr="http://aegoogleonlinemarketingchallenge.blox.pl/resource/google_klepsydra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8" y="2111921"/>
            <a:ext cx="2714644" cy="36213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Położenie, droga i odległość</a:t>
            </a:r>
            <a:endParaRPr lang="pl-PL" dirty="0"/>
          </a:p>
        </p:txBody>
      </p:sp>
      <p:sp>
        <p:nvSpPr>
          <p:cNvPr id="25" name="Content Placeholder 24"/>
          <p:cNvSpPr>
            <a:spLocks noGrp="1"/>
          </p:cNvSpPr>
          <p:nvPr>
            <p:ph idx="1"/>
          </p:nvPr>
        </p:nvSpPr>
        <p:spPr>
          <a:xfrm>
            <a:off x="457201" y="1285876"/>
            <a:ext cx="4782712" cy="4525963"/>
          </a:xfrm>
        </p:spPr>
        <p:txBody>
          <a:bodyPr anchor="t"/>
          <a:lstStyle/>
          <a:p>
            <a:r>
              <a:rPr lang="pl-PL" dirty="0"/>
              <a:t>Wskaż na globusie położenie okrętu, przebytą drogę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i </a:t>
            </a:r>
            <a:r>
              <a:rPr lang="pl-PL" dirty="0"/>
              <a:t>odległość od </a:t>
            </a:r>
            <a:r>
              <a:rPr lang="pl-PL" dirty="0" smtClean="0"/>
              <a:t>Anglii</a:t>
            </a:r>
            <a:endParaRPr lang="pl-PL" dirty="0"/>
          </a:p>
        </p:txBody>
      </p:sp>
      <p:pic>
        <p:nvPicPr>
          <p:cNvPr id="1026" name="Picture 2" descr="http://www.filmaust.com.au/captaincook/images/Cook_1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r="34172"/>
          <a:stretch/>
        </p:blipFill>
        <p:spPr bwMode="auto">
          <a:xfrm>
            <a:off x="2843808" y="3346741"/>
            <a:ext cx="2426274" cy="24694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pole tekstowe 16"/>
          <p:cNvSpPr txBox="1"/>
          <p:nvPr/>
        </p:nvSpPr>
        <p:spPr>
          <a:xfrm>
            <a:off x="2780776" y="2976023"/>
            <a:ext cx="2551534" cy="370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prstClr val="black"/>
                </a:solidFill>
              </a:rPr>
              <a:t>Sekstant</a:t>
            </a: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497543" y="3235947"/>
            <a:ext cx="2185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 smtClean="0">
                <a:solidFill>
                  <a:prstClr val="black"/>
                </a:solidFill>
              </a:rPr>
              <a:t>Dwa rumby z lewej!</a:t>
            </a:r>
            <a:endParaRPr lang="pl-PL" dirty="0">
              <a:solidFill>
                <a:prstClr val="black"/>
              </a:solidFill>
            </a:endParaRPr>
          </a:p>
        </p:txBody>
      </p:sp>
      <p:pic>
        <p:nvPicPr>
          <p:cNvPr id="3074" name="Picture 2" descr="http://upload.wikimedia.org/wikipedia/commons/1/18/Windros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9525" y="3573016"/>
            <a:ext cx="2381250" cy="2381250"/>
          </a:xfrm>
          <a:prstGeom prst="rect">
            <a:avLst/>
          </a:prstGeom>
          <a:noFill/>
        </p:spPr>
      </p:pic>
      <p:grpSp>
        <p:nvGrpSpPr>
          <p:cNvPr id="27" name="Group 26"/>
          <p:cNvGrpSpPr/>
          <p:nvPr/>
        </p:nvGrpSpPr>
        <p:grpSpPr>
          <a:xfrm>
            <a:off x="5332310" y="902705"/>
            <a:ext cx="3429024" cy="3639474"/>
            <a:chOff x="1142976" y="887339"/>
            <a:chExt cx="3429024" cy="3639474"/>
          </a:xfrm>
        </p:grpSpPr>
        <p:grpSp>
          <p:nvGrpSpPr>
            <p:cNvPr id="28" name="Group 27"/>
            <p:cNvGrpSpPr/>
            <p:nvPr/>
          </p:nvGrpSpPr>
          <p:grpSpPr>
            <a:xfrm>
              <a:off x="1142976" y="1071546"/>
              <a:ext cx="3429024" cy="3455267"/>
              <a:chOff x="1142976" y="1071546"/>
              <a:chExt cx="3429024" cy="3455267"/>
            </a:xfrm>
          </p:grpSpPr>
          <p:pic>
            <p:nvPicPr>
              <p:cNvPr id="31" name="Picture 4" descr="http://socrates.gridw.pl/pl/pix/pl_09_globe-map_01.gif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1142976" y="1071546"/>
                <a:ext cx="3429024" cy="3455267"/>
              </a:xfrm>
              <a:prstGeom prst="rect">
                <a:avLst/>
              </a:prstGeom>
              <a:noFill/>
            </p:spPr>
          </p:pic>
          <p:sp>
            <p:nvSpPr>
              <p:cNvPr id="32" name="Mnożenie 5"/>
              <p:cNvSpPr/>
              <p:nvPr/>
            </p:nvSpPr>
            <p:spPr>
              <a:xfrm>
                <a:off x="2428860" y="2357430"/>
                <a:ext cx="142876" cy="214314"/>
              </a:xfrm>
              <a:prstGeom prst="mathMultiply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>
                  <a:solidFill>
                    <a:prstClr val="white"/>
                  </a:solidFill>
                </a:endParaRPr>
              </a:p>
            </p:txBody>
          </p:sp>
          <p:sp>
            <p:nvSpPr>
              <p:cNvPr id="33" name="Mnożenie 6"/>
              <p:cNvSpPr/>
              <p:nvPr/>
            </p:nvSpPr>
            <p:spPr>
              <a:xfrm>
                <a:off x="4143372" y="3143248"/>
                <a:ext cx="142876" cy="214314"/>
              </a:xfrm>
              <a:prstGeom prst="mathMultiply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4" name="Łącznik prosty ze strzałką 10"/>
              <p:cNvCxnSpPr>
                <a:stCxn id="35" idx="3"/>
                <a:endCxn id="32" idx="0"/>
              </p:cNvCxnSpPr>
              <p:nvPr/>
            </p:nvCxnSpPr>
            <p:spPr>
              <a:xfrm>
                <a:off x="1697862" y="1580121"/>
                <a:ext cx="765313" cy="828782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pole tekstowe 11"/>
              <p:cNvSpPr txBox="1"/>
              <p:nvPr/>
            </p:nvSpPr>
            <p:spPr>
              <a:xfrm rot="2830220">
                <a:off x="1310105" y="1044067"/>
                <a:ext cx="461665" cy="733534"/>
              </a:xfrm>
              <a:prstGeom prst="rect">
                <a:avLst/>
              </a:prstGeom>
              <a:noFill/>
            </p:spPr>
            <p:txBody>
              <a:bodyPr vert="vert270" wrap="none" rtlCol="0">
                <a:spAutoFit/>
              </a:bodyPr>
              <a:lstStyle/>
              <a:p>
                <a:r>
                  <a:rPr lang="pl-PL" dirty="0" smtClean="0">
                    <a:solidFill>
                      <a:prstClr val="black"/>
                    </a:solidFill>
                  </a:rPr>
                  <a:t>Anglia</a:t>
                </a:r>
                <a:endParaRPr lang="pl-PL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Dowolny kształt 19"/>
              <p:cNvSpPr/>
              <p:nvPr/>
            </p:nvSpPr>
            <p:spPr>
              <a:xfrm>
                <a:off x="1947672" y="2560320"/>
                <a:ext cx="2231136" cy="1874520"/>
              </a:xfrm>
              <a:custGeom>
                <a:avLst/>
                <a:gdLst>
                  <a:gd name="connsiteX0" fmla="*/ 548640 w 2231136"/>
                  <a:gd name="connsiteY0" fmla="*/ 0 h 1874520"/>
                  <a:gd name="connsiteX1" fmla="*/ 466344 w 2231136"/>
                  <a:gd name="connsiteY1" fmla="*/ 73152 h 1874520"/>
                  <a:gd name="connsiteX2" fmla="*/ 420624 w 2231136"/>
                  <a:gd name="connsiteY2" fmla="*/ 109728 h 1874520"/>
                  <a:gd name="connsiteX3" fmla="*/ 310896 w 2231136"/>
                  <a:gd name="connsiteY3" fmla="*/ 118872 h 1874520"/>
                  <a:gd name="connsiteX4" fmla="*/ 283464 w 2231136"/>
                  <a:gd name="connsiteY4" fmla="*/ 137160 h 1874520"/>
                  <a:gd name="connsiteX5" fmla="*/ 274320 w 2231136"/>
                  <a:gd name="connsiteY5" fmla="*/ 164592 h 1874520"/>
                  <a:gd name="connsiteX6" fmla="*/ 283464 w 2231136"/>
                  <a:gd name="connsiteY6" fmla="*/ 274320 h 1874520"/>
                  <a:gd name="connsiteX7" fmla="*/ 301752 w 2231136"/>
                  <a:gd name="connsiteY7" fmla="*/ 301752 h 1874520"/>
                  <a:gd name="connsiteX8" fmla="*/ 310896 w 2231136"/>
                  <a:gd name="connsiteY8" fmla="*/ 329184 h 1874520"/>
                  <a:gd name="connsiteX9" fmla="*/ 301752 w 2231136"/>
                  <a:gd name="connsiteY9" fmla="*/ 438912 h 1874520"/>
                  <a:gd name="connsiteX10" fmla="*/ 292608 w 2231136"/>
                  <a:gd name="connsiteY10" fmla="*/ 466344 h 1874520"/>
                  <a:gd name="connsiteX11" fmla="*/ 237744 w 2231136"/>
                  <a:gd name="connsiteY11" fmla="*/ 502920 h 1874520"/>
                  <a:gd name="connsiteX12" fmla="*/ 219456 w 2231136"/>
                  <a:gd name="connsiteY12" fmla="*/ 530352 h 1874520"/>
                  <a:gd name="connsiteX13" fmla="*/ 164592 w 2231136"/>
                  <a:gd name="connsiteY13" fmla="*/ 576072 h 1874520"/>
                  <a:gd name="connsiteX14" fmla="*/ 118872 w 2231136"/>
                  <a:gd name="connsiteY14" fmla="*/ 621792 h 1874520"/>
                  <a:gd name="connsiteX15" fmla="*/ 100584 w 2231136"/>
                  <a:gd name="connsiteY15" fmla="*/ 649224 h 1874520"/>
                  <a:gd name="connsiteX16" fmla="*/ 54864 w 2231136"/>
                  <a:gd name="connsiteY16" fmla="*/ 694944 h 1874520"/>
                  <a:gd name="connsiteX17" fmla="*/ 36576 w 2231136"/>
                  <a:gd name="connsiteY17" fmla="*/ 749808 h 1874520"/>
                  <a:gd name="connsiteX18" fmla="*/ 18288 w 2231136"/>
                  <a:gd name="connsiteY18" fmla="*/ 777240 h 1874520"/>
                  <a:gd name="connsiteX19" fmla="*/ 0 w 2231136"/>
                  <a:gd name="connsiteY19" fmla="*/ 832104 h 1874520"/>
                  <a:gd name="connsiteX20" fmla="*/ 18288 w 2231136"/>
                  <a:gd name="connsiteY20" fmla="*/ 1024128 h 1874520"/>
                  <a:gd name="connsiteX21" fmla="*/ 36576 w 2231136"/>
                  <a:gd name="connsiteY21" fmla="*/ 1078992 h 1874520"/>
                  <a:gd name="connsiteX22" fmla="*/ 91440 w 2231136"/>
                  <a:gd name="connsiteY22" fmla="*/ 1124712 h 1874520"/>
                  <a:gd name="connsiteX23" fmla="*/ 109728 w 2231136"/>
                  <a:gd name="connsiteY23" fmla="*/ 1152144 h 1874520"/>
                  <a:gd name="connsiteX24" fmla="*/ 137160 w 2231136"/>
                  <a:gd name="connsiteY24" fmla="*/ 1170432 h 1874520"/>
                  <a:gd name="connsiteX25" fmla="*/ 201168 w 2231136"/>
                  <a:gd name="connsiteY25" fmla="*/ 1234440 h 1874520"/>
                  <a:gd name="connsiteX26" fmla="*/ 219456 w 2231136"/>
                  <a:gd name="connsiteY26" fmla="*/ 1261872 h 1874520"/>
                  <a:gd name="connsiteX27" fmla="*/ 274320 w 2231136"/>
                  <a:gd name="connsiteY27" fmla="*/ 1307592 h 1874520"/>
                  <a:gd name="connsiteX28" fmla="*/ 292608 w 2231136"/>
                  <a:gd name="connsiteY28" fmla="*/ 1335024 h 1874520"/>
                  <a:gd name="connsiteX29" fmla="*/ 320040 w 2231136"/>
                  <a:gd name="connsiteY29" fmla="*/ 1353312 h 1874520"/>
                  <a:gd name="connsiteX30" fmla="*/ 329184 w 2231136"/>
                  <a:gd name="connsiteY30" fmla="*/ 1380744 h 1874520"/>
                  <a:gd name="connsiteX31" fmla="*/ 356616 w 2231136"/>
                  <a:gd name="connsiteY31" fmla="*/ 1408176 h 1874520"/>
                  <a:gd name="connsiteX32" fmla="*/ 393192 w 2231136"/>
                  <a:gd name="connsiteY32" fmla="*/ 1453896 h 1874520"/>
                  <a:gd name="connsiteX33" fmla="*/ 466344 w 2231136"/>
                  <a:gd name="connsiteY33" fmla="*/ 1527048 h 1874520"/>
                  <a:gd name="connsiteX34" fmla="*/ 493776 w 2231136"/>
                  <a:gd name="connsiteY34" fmla="*/ 1554480 h 1874520"/>
                  <a:gd name="connsiteX35" fmla="*/ 521208 w 2231136"/>
                  <a:gd name="connsiteY35" fmla="*/ 1609344 h 1874520"/>
                  <a:gd name="connsiteX36" fmla="*/ 585216 w 2231136"/>
                  <a:gd name="connsiteY36" fmla="*/ 1645920 h 1874520"/>
                  <a:gd name="connsiteX37" fmla="*/ 612648 w 2231136"/>
                  <a:gd name="connsiteY37" fmla="*/ 1673352 h 1874520"/>
                  <a:gd name="connsiteX38" fmla="*/ 640080 w 2231136"/>
                  <a:gd name="connsiteY38" fmla="*/ 1682496 h 1874520"/>
                  <a:gd name="connsiteX39" fmla="*/ 667512 w 2231136"/>
                  <a:gd name="connsiteY39" fmla="*/ 1700784 h 1874520"/>
                  <a:gd name="connsiteX40" fmla="*/ 694944 w 2231136"/>
                  <a:gd name="connsiteY40" fmla="*/ 1709928 h 1874520"/>
                  <a:gd name="connsiteX41" fmla="*/ 722376 w 2231136"/>
                  <a:gd name="connsiteY41" fmla="*/ 1728216 h 1874520"/>
                  <a:gd name="connsiteX42" fmla="*/ 777240 w 2231136"/>
                  <a:gd name="connsiteY42" fmla="*/ 1746504 h 1874520"/>
                  <a:gd name="connsiteX43" fmla="*/ 804672 w 2231136"/>
                  <a:gd name="connsiteY43" fmla="*/ 1755648 h 1874520"/>
                  <a:gd name="connsiteX44" fmla="*/ 832104 w 2231136"/>
                  <a:gd name="connsiteY44" fmla="*/ 1764792 h 1874520"/>
                  <a:gd name="connsiteX45" fmla="*/ 868680 w 2231136"/>
                  <a:gd name="connsiteY45" fmla="*/ 1792224 h 1874520"/>
                  <a:gd name="connsiteX46" fmla="*/ 886968 w 2231136"/>
                  <a:gd name="connsiteY46" fmla="*/ 1819656 h 1874520"/>
                  <a:gd name="connsiteX47" fmla="*/ 969264 w 2231136"/>
                  <a:gd name="connsiteY47" fmla="*/ 1856232 h 1874520"/>
                  <a:gd name="connsiteX48" fmla="*/ 996696 w 2231136"/>
                  <a:gd name="connsiteY48" fmla="*/ 1874520 h 1874520"/>
                  <a:gd name="connsiteX49" fmla="*/ 1207008 w 2231136"/>
                  <a:gd name="connsiteY49" fmla="*/ 1865376 h 1874520"/>
                  <a:gd name="connsiteX50" fmla="*/ 1252728 w 2231136"/>
                  <a:gd name="connsiteY50" fmla="*/ 1828800 h 1874520"/>
                  <a:gd name="connsiteX51" fmla="*/ 1280160 w 2231136"/>
                  <a:gd name="connsiteY51" fmla="*/ 1819656 h 1874520"/>
                  <a:gd name="connsiteX52" fmla="*/ 1307592 w 2231136"/>
                  <a:gd name="connsiteY52" fmla="*/ 1801368 h 1874520"/>
                  <a:gd name="connsiteX53" fmla="*/ 1444752 w 2231136"/>
                  <a:gd name="connsiteY53" fmla="*/ 1783080 h 1874520"/>
                  <a:gd name="connsiteX54" fmla="*/ 1472184 w 2231136"/>
                  <a:gd name="connsiteY54" fmla="*/ 1773936 h 1874520"/>
                  <a:gd name="connsiteX55" fmla="*/ 1499616 w 2231136"/>
                  <a:gd name="connsiteY55" fmla="*/ 1746504 h 1874520"/>
                  <a:gd name="connsiteX56" fmla="*/ 1527048 w 2231136"/>
                  <a:gd name="connsiteY56" fmla="*/ 1728216 h 1874520"/>
                  <a:gd name="connsiteX57" fmla="*/ 1536192 w 2231136"/>
                  <a:gd name="connsiteY57" fmla="*/ 1691640 h 1874520"/>
                  <a:gd name="connsiteX58" fmla="*/ 1554480 w 2231136"/>
                  <a:gd name="connsiteY58" fmla="*/ 1581912 h 1874520"/>
                  <a:gd name="connsiteX59" fmla="*/ 1572768 w 2231136"/>
                  <a:gd name="connsiteY59" fmla="*/ 1554480 h 1874520"/>
                  <a:gd name="connsiteX60" fmla="*/ 1627632 w 2231136"/>
                  <a:gd name="connsiteY60" fmla="*/ 1517904 h 1874520"/>
                  <a:gd name="connsiteX61" fmla="*/ 1664208 w 2231136"/>
                  <a:gd name="connsiteY61" fmla="*/ 1463040 h 1874520"/>
                  <a:gd name="connsiteX62" fmla="*/ 1682496 w 2231136"/>
                  <a:gd name="connsiteY62" fmla="*/ 1389888 h 1874520"/>
                  <a:gd name="connsiteX63" fmla="*/ 1737360 w 2231136"/>
                  <a:gd name="connsiteY63" fmla="*/ 1344168 h 1874520"/>
                  <a:gd name="connsiteX64" fmla="*/ 1792224 w 2231136"/>
                  <a:gd name="connsiteY64" fmla="*/ 1298448 h 1874520"/>
                  <a:gd name="connsiteX65" fmla="*/ 1828800 w 2231136"/>
                  <a:gd name="connsiteY65" fmla="*/ 1243584 h 1874520"/>
                  <a:gd name="connsiteX66" fmla="*/ 1847088 w 2231136"/>
                  <a:gd name="connsiteY66" fmla="*/ 1216152 h 1874520"/>
                  <a:gd name="connsiteX67" fmla="*/ 1874520 w 2231136"/>
                  <a:gd name="connsiteY67" fmla="*/ 1197864 h 1874520"/>
                  <a:gd name="connsiteX68" fmla="*/ 1929384 w 2231136"/>
                  <a:gd name="connsiteY68" fmla="*/ 1143000 h 1874520"/>
                  <a:gd name="connsiteX69" fmla="*/ 1938528 w 2231136"/>
                  <a:gd name="connsiteY69" fmla="*/ 1115568 h 1874520"/>
                  <a:gd name="connsiteX70" fmla="*/ 1965960 w 2231136"/>
                  <a:gd name="connsiteY70" fmla="*/ 1060704 h 1874520"/>
                  <a:gd name="connsiteX71" fmla="*/ 1975104 w 2231136"/>
                  <a:gd name="connsiteY71" fmla="*/ 1024128 h 1874520"/>
                  <a:gd name="connsiteX72" fmla="*/ 1984248 w 2231136"/>
                  <a:gd name="connsiteY72" fmla="*/ 996696 h 1874520"/>
                  <a:gd name="connsiteX73" fmla="*/ 2011680 w 2231136"/>
                  <a:gd name="connsiteY73" fmla="*/ 923544 h 1874520"/>
                  <a:gd name="connsiteX74" fmla="*/ 2039112 w 2231136"/>
                  <a:gd name="connsiteY74" fmla="*/ 896112 h 1874520"/>
                  <a:gd name="connsiteX75" fmla="*/ 2075688 w 2231136"/>
                  <a:gd name="connsiteY75" fmla="*/ 850392 h 1874520"/>
                  <a:gd name="connsiteX76" fmla="*/ 2103120 w 2231136"/>
                  <a:gd name="connsiteY76" fmla="*/ 822960 h 1874520"/>
                  <a:gd name="connsiteX77" fmla="*/ 2157984 w 2231136"/>
                  <a:gd name="connsiteY77" fmla="*/ 786384 h 1874520"/>
                  <a:gd name="connsiteX78" fmla="*/ 2185416 w 2231136"/>
                  <a:gd name="connsiteY78" fmla="*/ 768096 h 1874520"/>
                  <a:gd name="connsiteX79" fmla="*/ 2212848 w 2231136"/>
                  <a:gd name="connsiteY79" fmla="*/ 749808 h 1874520"/>
                  <a:gd name="connsiteX80" fmla="*/ 2231136 w 2231136"/>
                  <a:gd name="connsiteY80" fmla="*/ 731520 h 18745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</a:cxnLst>
                <a:rect l="l" t="t" r="r" b="b"/>
                <a:pathLst>
                  <a:path w="2231136" h="1874520">
                    <a:moveTo>
                      <a:pt x="548640" y="0"/>
                    </a:moveTo>
                    <a:cubicBezTo>
                      <a:pt x="506947" y="27795"/>
                      <a:pt x="511897" y="21905"/>
                      <a:pt x="466344" y="73152"/>
                    </a:cubicBezTo>
                    <a:cubicBezTo>
                      <a:pt x="442477" y="100002"/>
                      <a:pt x="458685" y="104653"/>
                      <a:pt x="420624" y="109728"/>
                    </a:cubicBezTo>
                    <a:cubicBezTo>
                      <a:pt x="384243" y="114579"/>
                      <a:pt x="347472" y="115824"/>
                      <a:pt x="310896" y="118872"/>
                    </a:cubicBezTo>
                    <a:cubicBezTo>
                      <a:pt x="301752" y="124968"/>
                      <a:pt x="290329" y="128578"/>
                      <a:pt x="283464" y="137160"/>
                    </a:cubicBezTo>
                    <a:cubicBezTo>
                      <a:pt x="277443" y="144686"/>
                      <a:pt x="274320" y="154953"/>
                      <a:pt x="274320" y="164592"/>
                    </a:cubicBezTo>
                    <a:cubicBezTo>
                      <a:pt x="274320" y="201295"/>
                      <a:pt x="276266" y="238330"/>
                      <a:pt x="283464" y="274320"/>
                    </a:cubicBezTo>
                    <a:cubicBezTo>
                      <a:pt x="285619" y="285096"/>
                      <a:pt x="296837" y="291922"/>
                      <a:pt x="301752" y="301752"/>
                    </a:cubicBezTo>
                    <a:cubicBezTo>
                      <a:pt x="306063" y="310373"/>
                      <a:pt x="307848" y="320040"/>
                      <a:pt x="310896" y="329184"/>
                    </a:cubicBezTo>
                    <a:cubicBezTo>
                      <a:pt x="307848" y="365760"/>
                      <a:pt x="306603" y="402531"/>
                      <a:pt x="301752" y="438912"/>
                    </a:cubicBezTo>
                    <a:cubicBezTo>
                      <a:pt x="300478" y="448466"/>
                      <a:pt x="299424" y="459528"/>
                      <a:pt x="292608" y="466344"/>
                    </a:cubicBezTo>
                    <a:cubicBezTo>
                      <a:pt x="277066" y="481886"/>
                      <a:pt x="237744" y="502920"/>
                      <a:pt x="237744" y="502920"/>
                    </a:cubicBezTo>
                    <a:cubicBezTo>
                      <a:pt x="231648" y="512064"/>
                      <a:pt x="227227" y="522581"/>
                      <a:pt x="219456" y="530352"/>
                    </a:cubicBezTo>
                    <a:cubicBezTo>
                      <a:pt x="147528" y="602280"/>
                      <a:pt x="239492" y="486192"/>
                      <a:pt x="164592" y="576072"/>
                    </a:cubicBezTo>
                    <a:cubicBezTo>
                      <a:pt x="126492" y="621792"/>
                      <a:pt x="169164" y="588264"/>
                      <a:pt x="118872" y="621792"/>
                    </a:cubicBezTo>
                    <a:cubicBezTo>
                      <a:pt x="112776" y="630936"/>
                      <a:pt x="108355" y="641453"/>
                      <a:pt x="100584" y="649224"/>
                    </a:cubicBezTo>
                    <a:cubicBezTo>
                      <a:pt x="68885" y="680923"/>
                      <a:pt x="74371" y="651053"/>
                      <a:pt x="54864" y="694944"/>
                    </a:cubicBezTo>
                    <a:cubicBezTo>
                      <a:pt x="47035" y="712560"/>
                      <a:pt x="47269" y="733768"/>
                      <a:pt x="36576" y="749808"/>
                    </a:cubicBezTo>
                    <a:cubicBezTo>
                      <a:pt x="30480" y="758952"/>
                      <a:pt x="22751" y="767197"/>
                      <a:pt x="18288" y="777240"/>
                    </a:cubicBezTo>
                    <a:cubicBezTo>
                      <a:pt x="10459" y="794856"/>
                      <a:pt x="0" y="832104"/>
                      <a:pt x="0" y="832104"/>
                    </a:cubicBezTo>
                    <a:cubicBezTo>
                      <a:pt x="2883" y="875354"/>
                      <a:pt x="4643" y="969549"/>
                      <a:pt x="18288" y="1024128"/>
                    </a:cubicBezTo>
                    <a:cubicBezTo>
                      <a:pt x="22963" y="1042830"/>
                      <a:pt x="22945" y="1065361"/>
                      <a:pt x="36576" y="1078992"/>
                    </a:cubicBezTo>
                    <a:cubicBezTo>
                      <a:pt x="71779" y="1114195"/>
                      <a:pt x="53248" y="1099251"/>
                      <a:pt x="91440" y="1124712"/>
                    </a:cubicBezTo>
                    <a:cubicBezTo>
                      <a:pt x="97536" y="1133856"/>
                      <a:pt x="101957" y="1144373"/>
                      <a:pt x="109728" y="1152144"/>
                    </a:cubicBezTo>
                    <a:cubicBezTo>
                      <a:pt x="117499" y="1159915"/>
                      <a:pt x="129923" y="1162161"/>
                      <a:pt x="137160" y="1170432"/>
                    </a:cubicBezTo>
                    <a:cubicBezTo>
                      <a:pt x="197578" y="1239481"/>
                      <a:pt x="144774" y="1215642"/>
                      <a:pt x="201168" y="1234440"/>
                    </a:cubicBezTo>
                    <a:cubicBezTo>
                      <a:pt x="207264" y="1243584"/>
                      <a:pt x="212421" y="1253429"/>
                      <a:pt x="219456" y="1261872"/>
                    </a:cubicBezTo>
                    <a:cubicBezTo>
                      <a:pt x="241458" y="1288274"/>
                      <a:pt x="247347" y="1289610"/>
                      <a:pt x="274320" y="1307592"/>
                    </a:cubicBezTo>
                    <a:cubicBezTo>
                      <a:pt x="280416" y="1316736"/>
                      <a:pt x="284837" y="1327253"/>
                      <a:pt x="292608" y="1335024"/>
                    </a:cubicBezTo>
                    <a:cubicBezTo>
                      <a:pt x="300379" y="1342795"/>
                      <a:pt x="313175" y="1344730"/>
                      <a:pt x="320040" y="1353312"/>
                    </a:cubicBezTo>
                    <a:cubicBezTo>
                      <a:pt x="326061" y="1360838"/>
                      <a:pt x="323837" y="1372724"/>
                      <a:pt x="329184" y="1380744"/>
                    </a:cubicBezTo>
                    <a:cubicBezTo>
                      <a:pt x="336357" y="1391504"/>
                      <a:pt x="348101" y="1398444"/>
                      <a:pt x="356616" y="1408176"/>
                    </a:cubicBezTo>
                    <a:cubicBezTo>
                      <a:pt x="369468" y="1422864"/>
                      <a:pt x="379954" y="1439555"/>
                      <a:pt x="393192" y="1453896"/>
                    </a:cubicBezTo>
                    <a:cubicBezTo>
                      <a:pt x="416582" y="1479235"/>
                      <a:pt x="441960" y="1502664"/>
                      <a:pt x="466344" y="1527048"/>
                    </a:cubicBezTo>
                    <a:lnTo>
                      <a:pt x="493776" y="1554480"/>
                    </a:lnTo>
                    <a:cubicBezTo>
                      <a:pt x="501213" y="1576791"/>
                      <a:pt x="503482" y="1591618"/>
                      <a:pt x="521208" y="1609344"/>
                    </a:cubicBezTo>
                    <a:cubicBezTo>
                      <a:pt x="542806" y="1630942"/>
                      <a:pt x="560115" y="1627991"/>
                      <a:pt x="585216" y="1645920"/>
                    </a:cubicBezTo>
                    <a:cubicBezTo>
                      <a:pt x="595739" y="1653436"/>
                      <a:pt x="601888" y="1666179"/>
                      <a:pt x="612648" y="1673352"/>
                    </a:cubicBezTo>
                    <a:cubicBezTo>
                      <a:pt x="620668" y="1678699"/>
                      <a:pt x="631459" y="1678185"/>
                      <a:pt x="640080" y="1682496"/>
                    </a:cubicBezTo>
                    <a:cubicBezTo>
                      <a:pt x="649910" y="1687411"/>
                      <a:pt x="657682" y="1695869"/>
                      <a:pt x="667512" y="1700784"/>
                    </a:cubicBezTo>
                    <a:cubicBezTo>
                      <a:pt x="676133" y="1705095"/>
                      <a:pt x="686323" y="1705617"/>
                      <a:pt x="694944" y="1709928"/>
                    </a:cubicBezTo>
                    <a:cubicBezTo>
                      <a:pt x="704774" y="1714843"/>
                      <a:pt x="712333" y="1723753"/>
                      <a:pt x="722376" y="1728216"/>
                    </a:cubicBezTo>
                    <a:cubicBezTo>
                      <a:pt x="739992" y="1736045"/>
                      <a:pt x="758952" y="1740408"/>
                      <a:pt x="777240" y="1746504"/>
                    </a:cubicBezTo>
                    <a:lnTo>
                      <a:pt x="804672" y="1755648"/>
                    </a:lnTo>
                    <a:lnTo>
                      <a:pt x="832104" y="1764792"/>
                    </a:lnTo>
                    <a:cubicBezTo>
                      <a:pt x="844296" y="1773936"/>
                      <a:pt x="857904" y="1781448"/>
                      <a:pt x="868680" y="1792224"/>
                    </a:cubicBezTo>
                    <a:cubicBezTo>
                      <a:pt x="876451" y="1799995"/>
                      <a:pt x="878176" y="1813062"/>
                      <a:pt x="886968" y="1819656"/>
                    </a:cubicBezTo>
                    <a:cubicBezTo>
                      <a:pt x="953195" y="1869326"/>
                      <a:pt x="921142" y="1832171"/>
                      <a:pt x="969264" y="1856232"/>
                    </a:cubicBezTo>
                    <a:cubicBezTo>
                      <a:pt x="979094" y="1861147"/>
                      <a:pt x="987552" y="1868424"/>
                      <a:pt x="996696" y="1874520"/>
                    </a:cubicBezTo>
                    <a:cubicBezTo>
                      <a:pt x="1066800" y="1871472"/>
                      <a:pt x="1137044" y="1870758"/>
                      <a:pt x="1207008" y="1865376"/>
                    </a:cubicBezTo>
                    <a:cubicBezTo>
                      <a:pt x="1251508" y="1861953"/>
                      <a:pt x="1221520" y="1853767"/>
                      <a:pt x="1252728" y="1828800"/>
                    </a:cubicBezTo>
                    <a:cubicBezTo>
                      <a:pt x="1260254" y="1822779"/>
                      <a:pt x="1271539" y="1823967"/>
                      <a:pt x="1280160" y="1819656"/>
                    </a:cubicBezTo>
                    <a:cubicBezTo>
                      <a:pt x="1289990" y="1814741"/>
                      <a:pt x="1297762" y="1806283"/>
                      <a:pt x="1307592" y="1801368"/>
                    </a:cubicBezTo>
                    <a:cubicBezTo>
                      <a:pt x="1344943" y="1782693"/>
                      <a:pt x="1420237" y="1785123"/>
                      <a:pt x="1444752" y="1783080"/>
                    </a:cubicBezTo>
                    <a:cubicBezTo>
                      <a:pt x="1453896" y="1780032"/>
                      <a:pt x="1464164" y="1779283"/>
                      <a:pt x="1472184" y="1773936"/>
                    </a:cubicBezTo>
                    <a:cubicBezTo>
                      <a:pt x="1482944" y="1766763"/>
                      <a:pt x="1489682" y="1754783"/>
                      <a:pt x="1499616" y="1746504"/>
                    </a:cubicBezTo>
                    <a:cubicBezTo>
                      <a:pt x="1508059" y="1739469"/>
                      <a:pt x="1517904" y="1734312"/>
                      <a:pt x="1527048" y="1728216"/>
                    </a:cubicBezTo>
                    <a:cubicBezTo>
                      <a:pt x="1530096" y="1716024"/>
                      <a:pt x="1534281" y="1704061"/>
                      <a:pt x="1536192" y="1691640"/>
                    </a:cubicBezTo>
                    <a:cubicBezTo>
                      <a:pt x="1540699" y="1662345"/>
                      <a:pt x="1538599" y="1613674"/>
                      <a:pt x="1554480" y="1581912"/>
                    </a:cubicBezTo>
                    <a:cubicBezTo>
                      <a:pt x="1559395" y="1572082"/>
                      <a:pt x="1564497" y="1561717"/>
                      <a:pt x="1572768" y="1554480"/>
                    </a:cubicBezTo>
                    <a:cubicBezTo>
                      <a:pt x="1589309" y="1540006"/>
                      <a:pt x="1627632" y="1517904"/>
                      <a:pt x="1627632" y="1517904"/>
                    </a:cubicBezTo>
                    <a:cubicBezTo>
                      <a:pt x="1639824" y="1499616"/>
                      <a:pt x="1659897" y="1484593"/>
                      <a:pt x="1664208" y="1463040"/>
                    </a:cubicBezTo>
                    <a:cubicBezTo>
                      <a:pt x="1665527" y="1456445"/>
                      <a:pt x="1674462" y="1401938"/>
                      <a:pt x="1682496" y="1389888"/>
                    </a:cubicBezTo>
                    <a:cubicBezTo>
                      <a:pt x="1712456" y="1344948"/>
                      <a:pt x="1703624" y="1377904"/>
                      <a:pt x="1737360" y="1344168"/>
                    </a:cubicBezTo>
                    <a:cubicBezTo>
                      <a:pt x="1787183" y="1294345"/>
                      <a:pt x="1739831" y="1315912"/>
                      <a:pt x="1792224" y="1298448"/>
                    </a:cubicBezTo>
                    <a:lnTo>
                      <a:pt x="1828800" y="1243584"/>
                    </a:lnTo>
                    <a:cubicBezTo>
                      <a:pt x="1834896" y="1234440"/>
                      <a:pt x="1837944" y="1222248"/>
                      <a:pt x="1847088" y="1216152"/>
                    </a:cubicBezTo>
                    <a:cubicBezTo>
                      <a:pt x="1856232" y="1210056"/>
                      <a:pt x="1866306" y="1205165"/>
                      <a:pt x="1874520" y="1197864"/>
                    </a:cubicBezTo>
                    <a:cubicBezTo>
                      <a:pt x="1893850" y="1180681"/>
                      <a:pt x="1929384" y="1143000"/>
                      <a:pt x="1929384" y="1143000"/>
                    </a:cubicBezTo>
                    <a:cubicBezTo>
                      <a:pt x="1932432" y="1133856"/>
                      <a:pt x="1934217" y="1124189"/>
                      <a:pt x="1938528" y="1115568"/>
                    </a:cubicBezTo>
                    <a:cubicBezTo>
                      <a:pt x="1965245" y="1062135"/>
                      <a:pt x="1950638" y="1114333"/>
                      <a:pt x="1965960" y="1060704"/>
                    </a:cubicBezTo>
                    <a:cubicBezTo>
                      <a:pt x="1969412" y="1048620"/>
                      <a:pt x="1971652" y="1036212"/>
                      <a:pt x="1975104" y="1024128"/>
                    </a:cubicBezTo>
                    <a:cubicBezTo>
                      <a:pt x="1977752" y="1014860"/>
                      <a:pt x="1981600" y="1005964"/>
                      <a:pt x="1984248" y="996696"/>
                    </a:cubicBezTo>
                    <a:cubicBezTo>
                      <a:pt x="1993365" y="964788"/>
                      <a:pt x="1991387" y="951954"/>
                      <a:pt x="2011680" y="923544"/>
                    </a:cubicBezTo>
                    <a:cubicBezTo>
                      <a:pt x="2019196" y="913021"/>
                      <a:pt x="2029968" y="905256"/>
                      <a:pt x="2039112" y="896112"/>
                    </a:cubicBezTo>
                    <a:cubicBezTo>
                      <a:pt x="2054123" y="851079"/>
                      <a:pt x="2037509" y="882208"/>
                      <a:pt x="2075688" y="850392"/>
                    </a:cubicBezTo>
                    <a:cubicBezTo>
                      <a:pt x="2085622" y="842113"/>
                      <a:pt x="2092912" y="830899"/>
                      <a:pt x="2103120" y="822960"/>
                    </a:cubicBezTo>
                    <a:cubicBezTo>
                      <a:pt x="2120470" y="809466"/>
                      <a:pt x="2139696" y="798576"/>
                      <a:pt x="2157984" y="786384"/>
                    </a:cubicBezTo>
                    <a:lnTo>
                      <a:pt x="2185416" y="768096"/>
                    </a:lnTo>
                    <a:cubicBezTo>
                      <a:pt x="2194560" y="762000"/>
                      <a:pt x="2205077" y="757579"/>
                      <a:pt x="2212848" y="749808"/>
                    </a:cubicBezTo>
                    <a:lnTo>
                      <a:pt x="2231136" y="731520"/>
                    </a:lnTo>
                  </a:path>
                </a:pathLst>
              </a:custGeom>
              <a:ln w="38100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pl-PL">
                  <a:solidFill>
                    <a:prstClr val="black"/>
                  </a:solidFill>
                </a:endParaRPr>
              </a:p>
            </p:txBody>
          </p:sp>
        </p:grpSp>
        <p:cxnSp>
          <p:nvCxnSpPr>
            <p:cNvPr id="29" name="Łącznik prosty ze strzałką 12"/>
            <p:cNvCxnSpPr>
              <a:stCxn id="30" idx="1"/>
              <a:endCxn id="33" idx="1"/>
            </p:cNvCxnSpPr>
            <p:nvPr/>
          </p:nvCxnSpPr>
          <p:spPr>
            <a:xfrm>
              <a:off x="3978556" y="1713223"/>
              <a:ext cx="273377" cy="1481498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pole tekstowe 15"/>
            <p:cNvSpPr txBox="1"/>
            <p:nvPr/>
          </p:nvSpPr>
          <p:spPr>
            <a:xfrm rot="19266506">
              <a:off x="3927388" y="887339"/>
              <a:ext cx="461665" cy="1361911"/>
            </a:xfrm>
            <a:prstGeom prst="rect">
              <a:avLst/>
            </a:prstGeom>
            <a:noFill/>
          </p:spPr>
          <p:txBody>
            <a:bodyPr vert="vert" wrap="none" rtlCol="0">
              <a:spAutoFit/>
            </a:bodyPr>
            <a:lstStyle/>
            <a:p>
              <a:r>
                <a:rPr lang="pl-PL" dirty="0" smtClean="0">
                  <a:solidFill>
                    <a:prstClr val="black"/>
                  </a:solidFill>
                </a:rPr>
                <a:t>„</a:t>
              </a:r>
              <a:r>
                <a:rPr lang="pl-PL" dirty="0" err="1" smtClean="0">
                  <a:solidFill>
                    <a:prstClr val="black"/>
                  </a:solidFill>
                </a:rPr>
                <a:t>Endeavour</a:t>
              </a:r>
              <a:r>
                <a:rPr lang="pl-PL" dirty="0" smtClean="0">
                  <a:solidFill>
                    <a:prstClr val="black"/>
                  </a:solidFill>
                </a:rPr>
                <a:t>”</a:t>
              </a:r>
              <a:endParaRPr lang="pl-PL" dirty="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Położenie, droga i odległość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Podstawową jednostką położenia,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drogi </a:t>
            </a:r>
            <a:r>
              <a:rPr lang="pl-PL" dirty="0"/>
              <a:t>i odległości w fizyce jest metr (m</a:t>
            </a:r>
            <a:r>
              <a:rPr lang="pl-PL" dirty="0" smtClean="0"/>
              <a:t>).</a:t>
            </a:r>
            <a:endParaRPr lang="pl-PL" dirty="0"/>
          </a:p>
          <a:p>
            <a:r>
              <a:rPr lang="pl-PL" dirty="0"/>
              <a:t>1 metr to </a:t>
            </a:r>
            <a:r>
              <a:rPr lang="pl-PL" dirty="0" smtClean="0"/>
              <a:t>….. </a:t>
            </a:r>
            <a:r>
              <a:rPr lang="pl-PL" dirty="0"/>
              <a:t>centymetrów (cm</a:t>
            </a:r>
            <a:r>
              <a:rPr lang="pl-PL" dirty="0" smtClean="0"/>
              <a:t>)</a:t>
            </a:r>
            <a:endParaRPr lang="pl-PL" dirty="0"/>
          </a:p>
          <a:p>
            <a:r>
              <a:rPr lang="pl-PL" dirty="0"/>
              <a:t>1 centymetr to …. milimetrów (mm</a:t>
            </a:r>
            <a:r>
              <a:rPr lang="pl-PL" dirty="0" smtClean="0"/>
              <a:t>)</a:t>
            </a:r>
            <a:endParaRPr lang="pl-PL" dirty="0"/>
          </a:p>
          <a:p>
            <a:r>
              <a:rPr lang="pl-PL" dirty="0"/>
              <a:t>1 metr to …. </a:t>
            </a:r>
            <a:r>
              <a:rPr lang="pl-PL" dirty="0" smtClean="0"/>
              <a:t>milimetrów</a:t>
            </a:r>
            <a:endParaRPr lang="pl-PL" dirty="0"/>
          </a:p>
          <a:p>
            <a:r>
              <a:rPr lang="pl-PL" dirty="0"/>
              <a:t>1 centymetr to …… </a:t>
            </a:r>
            <a:r>
              <a:rPr lang="pl-PL" dirty="0" smtClean="0"/>
              <a:t>metra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Położenie, droga i odległość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 anchor="b"/>
          <a:lstStyle/>
          <a:p>
            <a:pPr marL="342900" indent="-342900">
              <a:buAutoNum type="arabicPeriod"/>
            </a:pPr>
            <a:r>
              <a:rPr lang="pl-PL" sz="2400" dirty="0"/>
              <a:t>Podaj położenia obu drzew</a:t>
            </a:r>
          </a:p>
          <a:p>
            <a:pPr marL="342900" indent="-342900">
              <a:buAutoNum type="arabicPeriod"/>
            </a:pPr>
            <a:r>
              <a:rPr lang="pl-PL" sz="2400" dirty="0"/>
              <a:t>Podaj odległość pomiędzy drzewami</a:t>
            </a:r>
          </a:p>
          <a:p>
            <a:pPr marL="342900" indent="-342900">
              <a:buAutoNum type="arabicPeriod"/>
            </a:pPr>
            <a:r>
              <a:rPr lang="pl-PL" sz="2400" dirty="0"/>
              <a:t>Podaj położenia rowerzystki</a:t>
            </a:r>
          </a:p>
          <a:p>
            <a:pPr marL="342900" indent="-342900">
              <a:buAutoNum type="arabicPeriod"/>
            </a:pPr>
            <a:r>
              <a:rPr lang="pl-PL" sz="2400" dirty="0"/>
              <a:t>Podaj drogę przebytą przez </a:t>
            </a:r>
            <a:r>
              <a:rPr lang="pl-PL" sz="2400" dirty="0" smtClean="0"/>
              <a:t>rowerzystkę</a:t>
            </a:r>
            <a:endParaRPr lang="pl-PL" sz="2400" dirty="0"/>
          </a:p>
        </p:txBody>
      </p:sp>
      <p:graphicFrame>
        <p:nvGraphicFramePr>
          <p:cNvPr id="4" name="Wykres 3"/>
          <p:cNvGraphicFramePr/>
          <p:nvPr/>
        </p:nvGraphicFramePr>
        <p:xfrm>
          <a:off x="1142976" y="1571612"/>
          <a:ext cx="6786610" cy="185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6" name="Picture 2" descr="http://www.formanowicz.pl/start_pliki/drzewo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2285992"/>
            <a:ext cx="812356" cy="809612"/>
          </a:xfrm>
          <a:prstGeom prst="rect">
            <a:avLst/>
          </a:prstGeom>
          <a:noFill/>
        </p:spPr>
      </p:pic>
      <p:pic>
        <p:nvPicPr>
          <p:cNvPr id="1028" name="Picture 4" descr="http://static.freepik.com/darmowe-zdjecie/drzewo_17-90100143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72198" y="2500306"/>
            <a:ext cx="539103" cy="604800"/>
          </a:xfrm>
          <a:prstGeom prst="rect">
            <a:avLst/>
          </a:prstGeom>
          <a:noFill/>
        </p:spPr>
      </p:pic>
      <p:pic>
        <p:nvPicPr>
          <p:cNvPr id="1030" name="Picture 6" descr="http://i.pinger.pl/pgr296/b02a964100110bf649638e1f/rower+w.gif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52000"/>
          </a:blip>
          <a:srcRect/>
          <a:stretch>
            <a:fillRect/>
          </a:stretch>
        </p:blipFill>
        <p:spPr bwMode="auto">
          <a:xfrm>
            <a:off x="2643174" y="2786058"/>
            <a:ext cx="331870" cy="303825"/>
          </a:xfrm>
          <a:prstGeom prst="rect">
            <a:avLst/>
          </a:prstGeom>
          <a:noFill/>
        </p:spPr>
      </p:pic>
      <p:pic>
        <p:nvPicPr>
          <p:cNvPr id="8" name="Picture 6" descr="http://i.pinger.pl/pgr296/b02a964100110bf649638e1f/rower+w.gif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"/>
          </a:blip>
          <a:srcRect/>
          <a:stretch>
            <a:fillRect/>
          </a:stretch>
        </p:blipFill>
        <p:spPr bwMode="auto">
          <a:xfrm>
            <a:off x="5286380" y="2786058"/>
            <a:ext cx="331870" cy="303825"/>
          </a:xfrm>
          <a:prstGeom prst="rect">
            <a:avLst/>
          </a:prstGeom>
          <a:noFill/>
        </p:spPr>
      </p:pic>
      <p:sp>
        <p:nvSpPr>
          <p:cNvPr id="9" name="pole tekstowe 8"/>
          <p:cNvSpPr txBox="1"/>
          <p:nvPr/>
        </p:nvSpPr>
        <p:spPr>
          <a:xfrm>
            <a:off x="785786" y="3929066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Tx/>
              <a:buAutoNum type="arabicPeriod"/>
            </a:pPr>
            <a:endParaRPr lang="pl-PL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Prędkość v</a:t>
            </a:r>
            <a:endParaRPr lang="pl-PL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sz="2400" dirty="0"/>
              <a:t>Prędkość na okręcie: </a:t>
            </a:r>
            <a:r>
              <a:rPr lang="pl-PL" sz="2400" dirty="0" smtClean="0"/>
              <a:t>ilość </a:t>
            </a:r>
            <a:r>
              <a:rPr lang="pl-PL" sz="2400" dirty="0"/>
              <a:t>rozwiniętych węzłów </a:t>
            </a:r>
            <a:r>
              <a:rPr lang="pl-PL" sz="2400" i="1" dirty="0"/>
              <a:t>n</a:t>
            </a:r>
            <a:r>
              <a:rPr lang="pl-PL" sz="2400" dirty="0"/>
              <a:t> </a:t>
            </a:r>
            <a:r>
              <a:rPr lang="pl-PL" sz="2400" dirty="0" smtClean="0"/>
              <a:t>podzielona </a:t>
            </a:r>
            <a:r>
              <a:rPr lang="pl-PL" sz="2400" dirty="0"/>
              <a:t>przez czas </a:t>
            </a:r>
            <a:r>
              <a:rPr lang="pl-PL" sz="2400" i="1" dirty="0"/>
              <a:t>t</a:t>
            </a:r>
            <a:r>
              <a:rPr lang="pl-PL" sz="2400" dirty="0"/>
              <a:t> </a:t>
            </a:r>
            <a:r>
              <a:rPr lang="pl-PL" sz="2400" dirty="0" smtClean="0"/>
              <a:t>odmierzony </a:t>
            </a:r>
            <a:r>
              <a:rPr lang="pl-PL" sz="2400" dirty="0"/>
              <a:t>przez </a:t>
            </a:r>
            <a:r>
              <a:rPr lang="pl-PL" sz="2400" dirty="0" smtClean="0"/>
              <a:t>klepsydrę</a:t>
            </a:r>
            <a:endParaRPr lang="pl-PL" sz="2400" dirty="0"/>
          </a:p>
        </p:txBody>
      </p:sp>
      <p:pic>
        <p:nvPicPr>
          <p:cNvPr id="18434" name="Picture 2" descr="http://www.aerospaceweb.org/question/history/knots/chip-log.gif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195736" y="2397935"/>
            <a:ext cx="4752528" cy="34793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Prędkość V w fizyce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Prędkość to stosunek pokonanej drogi do </a:t>
            </a:r>
            <a:r>
              <a:rPr lang="pl-PL" dirty="0" smtClean="0"/>
              <a:t>czasu</a:t>
            </a:r>
          </a:p>
          <a:p>
            <a:endParaRPr lang="pl-PL" i="1" dirty="0" smtClean="0"/>
          </a:p>
          <a:p>
            <a:endParaRPr lang="pl-PL" i="1" dirty="0"/>
          </a:p>
          <a:p>
            <a:r>
              <a:rPr lang="pl-PL" dirty="0" smtClean="0"/>
              <a:t>Jednostką </a:t>
            </a:r>
            <a:r>
              <a:rPr lang="pl-PL" dirty="0"/>
              <a:t>drogi jest ….</a:t>
            </a:r>
          </a:p>
          <a:p>
            <a:r>
              <a:rPr lang="pl-PL" dirty="0"/>
              <a:t>Jednostką czasu jest …..</a:t>
            </a:r>
          </a:p>
          <a:p>
            <a:r>
              <a:rPr lang="pl-PL" dirty="0"/>
              <a:t>Jednostka prędkości to: …..</a:t>
            </a:r>
            <a:endParaRPr lang="pl-PL" i="1" dirty="0"/>
          </a:p>
          <a:p>
            <a:endParaRPr lang="pl-PL" dirty="0"/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360401"/>
              </p:ext>
            </p:extLst>
          </p:nvPr>
        </p:nvGraphicFramePr>
        <p:xfrm>
          <a:off x="3995936" y="1750404"/>
          <a:ext cx="1152130" cy="15345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Równanie" r:id="rId3" imgW="393480" imgH="393480" progId="Equation.3">
                  <p:embed/>
                </p:oleObj>
              </mc:Choice>
              <mc:Fallback>
                <p:oleObj name="Równanie" r:id="rId3" imgW="39348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5936" y="1750404"/>
                        <a:ext cx="1152130" cy="15345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Mierzymy prędkość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Ilość wyciągniętych węzłów:</a:t>
            </a:r>
          </a:p>
          <a:p>
            <a:r>
              <a:rPr lang="pl-PL" dirty="0"/>
              <a:t>Czas:</a:t>
            </a:r>
          </a:p>
          <a:p>
            <a:r>
              <a:rPr lang="pl-PL" dirty="0"/>
              <a:t>Prędkość</a:t>
            </a:r>
            <a:r>
              <a:rPr lang="pl-PL" dirty="0" smtClean="0"/>
              <a:t>:</a:t>
            </a:r>
            <a:endParaRPr lang="pl-PL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Nowe pojęcia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Położenie</a:t>
            </a:r>
          </a:p>
          <a:p>
            <a:r>
              <a:rPr lang="pl-PL" dirty="0"/>
              <a:t>Droga</a:t>
            </a:r>
          </a:p>
          <a:p>
            <a:r>
              <a:rPr lang="pl-PL" dirty="0"/>
              <a:t>Odległość</a:t>
            </a:r>
          </a:p>
          <a:p>
            <a:r>
              <a:rPr lang="pl-PL" dirty="0"/>
              <a:t>Czas</a:t>
            </a:r>
          </a:p>
          <a:p>
            <a:r>
              <a:rPr lang="pl-PL" dirty="0" smtClean="0"/>
              <a:t>Prędkość</a:t>
            </a:r>
            <a:endParaRPr lang="pl-PL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57158" y="1412777"/>
            <a:ext cx="7772400" cy="1944788"/>
          </a:xfrm>
        </p:spPr>
        <p:txBody>
          <a:bodyPr>
            <a:noAutofit/>
          </a:bodyPr>
          <a:lstStyle/>
          <a:p>
            <a:r>
              <a:rPr lang="pl-PL" sz="3700" spc="-100" dirty="0" smtClean="0"/>
              <a:t>Dokąd </a:t>
            </a:r>
            <a:r>
              <a:rPr lang="pl-PL" sz="3700" spc="-100" dirty="0"/>
              <a:t>na wakacje? Ruch </a:t>
            </a:r>
            <a:br>
              <a:rPr lang="pl-PL" sz="3700" spc="-100" dirty="0"/>
            </a:br>
            <a:r>
              <a:rPr lang="pl-PL" sz="3700" spc="-100" dirty="0"/>
              <a:t>jednostajny prostoliniowy i ruch zmienny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Mechanika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Powtórka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Drogę oznaczamy literą … Jednostką drogi jest …….</a:t>
            </a:r>
          </a:p>
          <a:p>
            <a:r>
              <a:rPr lang="pl-PL" dirty="0" smtClean="0"/>
              <a:t>Czas oznaczamy literą …. Jednostką czasu jest ….</a:t>
            </a:r>
          </a:p>
          <a:p>
            <a:r>
              <a:rPr lang="pl-PL" dirty="0" smtClean="0"/>
              <a:t>Prędkość oznaczamy literą …. </a:t>
            </a:r>
          </a:p>
          <a:p>
            <a:r>
              <a:rPr lang="pl-PL" dirty="0" smtClean="0"/>
              <a:t>Prędkość to stosunek….</a:t>
            </a:r>
          </a:p>
          <a:p>
            <a:r>
              <a:rPr lang="pl-PL" dirty="0" smtClean="0"/>
              <a:t>Jednostką prędkości jest …..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Znamy już najbardziej podstawową wielkość fizyczną opisującą ruch – prędkość.</a:t>
            </a:r>
          </a:p>
          <a:p>
            <a:r>
              <a:rPr lang="pl-PL" dirty="0" smtClean="0"/>
              <a:t>Możemy poruszać się w różny sposób:</a:t>
            </a:r>
            <a:br>
              <a:rPr lang="pl-PL" dirty="0" smtClean="0"/>
            </a:br>
            <a:r>
              <a:rPr lang="pl-PL" dirty="0" smtClean="0"/>
              <a:t>cały czas z tą samą prędkością </a:t>
            </a:r>
            <a:br>
              <a:rPr lang="pl-PL" dirty="0" smtClean="0"/>
            </a:br>
            <a:r>
              <a:rPr lang="pl-PL" dirty="0" smtClean="0"/>
              <a:t>lub ze zmienną prędkością.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Ruch jednostajny prostoliniowy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257296"/>
          </a:xfrm>
        </p:spPr>
        <p:txBody>
          <a:bodyPr/>
          <a:lstStyle/>
          <a:p>
            <a:r>
              <a:rPr lang="pl-PL" dirty="0" smtClean="0"/>
              <a:t>W ruchu jednostajnym prostoliniowym ciało porusza się ze stałą prędkością po linii prostej</a:t>
            </a:r>
            <a:endParaRPr lang="pl-PL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36" y="4357694"/>
            <a:ext cx="637958" cy="571504"/>
          </a:xfrm>
          <a:prstGeom prst="rect">
            <a:avLst/>
          </a:prstGeom>
          <a:noFill/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36" y="5429264"/>
            <a:ext cx="611376" cy="571504"/>
          </a:xfrm>
          <a:prstGeom prst="rect">
            <a:avLst/>
          </a:prstGeom>
          <a:noFill/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28926" y="2857496"/>
            <a:ext cx="3000396" cy="1062021"/>
          </a:xfrm>
          <a:prstGeom prst="rect">
            <a:avLst/>
          </a:prstGeom>
          <a:noFill/>
        </p:spPr>
      </p:pic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mtClean="0">
                <a:solidFill>
                  <a:prstClr val="black"/>
                </a:solidFill>
                <a:latin typeface="Arial" pitchFamily="34" charset="0"/>
              </a:rPr>
              <a:t/>
            </a:r>
            <a:br>
              <a:rPr lang="pl-PL" smtClean="0">
                <a:solidFill>
                  <a:prstClr val="black"/>
                </a:solidFill>
                <a:latin typeface="Arial" pitchFamily="34" charset="0"/>
              </a:rPr>
            </a:br>
            <a:endParaRPr lang="pl-PL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Ruch jednostajny prostoliniowy</a:t>
            </a:r>
            <a:endParaRPr lang="pl-PL" dirty="0"/>
          </a:p>
        </p:txBody>
      </p:sp>
      <p:cxnSp>
        <p:nvCxnSpPr>
          <p:cNvPr id="5" name="Łącznik prosty ze strzałką 4"/>
          <p:cNvCxnSpPr/>
          <p:nvPr/>
        </p:nvCxnSpPr>
        <p:spPr>
          <a:xfrm rot="5400000" flipH="1" flipV="1">
            <a:off x="-463585" y="3678239"/>
            <a:ext cx="2786082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ze strzałką 6"/>
          <p:cNvCxnSpPr/>
          <p:nvPr/>
        </p:nvCxnSpPr>
        <p:spPr>
          <a:xfrm>
            <a:off x="929456" y="5071280"/>
            <a:ext cx="2928958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pole tekstowe 7"/>
          <p:cNvSpPr txBox="1"/>
          <p:nvPr/>
        </p:nvSpPr>
        <p:spPr>
          <a:xfrm>
            <a:off x="635786" y="2285198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>
                <a:solidFill>
                  <a:prstClr val="black"/>
                </a:solidFill>
              </a:rPr>
              <a:t>v</a:t>
            </a:r>
            <a:endParaRPr lang="pl-PL" b="1" dirty="0">
              <a:solidFill>
                <a:prstClr val="black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644100" y="5071280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>
                <a:solidFill>
                  <a:prstClr val="black"/>
                </a:solidFill>
              </a:rPr>
              <a:t>t</a:t>
            </a:r>
            <a:endParaRPr lang="pl-PL" b="1" dirty="0">
              <a:solidFill>
                <a:prstClr val="black"/>
              </a:solidFill>
            </a:endParaRPr>
          </a:p>
        </p:txBody>
      </p:sp>
      <p:cxnSp>
        <p:nvCxnSpPr>
          <p:cNvPr id="10" name="Łącznik prosty ze strzałką 9"/>
          <p:cNvCxnSpPr/>
          <p:nvPr/>
        </p:nvCxnSpPr>
        <p:spPr>
          <a:xfrm rot="5400000" flipH="1" flipV="1">
            <a:off x="3823489" y="3677445"/>
            <a:ext cx="2786082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>
            <a:off x="5216530" y="5070486"/>
            <a:ext cx="2928958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4922860" y="2284404"/>
            <a:ext cx="276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>
                <a:solidFill>
                  <a:prstClr val="black"/>
                </a:solidFill>
              </a:rPr>
              <a:t>s</a:t>
            </a:r>
            <a:endParaRPr lang="pl-PL" b="1" dirty="0">
              <a:solidFill>
                <a:prstClr val="black"/>
              </a:solidFill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7931174" y="5070486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>
                <a:solidFill>
                  <a:prstClr val="black"/>
                </a:solidFill>
              </a:rPr>
              <a:t>t</a:t>
            </a:r>
            <a:endParaRPr lang="pl-PL" b="1" dirty="0">
              <a:solidFill>
                <a:prstClr val="black"/>
              </a:solidFill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1643042" y="5429264"/>
            <a:ext cx="1071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>
                <a:solidFill>
                  <a:prstClr val="black"/>
                </a:solidFill>
              </a:rPr>
              <a:t>v = </a:t>
            </a:r>
            <a:r>
              <a:rPr lang="pl-PL" dirty="0" err="1" smtClean="0">
                <a:solidFill>
                  <a:prstClr val="black"/>
                </a:solidFill>
              </a:rPr>
              <a:t>const</a:t>
            </a:r>
            <a:r>
              <a:rPr lang="pl-PL" dirty="0" smtClean="0">
                <a:solidFill>
                  <a:prstClr val="black"/>
                </a:solidFill>
              </a:rPr>
              <a:t>.</a:t>
            </a: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6357950" y="5429264"/>
            <a:ext cx="7296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>
                <a:solidFill>
                  <a:prstClr val="black"/>
                </a:solidFill>
              </a:rPr>
              <a:t>s = v t</a:t>
            </a:r>
            <a:endParaRPr lang="pl-PL" dirty="0">
              <a:solidFill>
                <a:prstClr val="black"/>
              </a:solidFill>
            </a:endParaRPr>
          </a:p>
        </p:txBody>
      </p:sp>
      <p:cxnSp>
        <p:nvCxnSpPr>
          <p:cNvPr id="17" name="Łącznik prosty 16"/>
          <p:cNvCxnSpPr/>
          <p:nvPr/>
        </p:nvCxnSpPr>
        <p:spPr>
          <a:xfrm rot="5400000" flipH="1" flipV="1">
            <a:off x="5107785" y="2750339"/>
            <a:ext cx="2428892" cy="22145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Ruch zmienny</a:t>
            </a:r>
            <a:endParaRPr lang="pl-PL" dirty="0"/>
          </a:p>
        </p:txBody>
      </p:sp>
      <p:cxnSp>
        <p:nvCxnSpPr>
          <p:cNvPr id="4" name="Łącznik prosty ze strzałką 3"/>
          <p:cNvCxnSpPr/>
          <p:nvPr/>
        </p:nvCxnSpPr>
        <p:spPr>
          <a:xfrm rot="5400000" flipH="1" flipV="1">
            <a:off x="1799559" y="3734433"/>
            <a:ext cx="2786082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Łącznik prosty ze strzałką 4"/>
          <p:cNvCxnSpPr/>
          <p:nvPr/>
        </p:nvCxnSpPr>
        <p:spPr>
          <a:xfrm>
            <a:off x="3192600" y="5127474"/>
            <a:ext cx="2928958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ole tekstowe 5"/>
          <p:cNvSpPr txBox="1"/>
          <p:nvPr/>
        </p:nvSpPr>
        <p:spPr>
          <a:xfrm>
            <a:off x="2898930" y="2341392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>
                <a:solidFill>
                  <a:prstClr val="black"/>
                </a:solidFill>
              </a:rPr>
              <a:t>v</a:t>
            </a:r>
            <a:endParaRPr lang="pl-PL" b="1" dirty="0">
              <a:solidFill>
                <a:prstClr val="black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907244" y="5127474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>
                <a:solidFill>
                  <a:prstClr val="black"/>
                </a:solidFill>
              </a:rPr>
              <a:t>t</a:t>
            </a:r>
            <a:endParaRPr lang="pl-PL" b="1" dirty="0">
              <a:solidFill>
                <a:prstClr val="black"/>
              </a:solidFill>
            </a:endParaRPr>
          </a:p>
        </p:txBody>
      </p:sp>
      <p:sp>
        <p:nvSpPr>
          <p:cNvPr id="9" name="Dowolny kształt 8"/>
          <p:cNvSpPr/>
          <p:nvPr/>
        </p:nvSpPr>
        <p:spPr>
          <a:xfrm>
            <a:off x="3214678" y="3143248"/>
            <a:ext cx="2825496" cy="1964436"/>
          </a:xfrm>
          <a:custGeom>
            <a:avLst/>
            <a:gdLst>
              <a:gd name="connsiteX0" fmla="*/ 0 w 2825496"/>
              <a:gd name="connsiteY0" fmla="*/ 1964436 h 1964436"/>
              <a:gd name="connsiteX1" fmla="*/ 265176 w 2825496"/>
              <a:gd name="connsiteY1" fmla="*/ 172212 h 1964436"/>
              <a:gd name="connsiteX2" fmla="*/ 704088 w 2825496"/>
              <a:gd name="connsiteY2" fmla="*/ 931164 h 1964436"/>
              <a:gd name="connsiteX3" fmla="*/ 1673352 w 2825496"/>
              <a:gd name="connsiteY3" fmla="*/ 1296924 h 1964436"/>
              <a:gd name="connsiteX4" fmla="*/ 2340864 w 2825496"/>
              <a:gd name="connsiteY4" fmla="*/ 748284 h 1964436"/>
              <a:gd name="connsiteX5" fmla="*/ 2825496 w 2825496"/>
              <a:gd name="connsiteY5" fmla="*/ 1296924 h 1964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25496" h="1964436">
                <a:moveTo>
                  <a:pt x="0" y="1964436"/>
                </a:moveTo>
                <a:cubicBezTo>
                  <a:pt x="73914" y="1154430"/>
                  <a:pt x="147828" y="344424"/>
                  <a:pt x="265176" y="172212"/>
                </a:cubicBezTo>
                <a:cubicBezTo>
                  <a:pt x="382524" y="0"/>
                  <a:pt x="469392" y="743712"/>
                  <a:pt x="704088" y="931164"/>
                </a:cubicBezTo>
                <a:cubicBezTo>
                  <a:pt x="938784" y="1118616"/>
                  <a:pt x="1400556" y="1327404"/>
                  <a:pt x="1673352" y="1296924"/>
                </a:cubicBezTo>
                <a:cubicBezTo>
                  <a:pt x="1946148" y="1266444"/>
                  <a:pt x="2148840" y="748284"/>
                  <a:pt x="2340864" y="748284"/>
                </a:cubicBezTo>
                <a:cubicBezTo>
                  <a:pt x="2532888" y="748284"/>
                  <a:pt x="2679192" y="1022604"/>
                  <a:pt x="2825496" y="1296924"/>
                </a:cubicBezTo>
              </a:path>
            </a:pathLst>
          </a:cu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Jedziemy na wakacje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Na stronie internetowej rozkładu jazdy PKP sprawdź, </a:t>
            </a:r>
            <a:br>
              <a:rPr lang="pl-PL" dirty="0" smtClean="0"/>
            </a:br>
            <a:r>
              <a:rPr lang="pl-PL" dirty="0" smtClean="0"/>
              <a:t>jak długo potrwa podróż pociągiem do wybranego przez ciebie miejsca.</a:t>
            </a:r>
          </a:p>
          <a:p>
            <a:r>
              <a:rPr lang="pl-PL" dirty="0" smtClean="0"/>
              <a:t>Na stronie internetowej z mapą (np. </a:t>
            </a:r>
            <a:r>
              <a:rPr lang="pl-PL" dirty="0" err="1" smtClean="0"/>
              <a:t>google</a:t>
            </a:r>
            <a:r>
              <a:rPr lang="pl-PL" dirty="0" smtClean="0"/>
              <a:t> </a:t>
            </a:r>
            <a:r>
              <a:rPr lang="pl-PL" dirty="0" err="1" smtClean="0"/>
              <a:t>maps</a:t>
            </a:r>
            <a:r>
              <a:rPr lang="pl-PL" dirty="0" smtClean="0"/>
              <a:t>) sprawdź, jaka jest odległość do tego miejsca.</a:t>
            </a:r>
          </a:p>
          <a:p>
            <a:r>
              <a:rPr lang="pl-PL" dirty="0" smtClean="0"/>
              <a:t>Oblicz, z jaką średnią prędkością będziesz podróżować.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Prędkość chwilowa </a:t>
            </a:r>
            <a:br>
              <a:rPr lang="pl-PL" dirty="0" smtClean="0"/>
            </a:br>
            <a:r>
              <a:rPr lang="pl-PL" dirty="0" smtClean="0"/>
              <a:t>a prędkość średnia</a:t>
            </a:r>
            <a:endParaRPr lang="pl-PL" dirty="0"/>
          </a:p>
        </p:txBody>
      </p:sp>
      <p:grpSp>
        <p:nvGrpSpPr>
          <p:cNvPr id="30" name="Grupa 29"/>
          <p:cNvGrpSpPr/>
          <p:nvPr/>
        </p:nvGrpSpPr>
        <p:grpSpPr>
          <a:xfrm>
            <a:off x="5143504" y="2500306"/>
            <a:ext cx="3566705" cy="2928958"/>
            <a:chOff x="2762342" y="2341392"/>
            <a:chExt cx="3409718" cy="3155414"/>
          </a:xfrm>
        </p:grpSpPr>
        <p:cxnSp>
          <p:nvCxnSpPr>
            <p:cNvPr id="4" name="Łącznik prosty ze strzałką 3"/>
            <p:cNvCxnSpPr/>
            <p:nvPr/>
          </p:nvCxnSpPr>
          <p:spPr>
            <a:xfrm rot="5400000" flipH="1" flipV="1">
              <a:off x="1799559" y="3734433"/>
              <a:ext cx="2786082" cy="1588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Łącznik prosty ze strzałką 4"/>
            <p:cNvCxnSpPr/>
            <p:nvPr/>
          </p:nvCxnSpPr>
          <p:spPr>
            <a:xfrm>
              <a:off x="3192600" y="5127474"/>
              <a:ext cx="2928958" cy="1588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pole tekstowe 5"/>
            <p:cNvSpPr txBox="1"/>
            <p:nvPr/>
          </p:nvSpPr>
          <p:spPr>
            <a:xfrm>
              <a:off x="2762342" y="2341392"/>
              <a:ext cx="280744" cy="397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b="1" dirty="0" smtClean="0">
                  <a:solidFill>
                    <a:prstClr val="black"/>
                  </a:solidFill>
                </a:rPr>
                <a:t>v</a:t>
              </a:r>
              <a:endParaRPr lang="pl-PL" b="1" baseline="-25000" dirty="0">
                <a:solidFill>
                  <a:prstClr val="black"/>
                </a:solidFill>
              </a:endParaRPr>
            </a:p>
          </p:txBody>
        </p:sp>
        <p:sp>
          <p:nvSpPr>
            <p:cNvPr id="7" name="pole tekstowe 6"/>
            <p:cNvSpPr txBox="1"/>
            <p:nvPr/>
          </p:nvSpPr>
          <p:spPr>
            <a:xfrm>
              <a:off x="5907244" y="5127474"/>
              <a:ext cx="2648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b="1" dirty="0" smtClean="0">
                  <a:solidFill>
                    <a:prstClr val="black"/>
                  </a:solidFill>
                </a:rPr>
                <a:t>t</a:t>
              </a:r>
              <a:endParaRPr lang="pl-PL" b="1" dirty="0">
                <a:solidFill>
                  <a:prstClr val="black"/>
                </a:solidFill>
              </a:endParaRPr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3214678" y="3357562"/>
              <a:ext cx="2714644" cy="1785950"/>
              <a:chOff x="3214678" y="3357562"/>
              <a:chExt cx="2714644" cy="1785950"/>
            </a:xfrm>
          </p:grpSpPr>
          <p:cxnSp>
            <p:nvCxnSpPr>
              <p:cNvPr id="12" name="Łącznik prosty 11"/>
              <p:cNvCxnSpPr/>
              <p:nvPr/>
            </p:nvCxnSpPr>
            <p:spPr>
              <a:xfrm rot="5400000" flipH="1" flipV="1">
                <a:off x="2393141" y="4179099"/>
                <a:ext cx="1785950" cy="142876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Łącznik prosty 12"/>
              <p:cNvCxnSpPr/>
              <p:nvPr/>
            </p:nvCxnSpPr>
            <p:spPr>
              <a:xfrm rot="5400000" flipH="1" flipV="1">
                <a:off x="2893207" y="4179099"/>
                <a:ext cx="1785950" cy="142876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Łącznik prosty 13"/>
              <p:cNvCxnSpPr/>
              <p:nvPr/>
            </p:nvCxnSpPr>
            <p:spPr>
              <a:xfrm rot="5400000" flipH="1" flipV="1">
                <a:off x="3750463" y="4179099"/>
                <a:ext cx="1785950" cy="142876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Łącznik prosty 14"/>
              <p:cNvCxnSpPr/>
              <p:nvPr/>
            </p:nvCxnSpPr>
            <p:spPr>
              <a:xfrm rot="5400000" flipH="1" flipV="1">
                <a:off x="4536281" y="4179099"/>
                <a:ext cx="1785950" cy="142876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Łącznik prosty 16"/>
              <p:cNvCxnSpPr/>
              <p:nvPr/>
            </p:nvCxnSpPr>
            <p:spPr>
              <a:xfrm rot="16200000" flipV="1">
                <a:off x="2714612" y="4143380"/>
                <a:ext cx="1785950" cy="214314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Łącznik prosty 17"/>
              <p:cNvCxnSpPr/>
              <p:nvPr/>
            </p:nvCxnSpPr>
            <p:spPr>
              <a:xfrm rot="16200000" flipV="1">
                <a:off x="3571868" y="4143380"/>
                <a:ext cx="1785950" cy="214314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Łącznik prosty 18"/>
              <p:cNvCxnSpPr/>
              <p:nvPr/>
            </p:nvCxnSpPr>
            <p:spPr>
              <a:xfrm rot="16200000" flipV="1">
                <a:off x="4357686" y="4143380"/>
                <a:ext cx="1785950" cy="214314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Łącznik prosty 19"/>
              <p:cNvCxnSpPr/>
              <p:nvPr/>
            </p:nvCxnSpPr>
            <p:spPr>
              <a:xfrm rot="16200000" flipV="1">
                <a:off x="4929190" y="4143380"/>
                <a:ext cx="1785950" cy="214314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Łącznik prosty 21"/>
              <p:cNvCxnSpPr/>
              <p:nvPr/>
            </p:nvCxnSpPr>
            <p:spPr>
              <a:xfrm>
                <a:off x="3357554" y="3357562"/>
                <a:ext cx="142876" cy="1588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Łącznik prosty 22"/>
              <p:cNvCxnSpPr/>
              <p:nvPr/>
            </p:nvCxnSpPr>
            <p:spPr>
              <a:xfrm>
                <a:off x="3857620" y="3357562"/>
                <a:ext cx="500066" cy="1588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Łącznik prosty 24"/>
              <p:cNvCxnSpPr/>
              <p:nvPr/>
            </p:nvCxnSpPr>
            <p:spPr>
              <a:xfrm>
                <a:off x="4714876" y="3357562"/>
                <a:ext cx="428628" cy="1588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Łącznik prosty 26"/>
              <p:cNvCxnSpPr/>
              <p:nvPr/>
            </p:nvCxnSpPr>
            <p:spPr>
              <a:xfrm>
                <a:off x="5500694" y="3357562"/>
                <a:ext cx="214314" cy="1588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34" name="Łącznik prosty ze strzałką 33"/>
          <p:cNvCxnSpPr/>
          <p:nvPr/>
        </p:nvCxnSpPr>
        <p:spPr>
          <a:xfrm flipV="1">
            <a:off x="5000628" y="3429000"/>
            <a:ext cx="428628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Łącznik prosty ze strzałką 36"/>
          <p:cNvCxnSpPr/>
          <p:nvPr/>
        </p:nvCxnSpPr>
        <p:spPr>
          <a:xfrm flipV="1">
            <a:off x="5000628" y="4143380"/>
            <a:ext cx="428628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pole tekstowe 37"/>
          <p:cNvSpPr txBox="1"/>
          <p:nvPr/>
        </p:nvSpPr>
        <p:spPr>
          <a:xfrm>
            <a:off x="4019229" y="3140968"/>
            <a:ext cx="15614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solidFill>
                  <a:prstClr val="black"/>
                </a:solidFill>
              </a:rPr>
              <a:t>Prędkość maksymalna</a:t>
            </a:r>
            <a:endParaRPr lang="pl-PL" sz="1200" dirty="0">
              <a:solidFill>
                <a:prstClr val="black"/>
              </a:solidFill>
            </a:endParaRPr>
          </a:p>
        </p:txBody>
      </p:sp>
      <p:sp>
        <p:nvSpPr>
          <p:cNvPr id="39" name="pole tekstowe 38"/>
          <p:cNvSpPr txBox="1"/>
          <p:nvPr/>
        </p:nvSpPr>
        <p:spPr>
          <a:xfrm>
            <a:off x="4026675" y="3857628"/>
            <a:ext cx="16254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dirty="0" smtClean="0">
                <a:solidFill>
                  <a:prstClr val="black"/>
                </a:solidFill>
              </a:rPr>
              <a:t>Prędkość średnia </a:t>
            </a:r>
            <a:r>
              <a:rPr lang="pl-PL" sz="1400" b="1" dirty="0" err="1" smtClean="0">
                <a:solidFill>
                  <a:prstClr val="black"/>
                </a:solidFill>
              </a:rPr>
              <a:t>v</a:t>
            </a:r>
            <a:r>
              <a:rPr lang="pl-PL" sz="1400" b="1" baseline="-25000" dirty="0" err="1" smtClean="0">
                <a:solidFill>
                  <a:prstClr val="black"/>
                </a:solidFill>
              </a:rPr>
              <a:t>śr</a:t>
            </a:r>
            <a:endParaRPr lang="pl-PL" sz="1400" b="1" baseline="-25000" dirty="0">
              <a:solidFill>
                <a:prstClr val="black"/>
              </a:solidFill>
            </a:endParaRPr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72198" y="5085184"/>
            <a:ext cx="1933575" cy="819150"/>
          </a:xfrm>
          <a:prstGeom prst="rect">
            <a:avLst/>
          </a:prstGeom>
          <a:noFill/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0" y="819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sz="4800" smtClean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pl-PL" sz="900" smtClean="0">
                <a:solidFill>
                  <a:prstClr val="black"/>
                </a:solidFill>
                <a:latin typeface="Arial" pitchFamily="34" charset="0"/>
              </a:rPr>
              <a:t> </a:t>
            </a:r>
            <a:endParaRPr lang="pl-PL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4414" y="5085184"/>
            <a:ext cx="1933575" cy="819150"/>
          </a:xfrm>
          <a:prstGeom prst="rect">
            <a:avLst/>
          </a:prstGeom>
          <a:noFill/>
        </p:spPr>
      </p:pic>
      <p:grpSp>
        <p:nvGrpSpPr>
          <p:cNvPr id="45" name="Grupa 44"/>
          <p:cNvGrpSpPr/>
          <p:nvPr/>
        </p:nvGrpSpPr>
        <p:grpSpPr>
          <a:xfrm>
            <a:off x="-36512" y="2500306"/>
            <a:ext cx="3566705" cy="2928958"/>
            <a:chOff x="2762342" y="2341392"/>
            <a:chExt cx="3409718" cy="3155414"/>
          </a:xfrm>
        </p:grpSpPr>
        <p:cxnSp>
          <p:nvCxnSpPr>
            <p:cNvPr id="46" name="Łącznik prosty ze strzałką 45"/>
            <p:cNvCxnSpPr/>
            <p:nvPr/>
          </p:nvCxnSpPr>
          <p:spPr>
            <a:xfrm rot="5400000" flipH="1" flipV="1">
              <a:off x="1799559" y="3734433"/>
              <a:ext cx="2786082" cy="1588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Łącznik prosty ze strzałką 46"/>
            <p:cNvCxnSpPr/>
            <p:nvPr/>
          </p:nvCxnSpPr>
          <p:spPr>
            <a:xfrm>
              <a:off x="3192600" y="5127474"/>
              <a:ext cx="2928958" cy="1588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pole tekstowe 47"/>
            <p:cNvSpPr txBox="1"/>
            <p:nvPr/>
          </p:nvSpPr>
          <p:spPr>
            <a:xfrm>
              <a:off x="2762342" y="2341392"/>
              <a:ext cx="280744" cy="397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b="1" dirty="0" smtClean="0">
                  <a:solidFill>
                    <a:prstClr val="black"/>
                  </a:solidFill>
                </a:rPr>
                <a:t>v</a:t>
              </a:r>
              <a:endParaRPr lang="pl-PL" b="1" baseline="-25000" dirty="0">
                <a:solidFill>
                  <a:prstClr val="black"/>
                </a:solidFill>
              </a:endParaRPr>
            </a:p>
          </p:txBody>
        </p:sp>
        <p:sp>
          <p:nvSpPr>
            <p:cNvPr id="49" name="pole tekstowe 48"/>
            <p:cNvSpPr txBox="1"/>
            <p:nvPr/>
          </p:nvSpPr>
          <p:spPr>
            <a:xfrm>
              <a:off x="5907244" y="5127474"/>
              <a:ext cx="2648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b="1" dirty="0" smtClean="0">
                  <a:solidFill>
                    <a:prstClr val="black"/>
                  </a:solidFill>
                </a:rPr>
                <a:t>t</a:t>
              </a:r>
              <a:endParaRPr lang="pl-PL" b="1" dirty="0">
                <a:solidFill>
                  <a:prstClr val="black"/>
                </a:solidFill>
              </a:endParaRPr>
            </a:p>
          </p:txBody>
        </p:sp>
        <p:cxnSp>
          <p:nvCxnSpPr>
            <p:cNvPr id="61" name="Łącznik prosty 60"/>
            <p:cNvCxnSpPr/>
            <p:nvPr/>
          </p:nvCxnSpPr>
          <p:spPr>
            <a:xfrm>
              <a:off x="3172104" y="3341889"/>
              <a:ext cx="2936629" cy="1711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6" name="Prostokąt 65"/>
          <p:cNvSpPr/>
          <p:nvPr/>
        </p:nvSpPr>
        <p:spPr>
          <a:xfrm>
            <a:off x="2214546" y="3071810"/>
            <a:ext cx="4083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err="1" smtClean="0">
                <a:solidFill>
                  <a:prstClr val="black"/>
                </a:solidFill>
              </a:rPr>
              <a:t>v</a:t>
            </a:r>
            <a:r>
              <a:rPr lang="pl-PL" b="1" baseline="-25000" dirty="0" err="1" smtClean="0">
                <a:solidFill>
                  <a:prstClr val="black"/>
                </a:solidFill>
              </a:rPr>
              <a:t>śr</a:t>
            </a: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67" name="pole tekstowe 66"/>
          <p:cNvSpPr txBox="1"/>
          <p:nvPr/>
        </p:nvSpPr>
        <p:spPr>
          <a:xfrm>
            <a:off x="1214414" y="1714488"/>
            <a:ext cx="1787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>
                <a:solidFill>
                  <a:prstClr val="black"/>
                </a:solidFill>
              </a:rPr>
              <a:t>Ruch jednostajny</a:t>
            </a: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68" name="pole tekstowe 67"/>
          <p:cNvSpPr txBox="1"/>
          <p:nvPr/>
        </p:nvSpPr>
        <p:spPr>
          <a:xfrm>
            <a:off x="6286512" y="1785926"/>
            <a:ext cx="1491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>
                <a:solidFill>
                  <a:prstClr val="black"/>
                </a:solidFill>
              </a:rPr>
              <a:t>Ruch zmienny</a:t>
            </a:r>
            <a:endParaRPr lang="pl-PL" dirty="0">
              <a:solidFill>
                <a:prstClr val="black"/>
              </a:solidFill>
            </a:endParaRPr>
          </a:p>
        </p:txBody>
      </p:sp>
      <p:cxnSp>
        <p:nvCxnSpPr>
          <p:cNvPr id="70" name="Łącznik prosty 69"/>
          <p:cNvCxnSpPr/>
          <p:nvPr/>
        </p:nvCxnSpPr>
        <p:spPr>
          <a:xfrm>
            <a:off x="5572132" y="4143380"/>
            <a:ext cx="2928958" cy="1588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Prędkość chwilowa </a:t>
            </a:r>
            <a:br>
              <a:rPr lang="pl-PL" dirty="0" smtClean="0"/>
            </a:br>
            <a:r>
              <a:rPr lang="pl-PL" dirty="0" smtClean="0"/>
              <a:t>a prędkość średnia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 ruchu jednostajnym prostoliniowym prędkość średnia jest równa prędkości chwilowej.</a:t>
            </a:r>
          </a:p>
          <a:p>
            <a:r>
              <a:rPr lang="pl-PL" dirty="0" smtClean="0"/>
              <a:t>W ruchu zmiennym prędkość średnia jest </a:t>
            </a:r>
            <a:r>
              <a:rPr lang="pl-PL" b="1" dirty="0" smtClean="0"/>
              <a:t>różna</a:t>
            </a:r>
            <a:r>
              <a:rPr lang="pl-PL" dirty="0" smtClean="0"/>
              <a:t> od prędkości chwilowej.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Nowe pojęcia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Ruch jednostajny prostoliniowy i ruch zmienny.</a:t>
            </a:r>
          </a:p>
          <a:p>
            <a:r>
              <a:rPr lang="pl-PL" dirty="0" smtClean="0"/>
              <a:t>Prędkość średnia i prędkość chwilowa w ruchu jednostajnym prostoliniowym i ruchu zmiennym.</a:t>
            </a:r>
          </a:p>
          <a:p>
            <a:r>
              <a:rPr lang="pl-PL" dirty="0" smtClean="0"/>
              <a:t>Przekształcanie wzoru na prędkość.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domowe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Oszacuj, jak długo zajmie Ci wejście z Ustrzyk Górnych na Halicz czerwonym szlakiem przez Tarnicę, najwyższy szczyt Bieszczadów.</a:t>
            </a:r>
            <a:endParaRPr lang="pl-PL" dirty="0"/>
          </a:p>
        </p:txBody>
      </p:sp>
      <p:pic>
        <p:nvPicPr>
          <p:cNvPr id="5" name="Content Placeholder 5"/>
          <p:cNvPicPr>
            <a:picLocks noGrp="1" noChangeAspect="1"/>
          </p:cNvPicPr>
          <p:nvPr>
            <p:ph idx="10"/>
          </p:nvPr>
        </p:nvPicPr>
        <p:blipFill rotWithShape="1">
          <a:blip r:embed="rId2"/>
          <a:srcRect l="1824"/>
          <a:stretch/>
        </p:blipFill>
        <p:spPr>
          <a:xfrm>
            <a:off x="4787900" y="2164339"/>
            <a:ext cx="3898900" cy="27690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824"/>
          <a:stretch/>
        </p:blipFill>
        <p:spPr>
          <a:xfrm>
            <a:off x="971600" y="1021133"/>
            <a:ext cx="6745484" cy="47907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818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57158" y="1340769"/>
            <a:ext cx="7772400" cy="2016796"/>
          </a:xfrm>
        </p:spPr>
        <p:txBody>
          <a:bodyPr>
            <a:normAutofit fontScale="90000"/>
          </a:bodyPr>
          <a:lstStyle/>
          <a:p>
            <a:r>
              <a:rPr lang="pl-PL" dirty="0"/>
              <a:t>Wyścigi Grand </a:t>
            </a:r>
            <a:r>
              <a:rPr lang="pl-PL" dirty="0" smtClean="0"/>
              <a:t>Prix</a:t>
            </a:r>
            <a:br>
              <a:rPr lang="pl-PL" dirty="0" smtClean="0"/>
            </a:br>
            <a:r>
              <a:rPr lang="pl-PL" dirty="0" smtClean="0"/>
              <a:t>Ruch </a:t>
            </a:r>
            <a:r>
              <a:rPr lang="pl-PL" dirty="0" smtClean="0"/>
              <a:t>zmienny: Ruch jednostajnie przyspieszony</a:t>
            </a:r>
            <a:endParaRPr lang="pl-PL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Mechanika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Przyspieszenie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Ciało przyspiesza, gdy zmienia się jego prędkość </a:t>
            </a:r>
            <a:br>
              <a:rPr lang="pl-PL" dirty="0" smtClean="0"/>
            </a:br>
            <a:r>
              <a:rPr lang="pl-PL" dirty="0" smtClean="0"/>
              <a:t>– ruch zmienny.</a:t>
            </a:r>
          </a:p>
          <a:p>
            <a:r>
              <a:rPr lang="pl-PL" dirty="0" smtClean="0"/>
              <a:t>Przyspieszenie oznaczamy najczęściej literą </a:t>
            </a:r>
            <a:r>
              <a:rPr lang="pl-PL" i="1" dirty="0" smtClean="0"/>
              <a:t>a </a:t>
            </a:r>
          </a:p>
          <a:p>
            <a:r>
              <a:rPr lang="pl-PL" dirty="0" smtClean="0"/>
              <a:t>Jednostką przyspieszenia jest:</a:t>
            </a:r>
          </a:p>
          <a:p>
            <a:pPr algn="ctr">
              <a:buNone/>
            </a:pPr>
            <a:endParaRPr lang="pl-PL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2925" y="4426049"/>
            <a:ext cx="438150" cy="1019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Ruch jednostajnie przyspieszony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Jednosta</a:t>
            </a:r>
            <a:r>
              <a:rPr lang="pl-PL" u="sng" dirty="0" smtClean="0"/>
              <a:t>jnie</a:t>
            </a:r>
            <a:r>
              <a:rPr lang="pl-PL" dirty="0" smtClean="0"/>
              <a:t> </a:t>
            </a:r>
            <a:r>
              <a:rPr lang="pl-PL" dirty="0" smtClean="0">
                <a:sym typeface="Symbol"/>
              </a:rPr>
              <a:t> jednosta</a:t>
            </a:r>
            <a:r>
              <a:rPr lang="pl-PL" u="sng" dirty="0" smtClean="0">
                <a:sym typeface="Symbol"/>
              </a:rPr>
              <a:t>jny</a:t>
            </a:r>
            <a:r>
              <a:rPr lang="pl-PL" dirty="0" smtClean="0">
                <a:sym typeface="Symbol"/>
              </a:rPr>
              <a:t>!</a:t>
            </a:r>
          </a:p>
          <a:p>
            <a:r>
              <a:rPr lang="pl-PL" dirty="0" smtClean="0">
                <a:sym typeface="Symbol"/>
              </a:rPr>
              <a:t>Ruch jednostajnie przyspieszony </a:t>
            </a:r>
            <a:br>
              <a:rPr lang="pl-PL" dirty="0" smtClean="0">
                <a:sym typeface="Symbol"/>
              </a:rPr>
            </a:br>
            <a:r>
              <a:rPr lang="pl-PL" dirty="0" smtClean="0">
                <a:sym typeface="Symbol"/>
              </a:rPr>
              <a:t>to szczególny przypadek ruchu zmiennego.</a:t>
            </a:r>
          </a:p>
          <a:p>
            <a:r>
              <a:rPr lang="pl-PL" dirty="0" smtClean="0">
                <a:sym typeface="Symbol"/>
              </a:rPr>
              <a:t>W ruchu jednostajnie przyspieszonym przyspieszenie ciała jest stałe w czasie</a:t>
            </a:r>
          </a:p>
          <a:p>
            <a:pPr algn="ctr">
              <a:buNone/>
            </a:pPr>
            <a:r>
              <a:rPr lang="pl-PL" i="1" dirty="0" smtClean="0">
                <a:sym typeface="Symbol"/>
              </a:rPr>
              <a:t>a = </a:t>
            </a:r>
            <a:r>
              <a:rPr lang="pl-PL" i="1" dirty="0" err="1" smtClean="0">
                <a:sym typeface="Symbol"/>
              </a:rPr>
              <a:t>const</a:t>
            </a:r>
            <a:r>
              <a:rPr lang="pl-PL" i="1" dirty="0" smtClean="0">
                <a:sym typeface="Symbol"/>
              </a:rPr>
              <a:t>.</a:t>
            </a:r>
          </a:p>
          <a:p>
            <a:pPr>
              <a:buNone/>
            </a:pPr>
            <a:r>
              <a:rPr lang="pl-PL" dirty="0" smtClean="0">
                <a:sym typeface="Symbol"/>
              </a:rPr>
              <a:t>Ciało „jednostajnie przyspiesza”, jego prędkość się zmienia!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Ruch jednostajnie przyspieszony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 ruchu jednostajnie przyspieszonym możemy obliczyć prędkość ze wzoru:</a:t>
            </a:r>
          </a:p>
          <a:p>
            <a:endParaRPr lang="pl-PL" dirty="0"/>
          </a:p>
          <a:p>
            <a:pPr indent="0">
              <a:buNone/>
            </a:pPr>
            <a:r>
              <a:rPr lang="pl-PL" dirty="0" smtClean="0"/>
              <a:t>A jeśli znamy prędkość tego ciała po </a:t>
            </a:r>
            <a:r>
              <a:rPr lang="pl-PL" i="1" dirty="0" smtClean="0"/>
              <a:t>t</a:t>
            </a:r>
            <a:r>
              <a:rPr lang="pl-PL" dirty="0" smtClean="0"/>
              <a:t> sekundach przyspieszania, to możemy wyliczyć przyspieszenie:</a:t>
            </a:r>
          </a:p>
          <a:p>
            <a:pPr>
              <a:buNone/>
            </a:pPr>
            <a:endParaRPr lang="pl-PL" dirty="0" smtClean="0"/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868" y="2857496"/>
            <a:ext cx="1304925" cy="619125"/>
          </a:xfrm>
          <a:prstGeom prst="rect">
            <a:avLst/>
          </a:prstGeom>
          <a:noFill/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71802" y="4653136"/>
            <a:ext cx="733425" cy="619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Wyścigi Grand Prix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marL="177800" indent="-177800">
              <a:buFont typeface="Arial" panose="020B0604020202020204" pitchFamily="34" charset="0"/>
              <a:buChar char="•"/>
            </a:pPr>
            <a:r>
              <a:rPr lang="pl-PL" sz="2400" dirty="0" smtClean="0"/>
              <a:t>0 –&gt; 45 [m/s] </a:t>
            </a:r>
            <a:br>
              <a:rPr lang="pl-PL" sz="2400" dirty="0" smtClean="0"/>
            </a:br>
            <a:r>
              <a:rPr lang="pl-PL" sz="2400" dirty="0" smtClean="0"/>
              <a:t>w 3,6 sekundy</a:t>
            </a:r>
            <a:br>
              <a:rPr lang="pl-PL" sz="2400" dirty="0" smtClean="0"/>
            </a:br>
            <a:r>
              <a:rPr lang="pl-PL" sz="2400" dirty="0" smtClean="0"/>
              <a:t>Przyspieszenie: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endParaRPr lang="pl-PL" sz="2400" dirty="0" smtClean="0"/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pl-PL" sz="2400" dirty="0" smtClean="0"/>
              <a:t>45 –&gt; 0 [m/s] </a:t>
            </a:r>
            <a:br>
              <a:rPr lang="pl-PL" sz="2400" dirty="0" smtClean="0"/>
            </a:br>
            <a:r>
              <a:rPr lang="pl-PL" sz="2400" dirty="0" smtClean="0"/>
              <a:t>w 3 sekundy (hamowanie)</a:t>
            </a:r>
            <a:br>
              <a:rPr lang="pl-PL" sz="2400" dirty="0" smtClean="0"/>
            </a:br>
            <a:r>
              <a:rPr lang="pl-PL" sz="2400" dirty="0" smtClean="0"/>
              <a:t>Przyspieszenie (opóźnienie):</a:t>
            </a:r>
            <a:endParaRPr lang="pl-PL" sz="2400" dirty="0"/>
          </a:p>
        </p:txBody>
      </p:sp>
      <p:pic>
        <p:nvPicPr>
          <p:cNvPr id="8" name="Picture 2" descr="http://i.telegraph.co.uk/multimedia/archive/01432/grand_prix_1432456c.jpg"/>
          <p:cNvPicPr>
            <a:picLocks noGrp="1" noChangeAspect="1" noChangeArrowheads="1"/>
          </p:cNvPicPr>
          <p:nvPr>
            <p:ph idx="10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87900" y="2249223"/>
            <a:ext cx="3898900" cy="25992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Zależność prędkości od czasu</a:t>
            </a:r>
            <a:endParaRPr lang="pl-PL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09319"/>
              </p:ext>
            </p:extLst>
          </p:nvPr>
        </p:nvGraphicFramePr>
        <p:xfrm>
          <a:off x="2214546" y="1428736"/>
          <a:ext cx="6929454" cy="4880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142844" y="1500175"/>
          <a:ext cx="2143140" cy="413033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71570"/>
                <a:gridCol w="1071570"/>
              </a:tblGrid>
              <a:tr h="581709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Czas[s]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Prędkość [m/s]</a:t>
                      </a:r>
                      <a:endParaRPr lang="pl-PL" dirty="0"/>
                    </a:p>
                  </a:txBody>
                  <a:tcPr/>
                </a:tc>
              </a:tr>
              <a:tr h="581709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0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581709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581709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3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581709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3,6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581709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5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581709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6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9" name="Łącznik prosty 8"/>
          <p:cNvCxnSpPr/>
          <p:nvPr/>
        </p:nvCxnSpPr>
        <p:spPr>
          <a:xfrm rot="5400000" flipH="1" flipV="1">
            <a:off x="4179091" y="3679033"/>
            <a:ext cx="4071966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Przeliczanie jednostek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endParaRPr lang="pl-PL" dirty="0" smtClean="0"/>
          </a:p>
          <a:p>
            <a:endParaRPr lang="pl-PL" dirty="0"/>
          </a:p>
          <a:p>
            <a:r>
              <a:rPr lang="pl-PL" dirty="0" smtClean="0"/>
              <a:t>45 m/s  -&gt; km/h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domowe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dirty="0" smtClean="0"/>
              <a:t>Oblicz prędkość bolidu (w km/h) po 4 sekundach ruchu, </a:t>
            </a:r>
            <a:br>
              <a:rPr lang="pl-PL" sz="2400" dirty="0" smtClean="0"/>
            </a:br>
            <a:r>
              <a:rPr lang="pl-PL" sz="2400" dirty="0" smtClean="0"/>
              <a:t>jeśli jego przyspieszenie wynosi 20m/s</a:t>
            </a:r>
            <a:r>
              <a:rPr lang="pl-PL" sz="2400" baseline="30000" dirty="0" smtClean="0"/>
              <a:t>2</a:t>
            </a:r>
            <a:r>
              <a:rPr lang="pl-PL" sz="2400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dirty="0" smtClean="0"/>
              <a:t>Po jakim czasie pociąg ze Strzelna dojedzie do Poznania, </a:t>
            </a:r>
            <a:br>
              <a:rPr lang="pl-PL" sz="2400" dirty="0" smtClean="0"/>
            </a:br>
            <a:r>
              <a:rPr lang="pl-PL" sz="2400" dirty="0" smtClean="0"/>
              <a:t>jeśli jego średnia prędkość wynosi 70km/h?</a:t>
            </a:r>
            <a:br>
              <a:rPr lang="pl-PL" sz="2400" dirty="0" smtClean="0"/>
            </a:br>
            <a:r>
              <a:rPr lang="pl-PL" sz="2400" dirty="0" smtClean="0"/>
              <a:t>(sprawdź, jaka jest odległość ze Strzelna do Poznania)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57158" y="1412775"/>
            <a:ext cx="7772400" cy="1944789"/>
          </a:xfrm>
        </p:spPr>
        <p:txBody>
          <a:bodyPr>
            <a:normAutofit fontScale="90000"/>
          </a:bodyPr>
          <a:lstStyle/>
          <a:p>
            <a:r>
              <a:rPr lang="pl-PL" sz="3200" dirty="0"/>
              <a:t>Dlaczego nie można przejść przez ścianę</a:t>
            </a:r>
            <a:r>
              <a:rPr lang="pl-PL" sz="3200" dirty="0" smtClean="0"/>
              <a:t>?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Siły</a:t>
            </a:r>
            <a:r>
              <a:rPr lang="pl-PL" dirty="0" smtClean="0"/>
              <a:t>. Pierwsza i trzecia zasada dynamiki Newtona.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Mechanika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Siły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Wszystkie ciała we </a:t>
            </a:r>
            <a:r>
              <a:rPr lang="pl-PL" dirty="0" smtClean="0"/>
              <a:t>wszechświecie oddziałują </a:t>
            </a:r>
            <a:r>
              <a:rPr lang="pl-PL" dirty="0"/>
              <a:t>na siebie. Miarą tego oddziaływania są siły.</a:t>
            </a:r>
            <a:endParaRPr lang="en-US" dirty="0"/>
          </a:p>
        </p:txBody>
      </p:sp>
      <p:pic>
        <p:nvPicPr>
          <p:cNvPr id="12290" name="Picture 2" descr="http://www.tapetus.pl/obrazki/n/94116_lwica-zebra-ata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276872"/>
            <a:ext cx="3143240" cy="2357430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292" name="Picture 4" descr="http://s2.blomedia.pl/gadzetomania.pl/images/2010/09/Ziem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5816" y="3633117"/>
            <a:ext cx="3086697" cy="23161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294" name="Picture 6" descr="Plik:Polarlicht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1988840"/>
            <a:ext cx="3561335" cy="2319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pole tekstowe 5"/>
          <p:cNvSpPr txBox="1"/>
          <p:nvPr/>
        </p:nvSpPr>
        <p:spPr>
          <a:xfrm>
            <a:off x="357158" y="4705764"/>
            <a:ext cx="24288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 smtClean="0">
                <a:solidFill>
                  <a:prstClr val="black"/>
                </a:solidFill>
              </a:rPr>
              <a:t>Oddziaływanie elektryczne</a:t>
            </a:r>
            <a:endParaRPr lang="pl-PL" sz="1400" dirty="0">
              <a:solidFill>
                <a:prstClr val="black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014278" y="5125316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 smtClean="0">
                <a:solidFill>
                  <a:prstClr val="black"/>
                </a:solidFill>
              </a:rPr>
              <a:t>Oddziaływanie grawitacyjne</a:t>
            </a:r>
            <a:endParaRPr lang="pl-PL" sz="1400" dirty="0">
              <a:solidFill>
                <a:prstClr val="black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6857984" y="4346294"/>
            <a:ext cx="22860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 smtClean="0">
                <a:solidFill>
                  <a:prstClr val="black"/>
                </a:solidFill>
              </a:rPr>
              <a:t>Oddziaływanie magnetyczne</a:t>
            </a:r>
            <a:endParaRPr lang="pl-PL" sz="1400" dirty="0">
              <a:solidFill>
                <a:prstClr val="black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57158" y="5471409"/>
            <a:ext cx="19975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dirty="0" smtClean="0">
                <a:solidFill>
                  <a:prstClr val="white">
                    <a:lumMod val="50000"/>
                  </a:prstClr>
                </a:solidFill>
              </a:rPr>
              <a:t>(Oddziaływania jądrowe)</a:t>
            </a:r>
            <a:endParaRPr lang="pl-PL" sz="1400" dirty="0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Siła</a:t>
            </a:r>
            <a:endParaRPr lang="pl-PL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Siła jest miarą oddziaływania na dane ciało.</a:t>
            </a:r>
          </a:p>
          <a:p>
            <a:r>
              <a:rPr lang="pl-PL" dirty="0"/>
              <a:t>Siłę oznaczamy literą F</a:t>
            </a:r>
            <a:r>
              <a:rPr lang="pl-PL" b="1" dirty="0"/>
              <a:t/>
            </a:r>
            <a:br>
              <a:rPr lang="pl-PL" b="1" dirty="0"/>
            </a:br>
            <a:r>
              <a:rPr lang="pl-PL" dirty="0"/>
              <a:t>Siła działa zawsze w jakimś kierunku,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co </a:t>
            </a:r>
            <a:r>
              <a:rPr lang="pl-PL" dirty="0"/>
              <a:t>oznaczamy strzałką</a:t>
            </a:r>
          </a:p>
          <a:p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6084168" y="2492896"/>
            <a:ext cx="1071570" cy="523220"/>
            <a:chOff x="7072330" y="2571744"/>
            <a:chExt cx="1071570" cy="523220"/>
          </a:xfrm>
        </p:grpSpPr>
        <p:cxnSp>
          <p:nvCxnSpPr>
            <p:cNvPr id="6" name="Łącznik prosty ze strzałką 5"/>
            <p:cNvCxnSpPr/>
            <p:nvPr/>
          </p:nvCxnSpPr>
          <p:spPr>
            <a:xfrm>
              <a:off x="7072330" y="3000372"/>
              <a:ext cx="1071570" cy="158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Prostokąt 8"/>
            <p:cNvSpPr/>
            <p:nvPr/>
          </p:nvSpPr>
          <p:spPr>
            <a:xfrm>
              <a:off x="7429520" y="2571744"/>
              <a:ext cx="34977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2800" b="1" dirty="0" smtClean="0">
                  <a:solidFill>
                    <a:prstClr val="black"/>
                  </a:solidFill>
                </a:rPr>
                <a:t>F</a:t>
              </a:r>
              <a:endParaRPr lang="pl-PL" sz="28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1857356" y="3645024"/>
            <a:ext cx="4357718" cy="2286016"/>
            <a:chOff x="1857356" y="3645024"/>
            <a:chExt cx="4357718" cy="2286016"/>
          </a:xfrm>
        </p:grpSpPr>
        <p:grpSp>
          <p:nvGrpSpPr>
            <p:cNvPr id="14" name="Group 13"/>
            <p:cNvGrpSpPr/>
            <p:nvPr/>
          </p:nvGrpSpPr>
          <p:grpSpPr>
            <a:xfrm>
              <a:off x="1857356" y="3645024"/>
              <a:ext cx="4357718" cy="2286016"/>
              <a:chOff x="1857356" y="3786190"/>
              <a:chExt cx="4357718" cy="2286016"/>
            </a:xfrm>
          </p:grpSpPr>
          <p:pic>
            <p:nvPicPr>
              <p:cNvPr id="3" name="Picture 6" descr="http://www.raintoday.com/default/assets/Image/2011/01/man-push-md.png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857356" y="4429132"/>
                <a:ext cx="1521554" cy="1485814"/>
              </a:xfrm>
              <a:prstGeom prst="rect">
                <a:avLst/>
              </a:prstGeom>
              <a:noFill/>
            </p:spPr>
          </p:pic>
          <p:sp>
            <p:nvSpPr>
              <p:cNvPr id="4" name="Elipsa 3"/>
              <p:cNvSpPr/>
              <p:nvPr/>
            </p:nvSpPr>
            <p:spPr>
              <a:xfrm>
                <a:off x="3357554" y="3786190"/>
                <a:ext cx="2857520" cy="228601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10" name="Łącznik prosty ze strzałką 9"/>
            <p:cNvCxnSpPr/>
            <p:nvPr/>
          </p:nvCxnSpPr>
          <p:spPr>
            <a:xfrm>
              <a:off x="3428992" y="4793732"/>
              <a:ext cx="1071570" cy="1588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Prostokąt 10"/>
            <p:cNvSpPr/>
            <p:nvPr/>
          </p:nvSpPr>
          <p:spPr>
            <a:xfrm>
              <a:off x="3786182" y="4365104"/>
              <a:ext cx="349776" cy="523220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pl-PL" sz="2800" b="1" dirty="0" smtClean="0">
                  <a:solidFill>
                    <a:prstClr val="white"/>
                  </a:solidFill>
                </a:rPr>
                <a:t>F</a:t>
              </a:r>
              <a:endParaRPr lang="pl-PL" sz="2800" dirty="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Siła oddziaływania grawitacyjnego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Siła oddziaływania grawitacyjnego (ciężkości)</a:t>
            </a:r>
            <a:br>
              <a:rPr lang="pl-PL" dirty="0" smtClean="0"/>
            </a:br>
            <a:r>
              <a:rPr lang="pl-PL" dirty="0" smtClean="0"/>
              <a:t>działa na nas nieustannie. Siła ciężkości jest związana </a:t>
            </a:r>
            <a:br>
              <a:rPr lang="pl-PL" dirty="0" smtClean="0"/>
            </a:br>
            <a:r>
              <a:rPr lang="pl-PL" dirty="0" smtClean="0"/>
              <a:t>z przyciąganiem Ziemi. Ziemia silnie przyciąga, bo ma dużą masę! W którą stronę działa siła ciężkości?</a:t>
            </a:r>
            <a:endParaRPr lang="pl-PL" dirty="0"/>
          </a:p>
        </p:txBody>
      </p:sp>
      <p:grpSp>
        <p:nvGrpSpPr>
          <p:cNvPr id="12" name="Group 11"/>
          <p:cNvGrpSpPr/>
          <p:nvPr/>
        </p:nvGrpSpPr>
        <p:grpSpPr>
          <a:xfrm>
            <a:off x="2882178" y="2800388"/>
            <a:ext cx="5938294" cy="3148892"/>
            <a:chOff x="2357422" y="3571876"/>
            <a:chExt cx="5938294" cy="3148892"/>
          </a:xfrm>
        </p:grpSpPr>
        <p:pic>
          <p:nvPicPr>
            <p:cNvPr id="13" name="Picture 2" descr="http://www.esri.com/news/arcuser/0610/graphics/nospin_2-lg.jp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928926" y="4143380"/>
              <a:ext cx="2547580" cy="2308496"/>
            </a:xfrm>
            <a:prstGeom prst="rect">
              <a:avLst/>
            </a:prstGeom>
            <a:noFill/>
          </p:spPr>
        </p:pic>
        <p:pic>
          <p:nvPicPr>
            <p:cNvPr id="14" name="Picture 6" descr="https://encrypted-tbn3.gstatic.com/images?q=tbn:ANd9GcRKYU4Muqn0Y6CFal_PKXsoLKj0cmx4bN4vHFqtBWscB1auI7NEZw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357422" y="3857628"/>
              <a:ext cx="584096" cy="720000"/>
            </a:xfrm>
            <a:prstGeom prst="rect">
              <a:avLst/>
            </a:prstGeom>
            <a:noFill/>
          </p:spPr>
        </p:pic>
        <p:pic>
          <p:nvPicPr>
            <p:cNvPr id="15" name="Picture 14" descr="https://encrypted-tbn3.gstatic.com/images?q=tbn:ANd9GcRKYU4Muqn0Y6CFal_PKXsoLKj0cmx4bN4vHFqtBWscB1auI7NEZw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857884" y="4929198"/>
              <a:ext cx="584096" cy="720000"/>
            </a:xfrm>
            <a:prstGeom prst="rect">
              <a:avLst/>
            </a:prstGeom>
            <a:noFill/>
          </p:spPr>
        </p:pic>
        <p:pic>
          <p:nvPicPr>
            <p:cNvPr id="16" name="Picture 6" descr="https://encrypted-tbn3.gstatic.com/images?q=tbn:ANd9GcRKYU4Muqn0Y6CFal_PKXsoLKj0cmx4bN4vHFqtBWscB1auI7NEZw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571736" y="6000768"/>
              <a:ext cx="584096" cy="720000"/>
            </a:xfrm>
            <a:prstGeom prst="rect">
              <a:avLst/>
            </a:prstGeom>
            <a:noFill/>
          </p:spPr>
        </p:pic>
        <p:pic>
          <p:nvPicPr>
            <p:cNvPr id="17" name="Picture 2" descr="http://static.freepik.com/darmowe-zdjecie/kotek-clipart-niedz_416305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858016" y="3571876"/>
              <a:ext cx="1437700" cy="1440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Siły pomiędzy ciałami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Poza przyciąganiem przez Ziemię, ciała mogą również działać siłami pomiędzy sobą: naciskać na siebie, zderzać się, trzeć o siebie, itd.</a:t>
            </a:r>
            <a:endParaRPr lang="pl-PL" dirty="0"/>
          </a:p>
        </p:txBody>
      </p:sp>
      <p:grpSp>
        <p:nvGrpSpPr>
          <p:cNvPr id="12" name="Group 11"/>
          <p:cNvGrpSpPr/>
          <p:nvPr/>
        </p:nvGrpSpPr>
        <p:grpSpPr>
          <a:xfrm>
            <a:off x="1852886" y="2717522"/>
            <a:ext cx="5438228" cy="3308628"/>
            <a:chOff x="3071802" y="1571612"/>
            <a:chExt cx="5438228" cy="3308628"/>
          </a:xfrm>
        </p:grpSpPr>
        <p:pic>
          <p:nvPicPr>
            <p:cNvPr id="13" name="Picture 2" descr="http://www.esri.com/news/arcuser/0610/graphics/nospin_2-lg.jp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71802" y="2571744"/>
              <a:ext cx="2547580" cy="2308496"/>
            </a:xfrm>
            <a:prstGeom prst="rect">
              <a:avLst/>
            </a:prstGeom>
            <a:noFill/>
          </p:spPr>
        </p:pic>
        <p:pic>
          <p:nvPicPr>
            <p:cNvPr id="14" name="Picture 6" descr="https://encrypted-tbn3.gstatic.com/images?q=tbn:ANd9GcRKYU4Muqn0Y6CFal_PKXsoLKj0cmx4bN4vHFqtBWscB1auI7NEZw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71868" y="1714488"/>
              <a:ext cx="584096" cy="720000"/>
            </a:xfrm>
            <a:prstGeom prst="rect">
              <a:avLst/>
            </a:prstGeom>
            <a:noFill/>
          </p:spPr>
        </p:pic>
        <p:pic>
          <p:nvPicPr>
            <p:cNvPr id="15" name="Picture 14" descr="https://encrypted-tbn3.gstatic.com/images?q=tbn:ANd9GcRKYU4Muqn0Y6CFal_PKXsoLKj0cmx4bN4vHFqtBWscB1auI7NEZw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500562" y="1714488"/>
              <a:ext cx="584096" cy="720000"/>
            </a:xfrm>
            <a:prstGeom prst="rect">
              <a:avLst/>
            </a:prstGeom>
            <a:noFill/>
          </p:spPr>
        </p:pic>
        <p:pic>
          <p:nvPicPr>
            <p:cNvPr id="16" name="Picture 6" descr="https://encrypted-tbn3.gstatic.com/images?q=tbn:ANd9GcRKYU4Muqn0Y6CFal_PKXsoLKj0cmx4bN4vHFqtBWscB1auI7NEZw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000496" y="1571612"/>
              <a:ext cx="584096" cy="720000"/>
            </a:xfrm>
            <a:prstGeom prst="rect">
              <a:avLst/>
            </a:prstGeom>
            <a:noFill/>
          </p:spPr>
        </p:pic>
        <p:pic>
          <p:nvPicPr>
            <p:cNvPr id="17" name="Picture 2" descr="http://static.freepik.com/darmowe-zdjecie/kotek-clipart-niedz_416305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072330" y="1928802"/>
              <a:ext cx="1437700" cy="1440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Siła a ruch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Co się dzieje, gdy na ciało nie działają żadne siły?</a:t>
            </a:r>
          </a:p>
          <a:p>
            <a:r>
              <a:rPr lang="pl-PL" dirty="0" smtClean="0"/>
              <a:t>Co się dzieje, gdy działamy na coś siłą?</a:t>
            </a:r>
          </a:p>
          <a:p>
            <a:r>
              <a:rPr lang="pl-PL" dirty="0" smtClean="0"/>
              <a:t>Co się dzieje, gdy dwie siły się równoważą?</a:t>
            </a:r>
            <a:endParaRPr lang="pl-PL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Pierwsza zasada dynamiki Newtona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Jeśli na ciało nie działają żadne siły, </a:t>
            </a:r>
            <a:br>
              <a:rPr lang="pl-PL" dirty="0" smtClean="0"/>
            </a:br>
            <a:r>
              <a:rPr lang="pl-PL" dirty="0" smtClean="0"/>
              <a:t>lub siły te się równoważą, </a:t>
            </a:r>
            <a:br>
              <a:rPr lang="pl-PL" dirty="0" smtClean="0"/>
            </a:br>
            <a:r>
              <a:rPr lang="pl-PL" dirty="0" smtClean="0"/>
              <a:t>to ciało pozostaje w spoczynku </a:t>
            </a:r>
            <a:br>
              <a:rPr lang="pl-PL" dirty="0" smtClean="0"/>
            </a:br>
            <a:r>
              <a:rPr lang="pl-PL" dirty="0" smtClean="0"/>
              <a:t>lub porusza się ruchem </a:t>
            </a:r>
            <a:br>
              <a:rPr lang="pl-PL" dirty="0" smtClean="0"/>
            </a:br>
            <a:r>
              <a:rPr lang="pl-PL" dirty="0" smtClean="0"/>
              <a:t>jednostajnym prostoliniowym.</a:t>
            </a:r>
          </a:p>
          <a:p>
            <a:endParaRPr lang="pl-PL" dirty="0"/>
          </a:p>
        </p:txBody>
      </p:sp>
      <p:pic>
        <p:nvPicPr>
          <p:cNvPr id="17410" name="Picture 2" descr="http://www.wired.com/playbook/wp-content/uploads/2010/02/curling_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28483" y="1916832"/>
            <a:ext cx="3358318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4" name="Group 3"/>
          <p:cNvGrpSpPr/>
          <p:nvPr/>
        </p:nvGrpSpPr>
        <p:grpSpPr>
          <a:xfrm>
            <a:off x="416029" y="3946735"/>
            <a:ext cx="4912454" cy="1865103"/>
            <a:chOff x="357158" y="4857760"/>
            <a:chExt cx="4804043" cy="1714512"/>
          </a:xfrm>
        </p:grpSpPr>
        <p:pic>
          <p:nvPicPr>
            <p:cNvPr id="17412" name="Picture 4" descr="https://encrypted-tbn3.gstatic.com/images?q=tbn:ANd9GcRKzm-eXx0mzo5nYABtYDxvU43BeexjCicjeCGY6ZKRjNzTrVnfQg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7158" y="5357826"/>
              <a:ext cx="4804043" cy="1214446"/>
            </a:xfrm>
            <a:prstGeom prst="rect">
              <a:avLst/>
            </a:prstGeom>
            <a:noFill/>
          </p:spPr>
        </p:pic>
        <p:cxnSp>
          <p:nvCxnSpPr>
            <p:cNvPr id="6" name="Łącznik prosty ze strzałką 5"/>
            <p:cNvCxnSpPr/>
            <p:nvPr/>
          </p:nvCxnSpPr>
          <p:spPr>
            <a:xfrm rot="10800000">
              <a:off x="2214546" y="5356238"/>
              <a:ext cx="714380" cy="1588"/>
            </a:xfrm>
            <a:prstGeom prst="straightConnector1">
              <a:avLst/>
            </a:prstGeom>
            <a:ln w="381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Łącznik prosty ze strzałką 6"/>
            <p:cNvCxnSpPr/>
            <p:nvPr/>
          </p:nvCxnSpPr>
          <p:spPr>
            <a:xfrm rot="10800000" flipH="1">
              <a:off x="2928926" y="5286388"/>
              <a:ext cx="714380" cy="1588"/>
            </a:xfrm>
            <a:prstGeom prst="straightConnector1">
              <a:avLst/>
            </a:prstGeom>
            <a:ln w="381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pole tekstowe 7"/>
            <p:cNvSpPr txBox="1"/>
            <p:nvPr/>
          </p:nvSpPr>
          <p:spPr>
            <a:xfrm>
              <a:off x="2428860" y="4896161"/>
              <a:ext cx="420308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pl-PL" sz="2400" b="1" dirty="0" smtClean="0">
                  <a:solidFill>
                    <a:sysClr val="windowText" lastClr="000000"/>
                  </a:solidFill>
                </a:rPr>
                <a:t>-F</a:t>
              </a:r>
              <a:endParaRPr lang="pl-PL" sz="2400" b="1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" name="pole tekstowe 8"/>
            <p:cNvSpPr txBox="1"/>
            <p:nvPr/>
          </p:nvSpPr>
          <p:spPr>
            <a:xfrm>
              <a:off x="3143240" y="4857760"/>
              <a:ext cx="325730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pl-PL" sz="2400" b="1" dirty="0" smtClean="0">
                  <a:solidFill>
                    <a:sysClr val="windowText" lastClr="000000"/>
                  </a:solidFill>
                </a:rPr>
                <a:t>F</a:t>
              </a:r>
              <a:endParaRPr lang="pl-PL" sz="2400" b="1" dirty="0">
                <a:solidFill>
                  <a:sysClr val="windowText" lastClr="0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Pierwsza zasada dynamiki Newtona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algn="ctr"/>
            <a:r>
              <a:rPr lang="pl-PL" dirty="0" smtClean="0"/>
              <a:t>Sondy </a:t>
            </a:r>
            <a:r>
              <a:rPr lang="pl-PL" dirty="0" err="1" smtClean="0"/>
              <a:t>Voyager</a:t>
            </a:r>
            <a:r>
              <a:rPr lang="pl-PL" dirty="0" smtClean="0"/>
              <a:t> 1 oraz </a:t>
            </a:r>
            <a:r>
              <a:rPr lang="pl-PL" dirty="0" err="1" smtClean="0"/>
              <a:t>Voyager</a:t>
            </a:r>
            <a:r>
              <a:rPr lang="pl-PL" dirty="0" smtClean="0"/>
              <a:t> 2</a:t>
            </a:r>
            <a:endParaRPr lang="pl-PL" dirty="0"/>
          </a:p>
        </p:txBody>
      </p:sp>
      <p:pic>
        <p:nvPicPr>
          <p:cNvPr id="19458" name="Picture 2" descr="http://tylkoastronomia.pl/sites/default/files/imagecache/Oryginalny/images/VoyagerRever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2204864"/>
            <a:ext cx="4048100" cy="31573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460" name="Picture 4" descr="http://www.acatos.es/wp-content/uploads/2008/07/voyager-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205614"/>
            <a:ext cx="3738555" cy="3141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Pierwsza zasada dynamiki Newtona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Jeśli siły się nie równoważą, </a:t>
            </a:r>
            <a:br>
              <a:rPr lang="pl-PL" dirty="0" smtClean="0"/>
            </a:br>
            <a:r>
              <a:rPr lang="pl-PL" dirty="0" smtClean="0"/>
              <a:t>powoduje to zmianę prędkości ciała. </a:t>
            </a:r>
            <a:br>
              <a:rPr lang="pl-PL" dirty="0" smtClean="0"/>
            </a:br>
            <a:r>
              <a:rPr lang="pl-PL" dirty="0" smtClean="0"/>
              <a:t>Ciało porusza się ruchem zmiennym.</a:t>
            </a:r>
          </a:p>
          <a:p>
            <a:r>
              <a:rPr lang="pl-PL" dirty="0" smtClean="0"/>
              <a:t>Dokładniej przyjrzymy się temu na następnej lekcji.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Trzecia zasada dynamiki Newtona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Jeśli ciało A działa na ciało B z siłą F, </a:t>
            </a:r>
            <a:br>
              <a:rPr lang="pl-PL" dirty="0" smtClean="0"/>
            </a:br>
            <a:r>
              <a:rPr lang="pl-PL" dirty="0" smtClean="0"/>
              <a:t>to ciało B działa na ciało A z siłą o tej samej wartości, lecz o przeciwnym zwrocie.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Trzecia zasada dynamiki</a:t>
            </a:r>
            <a:endParaRPr lang="pl-PL" dirty="0"/>
          </a:p>
        </p:txBody>
      </p:sp>
      <p:grpSp>
        <p:nvGrpSpPr>
          <p:cNvPr id="3" name="Group 2"/>
          <p:cNvGrpSpPr/>
          <p:nvPr/>
        </p:nvGrpSpPr>
        <p:grpSpPr>
          <a:xfrm>
            <a:off x="2071670" y="1571612"/>
            <a:ext cx="6509798" cy="4006148"/>
            <a:chOff x="2071670" y="1571612"/>
            <a:chExt cx="6509798" cy="4006148"/>
          </a:xfrm>
        </p:grpSpPr>
        <p:pic>
          <p:nvPicPr>
            <p:cNvPr id="4" name="Picture 2" descr="http://www.esri.com/news/arcuser/0610/graphics/nospin_2-lg.jp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00430" y="2000240"/>
              <a:ext cx="2547580" cy="2308496"/>
            </a:xfrm>
            <a:prstGeom prst="rect">
              <a:avLst/>
            </a:prstGeom>
            <a:noFill/>
          </p:spPr>
        </p:pic>
        <p:pic>
          <p:nvPicPr>
            <p:cNvPr id="5" name="Picture 6" descr="https://encrypted-tbn3.gstatic.com/images?q=tbn:ANd9GcRKYU4Muqn0Y6CFal_PKXsoLKj0cmx4bN4vHFqtBWscB1auI7NEZw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071670" y="4500570"/>
              <a:ext cx="584096" cy="720000"/>
            </a:xfrm>
            <a:prstGeom prst="rect">
              <a:avLst/>
            </a:prstGeom>
            <a:noFill/>
          </p:spPr>
        </p:pic>
        <p:pic>
          <p:nvPicPr>
            <p:cNvPr id="6" name="Picture 6" descr="https://encrypted-tbn3.gstatic.com/images?q=tbn:ANd9GcRKYU4Muqn0Y6CFal_PKXsoLKj0cmx4bN4vHFqtBWscB1auI7NEZw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715008" y="4572008"/>
              <a:ext cx="584096" cy="720000"/>
            </a:xfrm>
            <a:prstGeom prst="rect">
              <a:avLst/>
            </a:prstGeom>
            <a:noFill/>
          </p:spPr>
        </p:pic>
        <p:pic>
          <p:nvPicPr>
            <p:cNvPr id="7" name="Picture 6" descr="https://encrypted-tbn3.gstatic.com/images?q=tbn:ANd9GcRKYU4Muqn0Y6CFal_PKXsoLKj0cmx4bN4vHFqtBWscB1auI7NEZw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357818" y="4857760"/>
              <a:ext cx="584096" cy="720000"/>
            </a:xfrm>
            <a:prstGeom prst="rect">
              <a:avLst/>
            </a:prstGeom>
            <a:noFill/>
          </p:spPr>
        </p:pic>
        <p:pic>
          <p:nvPicPr>
            <p:cNvPr id="8" name="Picture 2" descr="http://static.freepik.com/darmowe-zdjecie/kotek-clipart-niedz_416305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143768" y="1571612"/>
              <a:ext cx="1437700" cy="1440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Mocne głowy</a:t>
            </a:r>
            <a:endParaRPr lang="pl-PL" dirty="0"/>
          </a:p>
        </p:txBody>
      </p:sp>
      <p:pic>
        <p:nvPicPr>
          <p:cNvPr id="11" name="Untamed Americas - Big Horn Bash 480p (Video Only)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9275" y="1285875"/>
            <a:ext cx="8045450" cy="4525963"/>
          </a:xfrm>
        </p:spPr>
      </p:pic>
    </p:spTree>
    <p:extLst>
      <p:ext uri="{BB962C8B-B14F-4D97-AF65-F5344CB8AC3E}">
        <p14:creationId xmlns:p14="http://schemas.microsoft.com/office/powerpoint/2010/main" val="409192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42424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</a:t>
            </a:r>
            <a:endParaRPr lang="pl-PL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Narysuj wszystkie siły </a:t>
            </a:r>
            <a:r>
              <a:rPr lang="pl-PL" dirty="0" smtClean="0"/>
              <a:t>działające </a:t>
            </a:r>
            <a:r>
              <a:rPr lang="pl-PL" dirty="0"/>
              <a:t>pomiędzy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ścianą i </a:t>
            </a:r>
            <a:r>
              <a:rPr lang="pl-PL" dirty="0"/>
              <a:t>podłogą a </a:t>
            </a:r>
            <a:r>
              <a:rPr lang="pl-PL" dirty="0" smtClean="0"/>
              <a:t>człowiekiem. </a:t>
            </a:r>
            <a:br>
              <a:rPr lang="pl-PL" dirty="0" smtClean="0"/>
            </a:br>
            <a:r>
              <a:rPr lang="pl-PL" dirty="0" smtClean="0"/>
              <a:t>Z </a:t>
            </a:r>
            <a:r>
              <a:rPr lang="pl-PL" dirty="0"/>
              <a:t>jakim rodzajem oddziaływań związane są te siły?</a:t>
            </a:r>
            <a:endParaRPr lang="en-US" dirty="0"/>
          </a:p>
        </p:txBody>
      </p:sp>
      <p:sp>
        <p:nvSpPr>
          <p:cNvPr id="23554" name="AutoShape 2" descr="data:image/jpeg;base64,/9j/4AAQSkZJRgABAQAAAQABAAD/2wCEAAkGBwgHBgkIBwgWFhUWGBwaGBgYFSEgHBkgHB0gIh4gHx8oHygiIyUsIRweITMmJSotMDIvHyQzOD8sNzQtLisBCgoKBQUFDgUFDisZExkrKysrKysrKysrKysrKysrKysrKysrKysrKysrKysrKysrKysrKysrKysrKysrKysrK//AABEIALgBEwMBIgACEQEDEQH/xAAbAAEBAQEBAQEBAAAAAAAAAAAABQYEAwIBB//EAEMQAAICAQIDBAYHBQMNAAAAAAABAgMEBREGEiETMUFRIjZhc4GxFCMyQnGRoTNSYnKCFiSSBxU0Q0R0k6Kys7TB4f/EABQBAQAAAAAAAAAAAAAAAAAAAAD/xAAUEQEAAAAAAAAAAAAAAAAAAAAA/9oADAMBAAIRAxEAPwD+4gAAAAAAAAAAAAAAAn41k3rudW5vZV1NLfom3ZvsvbsvyRycS8S4vD0KVdROyc+blhBLfaK6tttJLdxgt31lOK8TpxfWDUPdU/O0zl2FpudxhrWqcQWV9ljQqpjG2S5IvbtXZJN8vfOKUmu+L8gPnI/ykYGFTHJzMSbq53F20b2whtvvKclFR26fdcn7DZ499WVj15GNYpQklKMk9001umn5bEWvifSrpTxsGq23l6PssayUF0T25uTk7mntv3NeaOLgVX4E9V0K/F5I03TnR+72Ns5uCS71s1JeW223kg1YAAAAAAAAAAAAAAAAAAAAAAAAAAAAAAAAAAAAAAAAAAm4vrBqHuqfnacU6adO4nvzcij0ciNMFZtvy2Qc0lLy3ViUXt37pvrFHbi+sGoe6p+dpycX6lp+LpGViZjc52Vz5KYKTtnsvuRgnNbPb00vR6PdAZ+jjHT8XVtRtxqrLJXTjFUKMYWqyEeVp1zsVjbSj3Q6RW76dS7w/l1Zev8AEW3WULa4KX8Cqj6KfkrHd3eLkZvD1XVNOwa69S1/F5uRLtrq+SxwaW1lTTcb0247RUYveSUt39rp0W3P0fUprE0+dtdtamqVKPbVxjJRhOTlJKcrHKyyW8k09+977huwQJcVUUtLK0nMg/8AdLJ/rWpr9Sjp2r4WpSlDFsfMkm4zhKE0nvs3CUVJdz714AdwAAAAAAAAAAAAAAAAAAAAAAAAAAAAAAAAAAAAAAAMzddmX8X5+n4N8a39HonKbjzS2c7o7QXSKfTfmluv4X4VtJ0jF0tWSqcp2T62WzfNZN/xS8lv0itorwSRHxXt/lL1GL8cKj9Lbt/+pFJ5VtHFEcSyT5LqXKC8FKqW0+vm42w6fwP2gYuOkZGn67laBhZ/IrnJV9pFyjHHshKXZ1pNbOE4WpPf0YyjumuVK1wM8XL1LWM/DpUF9TS4LuhOMHZZFLuW0r2ml95Sffud/FunynLA1zEx+e7Dm5xivtThKLjbBe1xfMl4yjFdEefAluLl4OpahgOLruyrpxlHukt1Hm+LhuBc1HNq0/F+kX77c0YpLvcpyUYr4ykkSsuuWLxnp+Y2uW6mdD8+eL7SG39Kt/JH5xtJw0fHtS+zlYrf4fSat3+XU6OJKbMjAlPCXNdS43VxTXM3B/Z693PHnr38pMCuDxwsqnOw6MvFnvCcVKL801uj2AAAAAAAAAAAAAAAAAAAAAAAAAAAAAAAAAAAAAAMZq+HfkcZ5M8PdzWLW+VScedRtb5eZNNNpySe/R7N9xOnr+h152Dlw4rVnZXbOi2UO0hvGVc0tkptR5uZ83Pu495pMVQXHmouVq3eLRyx8dlZdzP9Yr2dPMvpJdyAzz4tx7pSjpWl5WQ1t1hQ4x6+U7HXB/Bsj8P3cQaTo2JiY2hQgpWWtfSMjllvZOy1LlhXNeO2+6/A2911WPXK2+xRiu9yeyXxIObqEdWtwXoW13Z2c7l1VW3JOP7TZp7OSe0N3067Lqg+Po9/E2nQt1LLjXRKMZuql9XulJc9rSku+MtoRg019proS8bE0vIys62jSbLYuxOrJpa5tlXBPa7nVkvTU3vu099t31RY0/g/RsahLKwq7ZuXPJzi3Fy81GTkltskvFJIs5mXi6fizyc3IhXXFdZTkoxX4t9EBnuArMqGHqWn5qfNRkSj1232shC5J7dN123L06dOhqDPcG20Z1WqatiT5q8nIc4S2fpRjXXVut+uzdTa9hoQAAAAAAAAAAAAAAAAAAAAAAAAAAAAAAAAAAAAACDfgLM4hybK7XCyuFUoTXXZvtotNfei0+qfkn0aTXHqtGu1Sxa8jX0o2XQglTjqEmn1acpSsXcn1SXw7yxi+sGoe6p+dpM4zojl38P4tk5pTy0m4WShLpRdJbSi0+9LxA8tY4F0/UY9pHKvjYl6M5WuzZp8ye1nOltLr6O3l3bHrVr+oV42BStDtdk1GDdkoQhz8jbTe/N919VDZ9PMv4eNHExq8eucmo+M5uUn+Mm238WZnj/NWHRh3O7l7GX0l9e+NMoc8fjGxgdzjxVlxSlZi4/nyqd8tvY32ST9rT/AjcSaLpmNps3q+sysypL+7zyJp7Wx9KDrpilDpJLflhu10bZt001ujxji48MmeTCiKnJJSkormaXcm+9gc2hahXqujYefVDlVkFLlffF7dYteae6f4HeZ7h3+46zrWkPuU1kV/wAmRzOS/wCLC1/hJGhAAAAAAAAAAAAAAAAAAAAAAAAAAAAAAAAAAAAAAJuL6wah7qn52nFxNFy1ThnZf7W//GvO3F9YNQ91T87Tz4gnRj/QM/Jrsapt5vq6p2SW9c4b8sIuW3p+CArGfzcHE1jX83EzqIzjHGjHqk9u2lYpbeXStHvjcU6LkpurN7u/mhKO23TrvFbdenXx6H5oF6zdQ1jLhF8jshGuf3ZxjVB7x80pymt+7dMD64QybcnhzC+ky3sgnVY/OdTdc3/ig2WDMyy83QtYy6v8zW2Y9su0jbTtJwk0ueMq91LZuPMnHm3cvA7L9U1XIri9G0hPzeRZKlL8Eq5yf5ID11LGderafqdfet6p+2Fm23xVkYbeSlLzKpkp2cQZXEWFpuo5VVdc6rLZRoi3L6uVSUXZNdz7T7sIv0X1NZFcqSQH6AAAAAAAAAAAAAAAAAAAAAAAAAAAAAAAAAAAAAm4vrBqHuqfnaUibi+sGoe6p+dpSAh6NO7D1jUNJs2cV9fXLfrtdZY5Ra/hkns0+6SWy263CBqsvofFmiZbl0tjdjtecpJWwfwVM1/UXwI/EmpZenx0+rApUp33dim+6G9dkud9Vuk4JteK3K8U4xSct/b5kTi6TpwcPM2/ZZFMn7IuahJ/CM237Ny4Bn8ebu48zY7dKsSn87bLd/0qRoCDpKj/AGs1979eXH/Lllt+u5eAAAAAAAAAAAAAAAAAAAAAAAAAAAAAAAAAAAAAAJuL6wah7qn52lIm4vrBqHuqfnaUgInGVNlnD2TdjxbnS43wS726ZKzZfzKLj8Svj315OPVfRPeMkpRa8U1un+R6PqtmZzheT0vJyeGru6n08d/vUSfRL21yfZv2KDfeBQ4nwZ6nw5qeDS9pWUzjF+UnF8r/AD2Z7aLn16ro+DqFP2ba4TX9UU//AGdpneDJ/RcfM0S7pPFtlFLzqnJzpkvZyNQ/mhJeAH1pm39tddaf+pxfnf8A/DQEDQZdrxFxLNeFtUN/worlt/z/AKl8AAAAAAAAAAAAAAAAAAAAAAAAAAAAAAAAAAAAAAm4vrBqHuqfnaUibi+sGoe6p+dpSAEXibT8rIqx9Q0qKeTjyc603srE1tOpvwU49N33SUZeBaAGb0LiPO1qpW0aI4JScLOe6KlXKL2lFxW73Xfs9t00/E+uJ6rtOysfiPCqcnTFwvgl1spk05NecoNc8V4rniusjn1qX9mtcjr0Vtj3cteX5Qa6V3v2LpXN/uuL7ompjKM4qUXun3NAZ3gq6jKp1bNxrIyjblWSUovdSSUYpp+PoxRozL4MIcL669PSUcXKk5U+Cque7nX+E/txX7ymvGKNQAAAAAAAAAAAAAAAAAAAAAAAAAAAAAAAAAAAAAATcX1g1D3VPztKRNxfWDUPdU/O0pAAABI4rsS0S7GUd3e40Jbb/tWoN7eOybk/ZFkvRMizhzUa+HNRsbql/odsnvul17Cb/fgl6Lf2o+2LOzO/vvGOm4vRxx653y9k5/VVP/C7/wAj14ypwbuGNSlqcW4QrlZvF7Si4LmjKD8JJpNNeOwHbrGm4+r6bfgZafLNd66OLXWMovwlFpST8GkTeG9beQpaVq10VmU+jZHfbtNu62C8YzW0unc2496PLhjWM7tI6LxHFRyowUlJdIZEOm84e1N7Tj4Pr3NHlrOlafxBxVjUZuLCyNFM3YpQT2dsodmk/B/Vzl02a9HwfUNSCFwPdZfwxh9ra5OLnW5Slu32dkodW+rfo976l0AAAAAAAAAAAAAAAAAAAAAAAAAAAAAAAAAAAJuL6wah7qn52lIm4vrBqHuqfnaUgAAAgaXOqXGOu+l6arx1t48qVjT9q5pT6+e6PzjGXb4+naVGXXIyK4P+SD7WxfGFUo/1HBZo+BxJxRqWXfU9qIV0QtrlKuxTTlOzayLUtkpVx6PbfnXmfOl6X9B49nC/MuuUcROl22OTg3ZJW7dy6rsur3fRrcC3xHokNbw4QhkOq2uXPTdFJyqmvFJ9Gmt1KL6STaOLhKpafkatpNtjnZXYrHZJ7ztjbHdTn0XXmjOteCVaS2XRaMz9v1PH2Nyx/a4dnM/dW1cv/ekB8cFPsaNV02X2qMu5P2q2Xbxf+G5L8UzRmb4fnG/iviTIxnvXvTBtdzthCXaL27RlWn7U13pmkAAAAAAAAAAAAAAAAAAAAAAAAAAAAAAAAAAACfjVzWu51jg9nXUk9ujadm+z9m6/NFAAAAAMxi4HEWlWZdWmwxZVTussjzzsjKPaScmntFp+k2/iUND0vJxp3Z2rZEbMizpKUVtCEV3V1p9VFd+7bbbbfgkAFck65oVWrToyK8qdN1e/Z3Vtc0VLbmi004yi9lupJron3pAAdelafj6Vp9GDhx2hBbLd7t+bb8W3u2/Fts6wAAAAAAAAAAAAAAAAAAAA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23556" name="AutoShape 4" descr="data:image/jpeg;base64,/9j/4AAQSkZJRgABAQAAAQABAAD/2wCEAAkGBwgHBgkIBwgWFhUWGBwaGBgYFSEgHBkgHB0gIh4gHx8oHygiIyUsIRweITMmJSotMDIvHyQzOD8sNzQtLisBCgoKBQUFDgUFDisZExkrKysrKysrKysrKysrKysrKysrKysrKysrKysrKysrKysrKysrKysrKysrKysrKysrK//AABEIALgBEwMBIgACEQEDEQH/xAAbAAEBAQEBAQEBAAAAAAAAAAAABQYEAwIBB//EAEMQAAICAQIDBAYHBQMNAAAAAAABAgMEBREGEiETMUFRIjZhc4GxFCMyQnGRoTNSYnKCFiSSBxU0Q0R0k6Kys7TB4f/EABQBAQAAAAAAAAAAAAAAAAAAAAD/xAAUEQEAAAAAAAAAAAAAAAAAAAAA/9oADAMBAAIRAxEAPwD+4gAAAAAAAAAAAAAAAn41k3rudW5vZV1NLfom3ZvsvbsvyRycS8S4vD0KVdROyc+blhBLfaK6tttJLdxgt31lOK8TpxfWDUPdU/O0zl2FpudxhrWqcQWV9ljQqpjG2S5IvbtXZJN8vfOKUmu+L8gPnI/ykYGFTHJzMSbq53F20b2whtvvKclFR26fdcn7DZ499WVj15GNYpQklKMk9001umn5bEWvifSrpTxsGq23l6PssayUF0T25uTk7mntv3NeaOLgVX4E9V0K/F5I03TnR+72Ns5uCS71s1JeW223kg1YAAAAAAAAAAAAAAAAAAAAAAAAAAAAAAAAAAAAAAAAAAm4vrBqHuqfnacU6adO4nvzcij0ciNMFZtvy2Qc0lLy3ViUXt37pvrFHbi+sGoe6p+dpycX6lp+LpGViZjc52Vz5KYKTtnsvuRgnNbPb00vR6PdAZ+jjHT8XVtRtxqrLJXTjFUKMYWqyEeVp1zsVjbSj3Q6RW76dS7w/l1Zev8AEW3WULa4KX8Cqj6KfkrHd3eLkZvD1XVNOwa69S1/F5uRLtrq+SxwaW1lTTcb0247RUYveSUt39rp0W3P0fUprE0+dtdtamqVKPbVxjJRhOTlJKcrHKyyW8k09+977huwQJcVUUtLK0nMg/8AdLJ/rWpr9Sjp2r4WpSlDFsfMkm4zhKE0nvs3CUVJdz714AdwAAAAAAAAAAAAAAAAAAAAAAAAAAAAAAAAAAAAAAAMzddmX8X5+n4N8a39HonKbjzS2c7o7QXSKfTfmluv4X4VtJ0jF0tWSqcp2T62WzfNZN/xS8lv0itorwSRHxXt/lL1GL8cKj9Lbt/+pFJ5VtHFEcSyT5LqXKC8FKqW0+vm42w6fwP2gYuOkZGn67laBhZ/IrnJV9pFyjHHshKXZ1pNbOE4WpPf0YyjumuVK1wM8XL1LWM/DpUF9TS4LuhOMHZZFLuW0r2ml95Sffud/FunynLA1zEx+e7Dm5xivtThKLjbBe1xfMl4yjFdEefAluLl4OpahgOLruyrpxlHukt1Hm+LhuBc1HNq0/F+kX77c0YpLvcpyUYr4ykkSsuuWLxnp+Y2uW6mdD8+eL7SG39Kt/JH5xtJw0fHtS+zlYrf4fSat3+XU6OJKbMjAlPCXNdS43VxTXM3B/Z693PHnr38pMCuDxwsqnOw6MvFnvCcVKL801uj2AAAAAAAAAAAAAAAAAAAAAAAAAAAAAAAAAAAAAAMZq+HfkcZ5M8PdzWLW+VScedRtb5eZNNNpySe/R7N9xOnr+h152Dlw4rVnZXbOi2UO0hvGVc0tkptR5uZ83Pu495pMVQXHmouVq3eLRyx8dlZdzP9Yr2dPMvpJdyAzz4tx7pSjpWl5WQ1t1hQ4x6+U7HXB/Bsj8P3cQaTo2JiY2hQgpWWtfSMjllvZOy1LlhXNeO2+6/A2911WPXK2+xRiu9yeyXxIObqEdWtwXoW13Z2c7l1VW3JOP7TZp7OSe0N3067Lqg+Po9/E2nQt1LLjXRKMZuql9XulJc9rSku+MtoRg019proS8bE0vIys62jSbLYuxOrJpa5tlXBPa7nVkvTU3vu099t31RY0/g/RsahLKwq7ZuXPJzi3Fy81GTkltskvFJIs5mXi6fizyc3IhXXFdZTkoxX4t9EBnuArMqGHqWn5qfNRkSj1232shC5J7dN123L06dOhqDPcG20Z1WqatiT5q8nIc4S2fpRjXXVut+uzdTa9hoQAAAAAAAAAAAAAAAAAAAAAAAAAAAAAAAAAAAAACDfgLM4hybK7XCyuFUoTXXZvtotNfei0+qfkn0aTXHqtGu1Sxa8jX0o2XQglTjqEmn1acpSsXcn1SXw7yxi+sGoe6p+dpM4zojl38P4tk5pTy0m4WShLpRdJbSi0+9LxA8tY4F0/UY9pHKvjYl6M5WuzZp8ye1nOltLr6O3l3bHrVr+oV42BStDtdk1GDdkoQhz8jbTe/N919VDZ9PMv4eNHExq8eucmo+M5uUn+Mm238WZnj/NWHRh3O7l7GX0l9e+NMoc8fjGxgdzjxVlxSlZi4/nyqd8tvY32ST9rT/AjcSaLpmNps3q+sysypL+7zyJp7Wx9KDrpilDpJLflhu10bZt001ujxji48MmeTCiKnJJSkormaXcm+9gc2hahXqujYefVDlVkFLlffF7dYteae6f4HeZ7h3+46zrWkPuU1kV/wAmRzOS/wCLC1/hJGhAAAAAAAAAAAAAAAAAAAAAAAAAAAAAAAAAAAAAAJuL6wah7qn52nFxNFy1ThnZf7W//GvO3F9YNQ91T87Tz4gnRj/QM/Jrsapt5vq6p2SW9c4b8sIuW3p+CArGfzcHE1jX83EzqIzjHGjHqk9u2lYpbeXStHvjcU6LkpurN7u/mhKO23TrvFbdenXx6H5oF6zdQ1jLhF8jshGuf3ZxjVB7x80pymt+7dMD64QybcnhzC+ky3sgnVY/OdTdc3/ig2WDMyy83QtYy6v8zW2Y9su0jbTtJwk0ueMq91LZuPMnHm3cvA7L9U1XIri9G0hPzeRZKlL8Eq5yf5ID11LGderafqdfet6p+2Fm23xVkYbeSlLzKpkp2cQZXEWFpuo5VVdc6rLZRoi3L6uVSUXZNdz7T7sIv0X1NZFcqSQH6AAAAAAAAAAAAAAAAAAAAAAAAAAAAAAAAAAAAAm4vrBqHuqfnaUibi+sGoe6p+dpSAh6NO7D1jUNJs2cV9fXLfrtdZY5Ra/hkns0+6SWy263CBqsvofFmiZbl0tjdjtecpJWwfwVM1/UXwI/EmpZenx0+rApUp33dim+6G9dkud9Vuk4JteK3K8U4xSct/b5kTi6TpwcPM2/ZZFMn7IuahJ/CM237Ny4Bn8ebu48zY7dKsSn87bLd/0qRoCDpKj/AGs1979eXH/Lllt+u5eAAAAAAAAAAAAAAAAAAAAAAAAAAAAAAAAAAAAAAJuL6wah7qn52lIm4vrBqHuqfnaUgInGVNlnD2TdjxbnS43wS726ZKzZfzKLj8Svj315OPVfRPeMkpRa8U1un+R6PqtmZzheT0vJyeGru6n08d/vUSfRL21yfZv2KDfeBQ4nwZ6nw5qeDS9pWUzjF+UnF8r/AD2Z7aLn16ro+DqFP2ba4TX9UU//AGdpneDJ/RcfM0S7pPFtlFLzqnJzpkvZyNQ/mhJeAH1pm39tddaf+pxfnf8A/DQEDQZdrxFxLNeFtUN/worlt/z/AKl8AAAAAAAAAAAAAAAAAAAAAAAAAAAAAAAAAAAAAAm4vrBqHuqfnaUibi+sGoe6p+dpSAEXibT8rIqx9Q0qKeTjyc603srE1tOpvwU49N33SUZeBaAGb0LiPO1qpW0aI4JScLOe6KlXKL2lFxW73Xfs9t00/E+uJ6rtOysfiPCqcnTFwvgl1spk05NecoNc8V4rniusjn1qX9mtcjr0Vtj3cteX5Qa6V3v2LpXN/uuL7ompjKM4qUXun3NAZ3gq6jKp1bNxrIyjblWSUovdSSUYpp+PoxRozL4MIcL669PSUcXKk5U+Cque7nX+E/txX7ymvGKNQAAAAAAAAAAAAAAAAAAAAAAAAAAAAAAAAAAAAAATcX1g1D3VPztKRNxfWDUPdU/O0pAAABI4rsS0S7GUd3e40Jbb/tWoN7eOybk/ZFkvRMizhzUa+HNRsbql/odsnvul17Cb/fgl6Lf2o+2LOzO/vvGOm4vRxx653y9k5/VVP/C7/wAj14ypwbuGNSlqcW4QrlZvF7Si4LmjKD8JJpNNeOwHbrGm4+r6bfgZafLNd66OLXWMovwlFpST8GkTeG9beQpaVq10VmU+jZHfbtNu62C8YzW0unc2496PLhjWM7tI6LxHFRyowUlJdIZEOm84e1N7Tj4Pr3NHlrOlafxBxVjUZuLCyNFM3YpQT2dsodmk/B/Vzl02a9HwfUNSCFwPdZfwxh9ra5OLnW5Slu32dkodW+rfo976l0AAAAAAAAAAAAAAAAAAAAAAAAAAAAAAAAAAAJuL6wah7qn52lIm4vrBqHuqfnaUgAAAgaXOqXGOu+l6arx1t48qVjT9q5pT6+e6PzjGXb4+naVGXXIyK4P+SD7WxfGFUo/1HBZo+BxJxRqWXfU9qIV0QtrlKuxTTlOzayLUtkpVx6PbfnXmfOl6X9B49nC/MuuUcROl22OTg3ZJW7dy6rsur3fRrcC3xHokNbw4QhkOq2uXPTdFJyqmvFJ9Gmt1KL6STaOLhKpafkatpNtjnZXYrHZJ7ztjbHdTn0XXmjOteCVaS2XRaMz9v1PH2Nyx/a4dnM/dW1cv/ekB8cFPsaNV02X2qMu5P2q2Xbxf+G5L8UzRmb4fnG/iviTIxnvXvTBtdzthCXaL27RlWn7U13pmkAAAAAAAAAAAAAAAAAAAAAAAAAAAAAAAAAAACfjVzWu51jg9nXUk9ujadm+z9m6/NFAAAAAMxi4HEWlWZdWmwxZVTussjzzsjKPaScmntFp+k2/iUND0vJxp3Z2rZEbMizpKUVtCEV3V1p9VFd+7bbbbfgkAFck65oVWrToyK8qdN1e/Z3Vtc0VLbmi004yi9lupJron3pAAdelafj6Vp9GDhx2hBbLd7t+bb8W3u2/Fts6wAAAAAAAAAAAAAAAAAAAA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23558" name="Picture 6" descr="http://p2.zhimg.com/9c/fd/9cfd087a9a78d2e5e27b5c8d49a27cae_r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18429" y="2636912"/>
            <a:ext cx="4907143" cy="32714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pl-PL" sz="4000" dirty="0" smtClean="0"/>
              <a:t>Jak pies z kotem.</a:t>
            </a:r>
            <a:br>
              <a:rPr lang="pl-PL" sz="4000" dirty="0" smtClean="0"/>
            </a:br>
            <a:r>
              <a:rPr lang="pl-PL" sz="4000" dirty="0" smtClean="0"/>
              <a:t>Druga </a:t>
            </a:r>
            <a:r>
              <a:rPr lang="pl-PL" sz="4000" dirty="0" smtClean="0"/>
              <a:t>zasada dynamiki Newtona.</a:t>
            </a:r>
            <a:endParaRPr lang="pl-PL" sz="40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Mechanika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Druga zasada dynamiki Newtona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Wiemy już, że gdy na ciało działa siła, </a:t>
            </a:r>
            <a:br>
              <a:rPr lang="pl-PL" dirty="0" smtClean="0"/>
            </a:br>
            <a:r>
              <a:rPr lang="pl-PL" dirty="0" smtClean="0"/>
              <a:t>ciało porusza się ruchem zmiennym.</a:t>
            </a:r>
            <a:br>
              <a:rPr lang="pl-PL" dirty="0" smtClean="0"/>
            </a:br>
            <a:r>
              <a:rPr lang="pl-PL" dirty="0" smtClean="0"/>
              <a:t>Jak dokładnie wygląda ten ruch?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Druga zasada dynamiki Newtona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Działająca na ciało siła powoduje jego przyspieszanie.</a:t>
            </a:r>
          </a:p>
          <a:p>
            <a:r>
              <a:rPr lang="pl-PL" dirty="0" smtClean="0"/>
              <a:t>Przyspieszenie jest proporcjonalne do siły.</a:t>
            </a:r>
          </a:p>
          <a:p>
            <a:endParaRPr lang="pl-PL" dirty="0" smtClean="0"/>
          </a:p>
          <a:p>
            <a:r>
              <a:rPr lang="pl-PL" dirty="0" smtClean="0"/>
              <a:t>Dokładny związek pomiędzy siłą a przyspieszeniem:</a:t>
            </a:r>
            <a:endParaRPr lang="pl-PL" dirty="0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395350" y="3861048"/>
            <a:ext cx="4353301" cy="2226720"/>
            <a:chOff x="2143108" y="4143380"/>
            <a:chExt cx="4353301" cy="2226720"/>
          </a:xfrm>
        </p:grpSpPr>
        <p:cxnSp>
          <p:nvCxnSpPr>
            <p:cNvPr id="22" name="Łącznik prosty ze strzałką 21"/>
            <p:cNvCxnSpPr/>
            <p:nvPr/>
          </p:nvCxnSpPr>
          <p:spPr>
            <a:xfrm rot="10800000" flipV="1">
              <a:off x="5214942" y="4357694"/>
              <a:ext cx="642942" cy="14287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Łącznik prosty ze strzałką 22"/>
            <p:cNvCxnSpPr/>
            <p:nvPr/>
          </p:nvCxnSpPr>
          <p:spPr>
            <a:xfrm rot="5400000" flipH="1" flipV="1">
              <a:off x="4464843" y="5822173"/>
              <a:ext cx="428628" cy="7143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Łącznik prosty ze strzałką 23"/>
            <p:cNvCxnSpPr/>
            <p:nvPr/>
          </p:nvCxnSpPr>
          <p:spPr>
            <a:xfrm rot="5400000" flipH="1" flipV="1">
              <a:off x="3250397" y="5536421"/>
              <a:ext cx="428628" cy="7143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pole tekstowe 24"/>
            <p:cNvSpPr txBox="1"/>
            <p:nvPr/>
          </p:nvSpPr>
          <p:spPr>
            <a:xfrm>
              <a:off x="6000760" y="4143380"/>
              <a:ext cx="49564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 smtClean="0">
                  <a:solidFill>
                    <a:prstClr val="black"/>
                  </a:solidFill>
                </a:rPr>
                <a:t>siła</a:t>
              </a:r>
              <a:endParaRPr lang="pl-PL" dirty="0">
                <a:solidFill>
                  <a:prstClr val="black"/>
                </a:solidFill>
              </a:endParaRPr>
            </a:p>
          </p:txBody>
        </p:sp>
        <p:sp>
          <p:nvSpPr>
            <p:cNvPr id="26" name="pole tekstowe 25"/>
            <p:cNvSpPr txBox="1"/>
            <p:nvPr/>
          </p:nvSpPr>
          <p:spPr>
            <a:xfrm>
              <a:off x="3929058" y="6000768"/>
              <a:ext cx="6799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 smtClean="0">
                  <a:solidFill>
                    <a:prstClr val="black"/>
                  </a:solidFill>
                </a:rPr>
                <a:t>masa</a:t>
              </a:r>
              <a:endParaRPr lang="pl-PL" dirty="0">
                <a:solidFill>
                  <a:prstClr val="black"/>
                </a:solidFill>
              </a:endParaRPr>
            </a:p>
          </p:txBody>
        </p:sp>
        <p:sp>
          <p:nvSpPr>
            <p:cNvPr id="27" name="pole tekstowe 26"/>
            <p:cNvSpPr txBox="1"/>
            <p:nvPr/>
          </p:nvSpPr>
          <p:spPr>
            <a:xfrm>
              <a:off x="2143108" y="5857892"/>
              <a:ext cx="153740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 smtClean="0">
                  <a:solidFill>
                    <a:prstClr val="black"/>
                  </a:solidFill>
                </a:rPr>
                <a:t>przyspieszenie</a:t>
              </a:r>
              <a:endParaRPr lang="pl-PL" dirty="0">
                <a:solidFill>
                  <a:prstClr val="black"/>
                </a:solidFill>
              </a:endParaRPr>
            </a:p>
          </p:txBody>
        </p:sp>
        <p:pic>
          <p:nvPicPr>
            <p:cNvPr id="3073" name="Picture 1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428992" y="4214818"/>
              <a:ext cx="1666875" cy="1476375"/>
            </a:xfrm>
            <a:prstGeom prst="rect">
              <a:avLst/>
            </a:prstGeom>
            <a:noFill/>
          </p:spPr>
        </p:pic>
      </p:grp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2899218"/>
              </p:ext>
            </p:extLst>
          </p:nvPr>
        </p:nvGraphicFramePr>
        <p:xfrm>
          <a:off x="3779912" y="2332004"/>
          <a:ext cx="1584176" cy="9529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6" name="Equation" r:id="rId4" imgW="393480" imgH="177480" progId="Equation.3">
                  <p:embed/>
                </p:oleObj>
              </mc:Choice>
              <mc:Fallback>
                <p:oleObj name="Equation" r:id="rId4" imgW="39348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912" y="2332004"/>
                        <a:ext cx="1584176" cy="9529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Siła</a:t>
            </a:r>
            <a:endParaRPr lang="pl-PL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Jednostka masy: </a:t>
            </a:r>
            <a:r>
              <a:rPr lang="pl-PL" dirty="0" smtClean="0"/>
              <a:t>kilogram - kg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Jednostka </a:t>
            </a:r>
            <a:r>
              <a:rPr lang="pl-PL" dirty="0"/>
              <a:t>przyspieszenia</a:t>
            </a:r>
            <a:r>
              <a:rPr lang="pl-PL" dirty="0" smtClean="0"/>
              <a:t>: - </a:t>
            </a:r>
            <a:r>
              <a:rPr lang="pl-PL" dirty="0" smtClean="0"/>
              <a:t>m/s</a:t>
            </a:r>
            <a:r>
              <a:rPr lang="pl-PL" baseline="30000" dirty="0" smtClean="0"/>
              <a:t>2</a:t>
            </a:r>
            <a:endParaRPr lang="pl-PL" baseline="30000" dirty="0"/>
          </a:p>
          <a:p>
            <a:r>
              <a:rPr lang="pl-PL" dirty="0" smtClean="0"/>
              <a:t>Obliczmy </a:t>
            </a:r>
            <a:r>
              <a:rPr lang="pl-PL" dirty="0"/>
              <a:t>jednostkę siły</a:t>
            </a:r>
            <a:r>
              <a:rPr lang="pl-PL" dirty="0" smtClean="0"/>
              <a:t>:</a:t>
            </a:r>
          </a:p>
          <a:p>
            <a:endParaRPr lang="pl-PL" dirty="0"/>
          </a:p>
          <a:p>
            <a:endParaRPr lang="pl-PL" dirty="0" smtClean="0"/>
          </a:p>
          <a:p>
            <a:r>
              <a:rPr lang="pl-PL" dirty="0" smtClean="0"/>
              <a:t>Inaczej </a:t>
            </a:r>
            <a:r>
              <a:rPr lang="pl-PL" dirty="0"/>
              <a:t>jednostkę tę oznaczamy jako N (newton)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na </a:t>
            </a:r>
            <a:r>
              <a:rPr lang="pl-PL" dirty="0"/>
              <a:t>cześć sławnego fizyka </a:t>
            </a:r>
            <a:r>
              <a:rPr lang="pl-PL" dirty="0" smtClean="0"/>
              <a:t>Isaaka </a:t>
            </a:r>
            <a:r>
              <a:rPr lang="pl-PL" dirty="0" err="1"/>
              <a:t>Newton’a</a:t>
            </a:r>
            <a:r>
              <a:rPr lang="pl-PL" dirty="0"/>
              <a:t>. </a:t>
            </a:r>
          </a:p>
          <a:p>
            <a:pPr algn="ctr"/>
            <a:r>
              <a:rPr lang="pl-PL" dirty="0"/>
              <a:t>1N = 1kg*m/s</a:t>
            </a:r>
            <a:r>
              <a:rPr lang="pl-PL" baseline="30000" dirty="0"/>
              <a:t>2</a:t>
            </a:r>
          </a:p>
          <a:p>
            <a:endParaRPr lang="pl-PL" dirty="0"/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28184" y="1428736"/>
            <a:ext cx="928694" cy="822558"/>
          </a:xfrm>
          <a:prstGeom prst="rect">
            <a:avLst/>
          </a:prstGeom>
          <a:noFill/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24328" y="1571612"/>
            <a:ext cx="762000" cy="619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 1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Silnik bolidu o masie 650kg wytwarza stałą siłę ciągu o wartości 10kN.</a:t>
            </a:r>
            <a:br>
              <a:rPr lang="pl-PL" dirty="0" smtClean="0"/>
            </a:br>
            <a:r>
              <a:rPr lang="pl-PL" dirty="0" smtClean="0"/>
              <a:t>a) oblicz, z jakim przyspieszeniem porusza się bolid</a:t>
            </a:r>
            <a:br>
              <a:rPr lang="pl-PL" dirty="0" smtClean="0"/>
            </a:br>
            <a:r>
              <a:rPr lang="pl-PL" dirty="0" smtClean="0"/>
              <a:t>b) oblicz, jaką prędkość uzyska po 4 sekundach.</a:t>
            </a:r>
            <a:endParaRPr lang="en-US" dirty="0"/>
          </a:p>
        </p:txBody>
      </p:sp>
      <p:pic>
        <p:nvPicPr>
          <p:cNvPr id="6" name="Picture 2" descr="http://upload.wikimedia.org/wikipedia/commons/thumb/e/e8/J_p_montoya_usgp_2004.jpg/300px-J_p_montoya_usgp_2004.jpg"/>
          <p:cNvPicPr>
            <a:picLocks noGrp="1" noChangeAspect="1" noChangeArrowheads="1"/>
          </p:cNvPicPr>
          <p:nvPr>
            <p:ph idx="10"/>
          </p:nvPr>
        </p:nvPicPr>
        <p:blipFill>
          <a:blip r:embed="rId2"/>
          <a:srcRect/>
          <a:stretch>
            <a:fillRect/>
          </a:stretch>
        </p:blipFill>
        <p:spPr>
          <a:xfrm>
            <a:off x="4607827" y="2228552"/>
            <a:ext cx="4259046" cy="26406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Likaony kontra Lwy</a:t>
            </a:r>
            <a:endParaRPr lang="pl-PL" dirty="0"/>
          </a:p>
        </p:txBody>
      </p:sp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>
          <a:xfrm>
            <a:off x="457201" y="1285876"/>
            <a:ext cx="4042791" cy="4525963"/>
          </a:xfrm>
        </p:spPr>
        <p:txBody>
          <a:bodyPr anchor="b">
            <a:normAutofit/>
          </a:bodyPr>
          <a:lstStyle/>
          <a:p>
            <a:r>
              <a:rPr lang="pl-PL" sz="2000" dirty="0" smtClean="0"/>
              <a:t>Mała masa</a:t>
            </a:r>
            <a:br>
              <a:rPr lang="pl-PL" sz="2000" dirty="0" smtClean="0"/>
            </a:br>
            <a:r>
              <a:rPr lang="pl-PL" sz="2000" dirty="0" smtClean="0"/>
              <a:t>Poruszają się z niewielkim wysiłkiem.</a:t>
            </a:r>
            <a:br>
              <a:rPr lang="pl-PL" sz="2000" dirty="0" smtClean="0"/>
            </a:br>
            <a:r>
              <a:rPr lang="pl-PL" sz="2000" dirty="0" smtClean="0"/>
              <a:t>Likaony są wytrzymałe, pokonują duże dystanse. </a:t>
            </a:r>
            <a:br>
              <a:rPr lang="pl-PL" sz="2000" dirty="0" smtClean="0"/>
            </a:br>
            <a:r>
              <a:rPr lang="pl-PL" sz="2000" dirty="0"/>
              <a:t>Polują </a:t>
            </a:r>
            <a:r>
              <a:rPr lang="pl-PL" sz="2000" dirty="0" smtClean="0"/>
              <a:t>wymęczając ofiarę.</a:t>
            </a:r>
            <a:endParaRPr lang="pl-PL" sz="2000" dirty="0"/>
          </a:p>
        </p:txBody>
      </p:sp>
      <p:sp>
        <p:nvSpPr>
          <p:cNvPr id="10" name="Symbol zastępczy zawartości 9"/>
          <p:cNvSpPr>
            <a:spLocks noGrp="1"/>
          </p:cNvSpPr>
          <p:nvPr>
            <p:ph idx="10"/>
          </p:nvPr>
        </p:nvSpPr>
        <p:spPr>
          <a:xfrm>
            <a:off x="4788023" y="1285876"/>
            <a:ext cx="4008133" cy="4525963"/>
          </a:xfrm>
        </p:spPr>
        <p:txBody>
          <a:bodyPr anchor="b">
            <a:normAutofit/>
          </a:bodyPr>
          <a:lstStyle/>
          <a:p>
            <a:r>
              <a:rPr lang="pl-PL" sz="2000" dirty="0" smtClean="0"/>
              <a:t>Duża masa.</a:t>
            </a:r>
            <a:br>
              <a:rPr lang="pl-PL" sz="2000" dirty="0" smtClean="0"/>
            </a:br>
            <a:r>
              <a:rPr lang="pl-PL" sz="2000" spc="-70" dirty="0" smtClean="0"/>
              <a:t>Potrzebują dużej siły, aby się rozpędzić.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>Szybko tracą energię.</a:t>
            </a:r>
            <a:br>
              <a:rPr lang="pl-PL" sz="2000" dirty="0" smtClean="0"/>
            </a:b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>Polują z zaskoczenia.</a:t>
            </a:r>
            <a:endParaRPr lang="pl-PL" sz="2000" dirty="0"/>
          </a:p>
        </p:txBody>
      </p:sp>
      <p:pic>
        <p:nvPicPr>
          <p:cNvPr id="1028" name="Picture 4" descr="http://www.fakt.pl/m/Repozytorium.Obiekt.aspx/-690/-550/faktonline/6350223214136627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60032" y="1124742"/>
            <a:ext cx="3779996" cy="25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2" descr="http://ekotarg.pl/img/articles/content/likeony/likaon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560" y="1124743"/>
            <a:ext cx="3359999" cy="25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Likaony kontra Lwy</a:t>
            </a:r>
            <a:endParaRPr lang="en-US" dirty="0"/>
          </a:p>
        </p:txBody>
      </p:sp>
      <p:pic>
        <p:nvPicPr>
          <p:cNvPr id="6146" name="Picture 2" descr="http://static.freepik.com/darmowe-zdjecie/lew-clipart_435051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467544" y="1272051"/>
            <a:ext cx="2520000" cy="1855784"/>
          </a:xfrm>
          <a:prstGeom prst="rect">
            <a:avLst/>
          </a:prstGeom>
          <a:noFill/>
        </p:spPr>
      </p:pic>
      <p:pic>
        <p:nvPicPr>
          <p:cNvPr id="6148" name="Picture 4" descr="http://myzooplanet.ru/files/uch_group44/uch_pgroup42/uch_uch99/image/3845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3632197"/>
            <a:ext cx="2520000" cy="1856921"/>
          </a:xfrm>
          <a:prstGeom prst="rect">
            <a:avLst/>
          </a:prstGeom>
          <a:noFill/>
        </p:spPr>
      </p:pic>
      <p:grpSp>
        <p:nvGrpSpPr>
          <p:cNvPr id="21" name="Group 20"/>
          <p:cNvGrpSpPr/>
          <p:nvPr/>
        </p:nvGrpSpPr>
        <p:grpSpPr>
          <a:xfrm>
            <a:off x="3643306" y="4355812"/>
            <a:ext cx="1071570" cy="369332"/>
            <a:chOff x="3643306" y="5072074"/>
            <a:chExt cx="1071570" cy="369332"/>
          </a:xfrm>
        </p:grpSpPr>
        <p:cxnSp>
          <p:nvCxnSpPr>
            <p:cNvPr id="17" name="Łącznik prosty ze strzałką 16"/>
            <p:cNvCxnSpPr/>
            <p:nvPr/>
          </p:nvCxnSpPr>
          <p:spPr>
            <a:xfrm>
              <a:off x="3643306" y="5429264"/>
              <a:ext cx="1071570" cy="1588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pole tekstowe 17"/>
            <p:cNvSpPr txBox="1"/>
            <p:nvPr/>
          </p:nvSpPr>
          <p:spPr>
            <a:xfrm>
              <a:off x="3992578" y="5072074"/>
              <a:ext cx="2984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b="1" dirty="0" smtClean="0">
                  <a:solidFill>
                    <a:prstClr val="black"/>
                  </a:solidFill>
                </a:rPr>
                <a:t>a</a:t>
              </a:r>
              <a:endParaRPr lang="pl-PL" b="1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237172" y="1412220"/>
            <a:ext cx="2143140" cy="1285884"/>
            <a:chOff x="6143636" y="1214422"/>
            <a:chExt cx="2143140" cy="1285884"/>
          </a:xfrm>
        </p:grpSpPr>
        <p:pic>
          <p:nvPicPr>
            <p:cNvPr id="6150" name="Picture 6" descr="http://www.raintoday.com/default/assets/Image/2011/01/man-push-md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143636" y="1714488"/>
              <a:ext cx="760777" cy="742907"/>
            </a:xfrm>
            <a:prstGeom prst="rect">
              <a:avLst/>
            </a:prstGeom>
            <a:noFill/>
          </p:spPr>
        </p:pic>
        <p:sp>
          <p:nvSpPr>
            <p:cNvPr id="19" name="Elipsa 18"/>
            <p:cNvSpPr/>
            <p:nvPr/>
          </p:nvSpPr>
          <p:spPr>
            <a:xfrm>
              <a:off x="6858016" y="1214422"/>
              <a:ext cx="1428760" cy="1285884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</p:grpSp>
      <p:pic>
        <p:nvPicPr>
          <p:cNvPr id="6152" name="Picture 8" descr="http://coloringcrew.estaticos.org/coloring-book/coloring/kicking-playe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580112" y="3632197"/>
            <a:ext cx="2357454" cy="1846673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539552" y="3143694"/>
            <a:ext cx="2460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prstClr val="black"/>
                </a:solidFill>
              </a:rPr>
              <a:t>m = 150 kg</a:t>
            </a: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457201" y="5489118"/>
            <a:ext cx="2530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prstClr val="black"/>
                </a:solidFill>
              </a:rPr>
              <a:t>m = 30 kg</a:t>
            </a: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4355976" y="2854677"/>
            <a:ext cx="432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prstClr val="black"/>
                </a:solidFill>
              </a:rPr>
              <a:t>Lew ma dużą masę, więc potrzebuje</a:t>
            </a:r>
            <a:br>
              <a:rPr lang="pl-PL" dirty="0" smtClean="0">
                <a:solidFill>
                  <a:prstClr val="black"/>
                </a:solidFill>
              </a:rPr>
            </a:br>
            <a:r>
              <a:rPr lang="pl-PL" dirty="0" smtClean="0">
                <a:solidFill>
                  <a:prstClr val="black"/>
                </a:solidFill>
              </a:rPr>
              <a:t>dużo siły żeby przyspieszyć.</a:t>
            </a: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24" name="pole tekstowe 23"/>
          <p:cNvSpPr txBox="1"/>
          <p:nvPr/>
        </p:nvSpPr>
        <p:spPr>
          <a:xfrm>
            <a:off x="4355976" y="5230941"/>
            <a:ext cx="4320000" cy="646331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pl-PL" dirty="0" smtClean="0">
                <a:solidFill>
                  <a:prstClr val="black"/>
                </a:solidFill>
              </a:rPr>
              <a:t>Likaon ma małą masę, więc potrzebuje mniej siły niż lew żeby przyspieszyć.</a:t>
            </a:r>
            <a:endParaRPr lang="pl-PL" dirty="0">
              <a:solidFill>
                <a:prstClr val="black"/>
              </a:solidFill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3643306" y="1788927"/>
            <a:ext cx="1071570" cy="369332"/>
            <a:chOff x="3643306" y="5072074"/>
            <a:chExt cx="1071570" cy="369332"/>
          </a:xfrm>
        </p:grpSpPr>
        <p:cxnSp>
          <p:nvCxnSpPr>
            <p:cNvPr id="32" name="Łącznik prosty ze strzałką 16"/>
            <p:cNvCxnSpPr/>
            <p:nvPr/>
          </p:nvCxnSpPr>
          <p:spPr>
            <a:xfrm>
              <a:off x="3643306" y="5429264"/>
              <a:ext cx="1071570" cy="1588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pole tekstowe 17"/>
            <p:cNvSpPr txBox="1"/>
            <p:nvPr/>
          </p:nvSpPr>
          <p:spPr>
            <a:xfrm>
              <a:off x="3992578" y="5072074"/>
              <a:ext cx="2984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b="1" dirty="0" smtClean="0">
                  <a:solidFill>
                    <a:prstClr val="black"/>
                  </a:solidFill>
                </a:rPr>
                <a:t>a</a:t>
              </a:r>
              <a:endParaRPr lang="pl-PL" b="1" dirty="0">
                <a:solidFill>
                  <a:prstClr val="black"/>
                </a:solidFill>
              </a:endParaRPr>
            </a:p>
          </p:txBody>
        </p:sp>
      </p:grpSp>
      <p:pic>
        <p:nvPicPr>
          <p:cNvPr id="34" name="Picture 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24312" y="3155202"/>
            <a:ext cx="875680" cy="7756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2.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/>
              <a:t>Samiec hieny cętkowanej waży ok. </a:t>
            </a:r>
            <a:r>
              <a:rPr lang="pl-PL" sz="2400" dirty="0" smtClean="0"/>
              <a:t>40kg.</a:t>
            </a:r>
            <a:br>
              <a:rPr lang="pl-PL" sz="2400" dirty="0" smtClean="0"/>
            </a:br>
            <a:r>
              <a:rPr lang="pl-PL" sz="2400" dirty="0" smtClean="0"/>
              <a:t>Pojedyncza </a:t>
            </a:r>
            <a:r>
              <a:rPr lang="pl-PL" sz="2400" dirty="0"/>
              <a:t>hiena nie ma szans w walce z lwem, natomiast klan hien bardzo często odgania lwy od zdobyczy. </a:t>
            </a:r>
            <a:endParaRPr lang="pl-PL" sz="2400" dirty="0" smtClean="0"/>
          </a:p>
          <a:p>
            <a:r>
              <a:rPr lang="pl-PL" sz="2400" dirty="0" smtClean="0"/>
              <a:t>Oszacuj</a:t>
            </a:r>
            <a:r>
              <a:rPr lang="pl-PL" sz="2400" dirty="0"/>
              <a:t>, </a:t>
            </a:r>
            <a:r>
              <a:rPr lang="pl-PL" sz="2400" dirty="0" smtClean="0"/>
              <a:t>jak </a:t>
            </a:r>
            <a:r>
              <a:rPr lang="pl-PL" sz="2400" dirty="0"/>
              <a:t>duże powinno być stado hien, aby móc odgonić grupę trzech lwów o wadze 120kg od upolowanej antylopy.</a:t>
            </a:r>
            <a:endParaRPr lang="en-US" sz="2400" dirty="0"/>
          </a:p>
        </p:txBody>
      </p:sp>
      <p:pic>
        <p:nvPicPr>
          <p:cNvPr id="8" name="Picture 2" descr="Plik:2011-Spotted Hyena.jpg"/>
          <p:cNvPicPr>
            <a:picLocks noGrp="1" noChangeAspect="1" noChangeArrowheads="1"/>
          </p:cNvPicPr>
          <p:nvPr>
            <p:ph idx="10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148064" y="2023141"/>
            <a:ext cx="3178572" cy="30514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Siła ciążenia</a:t>
            </a:r>
            <a:endParaRPr lang="pl-PL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Wiemy już czym jest siła oddziaływania grawitacyjnego. A jak ją policzyć</a:t>
            </a:r>
            <a:r>
              <a:rPr lang="pl-PL" dirty="0" smtClean="0"/>
              <a:t>?</a:t>
            </a:r>
          </a:p>
          <a:p>
            <a:r>
              <a:rPr lang="pl-PL" dirty="0" smtClean="0"/>
              <a:t>F=ma</a:t>
            </a:r>
          </a:p>
          <a:p>
            <a:r>
              <a:rPr lang="pl-PL" dirty="0" smtClean="0"/>
              <a:t>g </a:t>
            </a:r>
            <a:r>
              <a:rPr lang="pl-PL" dirty="0" smtClean="0">
                <a:cs typeface="Courier New" panose="02070309020205020404" pitchFamily="49" charset="0"/>
              </a:rPr>
              <a:t>≈ 10 …</a:t>
            </a:r>
            <a:endParaRPr lang="pl-PL" baseline="30000" dirty="0" smtClean="0">
              <a:cs typeface="Courier New" panose="02070309020205020404" pitchFamily="49" charset="0"/>
            </a:endParaRPr>
          </a:p>
          <a:p>
            <a:r>
              <a:rPr lang="pl-PL" dirty="0" smtClean="0">
                <a:solidFill>
                  <a:srgbClr val="FF0000"/>
                </a:solidFill>
                <a:cs typeface="Courier New" panose="02070309020205020404" pitchFamily="49" charset="0"/>
              </a:rPr>
              <a:t>F</a:t>
            </a:r>
            <a:r>
              <a:rPr lang="pl-PL" baseline="-25000" dirty="0" smtClean="0">
                <a:solidFill>
                  <a:srgbClr val="FF0000"/>
                </a:solidFill>
                <a:cs typeface="Courier New" panose="02070309020205020404" pitchFamily="49" charset="0"/>
              </a:rPr>
              <a:t>C</a:t>
            </a:r>
            <a:r>
              <a:rPr lang="pl-PL" dirty="0" smtClean="0">
                <a:solidFill>
                  <a:srgbClr val="FF0000"/>
                </a:solidFill>
                <a:cs typeface="Courier New" panose="02070309020205020404" pitchFamily="49" charset="0"/>
              </a:rPr>
              <a:t>=mg</a:t>
            </a:r>
            <a:endParaRPr lang="pl-PL" dirty="0">
              <a:solidFill>
                <a:srgbClr val="FF0000"/>
              </a:solidFill>
            </a:endParaRPr>
          </a:p>
        </p:txBody>
      </p:sp>
      <p:pic>
        <p:nvPicPr>
          <p:cNvPr id="3" name="Picture 2" descr="http://www.esri.com/news/arcuser/0610/graphics/nospin_2-lg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24620" y="2643182"/>
            <a:ext cx="2547580" cy="2308496"/>
          </a:xfrm>
          <a:prstGeom prst="rect">
            <a:avLst/>
          </a:prstGeom>
          <a:noFill/>
        </p:spPr>
      </p:pic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4" name="Picture 6" descr="https://encrypted-tbn3.gstatic.com/images?q=tbn:ANd9GcRKYU4Muqn0Y6CFal_PKXsoLKj0cmx4bN4vHFqtBWscB1auI7NEZw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95466" y="2381351"/>
            <a:ext cx="584096" cy="720000"/>
          </a:xfrm>
          <a:prstGeom prst="rect">
            <a:avLst/>
          </a:prstGeom>
          <a:noFill/>
        </p:spPr>
      </p:pic>
      <p:pic>
        <p:nvPicPr>
          <p:cNvPr id="5" name="Picture 6" descr="https://encrypted-tbn3.gstatic.com/images?q=tbn:ANd9GcRKYU4Muqn0Y6CFal_PKXsoLKj0cmx4bN4vHFqtBWscB1auI7NEZw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0736" y="3426892"/>
            <a:ext cx="584096" cy="720000"/>
          </a:xfrm>
          <a:prstGeom prst="rect">
            <a:avLst/>
          </a:prstGeom>
          <a:noFill/>
        </p:spPr>
      </p:pic>
      <p:pic>
        <p:nvPicPr>
          <p:cNvPr id="6" name="Picture 6" descr="https://encrypted-tbn3.gstatic.com/images?q=tbn:ANd9GcRKYU4Muqn0Y6CFal_PKXsoLKj0cmx4bN4vHFqtBWscB1auI7NEZw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45704" y="4843510"/>
            <a:ext cx="584096" cy="720000"/>
          </a:xfrm>
          <a:prstGeom prst="rect">
            <a:avLst/>
          </a:prstGeom>
          <a:noFill/>
        </p:spPr>
      </p:pic>
      <p:cxnSp>
        <p:nvCxnSpPr>
          <p:cNvPr id="8" name="Łącznik prosty ze strzałką 7"/>
          <p:cNvCxnSpPr/>
          <p:nvPr/>
        </p:nvCxnSpPr>
        <p:spPr>
          <a:xfrm flipV="1">
            <a:off x="3374332" y="4629196"/>
            <a:ext cx="571504" cy="42862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ze strzałką 8"/>
          <p:cNvCxnSpPr/>
          <p:nvPr/>
        </p:nvCxnSpPr>
        <p:spPr>
          <a:xfrm>
            <a:off x="3066970" y="2952855"/>
            <a:ext cx="495921" cy="29789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rot="10800000">
            <a:off x="6907794" y="3855520"/>
            <a:ext cx="71438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ole tekstowe 13"/>
          <p:cNvSpPr txBox="1"/>
          <p:nvPr/>
        </p:nvSpPr>
        <p:spPr>
          <a:xfrm>
            <a:off x="3209846" y="2708920"/>
            <a:ext cx="3530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 smtClean="0">
                <a:solidFill>
                  <a:prstClr val="black"/>
                </a:solidFill>
              </a:rPr>
              <a:t>F</a:t>
            </a:r>
            <a:r>
              <a:rPr lang="pl-PL" baseline="-25000" dirty="0" err="1" smtClean="0">
                <a:solidFill>
                  <a:prstClr val="black"/>
                </a:solidFill>
              </a:rPr>
              <a:t>c</a:t>
            </a:r>
            <a:endParaRPr lang="pl-PL" baseline="-25000" dirty="0">
              <a:solidFill>
                <a:prstClr val="black"/>
              </a:solidFill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3445770" y="4414882"/>
            <a:ext cx="3530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 smtClean="0">
                <a:solidFill>
                  <a:prstClr val="black"/>
                </a:solidFill>
              </a:rPr>
              <a:t>F</a:t>
            </a:r>
            <a:r>
              <a:rPr lang="pl-PL" baseline="-25000" dirty="0" err="1" smtClean="0">
                <a:solidFill>
                  <a:prstClr val="black"/>
                </a:solidFill>
              </a:rPr>
              <a:t>c</a:t>
            </a:r>
            <a:endParaRPr lang="pl-PL" baseline="-25000" dirty="0">
              <a:solidFill>
                <a:prstClr val="black"/>
              </a:solidFill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7122108" y="3414750"/>
            <a:ext cx="3530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 smtClean="0">
                <a:solidFill>
                  <a:prstClr val="black"/>
                </a:solidFill>
              </a:rPr>
              <a:t>F</a:t>
            </a:r>
            <a:r>
              <a:rPr lang="pl-PL" baseline="-25000" dirty="0" err="1" smtClean="0">
                <a:solidFill>
                  <a:prstClr val="black"/>
                </a:solidFill>
              </a:rPr>
              <a:t>c</a:t>
            </a:r>
            <a:endParaRPr lang="pl-PL" baseline="-25000" dirty="0">
              <a:solidFill>
                <a:prstClr val="black"/>
              </a:solidFill>
            </a:endParaRPr>
          </a:p>
        </p:txBody>
      </p:sp>
      <p:sp>
        <p:nvSpPr>
          <p:cNvPr id="28" name="pole tekstowe 27"/>
          <p:cNvSpPr txBox="1"/>
          <p:nvPr/>
        </p:nvSpPr>
        <p:spPr>
          <a:xfrm>
            <a:off x="2424028" y="2738541"/>
            <a:ext cx="3481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 smtClean="0">
                <a:solidFill>
                  <a:prstClr val="black"/>
                </a:solidFill>
              </a:rPr>
              <a:t>m</a:t>
            </a:r>
            <a:endParaRPr lang="pl-PL" sz="1600" dirty="0">
              <a:solidFill>
                <a:prstClr val="black"/>
              </a:solidFill>
            </a:endParaRPr>
          </a:p>
        </p:txBody>
      </p:sp>
      <p:sp>
        <p:nvSpPr>
          <p:cNvPr id="29" name="pole tekstowe 28"/>
          <p:cNvSpPr txBox="1"/>
          <p:nvPr/>
        </p:nvSpPr>
        <p:spPr>
          <a:xfrm>
            <a:off x="2731390" y="4772072"/>
            <a:ext cx="3481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 smtClean="0">
                <a:solidFill>
                  <a:prstClr val="black"/>
                </a:solidFill>
              </a:rPr>
              <a:t>m</a:t>
            </a:r>
            <a:endParaRPr lang="pl-PL" sz="1600" dirty="0">
              <a:solidFill>
                <a:prstClr val="black"/>
              </a:solidFill>
            </a:endParaRPr>
          </a:p>
        </p:txBody>
      </p:sp>
      <p:sp>
        <p:nvSpPr>
          <p:cNvPr id="30" name="pole tekstowe 29"/>
          <p:cNvSpPr txBox="1"/>
          <p:nvPr/>
        </p:nvSpPr>
        <p:spPr>
          <a:xfrm>
            <a:off x="7979364" y="3355454"/>
            <a:ext cx="3481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 smtClean="0">
                <a:solidFill>
                  <a:prstClr val="black"/>
                </a:solidFill>
              </a:rPr>
              <a:t>m</a:t>
            </a:r>
            <a:endParaRPr lang="pl-PL" sz="1600" dirty="0">
              <a:solidFill>
                <a:prstClr val="black"/>
              </a:solidFill>
            </a:endParaRPr>
          </a:p>
        </p:txBody>
      </p:sp>
      <p:cxnSp>
        <p:nvCxnSpPr>
          <p:cNvPr id="25" name="Łącznik prosty ze strzałką 24"/>
          <p:cNvCxnSpPr/>
          <p:nvPr/>
        </p:nvCxnSpPr>
        <p:spPr>
          <a:xfrm rot="10800000">
            <a:off x="5088844" y="3843378"/>
            <a:ext cx="714380" cy="1588"/>
          </a:xfrm>
          <a:prstGeom prst="straightConnector1">
            <a:avLst/>
          </a:prstGeom>
          <a:ln w="38100">
            <a:solidFill>
              <a:schemeClr val="tx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Łącznik prosty ze strzałką 25"/>
          <p:cNvCxnSpPr/>
          <p:nvPr/>
        </p:nvCxnSpPr>
        <p:spPr>
          <a:xfrm rot="16200000" flipH="1">
            <a:off x="4660216" y="3414750"/>
            <a:ext cx="428628" cy="428628"/>
          </a:xfrm>
          <a:prstGeom prst="straightConnector1">
            <a:avLst/>
          </a:prstGeom>
          <a:ln w="38100">
            <a:solidFill>
              <a:schemeClr val="tx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Łącznik prosty ze strzałką 30"/>
          <p:cNvCxnSpPr/>
          <p:nvPr/>
        </p:nvCxnSpPr>
        <p:spPr>
          <a:xfrm flipV="1">
            <a:off x="4517340" y="3843378"/>
            <a:ext cx="571504" cy="428628"/>
          </a:xfrm>
          <a:prstGeom prst="straightConnector1">
            <a:avLst/>
          </a:prstGeom>
          <a:ln w="38100">
            <a:solidFill>
              <a:schemeClr val="tx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pole tekstowe 31"/>
          <p:cNvSpPr txBox="1"/>
          <p:nvPr/>
        </p:nvSpPr>
        <p:spPr>
          <a:xfrm>
            <a:off x="1651161" y="3412316"/>
            <a:ext cx="9794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dirty="0" smtClean="0">
                <a:solidFill>
                  <a:prstClr val="black"/>
                </a:solidFill>
              </a:rPr>
              <a:t>jednostka?</a:t>
            </a:r>
            <a:endParaRPr lang="pl-PL" sz="14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Podsumowanie</a:t>
            </a:r>
            <a:endParaRPr lang="pl-PL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Jeśli siły działające na ciało o masie </a:t>
            </a:r>
            <a:r>
              <a:rPr lang="pl-PL" i="1" dirty="0"/>
              <a:t>m</a:t>
            </a:r>
            <a:r>
              <a:rPr lang="pl-PL" dirty="0"/>
              <a:t> się </a:t>
            </a:r>
            <a:r>
              <a:rPr lang="pl-PL" dirty="0" smtClean="0"/>
              <a:t>nie równoważą</a:t>
            </a:r>
            <a:r>
              <a:rPr lang="pl-PL" dirty="0"/>
              <a:t>, to ciało porusza się ruchem jednostajnie przyspieszonym z przyspieszeniem</a:t>
            </a:r>
          </a:p>
          <a:p>
            <a:endParaRPr lang="pl-PL" dirty="0"/>
          </a:p>
          <a:p>
            <a:endParaRPr lang="pl-PL" dirty="0"/>
          </a:p>
          <a:p>
            <a:r>
              <a:rPr lang="pl-PL" dirty="0"/>
              <a:t>Siła przyciągania ziemskiego powoduje,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że </a:t>
            </a:r>
            <a:r>
              <a:rPr lang="pl-PL" dirty="0"/>
              <a:t>ciało porusza się z przyspieszeniem ziemskim </a:t>
            </a:r>
            <a:br>
              <a:rPr lang="pl-PL" dirty="0"/>
            </a:br>
            <a:r>
              <a:rPr lang="pl-PL" dirty="0"/>
              <a:t>g=10 m/s</a:t>
            </a:r>
            <a:r>
              <a:rPr lang="pl-PL" baseline="30000" dirty="0"/>
              <a:t>2</a:t>
            </a:r>
          </a:p>
          <a:p>
            <a:endParaRPr lang="en-US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58" y="2750458"/>
            <a:ext cx="928694" cy="8225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 domowe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Oblicz, z jaką siłą jesteś przyciągany przez Ziemię, </a:t>
            </a:r>
            <a:br>
              <a:rPr lang="pl-PL" dirty="0" smtClean="0"/>
            </a:br>
            <a:r>
              <a:rPr lang="pl-PL" dirty="0" smtClean="0"/>
              <a:t>a z jaką siłą byłbyś przyciągany na Księżycu </a:t>
            </a:r>
            <a:br>
              <a:rPr lang="pl-PL" dirty="0" smtClean="0"/>
            </a:br>
            <a:r>
              <a:rPr lang="pl-PL" dirty="0" smtClean="0"/>
              <a:t>(poszukaj, jaką wartość ma „przyspieszenie księżycowe”).</a:t>
            </a:r>
            <a:endParaRPr lang="pl-PL" dirty="0"/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pl-PL" sz="3600" dirty="0"/>
              <a:t>Jak mocno przyciąga Ziemia</a:t>
            </a:r>
            <a:r>
              <a:rPr lang="pl-PL" sz="3600" dirty="0" smtClean="0"/>
              <a:t>?</a:t>
            </a:r>
            <a:br>
              <a:rPr lang="pl-PL" sz="3600" dirty="0" smtClean="0"/>
            </a:br>
            <a:r>
              <a:rPr lang="pl-PL" sz="3600" spc="-100" dirty="0" smtClean="0"/>
              <a:t>Wyznaczanie </a:t>
            </a:r>
            <a:r>
              <a:rPr lang="pl-PL" sz="3600" spc="-100" dirty="0"/>
              <a:t>przyspieszenia ziemskiego.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Mechanika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Powtórka - prawda </a:t>
            </a:r>
            <a:r>
              <a:rPr lang="pl-PL" dirty="0"/>
              <a:t>czy fałsz</a:t>
            </a:r>
            <a:r>
              <a:rPr lang="pl-PL" dirty="0" smtClean="0"/>
              <a:t>?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Przyspieszenie </a:t>
            </a:r>
            <a:r>
              <a:rPr lang="pl-PL" dirty="0"/>
              <a:t>ciała jest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proporcjonalne </a:t>
            </a:r>
            <a:r>
              <a:rPr lang="pl-PL" dirty="0"/>
              <a:t>do działającej na ciało siły.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/>
              <a:t>Jeśli ciało się porusza,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to </a:t>
            </a:r>
            <a:r>
              <a:rPr lang="pl-PL" dirty="0"/>
              <a:t>znaczy że działają na niego siły.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/>
              <a:t>Jeśli ciało się nie porusza,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to </a:t>
            </a:r>
            <a:r>
              <a:rPr lang="pl-PL" dirty="0"/>
              <a:t>znaczy że nie działają na niego </a:t>
            </a:r>
            <a:r>
              <a:rPr lang="pl-PL" dirty="0" smtClean="0"/>
              <a:t>siły.</a:t>
            </a:r>
            <a:endParaRPr lang="pl-PL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/>
              <a:t>Niezerowa wypadkowa siła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powoduje </a:t>
            </a:r>
            <a:r>
              <a:rPr lang="pl-PL" dirty="0"/>
              <a:t>zmianę prędkości </a:t>
            </a:r>
            <a:r>
              <a:rPr lang="pl-PL" dirty="0" smtClean="0"/>
              <a:t>ciała.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Doświadczenie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Cel:  Zbadanie wartości siły ciężkości od masy ciała. </a:t>
            </a:r>
            <a:br>
              <a:rPr lang="pl-PL" dirty="0" smtClean="0"/>
            </a:br>
            <a:endParaRPr lang="pl-PL" dirty="0"/>
          </a:p>
        </p:txBody>
      </p:sp>
      <p:grpSp>
        <p:nvGrpSpPr>
          <p:cNvPr id="21" name="Group 20"/>
          <p:cNvGrpSpPr/>
          <p:nvPr/>
        </p:nvGrpSpPr>
        <p:grpSpPr>
          <a:xfrm>
            <a:off x="457201" y="2015555"/>
            <a:ext cx="1031051" cy="3933725"/>
            <a:chOff x="3592127" y="1834345"/>
            <a:chExt cx="1031051" cy="3933725"/>
          </a:xfrm>
        </p:grpSpPr>
        <p:grpSp>
          <p:nvGrpSpPr>
            <p:cNvPr id="10" name="Group 9"/>
            <p:cNvGrpSpPr/>
            <p:nvPr/>
          </p:nvGrpSpPr>
          <p:grpSpPr>
            <a:xfrm>
              <a:off x="3857620" y="1834345"/>
              <a:ext cx="428628" cy="3429024"/>
              <a:chOff x="3857620" y="2428868"/>
              <a:chExt cx="428628" cy="3429024"/>
            </a:xfrm>
          </p:grpSpPr>
          <p:sp>
            <p:nvSpPr>
              <p:cNvPr id="5" name="Prostokąt 4"/>
              <p:cNvSpPr/>
              <p:nvPr/>
            </p:nvSpPr>
            <p:spPr>
              <a:xfrm>
                <a:off x="3929058" y="2928934"/>
                <a:ext cx="357190" cy="1571636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>
                  <a:solidFill>
                    <a:prstClr val="white"/>
                  </a:solidFill>
                </a:endParaRPr>
              </a:p>
            </p:txBody>
          </p:sp>
          <p:sp>
            <p:nvSpPr>
              <p:cNvPr id="6" name="Prostokąt 5"/>
              <p:cNvSpPr/>
              <p:nvPr/>
            </p:nvSpPr>
            <p:spPr>
              <a:xfrm>
                <a:off x="4000496" y="4500570"/>
                <a:ext cx="214314" cy="428628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8" name="Łącznik prosty 7"/>
              <p:cNvCxnSpPr/>
              <p:nvPr/>
            </p:nvCxnSpPr>
            <p:spPr>
              <a:xfrm flipV="1">
                <a:off x="4071934" y="4786322"/>
                <a:ext cx="142876" cy="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Łącznik prosty 10"/>
              <p:cNvCxnSpPr/>
              <p:nvPr/>
            </p:nvCxnSpPr>
            <p:spPr>
              <a:xfrm flipV="1">
                <a:off x="4071934" y="4714884"/>
                <a:ext cx="142876" cy="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Łącznik prosty 11"/>
              <p:cNvCxnSpPr/>
              <p:nvPr/>
            </p:nvCxnSpPr>
            <p:spPr>
              <a:xfrm flipV="1">
                <a:off x="4071934" y="4643446"/>
                <a:ext cx="142876" cy="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Łącznik prosty 12"/>
              <p:cNvCxnSpPr/>
              <p:nvPr/>
            </p:nvCxnSpPr>
            <p:spPr>
              <a:xfrm flipV="1">
                <a:off x="4071934" y="4572008"/>
                <a:ext cx="142876" cy="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Łącznik prosty 13"/>
              <p:cNvCxnSpPr/>
              <p:nvPr/>
            </p:nvCxnSpPr>
            <p:spPr>
              <a:xfrm flipV="1">
                <a:off x="4071934" y="4500570"/>
                <a:ext cx="142876" cy="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Elipsa 14"/>
              <p:cNvSpPr/>
              <p:nvPr/>
            </p:nvSpPr>
            <p:spPr>
              <a:xfrm>
                <a:off x="4000496" y="4929198"/>
                <a:ext cx="214314" cy="428628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>
                  <a:solidFill>
                    <a:prstClr val="white"/>
                  </a:solidFill>
                </a:endParaRPr>
              </a:p>
            </p:txBody>
          </p:sp>
          <p:sp>
            <p:nvSpPr>
              <p:cNvPr id="16" name="Prostokąt 15"/>
              <p:cNvSpPr/>
              <p:nvPr/>
            </p:nvSpPr>
            <p:spPr>
              <a:xfrm>
                <a:off x="3929058" y="5357826"/>
                <a:ext cx="357190" cy="500066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l-PL" dirty="0" smtClean="0">
                    <a:solidFill>
                      <a:prstClr val="white"/>
                    </a:solidFill>
                  </a:rPr>
                  <a:t>m</a:t>
                </a:r>
                <a:endParaRPr lang="pl-PL" dirty="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18" name="Łącznik łamany 17"/>
              <p:cNvCxnSpPr>
                <a:stCxn id="5" idx="0"/>
              </p:cNvCxnSpPr>
              <p:nvPr/>
            </p:nvCxnSpPr>
            <p:spPr>
              <a:xfrm rot="16200000" flipV="1">
                <a:off x="3732604" y="2553884"/>
                <a:ext cx="500066" cy="250033"/>
              </a:xfrm>
              <a:prstGeom prst="bentConnector3">
                <a:avLst>
                  <a:gd name="adj1" fmla="val 50000"/>
                </a:avLst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pole tekstowe 18"/>
            <p:cNvSpPr txBox="1"/>
            <p:nvPr/>
          </p:nvSpPr>
          <p:spPr>
            <a:xfrm>
              <a:off x="3592127" y="5398738"/>
              <a:ext cx="10310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 smtClean="0">
                  <a:solidFill>
                    <a:prstClr val="black"/>
                  </a:solidFill>
                </a:rPr>
                <a:t>siłomierz</a:t>
              </a:r>
              <a:endParaRPr lang="pl-PL" dirty="0">
                <a:solidFill>
                  <a:prstClr val="black"/>
                </a:solidFill>
              </a:endParaRPr>
            </a:p>
          </p:txBody>
        </p:sp>
      </p:grpSp>
      <p:graphicFrame>
        <p:nvGraphicFramePr>
          <p:cNvPr id="17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315943"/>
              </p:ext>
            </p:extLst>
          </p:nvPr>
        </p:nvGraphicFramePr>
        <p:xfrm>
          <a:off x="1979712" y="2297783"/>
          <a:ext cx="6405585" cy="3175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5195"/>
                <a:gridCol w="2135195"/>
                <a:gridCol w="2135195"/>
              </a:tblGrid>
              <a:tr h="635002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m</a:t>
                      </a:r>
                      <a:r>
                        <a:rPr lang="pl-PL" baseline="0" dirty="0" smtClean="0"/>
                        <a:t> [kg]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err="1" smtClean="0"/>
                        <a:t>F</a:t>
                      </a:r>
                      <a:r>
                        <a:rPr lang="pl-PL" baseline="-25000" dirty="0" err="1" smtClean="0"/>
                        <a:t>c</a:t>
                      </a:r>
                      <a:r>
                        <a:rPr lang="pl-PL" baseline="0" dirty="0" smtClean="0"/>
                        <a:t>[N]</a:t>
                      </a:r>
                      <a:endParaRPr lang="pl-PL" baseline="-25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err="1" smtClean="0"/>
                        <a:t>F</a:t>
                      </a:r>
                      <a:r>
                        <a:rPr lang="pl-PL" baseline="-25000" dirty="0" err="1" smtClean="0"/>
                        <a:t>c</a:t>
                      </a:r>
                      <a:r>
                        <a:rPr lang="pl-PL" dirty="0" smtClean="0"/>
                        <a:t>/m [N/kg</a:t>
                      </a:r>
                      <a:r>
                        <a:rPr lang="pl-PL" baseline="0" dirty="0" smtClean="0"/>
                        <a:t>]</a:t>
                      </a:r>
                      <a:endParaRPr lang="pl-PL" baseline="-25000" dirty="0"/>
                    </a:p>
                  </a:txBody>
                  <a:tcPr anchor="ctr"/>
                </a:tc>
              </a:tr>
              <a:tr h="63500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63500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63500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635002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Wnioski:</a:t>
            </a:r>
          </a:p>
          <a:p>
            <a:pPr lvl="1"/>
            <a:r>
              <a:rPr lang="pl-PL" dirty="0" smtClean="0"/>
              <a:t>Na ciało o większej masie działa proporcjonalnie większa siła ciężkości</a:t>
            </a:r>
          </a:p>
          <a:p>
            <a:pPr lvl="1"/>
            <a:r>
              <a:rPr lang="pl-PL" dirty="0" smtClean="0"/>
              <a:t>Przyspieszenie ziemskie g=</a:t>
            </a:r>
            <a:r>
              <a:rPr lang="pl-PL" dirty="0" err="1" smtClean="0"/>
              <a:t>F</a:t>
            </a:r>
            <a:r>
              <a:rPr lang="pl-PL" baseline="-25000" dirty="0" err="1" smtClean="0"/>
              <a:t>c</a:t>
            </a:r>
            <a:r>
              <a:rPr lang="pl-PL" dirty="0" smtClean="0"/>
              <a:t>/m </a:t>
            </a:r>
            <a:br>
              <a:rPr lang="pl-PL" dirty="0" smtClean="0"/>
            </a:br>
            <a:r>
              <a:rPr lang="pl-PL" dirty="0" smtClean="0"/>
              <a:t>jest niezależne od masy ciała i wynosi …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2</a:t>
            </a:r>
            <a:endParaRPr lang="pl-PL" dirty="0"/>
          </a:p>
        </p:txBody>
      </p:sp>
      <p:pic>
        <p:nvPicPr>
          <p:cNvPr id="18434" name="Picture 2" descr="http://www.clker.com/cliparts/0/a/6/b/12065771771975582164reporter_flat.svg.h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412776"/>
            <a:ext cx="5715000" cy="4680520"/>
          </a:xfrm>
          <a:prstGeom prst="rect">
            <a:avLst/>
          </a:prstGeom>
          <a:noFill/>
        </p:spPr>
      </p:pic>
      <p:pic>
        <p:nvPicPr>
          <p:cNvPr id="18436" name="Picture 4" descr="http://image.ceneo.pl/data/products/4773124/i-spokey-hantla-chromowano-gumowa-chronos-2-5kg-8427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7818" y="1333099"/>
            <a:ext cx="714380" cy="654928"/>
          </a:xfrm>
          <a:prstGeom prst="rect">
            <a:avLst/>
          </a:prstGeom>
          <a:noFill/>
        </p:spPr>
      </p:pic>
      <p:pic>
        <p:nvPicPr>
          <p:cNvPr id="18438" name="Picture 6" descr="http://myzerowaste.com/wp-content/uploads/2009/07/fridge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57356" y="1051213"/>
            <a:ext cx="1619239" cy="14844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Zagadka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Z samolotu spada 1kg żelaza oraz 1kg pierza.</a:t>
            </a:r>
            <a:br>
              <a:rPr lang="pl-PL" dirty="0" smtClean="0"/>
            </a:br>
            <a:r>
              <a:rPr lang="pl-PL" dirty="0" smtClean="0"/>
              <a:t>Co szybciej doleci na Ziemię?</a:t>
            </a:r>
          </a:p>
          <a:p>
            <a:r>
              <a:rPr lang="pl-PL" dirty="0" smtClean="0"/>
              <a:t>Z samolotu spada 5kg żelaza oraz 1kg pierza. </a:t>
            </a:r>
            <a:br>
              <a:rPr lang="pl-PL" dirty="0" smtClean="0"/>
            </a:br>
            <a:r>
              <a:rPr lang="pl-PL" dirty="0" smtClean="0"/>
              <a:t>Co szybciej doleci na Ziemię?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Rozwiązanie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pl-PL" dirty="0" smtClean="0"/>
              <a:t>Wszystkie przedmioty </a:t>
            </a:r>
            <a:br>
              <a:rPr lang="pl-PL" dirty="0" smtClean="0"/>
            </a:br>
            <a:r>
              <a:rPr lang="pl-PL" dirty="0" smtClean="0"/>
              <a:t>niezależnie od masy </a:t>
            </a:r>
            <a:br>
              <a:rPr lang="pl-PL" dirty="0" smtClean="0"/>
            </a:br>
            <a:r>
              <a:rPr lang="pl-PL" dirty="0" smtClean="0"/>
              <a:t>spadają na Ziemię </a:t>
            </a:r>
            <a:br>
              <a:rPr lang="pl-PL" dirty="0" smtClean="0"/>
            </a:br>
            <a:r>
              <a:rPr lang="pl-PL" dirty="0" smtClean="0"/>
              <a:t>z jednakowym </a:t>
            </a:r>
            <a:br>
              <a:rPr lang="pl-PL" dirty="0" smtClean="0"/>
            </a:br>
            <a:r>
              <a:rPr lang="pl-PL" dirty="0" smtClean="0"/>
              <a:t>przyspieszeniem!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3.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Cel: wyznaczenie przyspieszenia ziemskiego</a:t>
            </a:r>
          </a:p>
          <a:p>
            <a:r>
              <a:rPr lang="pl-PL" dirty="0"/>
              <a:t>Droga w ruchu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jednostajnie </a:t>
            </a:r>
            <a:br>
              <a:rPr lang="pl-PL" dirty="0" smtClean="0"/>
            </a:br>
            <a:r>
              <a:rPr lang="pl-PL" dirty="0" smtClean="0"/>
              <a:t>przyspieszonym</a:t>
            </a:r>
            <a:r>
              <a:rPr lang="pl-PL" dirty="0"/>
              <a:t>:</a:t>
            </a:r>
          </a:p>
          <a:p>
            <a:endParaRPr lang="pl-PL" dirty="0"/>
          </a:p>
        </p:txBody>
      </p:sp>
      <p:grpSp>
        <p:nvGrpSpPr>
          <p:cNvPr id="16" name="Group 15"/>
          <p:cNvGrpSpPr/>
          <p:nvPr/>
        </p:nvGrpSpPr>
        <p:grpSpPr>
          <a:xfrm>
            <a:off x="3491880" y="1916832"/>
            <a:ext cx="5554864" cy="3959596"/>
            <a:chOff x="3491880" y="2267628"/>
            <a:chExt cx="5554864" cy="3959596"/>
          </a:xfrm>
        </p:grpSpPr>
        <p:sp>
          <p:nvSpPr>
            <p:cNvPr id="14" name="pole tekstowe 13"/>
            <p:cNvSpPr txBox="1"/>
            <p:nvPr/>
          </p:nvSpPr>
          <p:spPr>
            <a:xfrm>
              <a:off x="6319562" y="2267628"/>
              <a:ext cx="95853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 smtClean="0">
                  <a:solidFill>
                    <a:prstClr val="black"/>
                  </a:solidFill>
                </a:rPr>
                <a:t>silniczek</a:t>
              </a:r>
              <a:endParaRPr lang="pl-PL" dirty="0">
                <a:solidFill>
                  <a:prstClr val="black"/>
                </a:solidFill>
              </a:endParaRPr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3491880" y="2643182"/>
              <a:ext cx="5554864" cy="3584042"/>
              <a:chOff x="2000232" y="2643182"/>
              <a:chExt cx="5554864" cy="3584042"/>
            </a:xfrm>
          </p:grpSpPr>
          <p:cxnSp>
            <p:nvCxnSpPr>
              <p:cNvPr id="5" name="Łącznik prosty 4"/>
              <p:cNvCxnSpPr/>
              <p:nvPr/>
            </p:nvCxnSpPr>
            <p:spPr>
              <a:xfrm rot="5400000">
                <a:off x="3357554" y="4357694"/>
                <a:ext cx="3429024" cy="1588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Prostokąt 5"/>
              <p:cNvSpPr/>
              <p:nvPr/>
            </p:nvSpPr>
            <p:spPr>
              <a:xfrm>
                <a:off x="5072066" y="2643182"/>
                <a:ext cx="428628" cy="214314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>
                  <a:solidFill>
                    <a:prstClr val="white"/>
                  </a:solidFill>
                </a:endParaRPr>
              </a:p>
            </p:txBody>
          </p:sp>
          <p:sp>
            <p:nvSpPr>
              <p:cNvPr id="7" name="Elipsa 6"/>
              <p:cNvSpPr/>
              <p:nvPr/>
            </p:nvSpPr>
            <p:spPr>
              <a:xfrm>
                <a:off x="5500694" y="2643182"/>
                <a:ext cx="285752" cy="285752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Prostokąt 7"/>
              <p:cNvSpPr/>
              <p:nvPr/>
            </p:nvSpPr>
            <p:spPr>
              <a:xfrm>
                <a:off x="5429256" y="5929330"/>
                <a:ext cx="500066" cy="142876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Prostokąt 8"/>
              <p:cNvSpPr/>
              <p:nvPr/>
            </p:nvSpPr>
            <p:spPr>
              <a:xfrm>
                <a:off x="3143240" y="5286388"/>
                <a:ext cx="785818" cy="78581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Dowolny kształt 9"/>
              <p:cNvSpPr/>
              <p:nvPr/>
            </p:nvSpPr>
            <p:spPr>
              <a:xfrm>
                <a:off x="3914775" y="2796387"/>
                <a:ext cx="1243013" cy="2847176"/>
              </a:xfrm>
              <a:custGeom>
                <a:avLst/>
                <a:gdLst>
                  <a:gd name="connsiteX0" fmla="*/ 0 w 1243013"/>
                  <a:gd name="connsiteY0" fmla="*/ 2847176 h 2847176"/>
                  <a:gd name="connsiteX1" fmla="*/ 85725 w 1243013"/>
                  <a:gd name="connsiteY1" fmla="*/ 2818601 h 2847176"/>
                  <a:gd name="connsiteX2" fmla="*/ 171450 w 1243013"/>
                  <a:gd name="connsiteY2" fmla="*/ 2775738 h 2847176"/>
                  <a:gd name="connsiteX3" fmla="*/ 242888 w 1243013"/>
                  <a:gd name="connsiteY3" fmla="*/ 2690013 h 2847176"/>
                  <a:gd name="connsiteX4" fmla="*/ 314325 w 1243013"/>
                  <a:gd name="connsiteY4" fmla="*/ 2590001 h 2847176"/>
                  <a:gd name="connsiteX5" fmla="*/ 328613 w 1243013"/>
                  <a:gd name="connsiteY5" fmla="*/ 2518563 h 2847176"/>
                  <a:gd name="connsiteX6" fmla="*/ 357188 w 1243013"/>
                  <a:gd name="connsiteY6" fmla="*/ 2475701 h 2847176"/>
                  <a:gd name="connsiteX7" fmla="*/ 385763 w 1243013"/>
                  <a:gd name="connsiteY7" fmla="*/ 2389976 h 2847176"/>
                  <a:gd name="connsiteX8" fmla="*/ 385763 w 1243013"/>
                  <a:gd name="connsiteY8" fmla="*/ 2389976 h 2847176"/>
                  <a:gd name="connsiteX9" fmla="*/ 414338 w 1243013"/>
                  <a:gd name="connsiteY9" fmla="*/ 2247101 h 2847176"/>
                  <a:gd name="connsiteX10" fmla="*/ 442913 w 1243013"/>
                  <a:gd name="connsiteY10" fmla="*/ 2132801 h 2847176"/>
                  <a:gd name="connsiteX11" fmla="*/ 471488 w 1243013"/>
                  <a:gd name="connsiteY11" fmla="*/ 2032788 h 2847176"/>
                  <a:gd name="connsiteX12" fmla="*/ 500063 w 1243013"/>
                  <a:gd name="connsiteY12" fmla="*/ 1918488 h 2847176"/>
                  <a:gd name="connsiteX13" fmla="*/ 514350 w 1243013"/>
                  <a:gd name="connsiteY13" fmla="*/ 1732751 h 2847176"/>
                  <a:gd name="connsiteX14" fmla="*/ 528638 w 1243013"/>
                  <a:gd name="connsiteY14" fmla="*/ 1689888 h 2847176"/>
                  <a:gd name="connsiteX15" fmla="*/ 542925 w 1243013"/>
                  <a:gd name="connsiteY15" fmla="*/ 1532726 h 2847176"/>
                  <a:gd name="connsiteX16" fmla="*/ 571500 w 1243013"/>
                  <a:gd name="connsiteY16" fmla="*/ 1447001 h 2847176"/>
                  <a:gd name="connsiteX17" fmla="*/ 585788 w 1243013"/>
                  <a:gd name="connsiteY17" fmla="*/ 1361276 h 2847176"/>
                  <a:gd name="connsiteX18" fmla="*/ 600075 w 1243013"/>
                  <a:gd name="connsiteY18" fmla="*/ 1318413 h 2847176"/>
                  <a:gd name="connsiteX19" fmla="*/ 614363 w 1243013"/>
                  <a:gd name="connsiteY19" fmla="*/ 1261263 h 2847176"/>
                  <a:gd name="connsiteX20" fmla="*/ 642938 w 1243013"/>
                  <a:gd name="connsiteY20" fmla="*/ 1089813 h 2847176"/>
                  <a:gd name="connsiteX21" fmla="*/ 657225 w 1243013"/>
                  <a:gd name="connsiteY21" fmla="*/ 1032663 h 2847176"/>
                  <a:gd name="connsiteX22" fmla="*/ 685800 w 1243013"/>
                  <a:gd name="connsiteY22" fmla="*/ 989801 h 2847176"/>
                  <a:gd name="connsiteX23" fmla="*/ 714375 w 1243013"/>
                  <a:gd name="connsiteY23" fmla="*/ 889788 h 2847176"/>
                  <a:gd name="connsiteX24" fmla="*/ 757238 w 1243013"/>
                  <a:gd name="connsiteY24" fmla="*/ 832638 h 2847176"/>
                  <a:gd name="connsiteX25" fmla="*/ 771525 w 1243013"/>
                  <a:gd name="connsiteY25" fmla="*/ 775488 h 2847176"/>
                  <a:gd name="connsiteX26" fmla="*/ 828675 w 1243013"/>
                  <a:gd name="connsiteY26" fmla="*/ 675476 h 2847176"/>
                  <a:gd name="connsiteX27" fmla="*/ 871538 w 1243013"/>
                  <a:gd name="connsiteY27" fmla="*/ 561176 h 2847176"/>
                  <a:gd name="connsiteX28" fmla="*/ 928688 w 1243013"/>
                  <a:gd name="connsiteY28" fmla="*/ 461163 h 2847176"/>
                  <a:gd name="connsiteX29" fmla="*/ 957263 w 1243013"/>
                  <a:gd name="connsiteY29" fmla="*/ 375438 h 2847176"/>
                  <a:gd name="connsiteX30" fmla="*/ 971550 w 1243013"/>
                  <a:gd name="connsiteY30" fmla="*/ 332576 h 2847176"/>
                  <a:gd name="connsiteX31" fmla="*/ 1028700 w 1243013"/>
                  <a:gd name="connsiteY31" fmla="*/ 246851 h 2847176"/>
                  <a:gd name="connsiteX32" fmla="*/ 1071563 w 1243013"/>
                  <a:gd name="connsiteY32" fmla="*/ 203988 h 2847176"/>
                  <a:gd name="connsiteX33" fmla="*/ 1128713 w 1243013"/>
                  <a:gd name="connsiteY33" fmla="*/ 118263 h 2847176"/>
                  <a:gd name="connsiteX34" fmla="*/ 1157288 w 1243013"/>
                  <a:gd name="connsiteY34" fmla="*/ 75401 h 2847176"/>
                  <a:gd name="connsiteX35" fmla="*/ 1200150 w 1243013"/>
                  <a:gd name="connsiteY35" fmla="*/ 46826 h 2847176"/>
                  <a:gd name="connsiteX36" fmla="*/ 1243013 w 1243013"/>
                  <a:gd name="connsiteY36" fmla="*/ 3963 h 28471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1243013" h="2847176">
                    <a:moveTo>
                      <a:pt x="0" y="2847176"/>
                    </a:moveTo>
                    <a:cubicBezTo>
                      <a:pt x="28575" y="2837651"/>
                      <a:pt x="60663" y="2835309"/>
                      <a:pt x="85725" y="2818601"/>
                    </a:cubicBezTo>
                    <a:cubicBezTo>
                      <a:pt x="141119" y="2781672"/>
                      <a:pt x="112298" y="2795456"/>
                      <a:pt x="171450" y="2775738"/>
                    </a:cubicBezTo>
                    <a:cubicBezTo>
                      <a:pt x="234608" y="2681002"/>
                      <a:pt x="160378" y="2786275"/>
                      <a:pt x="242888" y="2690013"/>
                    </a:cubicBezTo>
                    <a:cubicBezTo>
                      <a:pt x="269467" y="2659004"/>
                      <a:pt x="291712" y="2623920"/>
                      <a:pt x="314325" y="2590001"/>
                    </a:cubicBezTo>
                    <a:cubicBezTo>
                      <a:pt x="319088" y="2566188"/>
                      <a:pt x="320086" y="2541301"/>
                      <a:pt x="328613" y="2518563"/>
                    </a:cubicBezTo>
                    <a:cubicBezTo>
                      <a:pt x="334642" y="2502485"/>
                      <a:pt x="350214" y="2491392"/>
                      <a:pt x="357188" y="2475701"/>
                    </a:cubicBezTo>
                    <a:cubicBezTo>
                      <a:pt x="369421" y="2448176"/>
                      <a:pt x="376238" y="2418551"/>
                      <a:pt x="385763" y="2389976"/>
                    </a:cubicBezTo>
                    <a:lnTo>
                      <a:pt x="385763" y="2389976"/>
                    </a:lnTo>
                    <a:cubicBezTo>
                      <a:pt x="430826" y="2209717"/>
                      <a:pt x="361783" y="2492355"/>
                      <a:pt x="414338" y="2247101"/>
                    </a:cubicBezTo>
                    <a:cubicBezTo>
                      <a:pt x="422567" y="2208700"/>
                      <a:pt x="430494" y="2170058"/>
                      <a:pt x="442913" y="2132801"/>
                    </a:cubicBezTo>
                    <a:cubicBezTo>
                      <a:pt x="458821" y="2085075"/>
                      <a:pt x="459530" y="2086601"/>
                      <a:pt x="471488" y="2032788"/>
                    </a:cubicBezTo>
                    <a:cubicBezTo>
                      <a:pt x="494477" y="1929338"/>
                      <a:pt x="474530" y="1995084"/>
                      <a:pt x="500063" y="1918488"/>
                    </a:cubicBezTo>
                    <a:cubicBezTo>
                      <a:pt x="504825" y="1856576"/>
                      <a:pt x="506648" y="1794367"/>
                      <a:pt x="514350" y="1732751"/>
                    </a:cubicBezTo>
                    <a:cubicBezTo>
                      <a:pt x="516218" y="1717807"/>
                      <a:pt x="526508" y="1704797"/>
                      <a:pt x="528638" y="1689888"/>
                    </a:cubicBezTo>
                    <a:cubicBezTo>
                      <a:pt x="536077" y="1637813"/>
                      <a:pt x="533783" y="1584529"/>
                      <a:pt x="542925" y="1532726"/>
                    </a:cubicBezTo>
                    <a:cubicBezTo>
                      <a:pt x="548159" y="1503064"/>
                      <a:pt x="566548" y="1476712"/>
                      <a:pt x="571500" y="1447001"/>
                    </a:cubicBezTo>
                    <a:cubicBezTo>
                      <a:pt x="576263" y="1418426"/>
                      <a:pt x="579504" y="1389555"/>
                      <a:pt x="585788" y="1361276"/>
                    </a:cubicBezTo>
                    <a:cubicBezTo>
                      <a:pt x="589055" y="1346574"/>
                      <a:pt x="595938" y="1332894"/>
                      <a:pt x="600075" y="1318413"/>
                    </a:cubicBezTo>
                    <a:cubicBezTo>
                      <a:pt x="605469" y="1299532"/>
                      <a:pt x="610103" y="1280432"/>
                      <a:pt x="614363" y="1261263"/>
                    </a:cubicBezTo>
                    <a:cubicBezTo>
                      <a:pt x="643972" y="1128025"/>
                      <a:pt x="613127" y="1253775"/>
                      <a:pt x="642938" y="1089813"/>
                    </a:cubicBezTo>
                    <a:cubicBezTo>
                      <a:pt x="646451" y="1070493"/>
                      <a:pt x="649490" y="1050712"/>
                      <a:pt x="657225" y="1032663"/>
                    </a:cubicBezTo>
                    <a:cubicBezTo>
                      <a:pt x="663989" y="1016880"/>
                      <a:pt x="676275" y="1004088"/>
                      <a:pt x="685800" y="989801"/>
                    </a:cubicBezTo>
                    <a:cubicBezTo>
                      <a:pt x="688892" y="977434"/>
                      <a:pt x="705267" y="905726"/>
                      <a:pt x="714375" y="889788"/>
                    </a:cubicBezTo>
                    <a:cubicBezTo>
                      <a:pt x="726189" y="869113"/>
                      <a:pt x="742950" y="851688"/>
                      <a:pt x="757238" y="832638"/>
                    </a:cubicBezTo>
                    <a:cubicBezTo>
                      <a:pt x="762000" y="813588"/>
                      <a:pt x="764630" y="793874"/>
                      <a:pt x="771525" y="775488"/>
                    </a:cubicBezTo>
                    <a:cubicBezTo>
                      <a:pt x="787062" y="734054"/>
                      <a:pt x="804988" y="711006"/>
                      <a:pt x="828675" y="675476"/>
                    </a:cubicBezTo>
                    <a:cubicBezTo>
                      <a:pt x="844302" y="612971"/>
                      <a:pt x="838332" y="619286"/>
                      <a:pt x="871538" y="561176"/>
                    </a:cubicBezTo>
                    <a:cubicBezTo>
                      <a:pt x="905903" y="501036"/>
                      <a:pt x="899905" y="533120"/>
                      <a:pt x="928688" y="461163"/>
                    </a:cubicBezTo>
                    <a:cubicBezTo>
                      <a:pt x="939875" y="433197"/>
                      <a:pt x="947738" y="404013"/>
                      <a:pt x="957263" y="375438"/>
                    </a:cubicBezTo>
                    <a:cubicBezTo>
                      <a:pt x="962025" y="361151"/>
                      <a:pt x="963196" y="345107"/>
                      <a:pt x="971550" y="332576"/>
                    </a:cubicBezTo>
                    <a:cubicBezTo>
                      <a:pt x="990600" y="304001"/>
                      <a:pt x="1004416" y="271135"/>
                      <a:pt x="1028700" y="246851"/>
                    </a:cubicBezTo>
                    <a:cubicBezTo>
                      <a:pt x="1042988" y="232563"/>
                      <a:pt x="1059158" y="219937"/>
                      <a:pt x="1071563" y="203988"/>
                    </a:cubicBezTo>
                    <a:cubicBezTo>
                      <a:pt x="1092648" y="176879"/>
                      <a:pt x="1109663" y="146838"/>
                      <a:pt x="1128713" y="118263"/>
                    </a:cubicBezTo>
                    <a:cubicBezTo>
                      <a:pt x="1138238" y="103976"/>
                      <a:pt x="1143001" y="84926"/>
                      <a:pt x="1157288" y="75401"/>
                    </a:cubicBezTo>
                    <a:lnTo>
                      <a:pt x="1200150" y="46826"/>
                    </a:lnTo>
                    <a:cubicBezTo>
                      <a:pt x="1231367" y="0"/>
                      <a:pt x="1211553" y="3963"/>
                      <a:pt x="1243013" y="3963"/>
                    </a:cubicBezTo>
                  </a:path>
                </a:pathLst>
              </a:cu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pl-PL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Dowolny kształt 10"/>
              <p:cNvSpPr/>
              <p:nvPr/>
            </p:nvSpPr>
            <p:spPr>
              <a:xfrm>
                <a:off x="3943350" y="5772150"/>
                <a:ext cx="1500188" cy="230577"/>
              </a:xfrm>
              <a:custGeom>
                <a:avLst/>
                <a:gdLst>
                  <a:gd name="connsiteX0" fmla="*/ 0 w 1500188"/>
                  <a:gd name="connsiteY0" fmla="*/ 0 h 230577"/>
                  <a:gd name="connsiteX1" fmla="*/ 414338 w 1500188"/>
                  <a:gd name="connsiteY1" fmla="*/ 14288 h 230577"/>
                  <a:gd name="connsiteX2" fmla="*/ 557213 w 1500188"/>
                  <a:gd name="connsiteY2" fmla="*/ 28575 h 230577"/>
                  <a:gd name="connsiteX3" fmla="*/ 771525 w 1500188"/>
                  <a:gd name="connsiteY3" fmla="*/ 42863 h 230577"/>
                  <a:gd name="connsiteX4" fmla="*/ 842963 w 1500188"/>
                  <a:gd name="connsiteY4" fmla="*/ 57150 h 230577"/>
                  <a:gd name="connsiteX5" fmla="*/ 885825 w 1500188"/>
                  <a:gd name="connsiteY5" fmla="*/ 71438 h 230577"/>
                  <a:gd name="connsiteX6" fmla="*/ 971550 w 1500188"/>
                  <a:gd name="connsiteY6" fmla="*/ 85725 h 230577"/>
                  <a:gd name="connsiteX7" fmla="*/ 1100138 w 1500188"/>
                  <a:gd name="connsiteY7" fmla="*/ 128588 h 230577"/>
                  <a:gd name="connsiteX8" fmla="*/ 1143000 w 1500188"/>
                  <a:gd name="connsiteY8" fmla="*/ 142875 h 230577"/>
                  <a:gd name="connsiteX9" fmla="*/ 1185863 w 1500188"/>
                  <a:gd name="connsiteY9" fmla="*/ 171450 h 230577"/>
                  <a:gd name="connsiteX10" fmla="*/ 1271588 w 1500188"/>
                  <a:gd name="connsiteY10" fmla="*/ 200025 h 230577"/>
                  <a:gd name="connsiteX11" fmla="*/ 1428750 w 1500188"/>
                  <a:gd name="connsiteY11" fmla="*/ 228600 h 230577"/>
                  <a:gd name="connsiteX12" fmla="*/ 1500188 w 1500188"/>
                  <a:gd name="connsiteY12" fmla="*/ 228600 h 230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500188" h="230577">
                    <a:moveTo>
                      <a:pt x="0" y="0"/>
                    </a:moveTo>
                    <a:lnTo>
                      <a:pt x="414338" y="14288"/>
                    </a:lnTo>
                    <a:cubicBezTo>
                      <a:pt x="462138" y="16739"/>
                      <a:pt x="509503" y="24758"/>
                      <a:pt x="557213" y="28575"/>
                    </a:cubicBezTo>
                    <a:cubicBezTo>
                      <a:pt x="628581" y="34284"/>
                      <a:pt x="700088" y="38100"/>
                      <a:pt x="771525" y="42863"/>
                    </a:cubicBezTo>
                    <a:cubicBezTo>
                      <a:pt x="795338" y="47625"/>
                      <a:pt x="819404" y="51260"/>
                      <a:pt x="842963" y="57150"/>
                    </a:cubicBezTo>
                    <a:cubicBezTo>
                      <a:pt x="857574" y="60803"/>
                      <a:pt x="871123" y="68171"/>
                      <a:pt x="885825" y="71438"/>
                    </a:cubicBezTo>
                    <a:cubicBezTo>
                      <a:pt x="914104" y="77722"/>
                      <a:pt x="942975" y="80963"/>
                      <a:pt x="971550" y="85725"/>
                    </a:cubicBezTo>
                    <a:lnTo>
                      <a:pt x="1100138" y="128588"/>
                    </a:lnTo>
                    <a:lnTo>
                      <a:pt x="1143000" y="142875"/>
                    </a:lnTo>
                    <a:cubicBezTo>
                      <a:pt x="1157288" y="152400"/>
                      <a:pt x="1170171" y="164476"/>
                      <a:pt x="1185863" y="171450"/>
                    </a:cubicBezTo>
                    <a:cubicBezTo>
                      <a:pt x="1213388" y="183683"/>
                      <a:pt x="1242367" y="192719"/>
                      <a:pt x="1271588" y="200025"/>
                    </a:cubicBezTo>
                    <a:cubicBezTo>
                      <a:pt x="1336535" y="216262"/>
                      <a:pt x="1351956" y="222201"/>
                      <a:pt x="1428750" y="228600"/>
                    </a:cubicBezTo>
                    <a:cubicBezTo>
                      <a:pt x="1452480" y="230577"/>
                      <a:pt x="1476375" y="228600"/>
                      <a:pt x="1500188" y="228600"/>
                    </a:cubicBezTo>
                  </a:path>
                </a:pathLst>
              </a:cu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pl-PL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pole tekstowe 11"/>
              <p:cNvSpPr txBox="1"/>
              <p:nvPr/>
            </p:nvSpPr>
            <p:spPr>
              <a:xfrm>
                <a:off x="2000232" y="5715016"/>
                <a:ext cx="11031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dirty="0" smtClean="0">
                    <a:solidFill>
                      <a:prstClr val="black"/>
                    </a:solidFill>
                  </a:rPr>
                  <a:t>sterownik</a:t>
                </a:r>
                <a:endParaRPr lang="pl-PL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pole tekstowe 12"/>
              <p:cNvSpPr txBox="1"/>
              <p:nvPr/>
            </p:nvSpPr>
            <p:spPr>
              <a:xfrm>
                <a:off x="5857884" y="2714620"/>
                <a:ext cx="67146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dirty="0" smtClean="0">
                    <a:solidFill>
                      <a:prstClr val="black"/>
                    </a:solidFill>
                  </a:rPr>
                  <a:t>kulka</a:t>
                </a:r>
                <a:endParaRPr lang="pl-PL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pole tekstowe 14"/>
              <p:cNvSpPr txBox="1"/>
              <p:nvPr/>
            </p:nvSpPr>
            <p:spPr>
              <a:xfrm>
                <a:off x="6000760" y="5857892"/>
                <a:ext cx="155433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dirty="0" smtClean="0">
                    <a:solidFill>
                      <a:prstClr val="black"/>
                    </a:solidFill>
                  </a:rPr>
                  <a:t>Czujnik dotyku</a:t>
                </a:r>
                <a:endParaRPr lang="pl-PL" dirty="0">
                  <a:solidFill>
                    <a:prstClr val="black"/>
                  </a:solidFill>
                </a:endParaRPr>
              </a:p>
            </p:txBody>
          </p:sp>
        </p:grpSp>
        <p:cxnSp>
          <p:nvCxnSpPr>
            <p:cNvPr id="17" name="Łącznik prosty ze strzałką 16"/>
            <p:cNvCxnSpPr/>
            <p:nvPr/>
          </p:nvCxnSpPr>
          <p:spPr>
            <a:xfrm rot="16200000" flipV="1">
              <a:off x="4549166" y="4250537"/>
              <a:ext cx="3143272" cy="71438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pole tekstowe 17"/>
            <p:cNvSpPr txBox="1"/>
            <p:nvPr/>
          </p:nvSpPr>
          <p:spPr>
            <a:xfrm>
              <a:off x="6156521" y="4214818"/>
              <a:ext cx="2744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b="1" dirty="0" smtClean="0">
                  <a:solidFill>
                    <a:prstClr val="black"/>
                  </a:solidFill>
                </a:rPr>
                <a:t>s</a:t>
              </a:r>
              <a:endParaRPr lang="pl-PL" b="1" dirty="0">
                <a:solidFill>
                  <a:prstClr val="black"/>
                </a:solidFill>
              </a:endParaRPr>
            </a:p>
          </p:txBody>
        </p:sp>
      </p:grp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1985752"/>
              </p:ext>
            </p:extLst>
          </p:nvPr>
        </p:nvGraphicFramePr>
        <p:xfrm>
          <a:off x="500612" y="3274007"/>
          <a:ext cx="1394580" cy="11800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Equation" r:id="rId3" imgW="495000" imgH="419040" progId="Equation.3">
                  <p:embed/>
                </p:oleObj>
              </mc:Choice>
              <mc:Fallback>
                <p:oleObj name="Equation" r:id="rId3" imgW="495000" imgH="419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0612" y="3274007"/>
                        <a:ext cx="1394580" cy="11800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3.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Wysokość  s =</a:t>
            </a:r>
          </a:p>
          <a:p>
            <a:r>
              <a:rPr lang="pl-PL" dirty="0" smtClean="0"/>
              <a:t>Czas spadku t =</a:t>
            </a:r>
          </a:p>
          <a:p>
            <a:r>
              <a:rPr lang="pl-PL" dirty="0" smtClean="0"/>
              <a:t>Obliczenie przyspieszenia ziemskiego: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 domowe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Telewizor został wyrzucony z 7 piętra wieżowca.</a:t>
            </a:r>
            <a:br>
              <a:rPr lang="pl-PL" dirty="0"/>
            </a:br>
            <a:r>
              <a:rPr lang="pl-PL" dirty="0"/>
              <a:t>a) jakim ruchem porusza się telewizor?</a:t>
            </a:r>
            <a:br>
              <a:rPr lang="pl-PL" dirty="0"/>
            </a:br>
            <a:r>
              <a:rPr lang="pl-PL" dirty="0"/>
              <a:t>b) jaką wartość ma jego </a:t>
            </a:r>
            <a:r>
              <a:rPr lang="pl-PL" dirty="0" smtClean="0"/>
              <a:t>przyspieszenie?</a:t>
            </a:r>
            <a:br>
              <a:rPr lang="pl-PL" dirty="0" smtClean="0"/>
            </a:br>
            <a:r>
              <a:rPr lang="pl-PL" dirty="0" smtClean="0"/>
              <a:t>c</a:t>
            </a:r>
            <a:r>
              <a:rPr lang="pl-PL" dirty="0"/>
              <a:t>) z jaką prędkością zderzy się on z Ziemią?</a:t>
            </a:r>
          </a:p>
          <a:p>
            <a:r>
              <a:rPr lang="pl-PL" dirty="0"/>
              <a:t>Czas spadania w ruchu jednostajnie przyspieszonym można obliczyć ze </a:t>
            </a:r>
            <a:r>
              <a:rPr lang="pl-PL" dirty="0" smtClean="0"/>
              <a:t>wzoru: </a:t>
            </a:r>
            <a:endParaRPr lang="pl-PL" dirty="0"/>
          </a:p>
          <a:p>
            <a:endParaRPr lang="pl-PL" dirty="0"/>
          </a:p>
          <a:p>
            <a:r>
              <a:rPr lang="pl-PL" dirty="0"/>
              <a:t>( jest to przekształcenie wzoru z doświadczenia 3</a:t>
            </a:r>
            <a:r>
              <a:rPr lang="pl-PL" dirty="0" smtClean="0"/>
              <a:t>)</a:t>
            </a:r>
            <a:endParaRPr lang="pl-PL" dirty="0"/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5890289"/>
              </p:ext>
            </p:extLst>
          </p:nvPr>
        </p:nvGraphicFramePr>
        <p:xfrm>
          <a:off x="4103948" y="4335690"/>
          <a:ext cx="936104" cy="7619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4" name="Equation" r:id="rId3" imgW="545760" imgH="444240" progId="Equation.3">
                  <p:embed/>
                </p:oleObj>
              </mc:Choice>
              <mc:Fallback>
                <p:oleObj name="Equation" r:id="rId3" imgW="545760" imgH="4442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103948" y="4335690"/>
                        <a:ext cx="936104" cy="7619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Gimli </a:t>
            </a:r>
            <a:r>
              <a:rPr lang="pl-PL" dirty="0" err="1" smtClean="0"/>
              <a:t>Glider</a:t>
            </a:r>
            <a:r>
              <a:rPr lang="pl-PL" dirty="0" smtClean="0"/>
              <a:t> </a:t>
            </a:r>
            <a:br>
              <a:rPr lang="pl-PL" dirty="0" smtClean="0"/>
            </a:br>
            <a:r>
              <a:rPr lang="pl-PL" dirty="0" smtClean="0"/>
              <a:t>Opory </a:t>
            </a:r>
            <a:r>
              <a:rPr lang="pl-PL" dirty="0" smtClean="0"/>
              <a:t>ruchu</a:t>
            </a:r>
            <a:endParaRPr lang="pl-PL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Mechanika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pl-PL" dirty="0" smtClean="0"/>
              <a:t>Doświadczenie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Sprawdzenie słuszności pierwszej zasady dynamiki Newtona</a:t>
            </a:r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r>
              <a:rPr lang="pl-PL" dirty="0"/>
              <a:t>Jakie wnioski?</a:t>
            </a:r>
          </a:p>
          <a:p>
            <a:r>
              <a:rPr lang="pl-PL" dirty="0"/>
              <a:t>Czy pierwsza zasada dynamiki Newtona jest błędna</a:t>
            </a:r>
            <a:r>
              <a:rPr lang="pl-PL" dirty="0" smtClean="0"/>
              <a:t>?</a:t>
            </a:r>
            <a:endParaRPr lang="pl-PL" dirty="0"/>
          </a:p>
        </p:txBody>
      </p:sp>
      <p:pic>
        <p:nvPicPr>
          <p:cNvPr id="13314" name="Picture 2" descr="http://goldco.pl/wp-content/uploads/2012/10/2013-1oz-Australijski-KangurAustralian-Kangaroo-Rewers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71802" y="2000240"/>
            <a:ext cx="3119426" cy="31194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Doświadczenie 2.</a:t>
            </a:r>
            <a:br>
              <a:rPr lang="pl-PL" smtClean="0"/>
            </a:br>
            <a:r>
              <a:rPr lang="pl-PL" smtClean="0"/>
              <a:t>Ruch po podłożu o różnej gładkości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Obserwacje: </a:t>
            </a:r>
          </a:p>
          <a:p>
            <a:r>
              <a:rPr lang="pl-PL" dirty="0" smtClean="0"/>
              <a:t>Moneta na stole przebyła większy dystans </a:t>
            </a:r>
            <a:br>
              <a:rPr lang="pl-PL" dirty="0" smtClean="0"/>
            </a:br>
            <a:r>
              <a:rPr lang="pl-PL" dirty="0" smtClean="0"/>
              <a:t>niż moneta poruszająca się po papierze ściernym.</a:t>
            </a:r>
          </a:p>
          <a:p>
            <a:r>
              <a:rPr lang="pl-PL" dirty="0" smtClean="0"/>
              <a:t>Wniosek: </a:t>
            </a:r>
          </a:p>
          <a:p>
            <a:r>
              <a:rPr lang="pl-PL" spc="-30" dirty="0" smtClean="0"/>
              <a:t>Podłoże po którym porusza się moneta, wyhamowuje ją.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Ruch monety zależy od gładkości podłoża.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Siła tarcia</a:t>
            </a:r>
            <a:endParaRPr lang="pl-PL" dirty="0"/>
          </a:p>
        </p:txBody>
      </p:sp>
      <p:sp>
        <p:nvSpPr>
          <p:cNvPr id="8" name="Prostokąt 7"/>
          <p:cNvSpPr/>
          <p:nvPr/>
        </p:nvSpPr>
        <p:spPr>
          <a:xfrm>
            <a:off x="2714612" y="1571612"/>
            <a:ext cx="3357586" cy="357190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17999">
                <a:schemeClr val="accent6">
                  <a:lumMod val="60000"/>
                  <a:lumOff val="40000"/>
                </a:schemeClr>
              </a:gs>
              <a:gs pos="36000">
                <a:schemeClr val="accent6">
                  <a:lumMod val="75000"/>
                </a:schemeClr>
              </a:gs>
              <a:gs pos="61000">
                <a:schemeClr val="accent6">
                  <a:lumMod val="75000"/>
                </a:schemeClr>
              </a:gs>
              <a:gs pos="82001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prstClr val="white"/>
                </a:solidFill>
              </a:rPr>
              <a:t>moneta</a:t>
            </a:r>
            <a:endParaRPr lang="pl-PL" dirty="0">
              <a:solidFill>
                <a:prstClr val="white"/>
              </a:solidFill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42910" y="1928802"/>
            <a:ext cx="7858180" cy="5000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prstClr val="white"/>
                </a:solidFill>
              </a:rPr>
              <a:t>stół</a:t>
            </a:r>
            <a:endParaRPr lang="pl-PL" dirty="0">
              <a:solidFill>
                <a:prstClr val="white"/>
              </a:solidFill>
            </a:endParaRPr>
          </a:p>
        </p:txBody>
      </p:sp>
      <p:pic>
        <p:nvPicPr>
          <p:cNvPr id="15362" name="Picture 2" descr="http://us.cdn3.123rf.com/168nwm/chudtsankov/chudtsankov1203/chudtsankov120300015/12493445-nakreslone-lupa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54" y="1643050"/>
            <a:ext cx="713104" cy="928694"/>
          </a:xfrm>
          <a:prstGeom prst="rect">
            <a:avLst/>
          </a:prstGeom>
          <a:noFill/>
        </p:spPr>
      </p:pic>
      <p:sp>
        <p:nvSpPr>
          <p:cNvPr id="11" name="Strzałka w dół 10"/>
          <p:cNvSpPr/>
          <p:nvPr/>
        </p:nvSpPr>
        <p:spPr>
          <a:xfrm rot="5400000">
            <a:off x="2663935" y="2637072"/>
            <a:ext cx="1908000" cy="75600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13" name="Łącznik prosty ze strzałką 12"/>
          <p:cNvCxnSpPr/>
          <p:nvPr/>
        </p:nvCxnSpPr>
        <p:spPr>
          <a:xfrm rot="10800000">
            <a:off x="1785918" y="1714488"/>
            <a:ext cx="2571768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ole tekstowe 13"/>
          <p:cNvSpPr txBox="1"/>
          <p:nvPr/>
        </p:nvSpPr>
        <p:spPr>
          <a:xfrm>
            <a:off x="2143108" y="1357298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i="1" dirty="0" smtClean="0">
                <a:solidFill>
                  <a:prstClr val="black"/>
                </a:solidFill>
              </a:rPr>
              <a:t>v</a:t>
            </a:r>
            <a:endParaRPr lang="pl-PL" i="1" dirty="0">
              <a:solidFill>
                <a:prstClr val="black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600750" y="5062910"/>
            <a:ext cx="6629400" cy="1064706"/>
            <a:chOff x="1600750" y="5487548"/>
            <a:chExt cx="6629400" cy="1064706"/>
          </a:xfrm>
        </p:grpSpPr>
        <p:sp>
          <p:nvSpPr>
            <p:cNvPr id="6" name="Dowolny kształt 5"/>
            <p:cNvSpPr/>
            <p:nvPr/>
          </p:nvSpPr>
          <p:spPr>
            <a:xfrm flipH="1" flipV="1">
              <a:off x="1604728" y="5487548"/>
              <a:ext cx="5806440" cy="713232"/>
            </a:xfrm>
            <a:custGeom>
              <a:avLst/>
              <a:gdLst>
                <a:gd name="connsiteX0" fmla="*/ 0 w 5806440"/>
                <a:gd name="connsiteY0" fmla="*/ 347472 h 713232"/>
                <a:gd name="connsiteX1" fmla="*/ 320040 w 5806440"/>
                <a:gd name="connsiteY1" fmla="*/ 137160 h 713232"/>
                <a:gd name="connsiteX2" fmla="*/ 502920 w 5806440"/>
                <a:gd name="connsiteY2" fmla="*/ 411480 h 713232"/>
                <a:gd name="connsiteX3" fmla="*/ 1024128 w 5806440"/>
                <a:gd name="connsiteY3" fmla="*/ 146304 h 713232"/>
                <a:gd name="connsiteX4" fmla="*/ 1307592 w 5806440"/>
                <a:gd name="connsiteY4" fmla="*/ 530352 h 713232"/>
                <a:gd name="connsiteX5" fmla="*/ 1417320 w 5806440"/>
                <a:gd name="connsiteY5" fmla="*/ 137160 h 713232"/>
                <a:gd name="connsiteX6" fmla="*/ 1737360 w 5806440"/>
                <a:gd name="connsiteY6" fmla="*/ 493776 h 713232"/>
                <a:gd name="connsiteX7" fmla="*/ 2011680 w 5806440"/>
                <a:gd name="connsiteY7" fmla="*/ 118872 h 713232"/>
                <a:gd name="connsiteX8" fmla="*/ 2368296 w 5806440"/>
                <a:gd name="connsiteY8" fmla="*/ 585216 h 713232"/>
                <a:gd name="connsiteX9" fmla="*/ 2852928 w 5806440"/>
                <a:gd name="connsiteY9" fmla="*/ 82296 h 713232"/>
                <a:gd name="connsiteX10" fmla="*/ 3127248 w 5806440"/>
                <a:gd name="connsiteY10" fmla="*/ 585216 h 713232"/>
                <a:gd name="connsiteX11" fmla="*/ 3127248 w 5806440"/>
                <a:gd name="connsiteY11" fmla="*/ 237744 h 713232"/>
                <a:gd name="connsiteX12" fmla="*/ 3200400 w 5806440"/>
                <a:gd name="connsiteY12" fmla="*/ 484632 h 713232"/>
                <a:gd name="connsiteX13" fmla="*/ 3264408 w 5806440"/>
                <a:gd name="connsiteY13" fmla="*/ 274320 h 713232"/>
                <a:gd name="connsiteX14" fmla="*/ 3401568 w 5806440"/>
                <a:gd name="connsiteY14" fmla="*/ 713232 h 713232"/>
                <a:gd name="connsiteX15" fmla="*/ 3474720 w 5806440"/>
                <a:gd name="connsiteY15" fmla="*/ 64008 h 713232"/>
                <a:gd name="connsiteX16" fmla="*/ 3639312 w 5806440"/>
                <a:gd name="connsiteY16" fmla="*/ 448056 h 713232"/>
                <a:gd name="connsiteX17" fmla="*/ 3968496 w 5806440"/>
                <a:gd name="connsiteY17" fmla="*/ 27432 h 713232"/>
                <a:gd name="connsiteX18" fmla="*/ 3986784 w 5806440"/>
                <a:gd name="connsiteY18" fmla="*/ 173736 h 713232"/>
                <a:gd name="connsiteX19" fmla="*/ 4197096 w 5806440"/>
                <a:gd name="connsiteY19" fmla="*/ 0 h 713232"/>
                <a:gd name="connsiteX20" fmla="*/ 4197096 w 5806440"/>
                <a:gd name="connsiteY20" fmla="*/ 292608 h 713232"/>
                <a:gd name="connsiteX21" fmla="*/ 4343400 w 5806440"/>
                <a:gd name="connsiteY21" fmla="*/ 201168 h 713232"/>
                <a:gd name="connsiteX22" fmla="*/ 4434840 w 5806440"/>
                <a:gd name="connsiteY22" fmla="*/ 457200 h 713232"/>
                <a:gd name="connsiteX23" fmla="*/ 4672584 w 5806440"/>
                <a:gd name="connsiteY23" fmla="*/ 530352 h 713232"/>
                <a:gd name="connsiteX24" fmla="*/ 4700016 w 5806440"/>
                <a:gd name="connsiteY24" fmla="*/ 109728 h 713232"/>
                <a:gd name="connsiteX25" fmla="*/ 5065776 w 5806440"/>
                <a:gd name="connsiteY25" fmla="*/ 54864 h 713232"/>
                <a:gd name="connsiteX26" fmla="*/ 5321808 w 5806440"/>
                <a:gd name="connsiteY26" fmla="*/ 301752 h 713232"/>
                <a:gd name="connsiteX27" fmla="*/ 5458968 w 5806440"/>
                <a:gd name="connsiteY27" fmla="*/ 539496 h 713232"/>
                <a:gd name="connsiteX28" fmla="*/ 5806440 w 5806440"/>
                <a:gd name="connsiteY28" fmla="*/ 493776 h 713232"/>
                <a:gd name="connsiteX29" fmla="*/ 5806440 w 5806440"/>
                <a:gd name="connsiteY29" fmla="*/ 493776 h 713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806440" h="713232">
                  <a:moveTo>
                    <a:pt x="0" y="347472"/>
                  </a:moveTo>
                  <a:lnTo>
                    <a:pt x="320040" y="137160"/>
                  </a:lnTo>
                  <a:lnTo>
                    <a:pt x="502920" y="411480"/>
                  </a:lnTo>
                  <a:lnTo>
                    <a:pt x="1024128" y="146304"/>
                  </a:lnTo>
                  <a:lnTo>
                    <a:pt x="1307592" y="530352"/>
                  </a:lnTo>
                  <a:lnTo>
                    <a:pt x="1417320" y="137160"/>
                  </a:lnTo>
                  <a:lnTo>
                    <a:pt x="1737360" y="493776"/>
                  </a:lnTo>
                  <a:lnTo>
                    <a:pt x="2011680" y="118872"/>
                  </a:lnTo>
                  <a:lnTo>
                    <a:pt x="2368296" y="585216"/>
                  </a:lnTo>
                  <a:lnTo>
                    <a:pt x="2852928" y="82296"/>
                  </a:lnTo>
                  <a:lnTo>
                    <a:pt x="3127248" y="585216"/>
                  </a:lnTo>
                  <a:lnTo>
                    <a:pt x="3127248" y="237744"/>
                  </a:lnTo>
                  <a:lnTo>
                    <a:pt x="3200400" y="484632"/>
                  </a:lnTo>
                  <a:lnTo>
                    <a:pt x="3264408" y="274320"/>
                  </a:lnTo>
                  <a:lnTo>
                    <a:pt x="3401568" y="713232"/>
                  </a:lnTo>
                  <a:lnTo>
                    <a:pt x="3474720" y="64008"/>
                  </a:lnTo>
                  <a:lnTo>
                    <a:pt x="3639312" y="448056"/>
                  </a:lnTo>
                  <a:lnTo>
                    <a:pt x="3968496" y="27432"/>
                  </a:lnTo>
                  <a:lnTo>
                    <a:pt x="3986784" y="173736"/>
                  </a:lnTo>
                  <a:lnTo>
                    <a:pt x="4197096" y="0"/>
                  </a:lnTo>
                  <a:lnTo>
                    <a:pt x="4197096" y="292608"/>
                  </a:lnTo>
                  <a:lnTo>
                    <a:pt x="4343400" y="201168"/>
                  </a:lnTo>
                  <a:lnTo>
                    <a:pt x="4434840" y="457200"/>
                  </a:lnTo>
                  <a:lnTo>
                    <a:pt x="4672584" y="530352"/>
                  </a:lnTo>
                  <a:lnTo>
                    <a:pt x="4700016" y="109728"/>
                  </a:lnTo>
                  <a:lnTo>
                    <a:pt x="5065776" y="54864"/>
                  </a:lnTo>
                  <a:lnTo>
                    <a:pt x="5321808" y="301752"/>
                  </a:lnTo>
                  <a:lnTo>
                    <a:pt x="5458968" y="539496"/>
                  </a:lnTo>
                  <a:lnTo>
                    <a:pt x="5806440" y="493776"/>
                  </a:lnTo>
                  <a:lnTo>
                    <a:pt x="5806440" y="493776"/>
                  </a:lnTo>
                </a:path>
              </a:pathLst>
            </a:custGeom>
            <a:ln w="3810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black"/>
                </a:solidFill>
              </a:endParaRPr>
            </a:p>
          </p:txBody>
        </p:sp>
        <p:sp>
          <p:nvSpPr>
            <p:cNvPr id="7" name="Dowolny kształt 6"/>
            <p:cNvSpPr/>
            <p:nvPr/>
          </p:nvSpPr>
          <p:spPr>
            <a:xfrm>
              <a:off x="1600750" y="5839022"/>
              <a:ext cx="6629400" cy="713232"/>
            </a:xfrm>
            <a:custGeom>
              <a:avLst/>
              <a:gdLst>
                <a:gd name="connsiteX0" fmla="*/ 0 w 6629400"/>
                <a:gd name="connsiteY0" fmla="*/ 484632 h 713232"/>
                <a:gd name="connsiteX1" fmla="*/ 256032 w 6629400"/>
                <a:gd name="connsiteY1" fmla="*/ 192024 h 713232"/>
                <a:gd name="connsiteX2" fmla="*/ 438912 w 6629400"/>
                <a:gd name="connsiteY2" fmla="*/ 320040 h 713232"/>
                <a:gd name="connsiteX3" fmla="*/ 566928 w 6629400"/>
                <a:gd name="connsiteY3" fmla="*/ 411480 h 713232"/>
                <a:gd name="connsiteX4" fmla="*/ 621792 w 6629400"/>
                <a:gd name="connsiteY4" fmla="*/ 310896 h 713232"/>
                <a:gd name="connsiteX5" fmla="*/ 841248 w 6629400"/>
                <a:gd name="connsiteY5" fmla="*/ 566928 h 713232"/>
                <a:gd name="connsiteX6" fmla="*/ 932688 w 6629400"/>
                <a:gd name="connsiteY6" fmla="*/ 301752 h 713232"/>
                <a:gd name="connsiteX7" fmla="*/ 1271016 w 6629400"/>
                <a:gd name="connsiteY7" fmla="*/ 713232 h 713232"/>
                <a:gd name="connsiteX8" fmla="*/ 1554480 w 6629400"/>
                <a:gd name="connsiteY8" fmla="*/ 128016 h 713232"/>
                <a:gd name="connsiteX9" fmla="*/ 1636776 w 6629400"/>
                <a:gd name="connsiteY9" fmla="*/ 566928 h 713232"/>
                <a:gd name="connsiteX10" fmla="*/ 1746504 w 6629400"/>
                <a:gd name="connsiteY10" fmla="*/ 411480 h 713232"/>
                <a:gd name="connsiteX11" fmla="*/ 2130552 w 6629400"/>
                <a:gd name="connsiteY11" fmla="*/ 365760 h 713232"/>
                <a:gd name="connsiteX12" fmla="*/ 2185416 w 6629400"/>
                <a:gd name="connsiteY12" fmla="*/ 155448 h 713232"/>
                <a:gd name="connsiteX13" fmla="*/ 2377440 w 6629400"/>
                <a:gd name="connsiteY13" fmla="*/ 429768 h 713232"/>
                <a:gd name="connsiteX14" fmla="*/ 2532888 w 6629400"/>
                <a:gd name="connsiteY14" fmla="*/ 146304 h 713232"/>
                <a:gd name="connsiteX15" fmla="*/ 2779776 w 6629400"/>
                <a:gd name="connsiteY15" fmla="*/ 301752 h 713232"/>
                <a:gd name="connsiteX16" fmla="*/ 3154680 w 6629400"/>
                <a:gd name="connsiteY16" fmla="*/ 310896 h 713232"/>
                <a:gd name="connsiteX17" fmla="*/ 3520440 w 6629400"/>
                <a:gd name="connsiteY17" fmla="*/ 0 h 713232"/>
                <a:gd name="connsiteX18" fmla="*/ 3867912 w 6629400"/>
                <a:gd name="connsiteY18" fmla="*/ 374904 h 713232"/>
                <a:gd name="connsiteX19" fmla="*/ 4297680 w 6629400"/>
                <a:gd name="connsiteY19" fmla="*/ 265176 h 713232"/>
                <a:gd name="connsiteX20" fmla="*/ 4480560 w 6629400"/>
                <a:gd name="connsiteY20" fmla="*/ 283464 h 713232"/>
                <a:gd name="connsiteX21" fmla="*/ 4617720 w 6629400"/>
                <a:gd name="connsiteY21" fmla="*/ 73152 h 713232"/>
                <a:gd name="connsiteX22" fmla="*/ 4882896 w 6629400"/>
                <a:gd name="connsiteY22" fmla="*/ 338328 h 713232"/>
                <a:gd name="connsiteX23" fmla="*/ 5038344 w 6629400"/>
                <a:gd name="connsiteY23" fmla="*/ 109728 h 713232"/>
                <a:gd name="connsiteX24" fmla="*/ 5257800 w 6629400"/>
                <a:gd name="connsiteY24" fmla="*/ 292608 h 713232"/>
                <a:gd name="connsiteX25" fmla="*/ 5358384 w 6629400"/>
                <a:gd name="connsiteY25" fmla="*/ 128016 h 713232"/>
                <a:gd name="connsiteX26" fmla="*/ 5797296 w 6629400"/>
                <a:gd name="connsiteY26" fmla="*/ 612648 h 713232"/>
                <a:gd name="connsiteX27" fmla="*/ 6629400 w 6629400"/>
                <a:gd name="connsiteY27" fmla="*/ 347472 h 713232"/>
                <a:gd name="connsiteX28" fmla="*/ 6629400 w 6629400"/>
                <a:gd name="connsiteY28" fmla="*/ 347472 h 713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629400" h="713232">
                  <a:moveTo>
                    <a:pt x="0" y="484632"/>
                  </a:moveTo>
                  <a:lnTo>
                    <a:pt x="256032" y="192024"/>
                  </a:lnTo>
                  <a:lnTo>
                    <a:pt x="438912" y="320040"/>
                  </a:lnTo>
                  <a:lnTo>
                    <a:pt x="566928" y="411480"/>
                  </a:lnTo>
                  <a:lnTo>
                    <a:pt x="621792" y="310896"/>
                  </a:lnTo>
                  <a:lnTo>
                    <a:pt x="841248" y="566928"/>
                  </a:lnTo>
                  <a:lnTo>
                    <a:pt x="932688" y="301752"/>
                  </a:lnTo>
                  <a:lnTo>
                    <a:pt x="1271016" y="713232"/>
                  </a:lnTo>
                  <a:lnTo>
                    <a:pt x="1554480" y="128016"/>
                  </a:lnTo>
                  <a:lnTo>
                    <a:pt x="1636776" y="566928"/>
                  </a:lnTo>
                  <a:lnTo>
                    <a:pt x="1746504" y="411480"/>
                  </a:lnTo>
                  <a:lnTo>
                    <a:pt x="2130552" y="365760"/>
                  </a:lnTo>
                  <a:lnTo>
                    <a:pt x="2185416" y="155448"/>
                  </a:lnTo>
                  <a:lnTo>
                    <a:pt x="2377440" y="429768"/>
                  </a:lnTo>
                  <a:lnTo>
                    <a:pt x="2532888" y="146304"/>
                  </a:lnTo>
                  <a:lnTo>
                    <a:pt x="2779776" y="301752"/>
                  </a:lnTo>
                  <a:lnTo>
                    <a:pt x="3154680" y="310896"/>
                  </a:lnTo>
                  <a:lnTo>
                    <a:pt x="3520440" y="0"/>
                  </a:lnTo>
                  <a:lnTo>
                    <a:pt x="3867912" y="374904"/>
                  </a:lnTo>
                  <a:lnTo>
                    <a:pt x="4297680" y="265176"/>
                  </a:lnTo>
                  <a:lnTo>
                    <a:pt x="4480560" y="283464"/>
                  </a:lnTo>
                  <a:lnTo>
                    <a:pt x="4617720" y="73152"/>
                  </a:lnTo>
                  <a:lnTo>
                    <a:pt x="4882896" y="338328"/>
                  </a:lnTo>
                  <a:lnTo>
                    <a:pt x="5038344" y="109728"/>
                  </a:lnTo>
                  <a:lnTo>
                    <a:pt x="5257800" y="292608"/>
                  </a:lnTo>
                  <a:lnTo>
                    <a:pt x="5358384" y="128016"/>
                  </a:lnTo>
                  <a:lnTo>
                    <a:pt x="5797296" y="612648"/>
                  </a:lnTo>
                  <a:lnTo>
                    <a:pt x="6629400" y="347472"/>
                  </a:lnTo>
                  <a:lnTo>
                    <a:pt x="6629400" y="347472"/>
                  </a:lnTo>
                </a:path>
              </a:pathLst>
            </a:cu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black"/>
                </a:solidFill>
              </a:endParaRPr>
            </a:p>
          </p:txBody>
        </p:sp>
        <p:cxnSp>
          <p:nvCxnSpPr>
            <p:cNvPr id="17" name="Łącznik prosty ze strzałką 16"/>
            <p:cNvCxnSpPr/>
            <p:nvPr/>
          </p:nvCxnSpPr>
          <p:spPr>
            <a:xfrm flipV="1">
              <a:off x="3214678" y="6072206"/>
              <a:ext cx="428628" cy="158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Łącznik prosty ze strzałką 19"/>
            <p:cNvCxnSpPr/>
            <p:nvPr/>
          </p:nvCxnSpPr>
          <p:spPr>
            <a:xfrm flipV="1">
              <a:off x="6286512" y="6000768"/>
              <a:ext cx="428628" cy="158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Łącznik prosty ze strzałką 20"/>
            <p:cNvCxnSpPr/>
            <p:nvPr/>
          </p:nvCxnSpPr>
          <p:spPr>
            <a:xfrm flipV="1">
              <a:off x="5357818" y="6072206"/>
              <a:ext cx="428628" cy="158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Łącznik prosty ze strzałką 21"/>
            <p:cNvCxnSpPr/>
            <p:nvPr/>
          </p:nvCxnSpPr>
          <p:spPr>
            <a:xfrm flipV="1">
              <a:off x="3857620" y="6143644"/>
              <a:ext cx="428628" cy="158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Łącznik prosty ze strzałką 22"/>
            <p:cNvCxnSpPr/>
            <p:nvPr/>
          </p:nvCxnSpPr>
          <p:spPr>
            <a:xfrm flipV="1">
              <a:off x="7072330" y="6072206"/>
              <a:ext cx="428628" cy="158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Łącznik prosty ze strzałką 23"/>
            <p:cNvCxnSpPr/>
            <p:nvPr/>
          </p:nvCxnSpPr>
          <p:spPr>
            <a:xfrm flipV="1">
              <a:off x="2285984" y="6143644"/>
              <a:ext cx="428628" cy="158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3"/>
          <p:cNvGrpSpPr/>
          <p:nvPr/>
        </p:nvGrpSpPr>
        <p:grpSpPr>
          <a:xfrm>
            <a:off x="1500166" y="3933056"/>
            <a:ext cx="5806440" cy="1012274"/>
            <a:chOff x="1500166" y="4357694"/>
            <a:chExt cx="5806440" cy="1012274"/>
          </a:xfrm>
        </p:grpSpPr>
        <p:sp>
          <p:nvSpPr>
            <p:cNvPr id="5" name="Dowolny kształt 4"/>
            <p:cNvSpPr/>
            <p:nvPr/>
          </p:nvSpPr>
          <p:spPr>
            <a:xfrm>
              <a:off x="1500166" y="4357694"/>
              <a:ext cx="5806440" cy="713232"/>
            </a:xfrm>
            <a:custGeom>
              <a:avLst/>
              <a:gdLst>
                <a:gd name="connsiteX0" fmla="*/ 0 w 5806440"/>
                <a:gd name="connsiteY0" fmla="*/ 347472 h 713232"/>
                <a:gd name="connsiteX1" fmla="*/ 320040 w 5806440"/>
                <a:gd name="connsiteY1" fmla="*/ 137160 h 713232"/>
                <a:gd name="connsiteX2" fmla="*/ 502920 w 5806440"/>
                <a:gd name="connsiteY2" fmla="*/ 411480 h 713232"/>
                <a:gd name="connsiteX3" fmla="*/ 1024128 w 5806440"/>
                <a:gd name="connsiteY3" fmla="*/ 146304 h 713232"/>
                <a:gd name="connsiteX4" fmla="*/ 1307592 w 5806440"/>
                <a:gd name="connsiteY4" fmla="*/ 530352 h 713232"/>
                <a:gd name="connsiteX5" fmla="*/ 1417320 w 5806440"/>
                <a:gd name="connsiteY5" fmla="*/ 137160 h 713232"/>
                <a:gd name="connsiteX6" fmla="*/ 1737360 w 5806440"/>
                <a:gd name="connsiteY6" fmla="*/ 493776 h 713232"/>
                <a:gd name="connsiteX7" fmla="*/ 2011680 w 5806440"/>
                <a:gd name="connsiteY7" fmla="*/ 118872 h 713232"/>
                <a:gd name="connsiteX8" fmla="*/ 2368296 w 5806440"/>
                <a:gd name="connsiteY8" fmla="*/ 585216 h 713232"/>
                <a:gd name="connsiteX9" fmla="*/ 2852928 w 5806440"/>
                <a:gd name="connsiteY9" fmla="*/ 82296 h 713232"/>
                <a:gd name="connsiteX10" fmla="*/ 3127248 w 5806440"/>
                <a:gd name="connsiteY10" fmla="*/ 585216 h 713232"/>
                <a:gd name="connsiteX11" fmla="*/ 3127248 w 5806440"/>
                <a:gd name="connsiteY11" fmla="*/ 237744 h 713232"/>
                <a:gd name="connsiteX12" fmla="*/ 3200400 w 5806440"/>
                <a:gd name="connsiteY12" fmla="*/ 484632 h 713232"/>
                <a:gd name="connsiteX13" fmla="*/ 3264408 w 5806440"/>
                <a:gd name="connsiteY13" fmla="*/ 274320 h 713232"/>
                <a:gd name="connsiteX14" fmla="*/ 3401568 w 5806440"/>
                <a:gd name="connsiteY14" fmla="*/ 713232 h 713232"/>
                <a:gd name="connsiteX15" fmla="*/ 3474720 w 5806440"/>
                <a:gd name="connsiteY15" fmla="*/ 64008 h 713232"/>
                <a:gd name="connsiteX16" fmla="*/ 3639312 w 5806440"/>
                <a:gd name="connsiteY16" fmla="*/ 448056 h 713232"/>
                <a:gd name="connsiteX17" fmla="*/ 3968496 w 5806440"/>
                <a:gd name="connsiteY17" fmla="*/ 27432 h 713232"/>
                <a:gd name="connsiteX18" fmla="*/ 3986784 w 5806440"/>
                <a:gd name="connsiteY18" fmla="*/ 173736 h 713232"/>
                <a:gd name="connsiteX19" fmla="*/ 4197096 w 5806440"/>
                <a:gd name="connsiteY19" fmla="*/ 0 h 713232"/>
                <a:gd name="connsiteX20" fmla="*/ 4197096 w 5806440"/>
                <a:gd name="connsiteY20" fmla="*/ 292608 h 713232"/>
                <a:gd name="connsiteX21" fmla="*/ 4343400 w 5806440"/>
                <a:gd name="connsiteY21" fmla="*/ 201168 h 713232"/>
                <a:gd name="connsiteX22" fmla="*/ 4434840 w 5806440"/>
                <a:gd name="connsiteY22" fmla="*/ 457200 h 713232"/>
                <a:gd name="connsiteX23" fmla="*/ 4672584 w 5806440"/>
                <a:gd name="connsiteY23" fmla="*/ 530352 h 713232"/>
                <a:gd name="connsiteX24" fmla="*/ 4700016 w 5806440"/>
                <a:gd name="connsiteY24" fmla="*/ 109728 h 713232"/>
                <a:gd name="connsiteX25" fmla="*/ 5065776 w 5806440"/>
                <a:gd name="connsiteY25" fmla="*/ 54864 h 713232"/>
                <a:gd name="connsiteX26" fmla="*/ 5321808 w 5806440"/>
                <a:gd name="connsiteY26" fmla="*/ 301752 h 713232"/>
                <a:gd name="connsiteX27" fmla="*/ 5458968 w 5806440"/>
                <a:gd name="connsiteY27" fmla="*/ 539496 h 713232"/>
                <a:gd name="connsiteX28" fmla="*/ 5806440 w 5806440"/>
                <a:gd name="connsiteY28" fmla="*/ 493776 h 713232"/>
                <a:gd name="connsiteX29" fmla="*/ 5806440 w 5806440"/>
                <a:gd name="connsiteY29" fmla="*/ 493776 h 713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806440" h="713232">
                  <a:moveTo>
                    <a:pt x="0" y="347472"/>
                  </a:moveTo>
                  <a:lnTo>
                    <a:pt x="320040" y="137160"/>
                  </a:lnTo>
                  <a:lnTo>
                    <a:pt x="502920" y="411480"/>
                  </a:lnTo>
                  <a:lnTo>
                    <a:pt x="1024128" y="146304"/>
                  </a:lnTo>
                  <a:lnTo>
                    <a:pt x="1307592" y="530352"/>
                  </a:lnTo>
                  <a:lnTo>
                    <a:pt x="1417320" y="137160"/>
                  </a:lnTo>
                  <a:lnTo>
                    <a:pt x="1737360" y="493776"/>
                  </a:lnTo>
                  <a:lnTo>
                    <a:pt x="2011680" y="118872"/>
                  </a:lnTo>
                  <a:lnTo>
                    <a:pt x="2368296" y="585216"/>
                  </a:lnTo>
                  <a:lnTo>
                    <a:pt x="2852928" y="82296"/>
                  </a:lnTo>
                  <a:lnTo>
                    <a:pt x="3127248" y="585216"/>
                  </a:lnTo>
                  <a:lnTo>
                    <a:pt x="3127248" y="237744"/>
                  </a:lnTo>
                  <a:lnTo>
                    <a:pt x="3200400" y="484632"/>
                  </a:lnTo>
                  <a:lnTo>
                    <a:pt x="3264408" y="274320"/>
                  </a:lnTo>
                  <a:lnTo>
                    <a:pt x="3401568" y="713232"/>
                  </a:lnTo>
                  <a:lnTo>
                    <a:pt x="3474720" y="64008"/>
                  </a:lnTo>
                  <a:lnTo>
                    <a:pt x="3639312" y="448056"/>
                  </a:lnTo>
                  <a:lnTo>
                    <a:pt x="3968496" y="27432"/>
                  </a:lnTo>
                  <a:lnTo>
                    <a:pt x="3986784" y="173736"/>
                  </a:lnTo>
                  <a:lnTo>
                    <a:pt x="4197096" y="0"/>
                  </a:lnTo>
                  <a:lnTo>
                    <a:pt x="4197096" y="292608"/>
                  </a:lnTo>
                  <a:lnTo>
                    <a:pt x="4343400" y="201168"/>
                  </a:lnTo>
                  <a:lnTo>
                    <a:pt x="4434840" y="457200"/>
                  </a:lnTo>
                  <a:lnTo>
                    <a:pt x="4672584" y="530352"/>
                  </a:lnTo>
                  <a:lnTo>
                    <a:pt x="4700016" y="109728"/>
                  </a:lnTo>
                  <a:lnTo>
                    <a:pt x="5065776" y="54864"/>
                  </a:lnTo>
                  <a:lnTo>
                    <a:pt x="5321808" y="301752"/>
                  </a:lnTo>
                  <a:lnTo>
                    <a:pt x="5458968" y="539496"/>
                  </a:lnTo>
                  <a:lnTo>
                    <a:pt x="5806440" y="493776"/>
                  </a:lnTo>
                  <a:lnTo>
                    <a:pt x="5806440" y="493776"/>
                  </a:lnTo>
                </a:path>
              </a:pathLst>
            </a:custGeom>
            <a:ln w="3810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black"/>
                </a:solidFill>
              </a:endParaRPr>
            </a:p>
          </p:txBody>
        </p:sp>
        <p:cxnSp>
          <p:nvCxnSpPr>
            <p:cNvPr id="15" name="Łącznik prosty ze strzałką 14"/>
            <p:cNvCxnSpPr/>
            <p:nvPr/>
          </p:nvCxnSpPr>
          <p:spPr>
            <a:xfrm rot="10800000">
              <a:off x="2000232" y="5286388"/>
              <a:ext cx="2571768" cy="158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pole tekstowe 15"/>
            <p:cNvSpPr txBox="1"/>
            <p:nvPr/>
          </p:nvSpPr>
          <p:spPr>
            <a:xfrm>
              <a:off x="2357422" y="4929198"/>
              <a:ext cx="28886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i="1" dirty="0" smtClean="0">
                  <a:solidFill>
                    <a:prstClr val="black"/>
                  </a:solidFill>
                </a:rPr>
                <a:t>v</a:t>
              </a:r>
              <a:endParaRPr lang="pl-PL" i="1" dirty="0">
                <a:solidFill>
                  <a:prstClr val="black"/>
                </a:solidFill>
              </a:endParaRPr>
            </a:p>
          </p:txBody>
        </p:sp>
        <p:cxnSp>
          <p:nvCxnSpPr>
            <p:cNvPr id="25" name="Łącznik prosty ze strzałką 24"/>
            <p:cNvCxnSpPr/>
            <p:nvPr/>
          </p:nvCxnSpPr>
          <p:spPr>
            <a:xfrm flipV="1">
              <a:off x="4572000" y="5357826"/>
              <a:ext cx="2000264" cy="158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pole tekstowe 26"/>
            <p:cNvSpPr txBox="1"/>
            <p:nvPr/>
          </p:nvSpPr>
          <p:spPr>
            <a:xfrm>
              <a:off x="5429256" y="5000636"/>
              <a:ext cx="3658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i="1" dirty="0" smtClean="0">
                  <a:solidFill>
                    <a:prstClr val="black"/>
                  </a:solidFill>
                </a:rPr>
                <a:t>F</a:t>
              </a:r>
              <a:r>
                <a:rPr lang="pl-PL" i="1" baseline="-25000" dirty="0" smtClean="0">
                  <a:solidFill>
                    <a:prstClr val="black"/>
                  </a:solidFill>
                </a:rPr>
                <a:t>T</a:t>
              </a:r>
              <a:endParaRPr lang="pl-PL" i="1" baseline="-25000" dirty="0">
                <a:solidFill>
                  <a:prstClr val="black"/>
                </a:solidFill>
              </a:endParaRPr>
            </a:p>
          </p:txBody>
        </p:sp>
      </p:grpSp>
      <p:sp>
        <p:nvSpPr>
          <p:cNvPr id="26" name="pole tekstowe 25"/>
          <p:cNvSpPr txBox="1"/>
          <p:nvPr/>
        </p:nvSpPr>
        <p:spPr>
          <a:xfrm>
            <a:off x="5643571" y="2928934"/>
            <a:ext cx="31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solidFill>
                  <a:prstClr val="black"/>
                </a:solidFill>
              </a:rPr>
              <a:t>Siła tarcia ma zwrot zawsze przeciwny do kierunku ruchu!!!</a:t>
            </a:r>
            <a:endParaRPr lang="pl-PL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3.</a:t>
            </a:r>
            <a:endParaRPr lang="pl-PL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Sprawdzenie słuszności II zasady dynamiki </a:t>
            </a:r>
            <a:r>
              <a:rPr lang="pl-PL" dirty="0" smtClean="0"/>
              <a:t>Newtona</a:t>
            </a:r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r>
              <a:rPr lang="pl-PL" dirty="0"/>
              <a:t>Jakie wnioski?</a:t>
            </a:r>
          </a:p>
          <a:p>
            <a:r>
              <a:rPr lang="pl-PL" dirty="0"/>
              <a:t>Czy druga zasada dynamiki Newtona jest błędna</a:t>
            </a:r>
            <a:r>
              <a:rPr lang="pl-PL" dirty="0" smtClean="0"/>
              <a:t>?</a:t>
            </a:r>
            <a:endParaRPr lang="pl-PL" dirty="0"/>
          </a:p>
        </p:txBody>
      </p:sp>
      <p:sp>
        <p:nvSpPr>
          <p:cNvPr id="6" name="pole tekstowe 5"/>
          <p:cNvSpPr txBox="1"/>
          <p:nvPr/>
        </p:nvSpPr>
        <p:spPr>
          <a:xfrm>
            <a:off x="4643438" y="2054794"/>
            <a:ext cx="785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>
                <a:solidFill>
                  <a:prstClr val="black"/>
                </a:solidFill>
              </a:rPr>
              <a:t>kontra</a:t>
            </a:r>
            <a:endParaRPr lang="pl-PL" dirty="0">
              <a:solidFill>
                <a:prstClr val="black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286512" y="2054794"/>
            <a:ext cx="1032584" cy="1643076"/>
            <a:chOff x="6286512" y="2643182"/>
            <a:chExt cx="1032584" cy="1643076"/>
          </a:xfrm>
        </p:grpSpPr>
        <p:pic>
          <p:nvPicPr>
            <p:cNvPr id="17412" name="Picture 4" descr="http://www.agawa.pl/3364_Kulka-metalowa-40-mm-do-Canon-BCI-3-BCI-6-CLI-8-PGI-5-HP-51640-HP-51645A-20-szt.jp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286512" y="2643182"/>
              <a:ext cx="762000" cy="762000"/>
            </a:xfrm>
            <a:prstGeom prst="rect">
              <a:avLst/>
            </a:prstGeom>
            <a:noFill/>
          </p:spPr>
        </p:pic>
        <p:cxnSp>
          <p:nvCxnSpPr>
            <p:cNvPr id="11" name="Łącznik prosty ze strzałką 10"/>
            <p:cNvCxnSpPr/>
            <p:nvPr/>
          </p:nvCxnSpPr>
          <p:spPr>
            <a:xfrm rot="5400000">
              <a:off x="6037272" y="3678240"/>
              <a:ext cx="1214448" cy="1588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pole tekstowe 12"/>
            <p:cNvSpPr txBox="1"/>
            <p:nvPr/>
          </p:nvSpPr>
          <p:spPr>
            <a:xfrm>
              <a:off x="6786578" y="3714752"/>
              <a:ext cx="53251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b="1" dirty="0" err="1" smtClean="0">
                  <a:solidFill>
                    <a:srgbClr val="FF0000"/>
                  </a:solidFill>
                </a:rPr>
                <a:t>F’</a:t>
              </a:r>
              <a:r>
                <a:rPr lang="pl-PL" sz="2800" b="1" baseline="-25000" dirty="0" err="1" smtClean="0">
                  <a:solidFill>
                    <a:srgbClr val="FF0000"/>
                  </a:solidFill>
                </a:rPr>
                <a:t>c</a:t>
              </a:r>
              <a:endParaRPr lang="pl-PL" sz="2800" b="1" baseline="-250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500166" y="2054794"/>
            <a:ext cx="2428892" cy="2166294"/>
            <a:chOff x="1500166" y="2285992"/>
            <a:chExt cx="2428892" cy="2166294"/>
          </a:xfrm>
        </p:grpSpPr>
        <p:pic>
          <p:nvPicPr>
            <p:cNvPr id="17410" name="Picture 2" descr="http://us.123rf.com/400wm/400/400/lukasok/lukasok1207/lukasok120700074/14555012-biale-piorko-na-czarnym-tle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500166" y="2285992"/>
              <a:ext cx="2428892" cy="1621285"/>
            </a:xfrm>
            <a:prstGeom prst="ellipse">
              <a:avLst/>
            </a:prstGeom>
            <a:ln w="63500" cap="rnd">
              <a:solidFill>
                <a:srgbClr val="333333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cxnSp>
          <p:nvCxnSpPr>
            <p:cNvPr id="10" name="Łącznik prosty ze strzałką 9"/>
            <p:cNvCxnSpPr/>
            <p:nvPr/>
          </p:nvCxnSpPr>
          <p:spPr>
            <a:xfrm rot="5400000">
              <a:off x="2275883" y="3796291"/>
              <a:ext cx="736169" cy="1588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pole tekstowe 13"/>
            <p:cNvSpPr txBox="1"/>
            <p:nvPr/>
          </p:nvSpPr>
          <p:spPr>
            <a:xfrm>
              <a:off x="2714612" y="3929066"/>
              <a:ext cx="4448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b="1" dirty="0" err="1" smtClean="0">
                  <a:solidFill>
                    <a:srgbClr val="FF0000"/>
                  </a:solidFill>
                </a:rPr>
                <a:t>F</a:t>
              </a:r>
              <a:r>
                <a:rPr lang="pl-PL" sz="2800" b="1" baseline="-25000" dirty="0" err="1" smtClean="0">
                  <a:solidFill>
                    <a:srgbClr val="FF0000"/>
                  </a:solidFill>
                </a:rPr>
                <a:t>c</a:t>
              </a:r>
              <a:endParaRPr lang="pl-PL" sz="2800" b="1" baseline="-25000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Doświadczenie 4.</a:t>
            </a:r>
            <a:br>
              <a:rPr lang="pl-PL" dirty="0"/>
            </a:br>
            <a:r>
              <a:rPr lang="pl-PL" dirty="0" smtClean="0"/>
              <a:t>Spadek </a:t>
            </a:r>
            <a:r>
              <a:rPr lang="pl-PL" dirty="0"/>
              <a:t>swobodny kartki </a:t>
            </a:r>
            <a:r>
              <a:rPr lang="pl-PL" dirty="0" smtClean="0"/>
              <a:t>papieru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 smtClean="0"/>
              <a:t>Obserwacje: </a:t>
            </a:r>
            <a:br>
              <a:rPr lang="pl-PL" dirty="0" smtClean="0"/>
            </a:br>
            <a:r>
              <a:rPr lang="pl-PL" dirty="0" smtClean="0"/>
              <a:t>Zgnieciona kartka spadła szybciej.</a:t>
            </a:r>
          </a:p>
          <a:p>
            <a:pPr lvl="0"/>
            <a:r>
              <a:rPr lang="pl-PL" dirty="0" smtClean="0"/>
              <a:t>Wnioski: </a:t>
            </a:r>
            <a:br>
              <a:rPr lang="pl-PL" dirty="0" smtClean="0"/>
            </a:br>
            <a:r>
              <a:rPr lang="pl-PL" dirty="0" smtClean="0"/>
              <a:t>Ponieważ obie kartki mają równe masy, kartki różnią się jedynie kształtem - to kształt ciała ma wpływ na szybkość spadania.</a:t>
            </a:r>
          </a:p>
          <a:p>
            <a:pPr lvl="0"/>
            <a:r>
              <a:rPr lang="pl-PL" dirty="0" smtClean="0"/>
              <a:t>Różnica prędkości spadania w doświadczeniu 3 nie wynika z różnych mas, tylko z różnych kształtów pióra </a:t>
            </a:r>
            <a:br>
              <a:rPr lang="pl-PL" dirty="0" smtClean="0"/>
            </a:br>
            <a:r>
              <a:rPr lang="pl-PL" dirty="0" smtClean="0"/>
              <a:t>i kulki.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Siła oporu powietrza</a:t>
            </a:r>
            <a:endParaRPr lang="pl-PL" dirty="0"/>
          </a:p>
        </p:txBody>
      </p:sp>
      <p:sp>
        <p:nvSpPr>
          <p:cNvPr id="7" name="Elipsa 6"/>
          <p:cNvSpPr/>
          <p:nvPr/>
        </p:nvSpPr>
        <p:spPr>
          <a:xfrm>
            <a:off x="1857356" y="328612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1428728" y="328612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2305032" y="37052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2457432" y="38576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3857620" y="38576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3643306" y="328612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3143240" y="328612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2357422" y="35718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2571736" y="335756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3286116" y="37147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4000496" y="350043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3028936" y="381476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4429124" y="364331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>
          <a:xfrm>
            <a:off x="1071538" y="34718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>
          <a:xfrm>
            <a:off x="1223938" y="36242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>
          <a:xfrm>
            <a:off x="1376338" y="37766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1528738" y="39290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2928926" y="39290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2714612" y="335756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1928794" y="364331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7" name="Elipsa 26"/>
          <p:cNvSpPr/>
          <p:nvPr/>
        </p:nvSpPr>
        <p:spPr>
          <a:xfrm>
            <a:off x="1428728" y="364331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8" name="Elipsa 27"/>
          <p:cNvSpPr/>
          <p:nvPr/>
        </p:nvSpPr>
        <p:spPr>
          <a:xfrm>
            <a:off x="1643042" y="342900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9" name="Elipsa 28"/>
          <p:cNvSpPr/>
          <p:nvPr/>
        </p:nvSpPr>
        <p:spPr>
          <a:xfrm>
            <a:off x="2357422" y="37861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0" name="Elipsa 29"/>
          <p:cNvSpPr/>
          <p:nvPr/>
        </p:nvSpPr>
        <p:spPr>
          <a:xfrm>
            <a:off x="3071802" y="35718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2100242" y="388620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3500430" y="37147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3" name="Elipsa 32"/>
          <p:cNvSpPr/>
          <p:nvPr/>
        </p:nvSpPr>
        <p:spPr>
          <a:xfrm>
            <a:off x="571472" y="36147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4" name="Elipsa 33"/>
          <p:cNvSpPr/>
          <p:nvPr/>
        </p:nvSpPr>
        <p:spPr>
          <a:xfrm>
            <a:off x="723872" y="37671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5" name="Elipsa 34"/>
          <p:cNvSpPr/>
          <p:nvPr/>
        </p:nvSpPr>
        <p:spPr>
          <a:xfrm>
            <a:off x="876272" y="39195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6" name="Elipsa 35"/>
          <p:cNvSpPr/>
          <p:nvPr/>
        </p:nvSpPr>
        <p:spPr>
          <a:xfrm>
            <a:off x="1028672" y="40719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7" name="Elipsa 36"/>
          <p:cNvSpPr/>
          <p:nvPr/>
        </p:nvSpPr>
        <p:spPr>
          <a:xfrm>
            <a:off x="2428860" y="40719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8" name="Elipsa 37"/>
          <p:cNvSpPr/>
          <p:nvPr/>
        </p:nvSpPr>
        <p:spPr>
          <a:xfrm>
            <a:off x="2214546" y="350043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9" name="Elipsa 38"/>
          <p:cNvSpPr/>
          <p:nvPr/>
        </p:nvSpPr>
        <p:spPr>
          <a:xfrm>
            <a:off x="1428728" y="37861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40" name="Elipsa 39"/>
          <p:cNvSpPr/>
          <p:nvPr/>
        </p:nvSpPr>
        <p:spPr>
          <a:xfrm>
            <a:off x="928662" y="37861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41" name="Elipsa 40"/>
          <p:cNvSpPr/>
          <p:nvPr/>
        </p:nvSpPr>
        <p:spPr>
          <a:xfrm>
            <a:off x="1142976" y="35718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42" name="Elipsa 41"/>
          <p:cNvSpPr/>
          <p:nvPr/>
        </p:nvSpPr>
        <p:spPr>
          <a:xfrm>
            <a:off x="1857356" y="39290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43" name="Elipsa 42"/>
          <p:cNvSpPr/>
          <p:nvPr/>
        </p:nvSpPr>
        <p:spPr>
          <a:xfrm>
            <a:off x="2571736" y="37147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44" name="Elipsa 43"/>
          <p:cNvSpPr/>
          <p:nvPr/>
        </p:nvSpPr>
        <p:spPr>
          <a:xfrm>
            <a:off x="1600176" y="40290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45" name="Elipsa 44"/>
          <p:cNvSpPr/>
          <p:nvPr/>
        </p:nvSpPr>
        <p:spPr>
          <a:xfrm>
            <a:off x="3000364" y="38576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46" name="Elipsa 45"/>
          <p:cNvSpPr/>
          <p:nvPr/>
        </p:nvSpPr>
        <p:spPr>
          <a:xfrm>
            <a:off x="4071934" y="33289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47" name="Elipsa 46"/>
          <p:cNvSpPr/>
          <p:nvPr/>
        </p:nvSpPr>
        <p:spPr>
          <a:xfrm>
            <a:off x="4224334" y="34813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48" name="Elipsa 47"/>
          <p:cNvSpPr/>
          <p:nvPr/>
        </p:nvSpPr>
        <p:spPr>
          <a:xfrm>
            <a:off x="4376734" y="36337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49" name="Elipsa 48"/>
          <p:cNvSpPr/>
          <p:nvPr/>
        </p:nvSpPr>
        <p:spPr>
          <a:xfrm>
            <a:off x="4529134" y="37861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50" name="Elipsa 49"/>
          <p:cNvSpPr/>
          <p:nvPr/>
        </p:nvSpPr>
        <p:spPr>
          <a:xfrm>
            <a:off x="4429124" y="350043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51" name="Elipsa 50"/>
          <p:cNvSpPr/>
          <p:nvPr/>
        </p:nvSpPr>
        <p:spPr>
          <a:xfrm>
            <a:off x="4643438" y="328612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52" name="Elipsa 51"/>
          <p:cNvSpPr/>
          <p:nvPr/>
        </p:nvSpPr>
        <p:spPr>
          <a:xfrm>
            <a:off x="3600440" y="38576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53" name="Elipsa 52"/>
          <p:cNvSpPr/>
          <p:nvPr/>
        </p:nvSpPr>
        <p:spPr>
          <a:xfrm>
            <a:off x="4000496" y="35718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54" name="Elipsa 53"/>
          <p:cNvSpPr/>
          <p:nvPr/>
        </p:nvSpPr>
        <p:spPr>
          <a:xfrm>
            <a:off x="3500430" y="35718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55" name="Elipsa 54"/>
          <p:cNvSpPr/>
          <p:nvPr/>
        </p:nvSpPr>
        <p:spPr>
          <a:xfrm>
            <a:off x="3714744" y="335756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56" name="Elipsa 55"/>
          <p:cNvSpPr/>
          <p:nvPr/>
        </p:nvSpPr>
        <p:spPr>
          <a:xfrm>
            <a:off x="4429124" y="37147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57" name="Elipsa 56"/>
          <p:cNvSpPr/>
          <p:nvPr/>
        </p:nvSpPr>
        <p:spPr>
          <a:xfrm>
            <a:off x="4171944" y="381476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58" name="Elipsa 57"/>
          <p:cNvSpPr/>
          <p:nvPr/>
        </p:nvSpPr>
        <p:spPr>
          <a:xfrm>
            <a:off x="4500562" y="400050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59" name="Elipsa 58"/>
          <p:cNvSpPr/>
          <p:nvPr/>
        </p:nvSpPr>
        <p:spPr>
          <a:xfrm>
            <a:off x="4286248" y="342900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60" name="Elipsa 59"/>
          <p:cNvSpPr/>
          <p:nvPr/>
        </p:nvSpPr>
        <p:spPr>
          <a:xfrm>
            <a:off x="3500430" y="37147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61" name="Elipsa 60"/>
          <p:cNvSpPr/>
          <p:nvPr/>
        </p:nvSpPr>
        <p:spPr>
          <a:xfrm>
            <a:off x="3929058" y="38576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62" name="Elipsa 61"/>
          <p:cNvSpPr/>
          <p:nvPr/>
        </p:nvSpPr>
        <p:spPr>
          <a:xfrm>
            <a:off x="4643438" y="364331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63" name="Elipsa 62"/>
          <p:cNvSpPr/>
          <p:nvPr/>
        </p:nvSpPr>
        <p:spPr>
          <a:xfrm>
            <a:off x="3671878" y="395763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64" name="Elipsa 63"/>
          <p:cNvSpPr/>
          <p:nvPr/>
        </p:nvSpPr>
        <p:spPr>
          <a:xfrm>
            <a:off x="1643042" y="41148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65" name="Elipsa 64"/>
          <p:cNvSpPr/>
          <p:nvPr/>
        </p:nvSpPr>
        <p:spPr>
          <a:xfrm>
            <a:off x="1795442" y="42672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66" name="Elipsa 65"/>
          <p:cNvSpPr/>
          <p:nvPr/>
        </p:nvSpPr>
        <p:spPr>
          <a:xfrm>
            <a:off x="1947842" y="44196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67" name="Elipsa 66"/>
          <p:cNvSpPr/>
          <p:nvPr/>
        </p:nvSpPr>
        <p:spPr>
          <a:xfrm>
            <a:off x="2100242" y="45720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68" name="Elipsa 67"/>
          <p:cNvSpPr/>
          <p:nvPr/>
        </p:nvSpPr>
        <p:spPr>
          <a:xfrm>
            <a:off x="3500430" y="45720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69" name="Elipsa 68"/>
          <p:cNvSpPr/>
          <p:nvPr/>
        </p:nvSpPr>
        <p:spPr>
          <a:xfrm>
            <a:off x="3286116" y="400050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70" name="Elipsa 69"/>
          <p:cNvSpPr/>
          <p:nvPr/>
        </p:nvSpPr>
        <p:spPr>
          <a:xfrm>
            <a:off x="2500298" y="42862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71" name="Elipsa 70"/>
          <p:cNvSpPr/>
          <p:nvPr/>
        </p:nvSpPr>
        <p:spPr>
          <a:xfrm>
            <a:off x="2000232" y="42862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72" name="Elipsa 71"/>
          <p:cNvSpPr/>
          <p:nvPr/>
        </p:nvSpPr>
        <p:spPr>
          <a:xfrm>
            <a:off x="2214546" y="40719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73" name="Elipsa 72"/>
          <p:cNvSpPr/>
          <p:nvPr/>
        </p:nvSpPr>
        <p:spPr>
          <a:xfrm>
            <a:off x="2928926" y="44291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74" name="Elipsa 73"/>
          <p:cNvSpPr/>
          <p:nvPr/>
        </p:nvSpPr>
        <p:spPr>
          <a:xfrm>
            <a:off x="3643306" y="42148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75" name="Elipsa 74"/>
          <p:cNvSpPr/>
          <p:nvPr/>
        </p:nvSpPr>
        <p:spPr>
          <a:xfrm>
            <a:off x="2671746" y="45291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76" name="Elipsa 75"/>
          <p:cNvSpPr/>
          <p:nvPr/>
        </p:nvSpPr>
        <p:spPr>
          <a:xfrm>
            <a:off x="4071934" y="43576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77" name="Elipsa 76"/>
          <p:cNvSpPr/>
          <p:nvPr/>
        </p:nvSpPr>
        <p:spPr>
          <a:xfrm>
            <a:off x="714348" y="418624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78" name="Elipsa 77"/>
          <p:cNvSpPr/>
          <p:nvPr/>
        </p:nvSpPr>
        <p:spPr>
          <a:xfrm>
            <a:off x="866748" y="433864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79" name="Elipsa 78"/>
          <p:cNvSpPr/>
          <p:nvPr/>
        </p:nvSpPr>
        <p:spPr>
          <a:xfrm>
            <a:off x="1019148" y="449104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0" name="Elipsa 79"/>
          <p:cNvSpPr/>
          <p:nvPr/>
        </p:nvSpPr>
        <p:spPr>
          <a:xfrm>
            <a:off x="1171548" y="464344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1" name="Elipsa 80"/>
          <p:cNvSpPr/>
          <p:nvPr/>
        </p:nvSpPr>
        <p:spPr>
          <a:xfrm>
            <a:off x="2571736" y="464344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2" name="Elipsa 81"/>
          <p:cNvSpPr/>
          <p:nvPr/>
        </p:nvSpPr>
        <p:spPr>
          <a:xfrm>
            <a:off x="2357422" y="40719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3" name="Elipsa 82"/>
          <p:cNvSpPr/>
          <p:nvPr/>
        </p:nvSpPr>
        <p:spPr>
          <a:xfrm>
            <a:off x="1571604" y="43576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4" name="Elipsa 83"/>
          <p:cNvSpPr/>
          <p:nvPr/>
        </p:nvSpPr>
        <p:spPr>
          <a:xfrm>
            <a:off x="1071538" y="43576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5" name="Elipsa 84"/>
          <p:cNvSpPr/>
          <p:nvPr/>
        </p:nvSpPr>
        <p:spPr>
          <a:xfrm>
            <a:off x="1285852" y="414338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6" name="Elipsa 85"/>
          <p:cNvSpPr/>
          <p:nvPr/>
        </p:nvSpPr>
        <p:spPr>
          <a:xfrm>
            <a:off x="2000232" y="450057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7" name="Elipsa 86"/>
          <p:cNvSpPr/>
          <p:nvPr/>
        </p:nvSpPr>
        <p:spPr>
          <a:xfrm>
            <a:off x="2714612" y="42862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8" name="Elipsa 87"/>
          <p:cNvSpPr/>
          <p:nvPr/>
        </p:nvSpPr>
        <p:spPr>
          <a:xfrm>
            <a:off x="1743052" y="460058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9" name="Elipsa 88"/>
          <p:cNvSpPr/>
          <p:nvPr/>
        </p:nvSpPr>
        <p:spPr>
          <a:xfrm>
            <a:off x="3143240" y="44291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0" name="Elipsa 89"/>
          <p:cNvSpPr/>
          <p:nvPr/>
        </p:nvSpPr>
        <p:spPr>
          <a:xfrm>
            <a:off x="214282" y="43291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1" name="Elipsa 90"/>
          <p:cNvSpPr/>
          <p:nvPr/>
        </p:nvSpPr>
        <p:spPr>
          <a:xfrm>
            <a:off x="366682" y="44815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2" name="Elipsa 91"/>
          <p:cNvSpPr/>
          <p:nvPr/>
        </p:nvSpPr>
        <p:spPr>
          <a:xfrm>
            <a:off x="519082" y="46339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3" name="Elipsa 92"/>
          <p:cNvSpPr/>
          <p:nvPr/>
        </p:nvSpPr>
        <p:spPr>
          <a:xfrm>
            <a:off x="671482" y="47863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4" name="Elipsa 93"/>
          <p:cNvSpPr/>
          <p:nvPr/>
        </p:nvSpPr>
        <p:spPr>
          <a:xfrm>
            <a:off x="2071670" y="47863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5" name="Elipsa 94"/>
          <p:cNvSpPr/>
          <p:nvPr/>
        </p:nvSpPr>
        <p:spPr>
          <a:xfrm>
            <a:off x="1857356" y="42148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6" name="Elipsa 95"/>
          <p:cNvSpPr/>
          <p:nvPr/>
        </p:nvSpPr>
        <p:spPr>
          <a:xfrm>
            <a:off x="1071538" y="450057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7" name="Elipsa 96"/>
          <p:cNvSpPr/>
          <p:nvPr/>
        </p:nvSpPr>
        <p:spPr>
          <a:xfrm>
            <a:off x="571472" y="450057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8" name="Elipsa 97"/>
          <p:cNvSpPr/>
          <p:nvPr/>
        </p:nvSpPr>
        <p:spPr>
          <a:xfrm>
            <a:off x="785786" y="42862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9" name="Elipsa 98"/>
          <p:cNvSpPr/>
          <p:nvPr/>
        </p:nvSpPr>
        <p:spPr>
          <a:xfrm>
            <a:off x="1500166" y="464344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0" name="Elipsa 99"/>
          <p:cNvSpPr/>
          <p:nvPr/>
        </p:nvSpPr>
        <p:spPr>
          <a:xfrm>
            <a:off x="2214546" y="44291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1" name="Elipsa 100"/>
          <p:cNvSpPr/>
          <p:nvPr/>
        </p:nvSpPr>
        <p:spPr>
          <a:xfrm>
            <a:off x="1242986" y="47434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2" name="Elipsa 101"/>
          <p:cNvSpPr/>
          <p:nvPr/>
        </p:nvSpPr>
        <p:spPr>
          <a:xfrm>
            <a:off x="2643174" y="45720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3" name="Elipsa 102"/>
          <p:cNvSpPr/>
          <p:nvPr/>
        </p:nvSpPr>
        <p:spPr>
          <a:xfrm>
            <a:off x="3714744" y="404337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4" name="Elipsa 103"/>
          <p:cNvSpPr/>
          <p:nvPr/>
        </p:nvSpPr>
        <p:spPr>
          <a:xfrm>
            <a:off x="3867144" y="419577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5" name="Elipsa 104"/>
          <p:cNvSpPr/>
          <p:nvPr/>
        </p:nvSpPr>
        <p:spPr>
          <a:xfrm>
            <a:off x="4019544" y="434817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6" name="Elipsa 105"/>
          <p:cNvSpPr/>
          <p:nvPr/>
        </p:nvSpPr>
        <p:spPr>
          <a:xfrm>
            <a:off x="4171944" y="450057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7" name="Elipsa 106"/>
          <p:cNvSpPr/>
          <p:nvPr/>
        </p:nvSpPr>
        <p:spPr>
          <a:xfrm>
            <a:off x="4071934" y="42148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8" name="Elipsa 107"/>
          <p:cNvSpPr/>
          <p:nvPr/>
        </p:nvSpPr>
        <p:spPr>
          <a:xfrm>
            <a:off x="4286248" y="400050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9" name="Elipsa 108"/>
          <p:cNvSpPr/>
          <p:nvPr/>
        </p:nvSpPr>
        <p:spPr>
          <a:xfrm>
            <a:off x="3243250" y="45720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0" name="Elipsa 109"/>
          <p:cNvSpPr/>
          <p:nvPr/>
        </p:nvSpPr>
        <p:spPr>
          <a:xfrm>
            <a:off x="3643306" y="42862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1" name="Elipsa 110"/>
          <p:cNvSpPr/>
          <p:nvPr/>
        </p:nvSpPr>
        <p:spPr>
          <a:xfrm>
            <a:off x="3143240" y="42862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2" name="Elipsa 111"/>
          <p:cNvSpPr/>
          <p:nvPr/>
        </p:nvSpPr>
        <p:spPr>
          <a:xfrm>
            <a:off x="3357554" y="40719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3" name="Elipsa 112"/>
          <p:cNvSpPr/>
          <p:nvPr/>
        </p:nvSpPr>
        <p:spPr>
          <a:xfrm>
            <a:off x="4071934" y="44291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4" name="Elipsa 113"/>
          <p:cNvSpPr/>
          <p:nvPr/>
        </p:nvSpPr>
        <p:spPr>
          <a:xfrm>
            <a:off x="3814754" y="45291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5" name="Elipsa 114"/>
          <p:cNvSpPr/>
          <p:nvPr/>
        </p:nvSpPr>
        <p:spPr>
          <a:xfrm>
            <a:off x="4143372" y="471488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6" name="Elipsa 115"/>
          <p:cNvSpPr/>
          <p:nvPr/>
        </p:nvSpPr>
        <p:spPr>
          <a:xfrm>
            <a:off x="3929058" y="414338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7" name="Elipsa 116"/>
          <p:cNvSpPr/>
          <p:nvPr/>
        </p:nvSpPr>
        <p:spPr>
          <a:xfrm>
            <a:off x="3143240" y="44291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8" name="Elipsa 117"/>
          <p:cNvSpPr/>
          <p:nvPr/>
        </p:nvSpPr>
        <p:spPr>
          <a:xfrm>
            <a:off x="3571868" y="45720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9" name="Elipsa 118"/>
          <p:cNvSpPr/>
          <p:nvPr/>
        </p:nvSpPr>
        <p:spPr>
          <a:xfrm>
            <a:off x="4286248" y="43576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20" name="Elipsa 119"/>
          <p:cNvSpPr/>
          <p:nvPr/>
        </p:nvSpPr>
        <p:spPr>
          <a:xfrm>
            <a:off x="3314688" y="46720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21" name="Elipsa 120"/>
          <p:cNvSpPr/>
          <p:nvPr/>
        </p:nvSpPr>
        <p:spPr>
          <a:xfrm>
            <a:off x="1928794" y="482918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22" name="Elipsa 121"/>
          <p:cNvSpPr/>
          <p:nvPr/>
        </p:nvSpPr>
        <p:spPr>
          <a:xfrm>
            <a:off x="2081194" y="498158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23" name="Elipsa 122"/>
          <p:cNvSpPr/>
          <p:nvPr/>
        </p:nvSpPr>
        <p:spPr>
          <a:xfrm>
            <a:off x="2233594" y="513398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24" name="Elipsa 123"/>
          <p:cNvSpPr/>
          <p:nvPr/>
        </p:nvSpPr>
        <p:spPr>
          <a:xfrm>
            <a:off x="2385994" y="528638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25" name="Elipsa 124"/>
          <p:cNvSpPr/>
          <p:nvPr/>
        </p:nvSpPr>
        <p:spPr>
          <a:xfrm>
            <a:off x="3786182" y="528638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26" name="Elipsa 125"/>
          <p:cNvSpPr/>
          <p:nvPr/>
        </p:nvSpPr>
        <p:spPr>
          <a:xfrm>
            <a:off x="3571868" y="471488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27" name="Elipsa 126"/>
          <p:cNvSpPr/>
          <p:nvPr/>
        </p:nvSpPr>
        <p:spPr>
          <a:xfrm>
            <a:off x="2786050" y="500063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28" name="Elipsa 127"/>
          <p:cNvSpPr/>
          <p:nvPr/>
        </p:nvSpPr>
        <p:spPr>
          <a:xfrm>
            <a:off x="2285984" y="500063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29" name="Elipsa 128"/>
          <p:cNvSpPr/>
          <p:nvPr/>
        </p:nvSpPr>
        <p:spPr>
          <a:xfrm>
            <a:off x="2500298" y="47863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30" name="Elipsa 129"/>
          <p:cNvSpPr/>
          <p:nvPr/>
        </p:nvSpPr>
        <p:spPr>
          <a:xfrm>
            <a:off x="3214678" y="514351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31" name="Elipsa 130"/>
          <p:cNvSpPr/>
          <p:nvPr/>
        </p:nvSpPr>
        <p:spPr>
          <a:xfrm>
            <a:off x="3929058" y="492919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32" name="Elipsa 131"/>
          <p:cNvSpPr/>
          <p:nvPr/>
        </p:nvSpPr>
        <p:spPr>
          <a:xfrm>
            <a:off x="2957498" y="52435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33" name="Elipsa 132"/>
          <p:cNvSpPr/>
          <p:nvPr/>
        </p:nvSpPr>
        <p:spPr>
          <a:xfrm>
            <a:off x="4357686" y="507207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34" name="Elipsa 133"/>
          <p:cNvSpPr/>
          <p:nvPr/>
        </p:nvSpPr>
        <p:spPr>
          <a:xfrm>
            <a:off x="1000100" y="490062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35" name="Elipsa 134"/>
          <p:cNvSpPr/>
          <p:nvPr/>
        </p:nvSpPr>
        <p:spPr>
          <a:xfrm>
            <a:off x="1152500" y="505302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36" name="Elipsa 135"/>
          <p:cNvSpPr/>
          <p:nvPr/>
        </p:nvSpPr>
        <p:spPr>
          <a:xfrm>
            <a:off x="1304900" y="520542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37" name="Elipsa 136"/>
          <p:cNvSpPr/>
          <p:nvPr/>
        </p:nvSpPr>
        <p:spPr>
          <a:xfrm>
            <a:off x="1457300" y="535782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38" name="Elipsa 137"/>
          <p:cNvSpPr/>
          <p:nvPr/>
        </p:nvSpPr>
        <p:spPr>
          <a:xfrm>
            <a:off x="2857488" y="535782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39" name="Elipsa 138"/>
          <p:cNvSpPr/>
          <p:nvPr/>
        </p:nvSpPr>
        <p:spPr>
          <a:xfrm>
            <a:off x="2643174" y="47863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40" name="Elipsa 139"/>
          <p:cNvSpPr/>
          <p:nvPr/>
        </p:nvSpPr>
        <p:spPr>
          <a:xfrm>
            <a:off x="1857356" y="507207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41" name="Elipsa 140"/>
          <p:cNvSpPr/>
          <p:nvPr/>
        </p:nvSpPr>
        <p:spPr>
          <a:xfrm>
            <a:off x="1357290" y="507207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42" name="Elipsa 141"/>
          <p:cNvSpPr/>
          <p:nvPr/>
        </p:nvSpPr>
        <p:spPr>
          <a:xfrm>
            <a:off x="1571604" y="485776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43" name="Elipsa 142"/>
          <p:cNvSpPr/>
          <p:nvPr/>
        </p:nvSpPr>
        <p:spPr>
          <a:xfrm>
            <a:off x="2285984" y="521495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44" name="Elipsa 143"/>
          <p:cNvSpPr/>
          <p:nvPr/>
        </p:nvSpPr>
        <p:spPr>
          <a:xfrm>
            <a:off x="3000364" y="500063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45" name="Elipsa 144"/>
          <p:cNvSpPr/>
          <p:nvPr/>
        </p:nvSpPr>
        <p:spPr>
          <a:xfrm>
            <a:off x="2028804" y="531496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46" name="Elipsa 145"/>
          <p:cNvSpPr/>
          <p:nvPr/>
        </p:nvSpPr>
        <p:spPr>
          <a:xfrm>
            <a:off x="3428992" y="514351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47" name="Elipsa 146"/>
          <p:cNvSpPr/>
          <p:nvPr/>
        </p:nvSpPr>
        <p:spPr>
          <a:xfrm>
            <a:off x="500034" y="504350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48" name="Elipsa 147"/>
          <p:cNvSpPr/>
          <p:nvPr/>
        </p:nvSpPr>
        <p:spPr>
          <a:xfrm>
            <a:off x="652434" y="519590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49" name="Elipsa 148"/>
          <p:cNvSpPr/>
          <p:nvPr/>
        </p:nvSpPr>
        <p:spPr>
          <a:xfrm>
            <a:off x="804834" y="534830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50" name="Elipsa 149"/>
          <p:cNvSpPr/>
          <p:nvPr/>
        </p:nvSpPr>
        <p:spPr>
          <a:xfrm>
            <a:off x="957234" y="550070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51" name="Elipsa 150"/>
          <p:cNvSpPr/>
          <p:nvPr/>
        </p:nvSpPr>
        <p:spPr>
          <a:xfrm>
            <a:off x="2357422" y="550070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52" name="Elipsa 151"/>
          <p:cNvSpPr/>
          <p:nvPr/>
        </p:nvSpPr>
        <p:spPr>
          <a:xfrm>
            <a:off x="2143108" y="492919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53" name="Elipsa 152"/>
          <p:cNvSpPr/>
          <p:nvPr/>
        </p:nvSpPr>
        <p:spPr>
          <a:xfrm>
            <a:off x="1357290" y="521495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54" name="Elipsa 153"/>
          <p:cNvSpPr/>
          <p:nvPr/>
        </p:nvSpPr>
        <p:spPr>
          <a:xfrm>
            <a:off x="857224" y="521495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55" name="Elipsa 154"/>
          <p:cNvSpPr/>
          <p:nvPr/>
        </p:nvSpPr>
        <p:spPr>
          <a:xfrm>
            <a:off x="1071538" y="500063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56" name="Elipsa 155"/>
          <p:cNvSpPr/>
          <p:nvPr/>
        </p:nvSpPr>
        <p:spPr>
          <a:xfrm>
            <a:off x="1785918" y="535782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57" name="Elipsa 156"/>
          <p:cNvSpPr/>
          <p:nvPr/>
        </p:nvSpPr>
        <p:spPr>
          <a:xfrm>
            <a:off x="2500298" y="514351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58" name="Elipsa 157"/>
          <p:cNvSpPr/>
          <p:nvPr/>
        </p:nvSpPr>
        <p:spPr>
          <a:xfrm>
            <a:off x="1528738" y="545783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59" name="Elipsa 158"/>
          <p:cNvSpPr/>
          <p:nvPr/>
        </p:nvSpPr>
        <p:spPr>
          <a:xfrm>
            <a:off x="2928926" y="528638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60" name="Elipsa 159"/>
          <p:cNvSpPr/>
          <p:nvPr/>
        </p:nvSpPr>
        <p:spPr>
          <a:xfrm>
            <a:off x="4000496" y="475775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61" name="Elipsa 160"/>
          <p:cNvSpPr/>
          <p:nvPr/>
        </p:nvSpPr>
        <p:spPr>
          <a:xfrm>
            <a:off x="4152896" y="491015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62" name="Elipsa 161"/>
          <p:cNvSpPr/>
          <p:nvPr/>
        </p:nvSpPr>
        <p:spPr>
          <a:xfrm>
            <a:off x="4305296" y="506255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63" name="Elipsa 162"/>
          <p:cNvSpPr/>
          <p:nvPr/>
        </p:nvSpPr>
        <p:spPr>
          <a:xfrm>
            <a:off x="4457696" y="521495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64" name="Elipsa 163"/>
          <p:cNvSpPr/>
          <p:nvPr/>
        </p:nvSpPr>
        <p:spPr>
          <a:xfrm>
            <a:off x="4357686" y="492919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65" name="Elipsa 164"/>
          <p:cNvSpPr/>
          <p:nvPr/>
        </p:nvSpPr>
        <p:spPr>
          <a:xfrm>
            <a:off x="4572000" y="471488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66" name="Elipsa 165"/>
          <p:cNvSpPr/>
          <p:nvPr/>
        </p:nvSpPr>
        <p:spPr>
          <a:xfrm>
            <a:off x="3529002" y="528638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67" name="Elipsa 166"/>
          <p:cNvSpPr/>
          <p:nvPr/>
        </p:nvSpPr>
        <p:spPr>
          <a:xfrm>
            <a:off x="3929058" y="500063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68" name="Elipsa 167"/>
          <p:cNvSpPr/>
          <p:nvPr/>
        </p:nvSpPr>
        <p:spPr>
          <a:xfrm>
            <a:off x="3428992" y="500063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69" name="Elipsa 168"/>
          <p:cNvSpPr/>
          <p:nvPr/>
        </p:nvSpPr>
        <p:spPr>
          <a:xfrm>
            <a:off x="3643306" y="47863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70" name="Elipsa 169"/>
          <p:cNvSpPr/>
          <p:nvPr/>
        </p:nvSpPr>
        <p:spPr>
          <a:xfrm>
            <a:off x="4357686" y="514351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71" name="Elipsa 170"/>
          <p:cNvSpPr/>
          <p:nvPr/>
        </p:nvSpPr>
        <p:spPr>
          <a:xfrm>
            <a:off x="4100506" y="52435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72" name="Elipsa 171"/>
          <p:cNvSpPr/>
          <p:nvPr/>
        </p:nvSpPr>
        <p:spPr>
          <a:xfrm>
            <a:off x="4429124" y="542926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73" name="Elipsa 172"/>
          <p:cNvSpPr/>
          <p:nvPr/>
        </p:nvSpPr>
        <p:spPr>
          <a:xfrm>
            <a:off x="4214810" y="485776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74" name="Elipsa 173"/>
          <p:cNvSpPr/>
          <p:nvPr/>
        </p:nvSpPr>
        <p:spPr>
          <a:xfrm>
            <a:off x="3428992" y="514351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75" name="Elipsa 174"/>
          <p:cNvSpPr/>
          <p:nvPr/>
        </p:nvSpPr>
        <p:spPr>
          <a:xfrm>
            <a:off x="3857620" y="528638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76" name="Elipsa 175"/>
          <p:cNvSpPr/>
          <p:nvPr/>
        </p:nvSpPr>
        <p:spPr>
          <a:xfrm>
            <a:off x="4572000" y="507207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77" name="Elipsa 176"/>
          <p:cNvSpPr/>
          <p:nvPr/>
        </p:nvSpPr>
        <p:spPr>
          <a:xfrm>
            <a:off x="3600440" y="538639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78" name="Elipsa 177"/>
          <p:cNvSpPr/>
          <p:nvPr/>
        </p:nvSpPr>
        <p:spPr>
          <a:xfrm>
            <a:off x="5143504" y="37147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79" name="Elipsa 178"/>
          <p:cNvSpPr/>
          <p:nvPr/>
        </p:nvSpPr>
        <p:spPr>
          <a:xfrm>
            <a:off x="6543692" y="37147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80" name="Elipsa 179"/>
          <p:cNvSpPr/>
          <p:nvPr/>
        </p:nvSpPr>
        <p:spPr>
          <a:xfrm>
            <a:off x="5972188" y="35718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81" name="Elipsa 180"/>
          <p:cNvSpPr/>
          <p:nvPr/>
        </p:nvSpPr>
        <p:spPr>
          <a:xfrm>
            <a:off x="5715008" y="367188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82" name="Elipsa 181"/>
          <p:cNvSpPr/>
          <p:nvPr/>
        </p:nvSpPr>
        <p:spPr>
          <a:xfrm>
            <a:off x="5614998" y="37861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83" name="Elipsa 182"/>
          <p:cNvSpPr/>
          <p:nvPr/>
        </p:nvSpPr>
        <p:spPr>
          <a:xfrm>
            <a:off x="5043494" y="364331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84" name="Elipsa 183"/>
          <p:cNvSpPr/>
          <p:nvPr/>
        </p:nvSpPr>
        <p:spPr>
          <a:xfrm>
            <a:off x="4786314" y="374332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85" name="Elipsa 184"/>
          <p:cNvSpPr/>
          <p:nvPr/>
        </p:nvSpPr>
        <p:spPr>
          <a:xfrm>
            <a:off x="6186502" y="35718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86" name="Elipsa 185"/>
          <p:cNvSpPr/>
          <p:nvPr/>
        </p:nvSpPr>
        <p:spPr>
          <a:xfrm>
            <a:off x="5114932" y="39290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87" name="Elipsa 186"/>
          <p:cNvSpPr/>
          <p:nvPr/>
        </p:nvSpPr>
        <p:spPr>
          <a:xfrm>
            <a:off x="4543428" y="37861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88" name="Elipsa 187"/>
          <p:cNvSpPr/>
          <p:nvPr/>
        </p:nvSpPr>
        <p:spPr>
          <a:xfrm>
            <a:off x="5257808" y="35718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89" name="Elipsa 188"/>
          <p:cNvSpPr/>
          <p:nvPr/>
        </p:nvSpPr>
        <p:spPr>
          <a:xfrm>
            <a:off x="5686436" y="37147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90" name="Elipsa 189"/>
          <p:cNvSpPr/>
          <p:nvPr/>
        </p:nvSpPr>
        <p:spPr>
          <a:xfrm>
            <a:off x="7215206" y="364331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91" name="Elipsa 190"/>
          <p:cNvSpPr/>
          <p:nvPr/>
        </p:nvSpPr>
        <p:spPr>
          <a:xfrm>
            <a:off x="6286512" y="37147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92" name="Elipsa 191"/>
          <p:cNvSpPr/>
          <p:nvPr/>
        </p:nvSpPr>
        <p:spPr>
          <a:xfrm>
            <a:off x="7115196" y="35718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93" name="Elipsa 192"/>
          <p:cNvSpPr/>
          <p:nvPr/>
        </p:nvSpPr>
        <p:spPr>
          <a:xfrm>
            <a:off x="6858016" y="367188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94" name="Elipsa 193"/>
          <p:cNvSpPr/>
          <p:nvPr/>
        </p:nvSpPr>
        <p:spPr>
          <a:xfrm>
            <a:off x="7186634" y="38576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95" name="Elipsa 194"/>
          <p:cNvSpPr/>
          <p:nvPr/>
        </p:nvSpPr>
        <p:spPr>
          <a:xfrm>
            <a:off x="6186502" y="35718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96" name="Elipsa 195"/>
          <p:cNvSpPr/>
          <p:nvPr/>
        </p:nvSpPr>
        <p:spPr>
          <a:xfrm>
            <a:off x="6615130" y="37147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97" name="Elipsa 196"/>
          <p:cNvSpPr/>
          <p:nvPr/>
        </p:nvSpPr>
        <p:spPr>
          <a:xfrm>
            <a:off x="6357950" y="381476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98" name="Elipsa 197"/>
          <p:cNvSpPr/>
          <p:nvPr/>
        </p:nvSpPr>
        <p:spPr>
          <a:xfrm>
            <a:off x="4481514" y="41243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99" name="Elipsa 198"/>
          <p:cNvSpPr/>
          <p:nvPr/>
        </p:nvSpPr>
        <p:spPr>
          <a:xfrm>
            <a:off x="4633914" y="42767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00" name="Elipsa 199"/>
          <p:cNvSpPr/>
          <p:nvPr/>
        </p:nvSpPr>
        <p:spPr>
          <a:xfrm>
            <a:off x="4786314" y="44291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01" name="Elipsa 200"/>
          <p:cNvSpPr/>
          <p:nvPr/>
        </p:nvSpPr>
        <p:spPr>
          <a:xfrm>
            <a:off x="6186502" y="44291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02" name="Elipsa 201"/>
          <p:cNvSpPr/>
          <p:nvPr/>
        </p:nvSpPr>
        <p:spPr>
          <a:xfrm>
            <a:off x="5972188" y="38576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03" name="Elipsa 202"/>
          <p:cNvSpPr/>
          <p:nvPr/>
        </p:nvSpPr>
        <p:spPr>
          <a:xfrm>
            <a:off x="5186370" y="414338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04" name="Elipsa 203"/>
          <p:cNvSpPr/>
          <p:nvPr/>
        </p:nvSpPr>
        <p:spPr>
          <a:xfrm>
            <a:off x="4686304" y="414338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05" name="Elipsa 204"/>
          <p:cNvSpPr/>
          <p:nvPr/>
        </p:nvSpPr>
        <p:spPr>
          <a:xfrm>
            <a:off x="4900618" y="39290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06" name="Elipsa 205"/>
          <p:cNvSpPr/>
          <p:nvPr/>
        </p:nvSpPr>
        <p:spPr>
          <a:xfrm>
            <a:off x="5614998" y="42862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07" name="Elipsa 206"/>
          <p:cNvSpPr/>
          <p:nvPr/>
        </p:nvSpPr>
        <p:spPr>
          <a:xfrm>
            <a:off x="6329378" y="40719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08" name="Elipsa 207"/>
          <p:cNvSpPr/>
          <p:nvPr/>
        </p:nvSpPr>
        <p:spPr>
          <a:xfrm>
            <a:off x="5357818" y="43862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09" name="Elipsa 208"/>
          <p:cNvSpPr/>
          <p:nvPr/>
        </p:nvSpPr>
        <p:spPr>
          <a:xfrm>
            <a:off x="6758006" y="42148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10" name="Elipsa 209"/>
          <p:cNvSpPr/>
          <p:nvPr/>
        </p:nvSpPr>
        <p:spPr>
          <a:xfrm>
            <a:off x="5257808" y="450057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11" name="Elipsa 210"/>
          <p:cNvSpPr/>
          <p:nvPr/>
        </p:nvSpPr>
        <p:spPr>
          <a:xfrm>
            <a:off x="5043494" y="39290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12" name="Elipsa 211"/>
          <p:cNvSpPr/>
          <p:nvPr/>
        </p:nvSpPr>
        <p:spPr>
          <a:xfrm>
            <a:off x="4686304" y="43576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13" name="Elipsa 212"/>
          <p:cNvSpPr/>
          <p:nvPr/>
        </p:nvSpPr>
        <p:spPr>
          <a:xfrm>
            <a:off x="5400684" y="414338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14" name="Elipsa 213"/>
          <p:cNvSpPr/>
          <p:nvPr/>
        </p:nvSpPr>
        <p:spPr>
          <a:xfrm>
            <a:off x="4429124" y="445770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15" name="Elipsa 214"/>
          <p:cNvSpPr/>
          <p:nvPr/>
        </p:nvSpPr>
        <p:spPr>
          <a:xfrm>
            <a:off x="5829312" y="42862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16" name="Elipsa 215"/>
          <p:cNvSpPr/>
          <p:nvPr/>
        </p:nvSpPr>
        <p:spPr>
          <a:xfrm>
            <a:off x="4757742" y="464344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17" name="Elipsa 216"/>
          <p:cNvSpPr/>
          <p:nvPr/>
        </p:nvSpPr>
        <p:spPr>
          <a:xfrm>
            <a:off x="4543428" y="40719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18" name="Elipsa 217"/>
          <p:cNvSpPr/>
          <p:nvPr/>
        </p:nvSpPr>
        <p:spPr>
          <a:xfrm>
            <a:off x="4900618" y="42862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19" name="Elipsa 218"/>
          <p:cNvSpPr/>
          <p:nvPr/>
        </p:nvSpPr>
        <p:spPr>
          <a:xfrm>
            <a:off x="5329246" y="44291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20" name="Elipsa 219"/>
          <p:cNvSpPr/>
          <p:nvPr/>
        </p:nvSpPr>
        <p:spPr>
          <a:xfrm>
            <a:off x="6400816" y="39004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21" name="Elipsa 220"/>
          <p:cNvSpPr/>
          <p:nvPr/>
        </p:nvSpPr>
        <p:spPr>
          <a:xfrm>
            <a:off x="6553216" y="40528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22" name="Elipsa 221"/>
          <p:cNvSpPr/>
          <p:nvPr/>
        </p:nvSpPr>
        <p:spPr>
          <a:xfrm>
            <a:off x="6705616" y="42052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23" name="Elipsa 222"/>
          <p:cNvSpPr/>
          <p:nvPr/>
        </p:nvSpPr>
        <p:spPr>
          <a:xfrm>
            <a:off x="6858016" y="43576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24" name="Elipsa 223"/>
          <p:cNvSpPr/>
          <p:nvPr/>
        </p:nvSpPr>
        <p:spPr>
          <a:xfrm>
            <a:off x="6758006" y="40719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25" name="Elipsa 224"/>
          <p:cNvSpPr/>
          <p:nvPr/>
        </p:nvSpPr>
        <p:spPr>
          <a:xfrm>
            <a:off x="6972320" y="38576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26" name="Elipsa 225"/>
          <p:cNvSpPr/>
          <p:nvPr/>
        </p:nvSpPr>
        <p:spPr>
          <a:xfrm>
            <a:off x="5929322" y="44291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27" name="Elipsa 226"/>
          <p:cNvSpPr/>
          <p:nvPr/>
        </p:nvSpPr>
        <p:spPr>
          <a:xfrm>
            <a:off x="6329378" y="414338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28" name="Elipsa 227"/>
          <p:cNvSpPr/>
          <p:nvPr/>
        </p:nvSpPr>
        <p:spPr>
          <a:xfrm>
            <a:off x="5829312" y="414338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29" name="Elipsa 228"/>
          <p:cNvSpPr/>
          <p:nvPr/>
        </p:nvSpPr>
        <p:spPr>
          <a:xfrm>
            <a:off x="6043626" y="39290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30" name="Elipsa 229"/>
          <p:cNvSpPr/>
          <p:nvPr/>
        </p:nvSpPr>
        <p:spPr>
          <a:xfrm>
            <a:off x="6758006" y="42862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31" name="Elipsa 230"/>
          <p:cNvSpPr/>
          <p:nvPr/>
        </p:nvSpPr>
        <p:spPr>
          <a:xfrm>
            <a:off x="6500826" y="43862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32" name="Elipsa 231"/>
          <p:cNvSpPr/>
          <p:nvPr/>
        </p:nvSpPr>
        <p:spPr>
          <a:xfrm>
            <a:off x="6829444" y="45720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33" name="Elipsa 232"/>
          <p:cNvSpPr/>
          <p:nvPr/>
        </p:nvSpPr>
        <p:spPr>
          <a:xfrm>
            <a:off x="6615130" y="400050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34" name="Elipsa 233"/>
          <p:cNvSpPr/>
          <p:nvPr/>
        </p:nvSpPr>
        <p:spPr>
          <a:xfrm>
            <a:off x="5829312" y="42862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35" name="Elipsa 234"/>
          <p:cNvSpPr/>
          <p:nvPr/>
        </p:nvSpPr>
        <p:spPr>
          <a:xfrm>
            <a:off x="6257940" y="44291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36" name="Elipsa 235"/>
          <p:cNvSpPr/>
          <p:nvPr/>
        </p:nvSpPr>
        <p:spPr>
          <a:xfrm>
            <a:off x="6972320" y="42148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37" name="Elipsa 236"/>
          <p:cNvSpPr/>
          <p:nvPr/>
        </p:nvSpPr>
        <p:spPr>
          <a:xfrm>
            <a:off x="6000760" y="45291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38" name="Elipsa 237"/>
          <p:cNvSpPr/>
          <p:nvPr/>
        </p:nvSpPr>
        <p:spPr>
          <a:xfrm>
            <a:off x="4614866" y="468631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39" name="Elipsa 238"/>
          <p:cNvSpPr/>
          <p:nvPr/>
        </p:nvSpPr>
        <p:spPr>
          <a:xfrm>
            <a:off x="4767266" y="483871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40" name="Elipsa 239"/>
          <p:cNvSpPr/>
          <p:nvPr/>
        </p:nvSpPr>
        <p:spPr>
          <a:xfrm>
            <a:off x="4919666" y="499111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41" name="Elipsa 240"/>
          <p:cNvSpPr/>
          <p:nvPr/>
        </p:nvSpPr>
        <p:spPr>
          <a:xfrm>
            <a:off x="5072066" y="514351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42" name="Elipsa 241"/>
          <p:cNvSpPr/>
          <p:nvPr/>
        </p:nvSpPr>
        <p:spPr>
          <a:xfrm>
            <a:off x="6472254" y="514351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43" name="Elipsa 242"/>
          <p:cNvSpPr/>
          <p:nvPr/>
        </p:nvSpPr>
        <p:spPr>
          <a:xfrm>
            <a:off x="6257940" y="45720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44" name="Elipsa 243"/>
          <p:cNvSpPr/>
          <p:nvPr/>
        </p:nvSpPr>
        <p:spPr>
          <a:xfrm>
            <a:off x="5472122" y="485776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45" name="Elipsa 244"/>
          <p:cNvSpPr/>
          <p:nvPr/>
        </p:nvSpPr>
        <p:spPr>
          <a:xfrm>
            <a:off x="4972056" y="485776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46" name="Elipsa 245"/>
          <p:cNvSpPr/>
          <p:nvPr/>
        </p:nvSpPr>
        <p:spPr>
          <a:xfrm>
            <a:off x="5186370" y="464344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47" name="Elipsa 246"/>
          <p:cNvSpPr/>
          <p:nvPr/>
        </p:nvSpPr>
        <p:spPr>
          <a:xfrm>
            <a:off x="5900750" y="500063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48" name="Elipsa 247"/>
          <p:cNvSpPr/>
          <p:nvPr/>
        </p:nvSpPr>
        <p:spPr>
          <a:xfrm>
            <a:off x="6615130" y="47863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49" name="Elipsa 248"/>
          <p:cNvSpPr/>
          <p:nvPr/>
        </p:nvSpPr>
        <p:spPr>
          <a:xfrm>
            <a:off x="5643570" y="510064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50" name="Elipsa 249"/>
          <p:cNvSpPr/>
          <p:nvPr/>
        </p:nvSpPr>
        <p:spPr>
          <a:xfrm>
            <a:off x="7043758" y="492919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51" name="Elipsa 250"/>
          <p:cNvSpPr/>
          <p:nvPr/>
        </p:nvSpPr>
        <p:spPr>
          <a:xfrm>
            <a:off x="5543560" y="521495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52" name="Elipsa 251"/>
          <p:cNvSpPr/>
          <p:nvPr/>
        </p:nvSpPr>
        <p:spPr>
          <a:xfrm>
            <a:off x="5329246" y="464344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53" name="Elipsa 252"/>
          <p:cNvSpPr/>
          <p:nvPr/>
        </p:nvSpPr>
        <p:spPr>
          <a:xfrm>
            <a:off x="4543428" y="492919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54" name="Elipsa 253"/>
          <p:cNvSpPr/>
          <p:nvPr/>
        </p:nvSpPr>
        <p:spPr>
          <a:xfrm>
            <a:off x="4972056" y="507207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55" name="Elipsa 254"/>
          <p:cNvSpPr/>
          <p:nvPr/>
        </p:nvSpPr>
        <p:spPr>
          <a:xfrm>
            <a:off x="5686436" y="485776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56" name="Elipsa 255"/>
          <p:cNvSpPr/>
          <p:nvPr/>
        </p:nvSpPr>
        <p:spPr>
          <a:xfrm>
            <a:off x="4714876" y="517208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57" name="Elipsa 256"/>
          <p:cNvSpPr/>
          <p:nvPr/>
        </p:nvSpPr>
        <p:spPr>
          <a:xfrm>
            <a:off x="6115064" y="500063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58" name="Elipsa 257"/>
          <p:cNvSpPr/>
          <p:nvPr/>
        </p:nvSpPr>
        <p:spPr>
          <a:xfrm>
            <a:off x="5043494" y="535782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59" name="Elipsa 258"/>
          <p:cNvSpPr/>
          <p:nvPr/>
        </p:nvSpPr>
        <p:spPr>
          <a:xfrm>
            <a:off x="4829180" y="47863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60" name="Elipsa 259"/>
          <p:cNvSpPr/>
          <p:nvPr/>
        </p:nvSpPr>
        <p:spPr>
          <a:xfrm>
            <a:off x="4471990" y="521495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61" name="Elipsa 260"/>
          <p:cNvSpPr/>
          <p:nvPr/>
        </p:nvSpPr>
        <p:spPr>
          <a:xfrm>
            <a:off x="5186370" y="500063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62" name="Elipsa 261"/>
          <p:cNvSpPr/>
          <p:nvPr/>
        </p:nvSpPr>
        <p:spPr>
          <a:xfrm>
            <a:off x="5614998" y="514351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63" name="Elipsa 262"/>
          <p:cNvSpPr/>
          <p:nvPr/>
        </p:nvSpPr>
        <p:spPr>
          <a:xfrm>
            <a:off x="6686568" y="461487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64" name="Elipsa 263"/>
          <p:cNvSpPr/>
          <p:nvPr/>
        </p:nvSpPr>
        <p:spPr>
          <a:xfrm>
            <a:off x="6838968" y="476727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65" name="Elipsa 264"/>
          <p:cNvSpPr/>
          <p:nvPr/>
        </p:nvSpPr>
        <p:spPr>
          <a:xfrm>
            <a:off x="6991368" y="491967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66" name="Elipsa 265"/>
          <p:cNvSpPr/>
          <p:nvPr/>
        </p:nvSpPr>
        <p:spPr>
          <a:xfrm>
            <a:off x="7143768" y="507207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67" name="Elipsa 266"/>
          <p:cNvSpPr/>
          <p:nvPr/>
        </p:nvSpPr>
        <p:spPr>
          <a:xfrm>
            <a:off x="7043758" y="47863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68" name="Elipsa 267"/>
          <p:cNvSpPr/>
          <p:nvPr/>
        </p:nvSpPr>
        <p:spPr>
          <a:xfrm>
            <a:off x="7258072" y="45720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69" name="Elipsa 268"/>
          <p:cNvSpPr/>
          <p:nvPr/>
        </p:nvSpPr>
        <p:spPr>
          <a:xfrm>
            <a:off x="6215074" y="514351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70" name="Elipsa 269"/>
          <p:cNvSpPr/>
          <p:nvPr/>
        </p:nvSpPr>
        <p:spPr>
          <a:xfrm>
            <a:off x="6615130" y="485776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71" name="Elipsa 270"/>
          <p:cNvSpPr/>
          <p:nvPr/>
        </p:nvSpPr>
        <p:spPr>
          <a:xfrm>
            <a:off x="6115064" y="485776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72" name="Elipsa 271"/>
          <p:cNvSpPr/>
          <p:nvPr/>
        </p:nvSpPr>
        <p:spPr>
          <a:xfrm>
            <a:off x="6329378" y="464344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73" name="Elipsa 272"/>
          <p:cNvSpPr/>
          <p:nvPr/>
        </p:nvSpPr>
        <p:spPr>
          <a:xfrm>
            <a:off x="7043758" y="500063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74" name="Elipsa 273"/>
          <p:cNvSpPr/>
          <p:nvPr/>
        </p:nvSpPr>
        <p:spPr>
          <a:xfrm>
            <a:off x="6786578" y="510064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75" name="Elipsa 274"/>
          <p:cNvSpPr/>
          <p:nvPr/>
        </p:nvSpPr>
        <p:spPr>
          <a:xfrm>
            <a:off x="7115196" y="528638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76" name="Elipsa 275"/>
          <p:cNvSpPr/>
          <p:nvPr/>
        </p:nvSpPr>
        <p:spPr>
          <a:xfrm>
            <a:off x="6900882" y="471488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77" name="Elipsa 276"/>
          <p:cNvSpPr/>
          <p:nvPr/>
        </p:nvSpPr>
        <p:spPr>
          <a:xfrm>
            <a:off x="6115064" y="500063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78" name="Elipsa 277"/>
          <p:cNvSpPr/>
          <p:nvPr/>
        </p:nvSpPr>
        <p:spPr>
          <a:xfrm>
            <a:off x="6543692" y="514351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79" name="Elipsa 278"/>
          <p:cNvSpPr/>
          <p:nvPr/>
        </p:nvSpPr>
        <p:spPr>
          <a:xfrm>
            <a:off x="7258072" y="492919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80" name="Elipsa 279"/>
          <p:cNvSpPr/>
          <p:nvPr/>
        </p:nvSpPr>
        <p:spPr>
          <a:xfrm>
            <a:off x="6286512" y="52435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81" name="Elipsa 280"/>
          <p:cNvSpPr/>
          <p:nvPr/>
        </p:nvSpPr>
        <p:spPr>
          <a:xfrm>
            <a:off x="6529398" y="40100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82" name="Elipsa 281"/>
          <p:cNvSpPr/>
          <p:nvPr/>
        </p:nvSpPr>
        <p:spPr>
          <a:xfrm>
            <a:off x="7929586" y="40100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83" name="Elipsa 282"/>
          <p:cNvSpPr/>
          <p:nvPr/>
        </p:nvSpPr>
        <p:spPr>
          <a:xfrm>
            <a:off x="7358082" y="38671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84" name="Elipsa 283"/>
          <p:cNvSpPr/>
          <p:nvPr/>
        </p:nvSpPr>
        <p:spPr>
          <a:xfrm>
            <a:off x="7100902" y="396716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85" name="Elipsa 284"/>
          <p:cNvSpPr/>
          <p:nvPr/>
        </p:nvSpPr>
        <p:spPr>
          <a:xfrm>
            <a:off x="7000892" y="40814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86" name="Elipsa 285"/>
          <p:cNvSpPr/>
          <p:nvPr/>
        </p:nvSpPr>
        <p:spPr>
          <a:xfrm>
            <a:off x="6429388" y="39385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87" name="Elipsa 286"/>
          <p:cNvSpPr/>
          <p:nvPr/>
        </p:nvSpPr>
        <p:spPr>
          <a:xfrm>
            <a:off x="6172208" y="403860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88" name="Elipsa 287"/>
          <p:cNvSpPr/>
          <p:nvPr/>
        </p:nvSpPr>
        <p:spPr>
          <a:xfrm>
            <a:off x="7572396" y="38671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89" name="Elipsa 288"/>
          <p:cNvSpPr/>
          <p:nvPr/>
        </p:nvSpPr>
        <p:spPr>
          <a:xfrm>
            <a:off x="6500826" y="42243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90" name="Elipsa 289"/>
          <p:cNvSpPr/>
          <p:nvPr/>
        </p:nvSpPr>
        <p:spPr>
          <a:xfrm>
            <a:off x="5929322" y="40814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91" name="Elipsa 290"/>
          <p:cNvSpPr/>
          <p:nvPr/>
        </p:nvSpPr>
        <p:spPr>
          <a:xfrm>
            <a:off x="6643702" y="38671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92" name="Elipsa 291"/>
          <p:cNvSpPr/>
          <p:nvPr/>
        </p:nvSpPr>
        <p:spPr>
          <a:xfrm>
            <a:off x="7072330" y="40100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93" name="Elipsa 292"/>
          <p:cNvSpPr/>
          <p:nvPr/>
        </p:nvSpPr>
        <p:spPr>
          <a:xfrm>
            <a:off x="8601100" y="39385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94" name="Elipsa 293"/>
          <p:cNvSpPr/>
          <p:nvPr/>
        </p:nvSpPr>
        <p:spPr>
          <a:xfrm>
            <a:off x="7672406" y="40100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95" name="Elipsa 294"/>
          <p:cNvSpPr/>
          <p:nvPr/>
        </p:nvSpPr>
        <p:spPr>
          <a:xfrm>
            <a:off x="8501090" y="38671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96" name="Elipsa 295"/>
          <p:cNvSpPr/>
          <p:nvPr/>
        </p:nvSpPr>
        <p:spPr>
          <a:xfrm>
            <a:off x="8243910" y="396716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97" name="Elipsa 296"/>
          <p:cNvSpPr/>
          <p:nvPr/>
        </p:nvSpPr>
        <p:spPr>
          <a:xfrm>
            <a:off x="8572528" y="415290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98" name="Elipsa 297"/>
          <p:cNvSpPr/>
          <p:nvPr/>
        </p:nvSpPr>
        <p:spPr>
          <a:xfrm>
            <a:off x="7572396" y="38671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299" name="Elipsa 298"/>
          <p:cNvSpPr/>
          <p:nvPr/>
        </p:nvSpPr>
        <p:spPr>
          <a:xfrm>
            <a:off x="8001024" y="40100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00" name="Elipsa 299"/>
          <p:cNvSpPr/>
          <p:nvPr/>
        </p:nvSpPr>
        <p:spPr>
          <a:xfrm>
            <a:off x="7743844" y="411003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01" name="Elipsa 300"/>
          <p:cNvSpPr/>
          <p:nvPr/>
        </p:nvSpPr>
        <p:spPr>
          <a:xfrm>
            <a:off x="5867408" y="44196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02" name="Elipsa 301"/>
          <p:cNvSpPr/>
          <p:nvPr/>
        </p:nvSpPr>
        <p:spPr>
          <a:xfrm>
            <a:off x="6019808" y="45720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03" name="Elipsa 302"/>
          <p:cNvSpPr/>
          <p:nvPr/>
        </p:nvSpPr>
        <p:spPr>
          <a:xfrm>
            <a:off x="6172208" y="47244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04" name="Elipsa 303"/>
          <p:cNvSpPr/>
          <p:nvPr/>
        </p:nvSpPr>
        <p:spPr>
          <a:xfrm>
            <a:off x="7572396" y="47244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05" name="Elipsa 304"/>
          <p:cNvSpPr/>
          <p:nvPr/>
        </p:nvSpPr>
        <p:spPr>
          <a:xfrm>
            <a:off x="7358082" y="415290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06" name="Elipsa 305"/>
          <p:cNvSpPr/>
          <p:nvPr/>
        </p:nvSpPr>
        <p:spPr>
          <a:xfrm>
            <a:off x="6572264" y="44386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07" name="Elipsa 306"/>
          <p:cNvSpPr/>
          <p:nvPr/>
        </p:nvSpPr>
        <p:spPr>
          <a:xfrm>
            <a:off x="6072198" y="44386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08" name="Elipsa 307"/>
          <p:cNvSpPr/>
          <p:nvPr/>
        </p:nvSpPr>
        <p:spPr>
          <a:xfrm>
            <a:off x="6286512" y="42243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09" name="Elipsa 308"/>
          <p:cNvSpPr/>
          <p:nvPr/>
        </p:nvSpPr>
        <p:spPr>
          <a:xfrm>
            <a:off x="7000892" y="45815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10" name="Elipsa 309"/>
          <p:cNvSpPr/>
          <p:nvPr/>
        </p:nvSpPr>
        <p:spPr>
          <a:xfrm>
            <a:off x="7715272" y="43672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11" name="Elipsa 310"/>
          <p:cNvSpPr/>
          <p:nvPr/>
        </p:nvSpPr>
        <p:spPr>
          <a:xfrm>
            <a:off x="6743712" y="46815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12" name="Elipsa 311"/>
          <p:cNvSpPr/>
          <p:nvPr/>
        </p:nvSpPr>
        <p:spPr>
          <a:xfrm>
            <a:off x="8143900" y="45100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13" name="Elipsa 312"/>
          <p:cNvSpPr/>
          <p:nvPr/>
        </p:nvSpPr>
        <p:spPr>
          <a:xfrm>
            <a:off x="6643702" y="479584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14" name="Elipsa 313"/>
          <p:cNvSpPr/>
          <p:nvPr/>
        </p:nvSpPr>
        <p:spPr>
          <a:xfrm>
            <a:off x="6429388" y="42243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15" name="Elipsa 314"/>
          <p:cNvSpPr/>
          <p:nvPr/>
        </p:nvSpPr>
        <p:spPr>
          <a:xfrm>
            <a:off x="6072198" y="465297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16" name="Elipsa 315"/>
          <p:cNvSpPr/>
          <p:nvPr/>
        </p:nvSpPr>
        <p:spPr>
          <a:xfrm>
            <a:off x="6786578" y="44386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17" name="Elipsa 316"/>
          <p:cNvSpPr/>
          <p:nvPr/>
        </p:nvSpPr>
        <p:spPr>
          <a:xfrm>
            <a:off x="5815018" y="475298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18" name="Elipsa 317"/>
          <p:cNvSpPr/>
          <p:nvPr/>
        </p:nvSpPr>
        <p:spPr>
          <a:xfrm>
            <a:off x="7215206" y="45815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19" name="Elipsa 318"/>
          <p:cNvSpPr/>
          <p:nvPr/>
        </p:nvSpPr>
        <p:spPr>
          <a:xfrm>
            <a:off x="6143636" y="49387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20" name="Elipsa 319"/>
          <p:cNvSpPr/>
          <p:nvPr/>
        </p:nvSpPr>
        <p:spPr>
          <a:xfrm>
            <a:off x="5929322" y="43672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21" name="Elipsa 320"/>
          <p:cNvSpPr/>
          <p:nvPr/>
        </p:nvSpPr>
        <p:spPr>
          <a:xfrm>
            <a:off x="6286512" y="45815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22" name="Elipsa 321"/>
          <p:cNvSpPr/>
          <p:nvPr/>
        </p:nvSpPr>
        <p:spPr>
          <a:xfrm>
            <a:off x="6715140" y="47244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23" name="Elipsa 322"/>
          <p:cNvSpPr/>
          <p:nvPr/>
        </p:nvSpPr>
        <p:spPr>
          <a:xfrm>
            <a:off x="7786710" y="419577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24" name="Elipsa 323"/>
          <p:cNvSpPr/>
          <p:nvPr/>
        </p:nvSpPr>
        <p:spPr>
          <a:xfrm>
            <a:off x="7939110" y="434817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25" name="Elipsa 324"/>
          <p:cNvSpPr/>
          <p:nvPr/>
        </p:nvSpPr>
        <p:spPr>
          <a:xfrm>
            <a:off x="8091510" y="450057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26" name="Elipsa 325"/>
          <p:cNvSpPr/>
          <p:nvPr/>
        </p:nvSpPr>
        <p:spPr>
          <a:xfrm>
            <a:off x="8243910" y="465297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27" name="Elipsa 326"/>
          <p:cNvSpPr/>
          <p:nvPr/>
        </p:nvSpPr>
        <p:spPr>
          <a:xfrm>
            <a:off x="8143900" y="43672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28" name="Elipsa 327"/>
          <p:cNvSpPr/>
          <p:nvPr/>
        </p:nvSpPr>
        <p:spPr>
          <a:xfrm>
            <a:off x="8358214" y="415290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29" name="Elipsa 328"/>
          <p:cNvSpPr/>
          <p:nvPr/>
        </p:nvSpPr>
        <p:spPr>
          <a:xfrm>
            <a:off x="7315216" y="47244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30" name="Elipsa 329"/>
          <p:cNvSpPr/>
          <p:nvPr/>
        </p:nvSpPr>
        <p:spPr>
          <a:xfrm>
            <a:off x="7715272" y="44386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31" name="Elipsa 330"/>
          <p:cNvSpPr/>
          <p:nvPr/>
        </p:nvSpPr>
        <p:spPr>
          <a:xfrm>
            <a:off x="7215206" y="44386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32" name="Elipsa 331"/>
          <p:cNvSpPr/>
          <p:nvPr/>
        </p:nvSpPr>
        <p:spPr>
          <a:xfrm>
            <a:off x="7429520" y="42243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33" name="Elipsa 332"/>
          <p:cNvSpPr/>
          <p:nvPr/>
        </p:nvSpPr>
        <p:spPr>
          <a:xfrm>
            <a:off x="8143900" y="45815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34" name="Elipsa 333"/>
          <p:cNvSpPr/>
          <p:nvPr/>
        </p:nvSpPr>
        <p:spPr>
          <a:xfrm>
            <a:off x="7886720" y="46815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35" name="Elipsa 334"/>
          <p:cNvSpPr/>
          <p:nvPr/>
        </p:nvSpPr>
        <p:spPr>
          <a:xfrm>
            <a:off x="8215338" y="486728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36" name="Elipsa 335"/>
          <p:cNvSpPr/>
          <p:nvPr/>
        </p:nvSpPr>
        <p:spPr>
          <a:xfrm>
            <a:off x="8001024" y="429578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37" name="Elipsa 336"/>
          <p:cNvSpPr/>
          <p:nvPr/>
        </p:nvSpPr>
        <p:spPr>
          <a:xfrm>
            <a:off x="7215206" y="45815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38" name="Elipsa 337"/>
          <p:cNvSpPr/>
          <p:nvPr/>
        </p:nvSpPr>
        <p:spPr>
          <a:xfrm>
            <a:off x="7643834" y="47244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39" name="Elipsa 338"/>
          <p:cNvSpPr/>
          <p:nvPr/>
        </p:nvSpPr>
        <p:spPr>
          <a:xfrm>
            <a:off x="8358214" y="45100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40" name="Elipsa 339"/>
          <p:cNvSpPr/>
          <p:nvPr/>
        </p:nvSpPr>
        <p:spPr>
          <a:xfrm>
            <a:off x="7386654" y="48244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41" name="Elipsa 340"/>
          <p:cNvSpPr/>
          <p:nvPr/>
        </p:nvSpPr>
        <p:spPr>
          <a:xfrm>
            <a:off x="6000760" y="498158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42" name="Elipsa 341"/>
          <p:cNvSpPr/>
          <p:nvPr/>
        </p:nvSpPr>
        <p:spPr>
          <a:xfrm>
            <a:off x="6153160" y="513398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43" name="Elipsa 342"/>
          <p:cNvSpPr/>
          <p:nvPr/>
        </p:nvSpPr>
        <p:spPr>
          <a:xfrm>
            <a:off x="6305560" y="528638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44" name="Elipsa 343"/>
          <p:cNvSpPr/>
          <p:nvPr/>
        </p:nvSpPr>
        <p:spPr>
          <a:xfrm>
            <a:off x="6457960" y="543878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45" name="Elipsa 344"/>
          <p:cNvSpPr/>
          <p:nvPr/>
        </p:nvSpPr>
        <p:spPr>
          <a:xfrm>
            <a:off x="7858148" y="543878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46" name="Elipsa 345"/>
          <p:cNvSpPr/>
          <p:nvPr/>
        </p:nvSpPr>
        <p:spPr>
          <a:xfrm>
            <a:off x="7643834" y="486728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47" name="Elipsa 346"/>
          <p:cNvSpPr/>
          <p:nvPr/>
        </p:nvSpPr>
        <p:spPr>
          <a:xfrm>
            <a:off x="6858016" y="515303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48" name="Elipsa 347"/>
          <p:cNvSpPr/>
          <p:nvPr/>
        </p:nvSpPr>
        <p:spPr>
          <a:xfrm>
            <a:off x="6357950" y="515303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49" name="Elipsa 348"/>
          <p:cNvSpPr/>
          <p:nvPr/>
        </p:nvSpPr>
        <p:spPr>
          <a:xfrm>
            <a:off x="6572264" y="49387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50" name="Elipsa 349"/>
          <p:cNvSpPr/>
          <p:nvPr/>
        </p:nvSpPr>
        <p:spPr>
          <a:xfrm>
            <a:off x="7286644" y="529591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51" name="Elipsa 350"/>
          <p:cNvSpPr/>
          <p:nvPr/>
        </p:nvSpPr>
        <p:spPr>
          <a:xfrm>
            <a:off x="8001024" y="508159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52" name="Elipsa 351"/>
          <p:cNvSpPr/>
          <p:nvPr/>
        </p:nvSpPr>
        <p:spPr>
          <a:xfrm>
            <a:off x="7029464" y="53959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53" name="Elipsa 352"/>
          <p:cNvSpPr/>
          <p:nvPr/>
        </p:nvSpPr>
        <p:spPr>
          <a:xfrm>
            <a:off x="8429652" y="522447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54" name="Elipsa 353"/>
          <p:cNvSpPr/>
          <p:nvPr/>
        </p:nvSpPr>
        <p:spPr>
          <a:xfrm>
            <a:off x="6929454" y="551022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55" name="Elipsa 354"/>
          <p:cNvSpPr/>
          <p:nvPr/>
        </p:nvSpPr>
        <p:spPr>
          <a:xfrm>
            <a:off x="6715140" y="49387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56" name="Elipsa 355"/>
          <p:cNvSpPr/>
          <p:nvPr/>
        </p:nvSpPr>
        <p:spPr>
          <a:xfrm>
            <a:off x="5929322" y="522447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57" name="Elipsa 356"/>
          <p:cNvSpPr/>
          <p:nvPr/>
        </p:nvSpPr>
        <p:spPr>
          <a:xfrm>
            <a:off x="6357950" y="536735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58" name="Elipsa 357"/>
          <p:cNvSpPr/>
          <p:nvPr/>
        </p:nvSpPr>
        <p:spPr>
          <a:xfrm>
            <a:off x="7072330" y="515303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59" name="Elipsa 358"/>
          <p:cNvSpPr/>
          <p:nvPr/>
        </p:nvSpPr>
        <p:spPr>
          <a:xfrm>
            <a:off x="6100770" y="546736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60" name="Elipsa 359"/>
          <p:cNvSpPr/>
          <p:nvPr/>
        </p:nvSpPr>
        <p:spPr>
          <a:xfrm>
            <a:off x="7500958" y="529591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61" name="Elipsa 360"/>
          <p:cNvSpPr/>
          <p:nvPr/>
        </p:nvSpPr>
        <p:spPr>
          <a:xfrm>
            <a:off x="6429388" y="565310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62" name="Elipsa 361"/>
          <p:cNvSpPr/>
          <p:nvPr/>
        </p:nvSpPr>
        <p:spPr>
          <a:xfrm>
            <a:off x="6215074" y="508159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63" name="Elipsa 362"/>
          <p:cNvSpPr/>
          <p:nvPr/>
        </p:nvSpPr>
        <p:spPr>
          <a:xfrm>
            <a:off x="5857884" y="551022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64" name="Elipsa 363"/>
          <p:cNvSpPr/>
          <p:nvPr/>
        </p:nvSpPr>
        <p:spPr>
          <a:xfrm>
            <a:off x="6572264" y="529591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65" name="Elipsa 364"/>
          <p:cNvSpPr/>
          <p:nvPr/>
        </p:nvSpPr>
        <p:spPr>
          <a:xfrm>
            <a:off x="7000892" y="543878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66" name="Elipsa 365"/>
          <p:cNvSpPr/>
          <p:nvPr/>
        </p:nvSpPr>
        <p:spPr>
          <a:xfrm>
            <a:off x="8072462" y="491015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67" name="Elipsa 366"/>
          <p:cNvSpPr/>
          <p:nvPr/>
        </p:nvSpPr>
        <p:spPr>
          <a:xfrm>
            <a:off x="8224862" y="506255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68" name="Elipsa 367"/>
          <p:cNvSpPr/>
          <p:nvPr/>
        </p:nvSpPr>
        <p:spPr>
          <a:xfrm>
            <a:off x="8377262" y="521495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69" name="Elipsa 368"/>
          <p:cNvSpPr/>
          <p:nvPr/>
        </p:nvSpPr>
        <p:spPr>
          <a:xfrm>
            <a:off x="8529662" y="536735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70" name="Elipsa 369"/>
          <p:cNvSpPr/>
          <p:nvPr/>
        </p:nvSpPr>
        <p:spPr>
          <a:xfrm>
            <a:off x="8429652" y="508159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71" name="Elipsa 370"/>
          <p:cNvSpPr/>
          <p:nvPr/>
        </p:nvSpPr>
        <p:spPr>
          <a:xfrm>
            <a:off x="8643966" y="486728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72" name="Elipsa 371"/>
          <p:cNvSpPr/>
          <p:nvPr/>
        </p:nvSpPr>
        <p:spPr>
          <a:xfrm>
            <a:off x="7600968" y="543878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73" name="Elipsa 372"/>
          <p:cNvSpPr/>
          <p:nvPr/>
        </p:nvSpPr>
        <p:spPr>
          <a:xfrm>
            <a:off x="8001024" y="515303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74" name="Elipsa 373"/>
          <p:cNvSpPr/>
          <p:nvPr/>
        </p:nvSpPr>
        <p:spPr>
          <a:xfrm>
            <a:off x="7500958" y="515303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75" name="Elipsa 374"/>
          <p:cNvSpPr/>
          <p:nvPr/>
        </p:nvSpPr>
        <p:spPr>
          <a:xfrm>
            <a:off x="7715272" y="49387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76" name="Elipsa 375"/>
          <p:cNvSpPr/>
          <p:nvPr/>
        </p:nvSpPr>
        <p:spPr>
          <a:xfrm>
            <a:off x="8429652" y="529591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77" name="Elipsa 376"/>
          <p:cNvSpPr/>
          <p:nvPr/>
        </p:nvSpPr>
        <p:spPr>
          <a:xfrm>
            <a:off x="8172472" y="539592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78" name="Elipsa 377"/>
          <p:cNvSpPr/>
          <p:nvPr/>
        </p:nvSpPr>
        <p:spPr>
          <a:xfrm>
            <a:off x="8501090" y="558166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79" name="Elipsa 378"/>
          <p:cNvSpPr/>
          <p:nvPr/>
        </p:nvSpPr>
        <p:spPr>
          <a:xfrm>
            <a:off x="8286776" y="501016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80" name="Elipsa 379"/>
          <p:cNvSpPr/>
          <p:nvPr/>
        </p:nvSpPr>
        <p:spPr>
          <a:xfrm>
            <a:off x="7500958" y="529591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81" name="Elipsa 380"/>
          <p:cNvSpPr/>
          <p:nvPr/>
        </p:nvSpPr>
        <p:spPr>
          <a:xfrm>
            <a:off x="7929586" y="543878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82" name="Elipsa 381"/>
          <p:cNvSpPr/>
          <p:nvPr/>
        </p:nvSpPr>
        <p:spPr>
          <a:xfrm>
            <a:off x="8643966" y="522447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83" name="Elipsa 382"/>
          <p:cNvSpPr/>
          <p:nvPr/>
        </p:nvSpPr>
        <p:spPr>
          <a:xfrm>
            <a:off x="7672406" y="553879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grpSp>
        <p:nvGrpSpPr>
          <p:cNvPr id="487" name="Grupa 486"/>
          <p:cNvGrpSpPr/>
          <p:nvPr/>
        </p:nvGrpSpPr>
        <p:grpSpPr>
          <a:xfrm>
            <a:off x="2000232" y="1357298"/>
            <a:ext cx="2900386" cy="1857388"/>
            <a:chOff x="1895452" y="3867152"/>
            <a:chExt cx="2900386" cy="1857388"/>
          </a:xfrm>
        </p:grpSpPr>
        <p:sp>
          <p:nvSpPr>
            <p:cNvPr id="384" name="Elipsa 383"/>
            <p:cNvSpPr/>
            <p:nvPr/>
          </p:nvSpPr>
          <p:spPr>
            <a:xfrm>
              <a:off x="2609832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385" name="Elipsa 384"/>
            <p:cNvSpPr/>
            <p:nvPr/>
          </p:nvSpPr>
          <p:spPr>
            <a:xfrm>
              <a:off x="4010020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386" name="Elipsa 385"/>
            <p:cNvSpPr/>
            <p:nvPr/>
          </p:nvSpPr>
          <p:spPr>
            <a:xfrm>
              <a:off x="3438516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387" name="Elipsa 386"/>
            <p:cNvSpPr/>
            <p:nvPr/>
          </p:nvSpPr>
          <p:spPr>
            <a:xfrm>
              <a:off x="3181336" y="396716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388" name="Elipsa 387"/>
            <p:cNvSpPr/>
            <p:nvPr/>
          </p:nvSpPr>
          <p:spPr>
            <a:xfrm>
              <a:off x="3081326" y="408146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389" name="Elipsa 388"/>
            <p:cNvSpPr/>
            <p:nvPr/>
          </p:nvSpPr>
          <p:spPr>
            <a:xfrm>
              <a:off x="2509822" y="393859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390" name="Elipsa 389"/>
            <p:cNvSpPr/>
            <p:nvPr/>
          </p:nvSpPr>
          <p:spPr>
            <a:xfrm>
              <a:off x="2252642" y="403860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391" name="Elipsa 390"/>
            <p:cNvSpPr/>
            <p:nvPr/>
          </p:nvSpPr>
          <p:spPr>
            <a:xfrm>
              <a:off x="3652830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392" name="Elipsa 391"/>
            <p:cNvSpPr/>
            <p:nvPr/>
          </p:nvSpPr>
          <p:spPr>
            <a:xfrm>
              <a:off x="2581260" y="42243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393" name="Elipsa 392"/>
            <p:cNvSpPr/>
            <p:nvPr/>
          </p:nvSpPr>
          <p:spPr>
            <a:xfrm>
              <a:off x="2009756" y="408146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394" name="Elipsa 393"/>
            <p:cNvSpPr/>
            <p:nvPr/>
          </p:nvSpPr>
          <p:spPr>
            <a:xfrm>
              <a:off x="2724136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395" name="Elipsa 394"/>
            <p:cNvSpPr/>
            <p:nvPr/>
          </p:nvSpPr>
          <p:spPr>
            <a:xfrm>
              <a:off x="3152764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396" name="Elipsa 395"/>
            <p:cNvSpPr/>
            <p:nvPr/>
          </p:nvSpPr>
          <p:spPr>
            <a:xfrm>
              <a:off x="4681534" y="393859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397" name="Elipsa 396"/>
            <p:cNvSpPr/>
            <p:nvPr/>
          </p:nvSpPr>
          <p:spPr>
            <a:xfrm>
              <a:off x="3752840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398" name="Elipsa 397"/>
            <p:cNvSpPr/>
            <p:nvPr/>
          </p:nvSpPr>
          <p:spPr>
            <a:xfrm>
              <a:off x="4581524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399" name="Elipsa 398"/>
            <p:cNvSpPr/>
            <p:nvPr/>
          </p:nvSpPr>
          <p:spPr>
            <a:xfrm>
              <a:off x="4324344" y="396716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00" name="Elipsa 399"/>
            <p:cNvSpPr/>
            <p:nvPr/>
          </p:nvSpPr>
          <p:spPr>
            <a:xfrm>
              <a:off x="4652962" y="415290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01" name="Elipsa 400"/>
            <p:cNvSpPr/>
            <p:nvPr/>
          </p:nvSpPr>
          <p:spPr>
            <a:xfrm>
              <a:off x="3652830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02" name="Elipsa 401"/>
            <p:cNvSpPr/>
            <p:nvPr/>
          </p:nvSpPr>
          <p:spPr>
            <a:xfrm>
              <a:off x="4081458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03" name="Elipsa 402"/>
            <p:cNvSpPr/>
            <p:nvPr/>
          </p:nvSpPr>
          <p:spPr>
            <a:xfrm>
              <a:off x="3824278" y="411003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04" name="Elipsa 403"/>
            <p:cNvSpPr/>
            <p:nvPr/>
          </p:nvSpPr>
          <p:spPr>
            <a:xfrm>
              <a:off x="1947842" y="44196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05" name="Elipsa 404"/>
            <p:cNvSpPr/>
            <p:nvPr/>
          </p:nvSpPr>
          <p:spPr>
            <a:xfrm>
              <a:off x="2100242" y="45720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06" name="Elipsa 405"/>
            <p:cNvSpPr/>
            <p:nvPr/>
          </p:nvSpPr>
          <p:spPr>
            <a:xfrm>
              <a:off x="2252642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07" name="Elipsa 406"/>
            <p:cNvSpPr/>
            <p:nvPr/>
          </p:nvSpPr>
          <p:spPr>
            <a:xfrm>
              <a:off x="3652830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08" name="Elipsa 407"/>
            <p:cNvSpPr/>
            <p:nvPr/>
          </p:nvSpPr>
          <p:spPr>
            <a:xfrm>
              <a:off x="3438516" y="415290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09" name="Elipsa 408"/>
            <p:cNvSpPr/>
            <p:nvPr/>
          </p:nvSpPr>
          <p:spPr>
            <a:xfrm>
              <a:off x="2652698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10" name="Elipsa 409"/>
            <p:cNvSpPr/>
            <p:nvPr/>
          </p:nvSpPr>
          <p:spPr>
            <a:xfrm>
              <a:off x="2152632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11" name="Elipsa 410"/>
            <p:cNvSpPr/>
            <p:nvPr/>
          </p:nvSpPr>
          <p:spPr>
            <a:xfrm>
              <a:off x="2366946" y="42243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12" name="Elipsa 411"/>
            <p:cNvSpPr/>
            <p:nvPr/>
          </p:nvSpPr>
          <p:spPr>
            <a:xfrm>
              <a:off x="3081326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13" name="Elipsa 412"/>
            <p:cNvSpPr/>
            <p:nvPr/>
          </p:nvSpPr>
          <p:spPr>
            <a:xfrm>
              <a:off x="3795706" y="436721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14" name="Elipsa 413"/>
            <p:cNvSpPr/>
            <p:nvPr/>
          </p:nvSpPr>
          <p:spPr>
            <a:xfrm>
              <a:off x="2824146" y="46815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15" name="Elipsa 414"/>
            <p:cNvSpPr/>
            <p:nvPr/>
          </p:nvSpPr>
          <p:spPr>
            <a:xfrm>
              <a:off x="4224334" y="451009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16" name="Elipsa 415"/>
            <p:cNvSpPr/>
            <p:nvPr/>
          </p:nvSpPr>
          <p:spPr>
            <a:xfrm>
              <a:off x="2724136" y="479584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17" name="Elipsa 416"/>
            <p:cNvSpPr/>
            <p:nvPr/>
          </p:nvSpPr>
          <p:spPr>
            <a:xfrm>
              <a:off x="2509822" y="42243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18" name="Elipsa 417"/>
            <p:cNvSpPr/>
            <p:nvPr/>
          </p:nvSpPr>
          <p:spPr>
            <a:xfrm>
              <a:off x="2152632" y="46529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19" name="Elipsa 418"/>
            <p:cNvSpPr/>
            <p:nvPr/>
          </p:nvSpPr>
          <p:spPr>
            <a:xfrm>
              <a:off x="2867012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20" name="Elipsa 419"/>
            <p:cNvSpPr/>
            <p:nvPr/>
          </p:nvSpPr>
          <p:spPr>
            <a:xfrm>
              <a:off x="1895452" y="475298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21" name="Elipsa 420"/>
            <p:cNvSpPr/>
            <p:nvPr/>
          </p:nvSpPr>
          <p:spPr>
            <a:xfrm>
              <a:off x="3295640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22" name="Elipsa 421"/>
            <p:cNvSpPr/>
            <p:nvPr/>
          </p:nvSpPr>
          <p:spPr>
            <a:xfrm>
              <a:off x="2224070" y="49387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23" name="Elipsa 422"/>
            <p:cNvSpPr/>
            <p:nvPr/>
          </p:nvSpPr>
          <p:spPr>
            <a:xfrm>
              <a:off x="2009756" y="436721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24" name="Elipsa 423"/>
            <p:cNvSpPr/>
            <p:nvPr/>
          </p:nvSpPr>
          <p:spPr>
            <a:xfrm>
              <a:off x="2366946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25" name="Elipsa 424"/>
            <p:cNvSpPr/>
            <p:nvPr/>
          </p:nvSpPr>
          <p:spPr>
            <a:xfrm>
              <a:off x="2795574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26" name="Elipsa 425"/>
            <p:cNvSpPr/>
            <p:nvPr/>
          </p:nvSpPr>
          <p:spPr>
            <a:xfrm>
              <a:off x="3867144" y="41957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27" name="Elipsa 426"/>
            <p:cNvSpPr/>
            <p:nvPr/>
          </p:nvSpPr>
          <p:spPr>
            <a:xfrm>
              <a:off x="4019544" y="43481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28" name="Elipsa 427"/>
            <p:cNvSpPr/>
            <p:nvPr/>
          </p:nvSpPr>
          <p:spPr>
            <a:xfrm>
              <a:off x="4171944" y="45005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29" name="Elipsa 428"/>
            <p:cNvSpPr/>
            <p:nvPr/>
          </p:nvSpPr>
          <p:spPr>
            <a:xfrm>
              <a:off x="4324344" y="46529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30" name="Elipsa 429"/>
            <p:cNvSpPr/>
            <p:nvPr/>
          </p:nvSpPr>
          <p:spPr>
            <a:xfrm>
              <a:off x="4224334" y="436721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31" name="Elipsa 430"/>
            <p:cNvSpPr/>
            <p:nvPr/>
          </p:nvSpPr>
          <p:spPr>
            <a:xfrm>
              <a:off x="4438648" y="415290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32" name="Elipsa 431"/>
            <p:cNvSpPr/>
            <p:nvPr/>
          </p:nvSpPr>
          <p:spPr>
            <a:xfrm>
              <a:off x="3395650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33" name="Elipsa 432"/>
            <p:cNvSpPr/>
            <p:nvPr/>
          </p:nvSpPr>
          <p:spPr>
            <a:xfrm>
              <a:off x="3795706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34" name="Elipsa 433"/>
            <p:cNvSpPr/>
            <p:nvPr/>
          </p:nvSpPr>
          <p:spPr>
            <a:xfrm>
              <a:off x="3295640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35" name="Elipsa 434"/>
            <p:cNvSpPr/>
            <p:nvPr/>
          </p:nvSpPr>
          <p:spPr>
            <a:xfrm>
              <a:off x="3509954" y="42243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36" name="Elipsa 435"/>
            <p:cNvSpPr/>
            <p:nvPr/>
          </p:nvSpPr>
          <p:spPr>
            <a:xfrm>
              <a:off x="4224334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37" name="Elipsa 436"/>
            <p:cNvSpPr/>
            <p:nvPr/>
          </p:nvSpPr>
          <p:spPr>
            <a:xfrm>
              <a:off x="3967154" y="46815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38" name="Elipsa 437"/>
            <p:cNvSpPr/>
            <p:nvPr/>
          </p:nvSpPr>
          <p:spPr>
            <a:xfrm>
              <a:off x="4295772" y="486728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39" name="Elipsa 438"/>
            <p:cNvSpPr/>
            <p:nvPr/>
          </p:nvSpPr>
          <p:spPr>
            <a:xfrm>
              <a:off x="4081458" y="429578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40" name="Elipsa 439"/>
            <p:cNvSpPr/>
            <p:nvPr/>
          </p:nvSpPr>
          <p:spPr>
            <a:xfrm>
              <a:off x="3295640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41" name="Elipsa 440"/>
            <p:cNvSpPr/>
            <p:nvPr/>
          </p:nvSpPr>
          <p:spPr>
            <a:xfrm>
              <a:off x="3724268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42" name="Elipsa 441"/>
            <p:cNvSpPr/>
            <p:nvPr/>
          </p:nvSpPr>
          <p:spPr>
            <a:xfrm>
              <a:off x="4438648" y="451009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43" name="Elipsa 442"/>
            <p:cNvSpPr/>
            <p:nvPr/>
          </p:nvSpPr>
          <p:spPr>
            <a:xfrm>
              <a:off x="3467088" y="482441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44" name="Elipsa 443"/>
            <p:cNvSpPr/>
            <p:nvPr/>
          </p:nvSpPr>
          <p:spPr>
            <a:xfrm>
              <a:off x="2081194" y="49815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45" name="Elipsa 444"/>
            <p:cNvSpPr/>
            <p:nvPr/>
          </p:nvSpPr>
          <p:spPr>
            <a:xfrm>
              <a:off x="2233594" y="51339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46" name="Elipsa 445"/>
            <p:cNvSpPr/>
            <p:nvPr/>
          </p:nvSpPr>
          <p:spPr>
            <a:xfrm>
              <a:off x="2385994" y="52863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47" name="Elipsa 446"/>
            <p:cNvSpPr/>
            <p:nvPr/>
          </p:nvSpPr>
          <p:spPr>
            <a:xfrm>
              <a:off x="2538394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48" name="Elipsa 447"/>
            <p:cNvSpPr/>
            <p:nvPr/>
          </p:nvSpPr>
          <p:spPr>
            <a:xfrm>
              <a:off x="3938582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49" name="Elipsa 448"/>
            <p:cNvSpPr/>
            <p:nvPr/>
          </p:nvSpPr>
          <p:spPr>
            <a:xfrm>
              <a:off x="3724268" y="486728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50" name="Elipsa 449"/>
            <p:cNvSpPr/>
            <p:nvPr/>
          </p:nvSpPr>
          <p:spPr>
            <a:xfrm>
              <a:off x="2938450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51" name="Elipsa 450"/>
            <p:cNvSpPr/>
            <p:nvPr/>
          </p:nvSpPr>
          <p:spPr>
            <a:xfrm>
              <a:off x="2438384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52" name="Elipsa 451"/>
            <p:cNvSpPr/>
            <p:nvPr/>
          </p:nvSpPr>
          <p:spPr>
            <a:xfrm>
              <a:off x="2652698" y="49387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53" name="Elipsa 452"/>
            <p:cNvSpPr/>
            <p:nvPr/>
          </p:nvSpPr>
          <p:spPr>
            <a:xfrm>
              <a:off x="3367078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54" name="Elipsa 453"/>
            <p:cNvSpPr/>
            <p:nvPr/>
          </p:nvSpPr>
          <p:spPr>
            <a:xfrm>
              <a:off x="4081458" y="508159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55" name="Elipsa 454"/>
            <p:cNvSpPr/>
            <p:nvPr/>
          </p:nvSpPr>
          <p:spPr>
            <a:xfrm>
              <a:off x="3109898" y="53959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56" name="Elipsa 455"/>
            <p:cNvSpPr/>
            <p:nvPr/>
          </p:nvSpPr>
          <p:spPr>
            <a:xfrm>
              <a:off x="4510086" y="522447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57" name="Elipsa 456"/>
            <p:cNvSpPr/>
            <p:nvPr/>
          </p:nvSpPr>
          <p:spPr>
            <a:xfrm>
              <a:off x="3009888" y="551022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58" name="Elipsa 457"/>
            <p:cNvSpPr/>
            <p:nvPr/>
          </p:nvSpPr>
          <p:spPr>
            <a:xfrm>
              <a:off x="2795574" y="49387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59" name="Elipsa 458"/>
            <p:cNvSpPr/>
            <p:nvPr/>
          </p:nvSpPr>
          <p:spPr>
            <a:xfrm>
              <a:off x="2009756" y="522447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60" name="Elipsa 459"/>
            <p:cNvSpPr/>
            <p:nvPr/>
          </p:nvSpPr>
          <p:spPr>
            <a:xfrm>
              <a:off x="2438384" y="53673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61" name="Elipsa 460"/>
            <p:cNvSpPr/>
            <p:nvPr/>
          </p:nvSpPr>
          <p:spPr>
            <a:xfrm>
              <a:off x="3152764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62" name="Elipsa 461"/>
            <p:cNvSpPr/>
            <p:nvPr/>
          </p:nvSpPr>
          <p:spPr>
            <a:xfrm>
              <a:off x="2181204" y="546736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63" name="Elipsa 462"/>
            <p:cNvSpPr/>
            <p:nvPr/>
          </p:nvSpPr>
          <p:spPr>
            <a:xfrm>
              <a:off x="3581392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64" name="Elipsa 463"/>
            <p:cNvSpPr/>
            <p:nvPr/>
          </p:nvSpPr>
          <p:spPr>
            <a:xfrm>
              <a:off x="2509822" y="565310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65" name="Elipsa 464"/>
            <p:cNvSpPr/>
            <p:nvPr/>
          </p:nvSpPr>
          <p:spPr>
            <a:xfrm>
              <a:off x="2295508" y="508159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66" name="Elipsa 465"/>
            <p:cNvSpPr/>
            <p:nvPr/>
          </p:nvSpPr>
          <p:spPr>
            <a:xfrm>
              <a:off x="1938318" y="551022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67" name="Elipsa 466"/>
            <p:cNvSpPr/>
            <p:nvPr/>
          </p:nvSpPr>
          <p:spPr>
            <a:xfrm>
              <a:off x="2652698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68" name="Elipsa 467"/>
            <p:cNvSpPr/>
            <p:nvPr/>
          </p:nvSpPr>
          <p:spPr>
            <a:xfrm>
              <a:off x="3081326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69" name="Elipsa 468"/>
            <p:cNvSpPr/>
            <p:nvPr/>
          </p:nvSpPr>
          <p:spPr>
            <a:xfrm>
              <a:off x="4152896" y="49101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70" name="Elipsa 469"/>
            <p:cNvSpPr/>
            <p:nvPr/>
          </p:nvSpPr>
          <p:spPr>
            <a:xfrm>
              <a:off x="4305296" y="50625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71" name="Elipsa 470"/>
            <p:cNvSpPr/>
            <p:nvPr/>
          </p:nvSpPr>
          <p:spPr>
            <a:xfrm>
              <a:off x="4457696" y="52149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72" name="Elipsa 471"/>
            <p:cNvSpPr/>
            <p:nvPr/>
          </p:nvSpPr>
          <p:spPr>
            <a:xfrm>
              <a:off x="4610096" y="53673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73" name="Elipsa 472"/>
            <p:cNvSpPr/>
            <p:nvPr/>
          </p:nvSpPr>
          <p:spPr>
            <a:xfrm>
              <a:off x="4510086" y="508159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74" name="Elipsa 473"/>
            <p:cNvSpPr/>
            <p:nvPr/>
          </p:nvSpPr>
          <p:spPr>
            <a:xfrm>
              <a:off x="4724400" y="486728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75" name="Elipsa 474"/>
            <p:cNvSpPr/>
            <p:nvPr/>
          </p:nvSpPr>
          <p:spPr>
            <a:xfrm>
              <a:off x="3681402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76" name="Elipsa 475"/>
            <p:cNvSpPr/>
            <p:nvPr/>
          </p:nvSpPr>
          <p:spPr>
            <a:xfrm>
              <a:off x="4081458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77" name="Elipsa 476"/>
            <p:cNvSpPr/>
            <p:nvPr/>
          </p:nvSpPr>
          <p:spPr>
            <a:xfrm>
              <a:off x="3581392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78" name="Elipsa 477"/>
            <p:cNvSpPr/>
            <p:nvPr/>
          </p:nvSpPr>
          <p:spPr>
            <a:xfrm>
              <a:off x="3795706" y="49387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79" name="Elipsa 478"/>
            <p:cNvSpPr/>
            <p:nvPr/>
          </p:nvSpPr>
          <p:spPr>
            <a:xfrm>
              <a:off x="4510086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80" name="Elipsa 479"/>
            <p:cNvSpPr/>
            <p:nvPr/>
          </p:nvSpPr>
          <p:spPr>
            <a:xfrm>
              <a:off x="4252906" y="53959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81" name="Elipsa 480"/>
            <p:cNvSpPr/>
            <p:nvPr/>
          </p:nvSpPr>
          <p:spPr>
            <a:xfrm>
              <a:off x="4581524" y="558166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82" name="Elipsa 481"/>
            <p:cNvSpPr/>
            <p:nvPr/>
          </p:nvSpPr>
          <p:spPr>
            <a:xfrm>
              <a:off x="4367210" y="501016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83" name="Elipsa 482"/>
            <p:cNvSpPr/>
            <p:nvPr/>
          </p:nvSpPr>
          <p:spPr>
            <a:xfrm>
              <a:off x="3581392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84" name="Elipsa 483"/>
            <p:cNvSpPr/>
            <p:nvPr/>
          </p:nvSpPr>
          <p:spPr>
            <a:xfrm>
              <a:off x="4010020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85" name="Elipsa 484"/>
            <p:cNvSpPr/>
            <p:nvPr/>
          </p:nvSpPr>
          <p:spPr>
            <a:xfrm>
              <a:off x="4724400" y="522447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486" name="Elipsa 485"/>
            <p:cNvSpPr/>
            <p:nvPr/>
          </p:nvSpPr>
          <p:spPr>
            <a:xfrm>
              <a:off x="3752840" y="553879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</p:grpSp>
      <p:grpSp>
        <p:nvGrpSpPr>
          <p:cNvPr id="591" name="Grupa 590"/>
          <p:cNvGrpSpPr/>
          <p:nvPr/>
        </p:nvGrpSpPr>
        <p:grpSpPr>
          <a:xfrm>
            <a:off x="428596" y="1285860"/>
            <a:ext cx="2900386" cy="1857388"/>
            <a:chOff x="1895452" y="3867152"/>
            <a:chExt cx="2900386" cy="1857388"/>
          </a:xfrm>
        </p:grpSpPr>
        <p:sp>
          <p:nvSpPr>
            <p:cNvPr id="592" name="Elipsa 591"/>
            <p:cNvSpPr/>
            <p:nvPr/>
          </p:nvSpPr>
          <p:spPr>
            <a:xfrm>
              <a:off x="2609832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593" name="Elipsa 592"/>
            <p:cNvSpPr/>
            <p:nvPr/>
          </p:nvSpPr>
          <p:spPr>
            <a:xfrm>
              <a:off x="4010020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594" name="Elipsa 593"/>
            <p:cNvSpPr/>
            <p:nvPr/>
          </p:nvSpPr>
          <p:spPr>
            <a:xfrm>
              <a:off x="3438516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595" name="Elipsa 594"/>
            <p:cNvSpPr/>
            <p:nvPr/>
          </p:nvSpPr>
          <p:spPr>
            <a:xfrm>
              <a:off x="3181336" y="396716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596" name="Elipsa 595"/>
            <p:cNvSpPr/>
            <p:nvPr/>
          </p:nvSpPr>
          <p:spPr>
            <a:xfrm>
              <a:off x="3081326" y="408146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597" name="Elipsa 596"/>
            <p:cNvSpPr/>
            <p:nvPr/>
          </p:nvSpPr>
          <p:spPr>
            <a:xfrm>
              <a:off x="2509822" y="393859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598" name="Elipsa 597"/>
            <p:cNvSpPr/>
            <p:nvPr/>
          </p:nvSpPr>
          <p:spPr>
            <a:xfrm>
              <a:off x="2252642" y="403860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599" name="Elipsa 598"/>
            <p:cNvSpPr/>
            <p:nvPr/>
          </p:nvSpPr>
          <p:spPr>
            <a:xfrm>
              <a:off x="3652830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00" name="Elipsa 599"/>
            <p:cNvSpPr/>
            <p:nvPr/>
          </p:nvSpPr>
          <p:spPr>
            <a:xfrm>
              <a:off x="2581260" y="42243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01" name="Elipsa 600"/>
            <p:cNvSpPr/>
            <p:nvPr/>
          </p:nvSpPr>
          <p:spPr>
            <a:xfrm>
              <a:off x="2009756" y="408146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02" name="Elipsa 601"/>
            <p:cNvSpPr/>
            <p:nvPr/>
          </p:nvSpPr>
          <p:spPr>
            <a:xfrm>
              <a:off x="2724136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03" name="Elipsa 602"/>
            <p:cNvSpPr/>
            <p:nvPr/>
          </p:nvSpPr>
          <p:spPr>
            <a:xfrm>
              <a:off x="3152764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04" name="Elipsa 603"/>
            <p:cNvSpPr/>
            <p:nvPr/>
          </p:nvSpPr>
          <p:spPr>
            <a:xfrm>
              <a:off x="4681534" y="393859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05" name="Elipsa 604"/>
            <p:cNvSpPr/>
            <p:nvPr/>
          </p:nvSpPr>
          <p:spPr>
            <a:xfrm>
              <a:off x="3752840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06" name="Elipsa 605"/>
            <p:cNvSpPr/>
            <p:nvPr/>
          </p:nvSpPr>
          <p:spPr>
            <a:xfrm>
              <a:off x="4581524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07" name="Elipsa 606"/>
            <p:cNvSpPr/>
            <p:nvPr/>
          </p:nvSpPr>
          <p:spPr>
            <a:xfrm>
              <a:off x="4324344" y="396716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08" name="Elipsa 607"/>
            <p:cNvSpPr/>
            <p:nvPr/>
          </p:nvSpPr>
          <p:spPr>
            <a:xfrm>
              <a:off x="4652962" y="415290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09" name="Elipsa 608"/>
            <p:cNvSpPr/>
            <p:nvPr/>
          </p:nvSpPr>
          <p:spPr>
            <a:xfrm>
              <a:off x="3652830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10" name="Elipsa 609"/>
            <p:cNvSpPr/>
            <p:nvPr/>
          </p:nvSpPr>
          <p:spPr>
            <a:xfrm>
              <a:off x="4081458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11" name="Elipsa 610"/>
            <p:cNvSpPr/>
            <p:nvPr/>
          </p:nvSpPr>
          <p:spPr>
            <a:xfrm>
              <a:off x="3824278" y="411003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12" name="Elipsa 611"/>
            <p:cNvSpPr/>
            <p:nvPr/>
          </p:nvSpPr>
          <p:spPr>
            <a:xfrm>
              <a:off x="1947842" y="44196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13" name="Elipsa 612"/>
            <p:cNvSpPr/>
            <p:nvPr/>
          </p:nvSpPr>
          <p:spPr>
            <a:xfrm>
              <a:off x="2100242" y="45720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14" name="Elipsa 613"/>
            <p:cNvSpPr/>
            <p:nvPr/>
          </p:nvSpPr>
          <p:spPr>
            <a:xfrm>
              <a:off x="2252642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15" name="Elipsa 614"/>
            <p:cNvSpPr/>
            <p:nvPr/>
          </p:nvSpPr>
          <p:spPr>
            <a:xfrm>
              <a:off x="3652830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16" name="Elipsa 615"/>
            <p:cNvSpPr/>
            <p:nvPr/>
          </p:nvSpPr>
          <p:spPr>
            <a:xfrm>
              <a:off x="3438516" y="415290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17" name="Elipsa 616"/>
            <p:cNvSpPr/>
            <p:nvPr/>
          </p:nvSpPr>
          <p:spPr>
            <a:xfrm>
              <a:off x="2652698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18" name="Elipsa 617"/>
            <p:cNvSpPr/>
            <p:nvPr/>
          </p:nvSpPr>
          <p:spPr>
            <a:xfrm>
              <a:off x="2152632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19" name="Elipsa 618"/>
            <p:cNvSpPr/>
            <p:nvPr/>
          </p:nvSpPr>
          <p:spPr>
            <a:xfrm>
              <a:off x="2366946" y="42243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20" name="Elipsa 619"/>
            <p:cNvSpPr/>
            <p:nvPr/>
          </p:nvSpPr>
          <p:spPr>
            <a:xfrm>
              <a:off x="3081326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21" name="Elipsa 620"/>
            <p:cNvSpPr/>
            <p:nvPr/>
          </p:nvSpPr>
          <p:spPr>
            <a:xfrm>
              <a:off x="3795706" y="436721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22" name="Elipsa 621"/>
            <p:cNvSpPr/>
            <p:nvPr/>
          </p:nvSpPr>
          <p:spPr>
            <a:xfrm>
              <a:off x="2824146" y="46815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23" name="Elipsa 622"/>
            <p:cNvSpPr/>
            <p:nvPr/>
          </p:nvSpPr>
          <p:spPr>
            <a:xfrm>
              <a:off x="4224334" y="451009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24" name="Elipsa 623"/>
            <p:cNvSpPr/>
            <p:nvPr/>
          </p:nvSpPr>
          <p:spPr>
            <a:xfrm>
              <a:off x="2724136" y="479584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25" name="Elipsa 624"/>
            <p:cNvSpPr/>
            <p:nvPr/>
          </p:nvSpPr>
          <p:spPr>
            <a:xfrm>
              <a:off x="2509822" y="42243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26" name="Elipsa 625"/>
            <p:cNvSpPr/>
            <p:nvPr/>
          </p:nvSpPr>
          <p:spPr>
            <a:xfrm>
              <a:off x="2152632" y="46529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27" name="Elipsa 626"/>
            <p:cNvSpPr/>
            <p:nvPr/>
          </p:nvSpPr>
          <p:spPr>
            <a:xfrm>
              <a:off x="2867012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28" name="Elipsa 627"/>
            <p:cNvSpPr/>
            <p:nvPr/>
          </p:nvSpPr>
          <p:spPr>
            <a:xfrm>
              <a:off x="1895452" y="475298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29" name="Elipsa 628"/>
            <p:cNvSpPr/>
            <p:nvPr/>
          </p:nvSpPr>
          <p:spPr>
            <a:xfrm>
              <a:off x="3295640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30" name="Elipsa 629"/>
            <p:cNvSpPr/>
            <p:nvPr/>
          </p:nvSpPr>
          <p:spPr>
            <a:xfrm>
              <a:off x="2224070" y="49387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31" name="Elipsa 630"/>
            <p:cNvSpPr/>
            <p:nvPr/>
          </p:nvSpPr>
          <p:spPr>
            <a:xfrm>
              <a:off x="2009756" y="436721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32" name="Elipsa 631"/>
            <p:cNvSpPr/>
            <p:nvPr/>
          </p:nvSpPr>
          <p:spPr>
            <a:xfrm>
              <a:off x="2366946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33" name="Elipsa 632"/>
            <p:cNvSpPr/>
            <p:nvPr/>
          </p:nvSpPr>
          <p:spPr>
            <a:xfrm>
              <a:off x="2795574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34" name="Elipsa 633"/>
            <p:cNvSpPr/>
            <p:nvPr/>
          </p:nvSpPr>
          <p:spPr>
            <a:xfrm>
              <a:off x="3867144" y="41957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35" name="Elipsa 634"/>
            <p:cNvSpPr/>
            <p:nvPr/>
          </p:nvSpPr>
          <p:spPr>
            <a:xfrm>
              <a:off x="4019544" y="43481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36" name="Elipsa 635"/>
            <p:cNvSpPr/>
            <p:nvPr/>
          </p:nvSpPr>
          <p:spPr>
            <a:xfrm>
              <a:off x="4171944" y="45005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37" name="Elipsa 636"/>
            <p:cNvSpPr/>
            <p:nvPr/>
          </p:nvSpPr>
          <p:spPr>
            <a:xfrm>
              <a:off x="4324344" y="46529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38" name="Elipsa 637"/>
            <p:cNvSpPr/>
            <p:nvPr/>
          </p:nvSpPr>
          <p:spPr>
            <a:xfrm>
              <a:off x="4224334" y="436721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39" name="Elipsa 638"/>
            <p:cNvSpPr/>
            <p:nvPr/>
          </p:nvSpPr>
          <p:spPr>
            <a:xfrm>
              <a:off x="4438648" y="415290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40" name="Elipsa 639"/>
            <p:cNvSpPr/>
            <p:nvPr/>
          </p:nvSpPr>
          <p:spPr>
            <a:xfrm>
              <a:off x="3395650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41" name="Elipsa 640"/>
            <p:cNvSpPr/>
            <p:nvPr/>
          </p:nvSpPr>
          <p:spPr>
            <a:xfrm>
              <a:off x="3795706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42" name="Elipsa 641"/>
            <p:cNvSpPr/>
            <p:nvPr/>
          </p:nvSpPr>
          <p:spPr>
            <a:xfrm>
              <a:off x="3295640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43" name="Elipsa 642"/>
            <p:cNvSpPr/>
            <p:nvPr/>
          </p:nvSpPr>
          <p:spPr>
            <a:xfrm>
              <a:off x="3509954" y="42243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44" name="Elipsa 643"/>
            <p:cNvSpPr/>
            <p:nvPr/>
          </p:nvSpPr>
          <p:spPr>
            <a:xfrm>
              <a:off x="4224334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45" name="Elipsa 644"/>
            <p:cNvSpPr/>
            <p:nvPr/>
          </p:nvSpPr>
          <p:spPr>
            <a:xfrm>
              <a:off x="3967154" y="46815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46" name="Elipsa 645"/>
            <p:cNvSpPr/>
            <p:nvPr/>
          </p:nvSpPr>
          <p:spPr>
            <a:xfrm>
              <a:off x="4295772" y="486728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47" name="Elipsa 646"/>
            <p:cNvSpPr/>
            <p:nvPr/>
          </p:nvSpPr>
          <p:spPr>
            <a:xfrm>
              <a:off x="4081458" y="429578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48" name="Elipsa 647"/>
            <p:cNvSpPr/>
            <p:nvPr/>
          </p:nvSpPr>
          <p:spPr>
            <a:xfrm>
              <a:off x="3295640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49" name="Elipsa 648"/>
            <p:cNvSpPr/>
            <p:nvPr/>
          </p:nvSpPr>
          <p:spPr>
            <a:xfrm>
              <a:off x="3724268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50" name="Elipsa 649"/>
            <p:cNvSpPr/>
            <p:nvPr/>
          </p:nvSpPr>
          <p:spPr>
            <a:xfrm>
              <a:off x="4438648" y="451009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51" name="Elipsa 650"/>
            <p:cNvSpPr/>
            <p:nvPr/>
          </p:nvSpPr>
          <p:spPr>
            <a:xfrm>
              <a:off x="3467088" y="482441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52" name="Elipsa 651"/>
            <p:cNvSpPr/>
            <p:nvPr/>
          </p:nvSpPr>
          <p:spPr>
            <a:xfrm>
              <a:off x="2081194" y="49815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53" name="Elipsa 652"/>
            <p:cNvSpPr/>
            <p:nvPr/>
          </p:nvSpPr>
          <p:spPr>
            <a:xfrm>
              <a:off x="2233594" y="51339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54" name="Elipsa 653"/>
            <p:cNvSpPr/>
            <p:nvPr/>
          </p:nvSpPr>
          <p:spPr>
            <a:xfrm>
              <a:off x="2385994" y="52863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55" name="Elipsa 654"/>
            <p:cNvSpPr/>
            <p:nvPr/>
          </p:nvSpPr>
          <p:spPr>
            <a:xfrm>
              <a:off x="2538394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56" name="Elipsa 655"/>
            <p:cNvSpPr/>
            <p:nvPr/>
          </p:nvSpPr>
          <p:spPr>
            <a:xfrm>
              <a:off x="3938582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57" name="Elipsa 656"/>
            <p:cNvSpPr/>
            <p:nvPr/>
          </p:nvSpPr>
          <p:spPr>
            <a:xfrm>
              <a:off x="3724268" y="486728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58" name="Elipsa 657"/>
            <p:cNvSpPr/>
            <p:nvPr/>
          </p:nvSpPr>
          <p:spPr>
            <a:xfrm>
              <a:off x="2938450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59" name="Elipsa 658"/>
            <p:cNvSpPr/>
            <p:nvPr/>
          </p:nvSpPr>
          <p:spPr>
            <a:xfrm>
              <a:off x="2438384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60" name="Elipsa 659"/>
            <p:cNvSpPr/>
            <p:nvPr/>
          </p:nvSpPr>
          <p:spPr>
            <a:xfrm>
              <a:off x="2652698" y="49387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61" name="Elipsa 660"/>
            <p:cNvSpPr/>
            <p:nvPr/>
          </p:nvSpPr>
          <p:spPr>
            <a:xfrm>
              <a:off x="3367078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62" name="Elipsa 661"/>
            <p:cNvSpPr/>
            <p:nvPr/>
          </p:nvSpPr>
          <p:spPr>
            <a:xfrm>
              <a:off x="4081458" y="508159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63" name="Elipsa 662"/>
            <p:cNvSpPr/>
            <p:nvPr/>
          </p:nvSpPr>
          <p:spPr>
            <a:xfrm>
              <a:off x="3109898" y="53959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64" name="Elipsa 663"/>
            <p:cNvSpPr/>
            <p:nvPr/>
          </p:nvSpPr>
          <p:spPr>
            <a:xfrm>
              <a:off x="4510086" y="522447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65" name="Elipsa 664"/>
            <p:cNvSpPr/>
            <p:nvPr/>
          </p:nvSpPr>
          <p:spPr>
            <a:xfrm>
              <a:off x="3009888" y="551022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66" name="Elipsa 665"/>
            <p:cNvSpPr/>
            <p:nvPr/>
          </p:nvSpPr>
          <p:spPr>
            <a:xfrm>
              <a:off x="2795574" y="49387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67" name="Elipsa 666"/>
            <p:cNvSpPr/>
            <p:nvPr/>
          </p:nvSpPr>
          <p:spPr>
            <a:xfrm>
              <a:off x="2009756" y="522447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68" name="Elipsa 667"/>
            <p:cNvSpPr/>
            <p:nvPr/>
          </p:nvSpPr>
          <p:spPr>
            <a:xfrm>
              <a:off x="2438384" y="53673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69" name="Elipsa 668"/>
            <p:cNvSpPr/>
            <p:nvPr/>
          </p:nvSpPr>
          <p:spPr>
            <a:xfrm>
              <a:off x="3152764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70" name="Elipsa 669"/>
            <p:cNvSpPr/>
            <p:nvPr/>
          </p:nvSpPr>
          <p:spPr>
            <a:xfrm>
              <a:off x="2181204" y="546736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71" name="Elipsa 670"/>
            <p:cNvSpPr/>
            <p:nvPr/>
          </p:nvSpPr>
          <p:spPr>
            <a:xfrm>
              <a:off x="3581392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72" name="Elipsa 671"/>
            <p:cNvSpPr/>
            <p:nvPr/>
          </p:nvSpPr>
          <p:spPr>
            <a:xfrm>
              <a:off x="2509822" y="565310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73" name="Elipsa 672"/>
            <p:cNvSpPr/>
            <p:nvPr/>
          </p:nvSpPr>
          <p:spPr>
            <a:xfrm>
              <a:off x="2295508" y="508159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74" name="Elipsa 673"/>
            <p:cNvSpPr/>
            <p:nvPr/>
          </p:nvSpPr>
          <p:spPr>
            <a:xfrm>
              <a:off x="1938318" y="551022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75" name="Elipsa 674"/>
            <p:cNvSpPr/>
            <p:nvPr/>
          </p:nvSpPr>
          <p:spPr>
            <a:xfrm>
              <a:off x="2652698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76" name="Elipsa 675"/>
            <p:cNvSpPr/>
            <p:nvPr/>
          </p:nvSpPr>
          <p:spPr>
            <a:xfrm>
              <a:off x="3081326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77" name="Elipsa 676"/>
            <p:cNvSpPr/>
            <p:nvPr/>
          </p:nvSpPr>
          <p:spPr>
            <a:xfrm>
              <a:off x="4152896" y="49101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78" name="Elipsa 677"/>
            <p:cNvSpPr/>
            <p:nvPr/>
          </p:nvSpPr>
          <p:spPr>
            <a:xfrm>
              <a:off x="4305296" y="50625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79" name="Elipsa 678"/>
            <p:cNvSpPr/>
            <p:nvPr/>
          </p:nvSpPr>
          <p:spPr>
            <a:xfrm>
              <a:off x="4457696" y="52149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80" name="Elipsa 679"/>
            <p:cNvSpPr/>
            <p:nvPr/>
          </p:nvSpPr>
          <p:spPr>
            <a:xfrm>
              <a:off x="4610096" y="53673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81" name="Elipsa 680"/>
            <p:cNvSpPr/>
            <p:nvPr/>
          </p:nvSpPr>
          <p:spPr>
            <a:xfrm>
              <a:off x="4510086" y="508159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82" name="Elipsa 681"/>
            <p:cNvSpPr/>
            <p:nvPr/>
          </p:nvSpPr>
          <p:spPr>
            <a:xfrm>
              <a:off x="4724400" y="486728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83" name="Elipsa 682"/>
            <p:cNvSpPr/>
            <p:nvPr/>
          </p:nvSpPr>
          <p:spPr>
            <a:xfrm>
              <a:off x="3681402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84" name="Elipsa 683"/>
            <p:cNvSpPr/>
            <p:nvPr/>
          </p:nvSpPr>
          <p:spPr>
            <a:xfrm>
              <a:off x="4081458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85" name="Elipsa 684"/>
            <p:cNvSpPr/>
            <p:nvPr/>
          </p:nvSpPr>
          <p:spPr>
            <a:xfrm>
              <a:off x="3581392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86" name="Elipsa 685"/>
            <p:cNvSpPr/>
            <p:nvPr/>
          </p:nvSpPr>
          <p:spPr>
            <a:xfrm>
              <a:off x="3795706" y="49387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87" name="Elipsa 686"/>
            <p:cNvSpPr/>
            <p:nvPr/>
          </p:nvSpPr>
          <p:spPr>
            <a:xfrm>
              <a:off x="4510086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88" name="Elipsa 687"/>
            <p:cNvSpPr/>
            <p:nvPr/>
          </p:nvSpPr>
          <p:spPr>
            <a:xfrm>
              <a:off x="4252906" y="53959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89" name="Elipsa 688"/>
            <p:cNvSpPr/>
            <p:nvPr/>
          </p:nvSpPr>
          <p:spPr>
            <a:xfrm>
              <a:off x="4581524" y="558166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90" name="Elipsa 689"/>
            <p:cNvSpPr/>
            <p:nvPr/>
          </p:nvSpPr>
          <p:spPr>
            <a:xfrm>
              <a:off x="4367210" y="501016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91" name="Elipsa 690"/>
            <p:cNvSpPr/>
            <p:nvPr/>
          </p:nvSpPr>
          <p:spPr>
            <a:xfrm>
              <a:off x="3581392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92" name="Elipsa 691"/>
            <p:cNvSpPr/>
            <p:nvPr/>
          </p:nvSpPr>
          <p:spPr>
            <a:xfrm>
              <a:off x="4010020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93" name="Elipsa 692"/>
            <p:cNvSpPr/>
            <p:nvPr/>
          </p:nvSpPr>
          <p:spPr>
            <a:xfrm>
              <a:off x="4724400" y="522447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94" name="Elipsa 693"/>
            <p:cNvSpPr/>
            <p:nvPr/>
          </p:nvSpPr>
          <p:spPr>
            <a:xfrm>
              <a:off x="3752840" y="553879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</p:grpSp>
      <p:grpSp>
        <p:nvGrpSpPr>
          <p:cNvPr id="695" name="Grupa 694"/>
          <p:cNvGrpSpPr/>
          <p:nvPr/>
        </p:nvGrpSpPr>
        <p:grpSpPr>
          <a:xfrm>
            <a:off x="4857752" y="1357298"/>
            <a:ext cx="2900386" cy="1857388"/>
            <a:chOff x="1895452" y="3867152"/>
            <a:chExt cx="2900386" cy="1857388"/>
          </a:xfrm>
        </p:grpSpPr>
        <p:sp>
          <p:nvSpPr>
            <p:cNvPr id="696" name="Elipsa 695"/>
            <p:cNvSpPr/>
            <p:nvPr/>
          </p:nvSpPr>
          <p:spPr>
            <a:xfrm>
              <a:off x="2609832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97" name="Elipsa 696"/>
            <p:cNvSpPr/>
            <p:nvPr/>
          </p:nvSpPr>
          <p:spPr>
            <a:xfrm>
              <a:off x="4010020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98" name="Elipsa 697"/>
            <p:cNvSpPr/>
            <p:nvPr/>
          </p:nvSpPr>
          <p:spPr>
            <a:xfrm>
              <a:off x="3438516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699" name="Elipsa 698"/>
            <p:cNvSpPr/>
            <p:nvPr/>
          </p:nvSpPr>
          <p:spPr>
            <a:xfrm>
              <a:off x="3181336" y="396716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00" name="Elipsa 699"/>
            <p:cNvSpPr/>
            <p:nvPr/>
          </p:nvSpPr>
          <p:spPr>
            <a:xfrm>
              <a:off x="3081326" y="408146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01" name="Elipsa 700"/>
            <p:cNvSpPr/>
            <p:nvPr/>
          </p:nvSpPr>
          <p:spPr>
            <a:xfrm>
              <a:off x="2509822" y="393859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02" name="Elipsa 701"/>
            <p:cNvSpPr/>
            <p:nvPr/>
          </p:nvSpPr>
          <p:spPr>
            <a:xfrm>
              <a:off x="2252642" y="403860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03" name="Elipsa 702"/>
            <p:cNvSpPr/>
            <p:nvPr/>
          </p:nvSpPr>
          <p:spPr>
            <a:xfrm>
              <a:off x="3652830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04" name="Elipsa 703"/>
            <p:cNvSpPr/>
            <p:nvPr/>
          </p:nvSpPr>
          <p:spPr>
            <a:xfrm>
              <a:off x="2581260" y="42243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05" name="Elipsa 704"/>
            <p:cNvSpPr/>
            <p:nvPr/>
          </p:nvSpPr>
          <p:spPr>
            <a:xfrm>
              <a:off x="2009756" y="408146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06" name="Elipsa 705"/>
            <p:cNvSpPr/>
            <p:nvPr/>
          </p:nvSpPr>
          <p:spPr>
            <a:xfrm>
              <a:off x="2724136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07" name="Elipsa 706"/>
            <p:cNvSpPr/>
            <p:nvPr/>
          </p:nvSpPr>
          <p:spPr>
            <a:xfrm>
              <a:off x="3152764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08" name="Elipsa 707"/>
            <p:cNvSpPr/>
            <p:nvPr/>
          </p:nvSpPr>
          <p:spPr>
            <a:xfrm>
              <a:off x="4681534" y="393859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09" name="Elipsa 708"/>
            <p:cNvSpPr/>
            <p:nvPr/>
          </p:nvSpPr>
          <p:spPr>
            <a:xfrm>
              <a:off x="3752840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10" name="Elipsa 709"/>
            <p:cNvSpPr/>
            <p:nvPr/>
          </p:nvSpPr>
          <p:spPr>
            <a:xfrm>
              <a:off x="4581524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11" name="Elipsa 710"/>
            <p:cNvSpPr/>
            <p:nvPr/>
          </p:nvSpPr>
          <p:spPr>
            <a:xfrm>
              <a:off x="4324344" y="396716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12" name="Elipsa 711"/>
            <p:cNvSpPr/>
            <p:nvPr/>
          </p:nvSpPr>
          <p:spPr>
            <a:xfrm>
              <a:off x="4652962" y="415290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13" name="Elipsa 712"/>
            <p:cNvSpPr/>
            <p:nvPr/>
          </p:nvSpPr>
          <p:spPr>
            <a:xfrm>
              <a:off x="3652830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14" name="Elipsa 713"/>
            <p:cNvSpPr/>
            <p:nvPr/>
          </p:nvSpPr>
          <p:spPr>
            <a:xfrm>
              <a:off x="4081458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15" name="Elipsa 714"/>
            <p:cNvSpPr/>
            <p:nvPr/>
          </p:nvSpPr>
          <p:spPr>
            <a:xfrm>
              <a:off x="3824278" y="411003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16" name="Elipsa 715"/>
            <p:cNvSpPr/>
            <p:nvPr/>
          </p:nvSpPr>
          <p:spPr>
            <a:xfrm>
              <a:off x="1947842" y="44196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17" name="Elipsa 716"/>
            <p:cNvSpPr/>
            <p:nvPr/>
          </p:nvSpPr>
          <p:spPr>
            <a:xfrm>
              <a:off x="2100242" y="45720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18" name="Elipsa 717"/>
            <p:cNvSpPr/>
            <p:nvPr/>
          </p:nvSpPr>
          <p:spPr>
            <a:xfrm>
              <a:off x="2252642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19" name="Elipsa 718"/>
            <p:cNvSpPr/>
            <p:nvPr/>
          </p:nvSpPr>
          <p:spPr>
            <a:xfrm>
              <a:off x="3652830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20" name="Elipsa 719"/>
            <p:cNvSpPr/>
            <p:nvPr/>
          </p:nvSpPr>
          <p:spPr>
            <a:xfrm>
              <a:off x="3438516" y="415290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21" name="Elipsa 720"/>
            <p:cNvSpPr/>
            <p:nvPr/>
          </p:nvSpPr>
          <p:spPr>
            <a:xfrm>
              <a:off x="2652698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22" name="Elipsa 721"/>
            <p:cNvSpPr/>
            <p:nvPr/>
          </p:nvSpPr>
          <p:spPr>
            <a:xfrm>
              <a:off x="2152632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23" name="Elipsa 722"/>
            <p:cNvSpPr/>
            <p:nvPr/>
          </p:nvSpPr>
          <p:spPr>
            <a:xfrm>
              <a:off x="2366946" y="42243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24" name="Elipsa 723"/>
            <p:cNvSpPr/>
            <p:nvPr/>
          </p:nvSpPr>
          <p:spPr>
            <a:xfrm>
              <a:off x="3081326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25" name="Elipsa 724"/>
            <p:cNvSpPr/>
            <p:nvPr/>
          </p:nvSpPr>
          <p:spPr>
            <a:xfrm>
              <a:off x="3795706" y="436721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26" name="Elipsa 725"/>
            <p:cNvSpPr/>
            <p:nvPr/>
          </p:nvSpPr>
          <p:spPr>
            <a:xfrm>
              <a:off x="2824146" y="46815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27" name="Elipsa 726"/>
            <p:cNvSpPr/>
            <p:nvPr/>
          </p:nvSpPr>
          <p:spPr>
            <a:xfrm>
              <a:off x="4224334" y="451009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28" name="Elipsa 727"/>
            <p:cNvSpPr/>
            <p:nvPr/>
          </p:nvSpPr>
          <p:spPr>
            <a:xfrm>
              <a:off x="2724136" y="479584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29" name="Elipsa 728"/>
            <p:cNvSpPr/>
            <p:nvPr/>
          </p:nvSpPr>
          <p:spPr>
            <a:xfrm>
              <a:off x="2509822" y="42243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30" name="Elipsa 729"/>
            <p:cNvSpPr/>
            <p:nvPr/>
          </p:nvSpPr>
          <p:spPr>
            <a:xfrm>
              <a:off x="2152632" y="46529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31" name="Elipsa 730"/>
            <p:cNvSpPr/>
            <p:nvPr/>
          </p:nvSpPr>
          <p:spPr>
            <a:xfrm>
              <a:off x="2867012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32" name="Elipsa 731"/>
            <p:cNvSpPr/>
            <p:nvPr/>
          </p:nvSpPr>
          <p:spPr>
            <a:xfrm>
              <a:off x="1895452" y="475298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33" name="Elipsa 732"/>
            <p:cNvSpPr/>
            <p:nvPr/>
          </p:nvSpPr>
          <p:spPr>
            <a:xfrm>
              <a:off x="3295640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34" name="Elipsa 733"/>
            <p:cNvSpPr/>
            <p:nvPr/>
          </p:nvSpPr>
          <p:spPr>
            <a:xfrm>
              <a:off x="2224070" y="49387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35" name="Elipsa 734"/>
            <p:cNvSpPr/>
            <p:nvPr/>
          </p:nvSpPr>
          <p:spPr>
            <a:xfrm>
              <a:off x="2009756" y="436721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36" name="Elipsa 735"/>
            <p:cNvSpPr/>
            <p:nvPr/>
          </p:nvSpPr>
          <p:spPr>
            <a:xfrm>
              <a:off x="2366946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37" name="Elipsa 736"/>
            <p:cNvSpPr/>
            <p:nvPr/>
          </p:nvSpPr>
          <p:spPr>
            <a:xfrm>
              <a:off x="2795574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38" name="Elipsa 737"/>
            <p:cNvSpPr/>
            <p:nvPr/>
          </p:nvSpPr>
          <p:spPr>
            <a:xfrm>
              <a:off x="3867144" y="41957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39" name="Elipsa 738"/>
            <p:cNvSpPr/>
            <p:nvPr/>
          </p:nvSpPr>
          <p:spPr>
            <a:xfrm>
              <a:off x="4019544" y="43481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40" name="Elipsa 739"/>
            <p:cNvSpPr/>
            <p:nvPr/>
          </p:nvSpPr>
          <p:spPr>
            <a:xfrm>
              <a:off x="4171944" y="45005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41" name="Elipsa 740"/>
            <p:cNvSpPr/>
            <p:nvPr/>
          </p:nvSpPr>
          <p:spPr>
            <a:xfrm>
              <a:off x="4324344" y="46529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42" name="Elipsa 741"/>
            <p:cNvSpPr/>
            <p:nvPr/>
          </p:nvSpPr>
          <p:spPr>
            <a:xfrm>
              <a:off x="4224334" y="436721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43" name="Elipsa 742"/>
            <p:cNvSpPr/>
            <p:nvPr/>
          </p:nvSpPr>
          <p:spPr>
            <a:xfrm>
              <a:off x="4438648" y="415290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44" name="Elipsa 743"/>
            <p:cNvSpPr/>
            <p:nvPr/>
          </p:nvSpPr>
          <p:spPr>
            <a:xfrm>
              <a:off x="3395650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45" name="Elipsa 744"/>
            <p:cNvSpPr/>
            <p:nvPr/>
          </p:nvSpPr>
          <p:spPr>
            <a:xfrm>
              <a:off x="3795706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46" name="Elipsa 745"/>
            <p:cNvSpPr/>
            <p:nvPr/>
          </p:nvSpPr>
          <p:spPr>
            <a:xfrm>
              <a:off x="3295640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47" name="Elipsa 746"/>
            <p:cNvSpPr/>
            <p:nvPr/>
          </p:nvSpPr>
          <p:spPr>
            <a:xfrm>
              <a:off x="3509954" y="42243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48" name="Elipsa 747"/>
            <p:cNvSpPr/>
            <p:nvPr/>
          </p:nvSpPr>
          <p:spPr>
            <a:xfrm>
              <a:off x="4224334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49" name="Elipsa 748"/>
            <p:cNvSpPr/>
            <p:nvPr/>
          </p:nvSpPr>
          <p:spPr>
            <a:xfrm>
              <a:off x="3967154" y="46815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50" name="Elipsa 749"/>
            <p:cNvSpPr/>
            <p:nvPr/>
          </p:nvSpPr>
          <p:spPr>
            <a:xfrm>
              <a:off x="4295772" y="486728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51" name="Elipsa 750"/>
            <p:cNvSpPr/>
            <p:nvPr/>
          </p:nvSpPr>
          <p:spPr>
            <a:xfrm>
              <a:off x="4081458" y="429578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52" name="Elipsa 751"/>
            <p:cNvSpPr/>
            <p:nvPr/>
          </p:nvSpPr>
          <p:spPr>
            <a:xfrm>
              <a:off x="3295640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53" name="Elipsa 752"/>
            <p:cNvSpPr/>
            <p:nvPr/>
          </p:nvSpPr>
          <p:spPr>
            <a:xfrm>
              <a:off x="3724268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54" name="Elipsa 753"/>
            <p:cNvSpPr/>
            <p:nvPr/>
          </p:nvSpPr>
          <p:spPr>
            <a:xfrm>
              <a:off x="4438648" y="451009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55" name="Elipsa 754"/>
            <p:cNvSpPr/>
            <p:nvPr/>
          </p:nvSpPr>
          <p:spPr>
            <a:xfrm>
              <a:off x="3467088" y="482441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56" name="Elipsa 755"/>
            <p:cNvSpPr/>
            <p:nvPr/>
          </p:nvSpPr>
          <p:spPr>
            <a:xfrm>
              <a:off x="2081194" y="49815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57" name="Elipsa 756"/>
            <p:cNvSpPr/>
            <p:nvPr/>
          </p:nvSpPr>
          <p:spPr>
            <a:xfrm>
              <a:off x="2233594" y="51339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58" name="Elipsa 757"/>
            <p:cNvSpPr/>
            <p:nvPr/>
          </p:nvSpPr>
          <p:spPr>
            <a:xfrm>
              <a:off x="2385994" y="52863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59" name="Elipsa 758"/>
            <p:cNvSpPr/>
            <p:nvPr/>
          </p:nvSpPr>
          <p:spPr>
            <a:xfrm>
              <a:off x="2538394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60" name="Elipsa 759"/>
            <p:cNvSpPr/>
            <p:nvPr/>
          </p:nvSpPr>
          <p:spPr>
            <a:xfrm>
              <a:off x="3938582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61" name="Elipsa 760"/>
            <p:cNvSpPr/>
            <p:nvPr/>
          </p:nvSpPr>
          <p:spPr>
            <a:xfrm>
              <a:off x="3724268" y="486728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62" name="Elipsa 761"/>
            <p:cNvSpPr/>
            <p:nvPr/>
          </p:nvSpPr>
          <p:spPr>
            <a:xfrm>
              <a:off x="2938450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63" name="Elipsa 762"/>
            <p:cNvSpPr/>
            <p:nvPr/>
          </p:nvSpPr>
          <p:spPr>
            <a:xfrm>
              <a:off x="2438384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64" name="Elipsa 763"/>
            <p:cNvSpPr/>
            <p:nvPr/>
          </p:nvSpPr>
          <p:spPr>
            <a:xfrm>
              <a:off x="2652698" y="49387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65" name="Elipsa 764"/>
            <p:cNvSpPr/>
            <p:nvPr/>
          </p:nvSpPr>
          <p:spPr>
            <a:xfrm>
              <a:off x="3367078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66" name="Elipsa 765"/>
            <p:cNvSpPr/>
            <p:nvPr/>
          </p:nvSpPr>
          <p:spPr>
            <a:xfrm>
              <a:off x="4081458" y="508159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67" name="Elipsa 766"/>
            <p:cNvSpPr/>
            <p:nvPr/>
          </p:nvSpPr>
          <p:spPr>
            <a:xfrm>
              <a:off x="3109898" y="53959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68" name="Elipsa 767"/>
            <p:cNvSpPr/>
            <p:nvPr/>
          </p:nvSpPr>
          <p:spPr>
            <a:xfrm>
              <a:off x="4510086" y="522447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69" name="Elipsa 768"/>
            <p:cNvSpPr/>
            <p:nvPr/>
          </p:nvSpPr>
          <p:spPr>
            <a:xfrm>
              <a:off x="3009888" y="551022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70" name="Elipsa 769"/>
            <p:cNvSpPr/>
            <p:nvPr/>
          </p:nvSpPr>
          <p:spPr>
            <a:xfrm>
              <a:off x="2795574" y="49387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71" name="Elipsa 770"/>
            <p:cNvSpPr/>
            <p:nvPr/>
          </p:nvSpPr>
          <p:spPr>
            <a:xfrm>
              <a:off x="2009756" y="522447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72" name="Elipsa 771"/>
            <p:cNvSpPr/>
            <p:nvPr/>
          </p:nvSpPr>
          <p:spPr>
            <a:xfrm>
              <a:off x="2438384" y="53673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73" name="Elipsa 772"/>
            <p:cNvSpPr/>
            <p:nvPr/>
          </p:nvSpPr>
          <p:spPr>
            <a:xfrm>
              <a:off x="3152764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74" name="Elipsa 773"/>
            <p:cNvSpPr/>
            <p:nvPr/>
          </p:nvSpPr>
          <p:spPr>
            <a:xfrm>
              <a:off x="2181204" y="546736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75" name="Elipsa 774"/>
            <p:cNvSpPr/>
            <p:nvPr/>
          </p:nvSpPr>
          <p:spPr>
            <a:xfrm>
              <a:off x="3581392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76" name="Elipsa 775"/>
            <p:cNvSpPr/>
            <p:nvPr/>
          </p:nvSpPr>
          <p:spPr>
            <a:xfrm>
              <a:off x="2509822" y="565310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77" name="Elipsa 776"/>
            <p:cNvSpPr/>
            <p:nvPr/>
          </p:nvSpPr>
          <p:spPr>
            <a:xfrm>
              <a:off x="2295508" y="508159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78" name="Elipsa 777"/>
            <p:cNvSpPr/>
            <p:nvPr/>
          </p:nvSpPr>
          <p:spPr>
            <a:xfrm>
              <a:off x="1938318" y="551022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79" name="Elipsa 778"/>
            <p:cNvSpPr/>
            <p:nvPr/>
          </p:nvSpPr>
          <p:spPr>
            <a:xfrm>
              <a:off x="2652698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80" name="Elipsa 779"/>
            <p:cNvSpPr/>
            <p:nvPr/>
          </p:nvSpPr>
          <p:spPr>
            <a:xfrm>
              <a:off x="3081326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81" name="Elipsa 780"/>
            <p:cNvSpPr/>
            <p:nvPr/>
          </p:nvSpPr>
          <p:spPr>
            <a:xfrm>
              <a:off x="4152896" y="49101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82" name="Elipsa 781"/>
            <p:cNvSpPr/>
            <p:nvPr/>
          </p:nvSpPr>
          <p:spPr>
            <a:xfrm>
              <a:off x="4305296" y="50625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83" name="Elipsa 782"/>
            <p:cNvSpPr/>
            <p:nvPr/>
          </p:nvSpPr>
          <p:spPr>
            <a:xfrm>
              <a:off x="4457696" y="52149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84" name="Elipsa 783"/>
            <p:cNvSpPr/>
            <p:nvPr/>
          </p:nvSpPr>
          <p:spPr>
            <a:xfrm>
              <a:off x="4610096" y="53673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85" name="Elipsa 784"/>
            <p:cNvSpPr/>
            <p:nvPr/>
          </p:nvSpPr>
          <p:spPr>
            <a:xfrm>
              <a:off x="4510086" y="508159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86" name="Elipsa 785"/>
            <p:cNvSpPr/>
            <p:nvPr/>
          </p:nvSpPr>
          <p:spPr>
            <a:xfrm>
              <a:off x="4724400" y="486728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87" name="Elipsa 786"/>
            <p:cNvSpPr/>
            <p:nvPr/>
          </p:nvSpPr>
          <p:spPr>
            <a:xfrm>
              <a:off x="3681402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88" name="Elipsa 787"/>
            <p:cNvSpPr/>
            <p:nvPr/>
          </p:nvSpPr>
          <p:spPr>
            <a:xfrm>
              <a:off x="4081458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89" name="Elipsa 788"/>
            <p:cNvSpPr/>
            <p:nvPr/>
          </p:nvSpPr>
          <p:spPr>
            <a:xfrm>
              <a:off x="3581392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90" name="Elipsa 789"/>
            <p:cNvSpPr/>
            <p:nvPr/>
          </p:nvSpPr>
          <p:spPr>
            <a:xfrm>
              <a:off x="3795706" y="49387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91" name="Elipsa 790"/>
            <p:cNvSpPr/>
            <p:nvPr/>
          </p:nvSpPr>
          <p:spPr>
            <a:xfrm>
              <a:off x="4510086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92" name="Elipsa 791"/>
            <p:cNvSpPr/>
            <p:nvPr/>
          </p:nvSpPr>
          <p:spPr>
            <a:xfrm>
              <a:off x="4252906" y="53959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93" name="Elipsa 792"/>
            <p:cNvSpPr/>
            <p:nvPr/>
          </p:nvSpPr>
          <p:spPr>
            <a:xfrm>
              <a:off x="4581524" y="558166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94" name="Elipsa 793"/>
            <p:cNvSpPr/>
            <p:nvPr/>
          </p:nvSpPr>
          <p:spPr>
            <a:xfrm>
              <a:off x="4367210" y="501016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95" name="Elipsa 794"/>
            <p:cNvSpPr/>
            <p:nvPr/>
          </p:nvSpPr>
          <p:spPr>
            <a:xfrm>
              <a:off x="3581392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96" name="Elipsa 795"/>
            <p:cNvSpPr/>
            <p:nvPr/>
          </p:nvSpPr>
          <p:spPr>
            <a:xfrm>
              <a:off x="4010020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97" name="Elipsa 796"/>
            <p:cNvSpPr/>
            <p:nvPr/>
          </p:nvSpPr>
          <p:spPr>
            <a:xfrm>
              <a:off x="4724400" y="522447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798" name="Elipsa 797"/>
            <p:cNvSpPr/>
            <p:nvPr/>
          </p:nvSpPr>
          <p:spPr>
            <a:xfrm>
              <a:off x="3752840" y="553879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</p:grpSp>
      <p:sp>
        <p:nvSpPr>
          <p:cNvPr id="800" name="Elipsa 799"/>
          <p:cNvSpPr/>
          <p:nvPr/>
        </p:nvSpPr>
        <p:spPr>
          <a:xfrm>
            <a:off x="3286116" y="285749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01" name="Elipsa 800"/>
          <p:cNvSpPr/>
          <p:nvPr/>
        </p:nvSpPr>
        <p:spPr>
          <a:xfrm>
            <a:off x="4686304" y="285749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02" name="Elipsa 801"/>
          <p:cNvSpPr/>
          <p:nvPr/>
        </p:nvSpPr>
        <p:spPr>
          <a:xfrm>
            <a:off x="4114800" y="271462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03" name="Elipsa 802"/>
          <p:cNvSpPr/>
          <p:nvPr/>
        </p:nvSpPr>
        <p:spPr>
          <a:xfrm>
            <a:off x="3857620" y="281463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04" name="Elipsa 803"/>
          <p:cNvSpPr/>
          <p:nvPr/>
        </p:nvSpPr>
        <p:spPr>
          <a:xfrm>
            <a:off x="3757610" y="292893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05" name="Elipsa 804"/>
          <p:cNvSpPr/>
          <p:nvPr/>
        </p:nvSpPr>
        <p:spPr>
          <a:xfrm>
            <a:off x="3186106" y="278605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06" name="Elipsa 805"/>
          <p:cNvSpPr/>
          <p:nvPr/>
        </p:nvSpPr>
        <p:spPr>
          <a:xfrm>
            <a:off x="2928926" y="288606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07" name="Elipsa 806"/>
          <p:cNvSpPr/>
          <p:nvPr/>
        </p:nvSpPr>
        <p:spPr>
          <a:xfrm>
            <a:off x="4329114" y="271462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08" name="Elipsa 807"/>
          <p:cNvSpPr/>
          <p:nvPr/>
        </p:nvSpPr>
        <p:spPr>
          <a:xfrm>
            <a:off x="3257544" y="307181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09" name="Elipsa 808"/>
          <p:cNvSpPr/>
          <p:nvPr/>
        </p:nvSpPr>
        <p:spPr>
          <a:xfrm>
            <a:off x="2686040" y="292893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10" name="Elipsa 809"/>
          <p:cNvSpPr/>
          <p:nvPr/>
        </p:nvSpPr>
        <p:spPr>
          <a:xfrm>
            <a:off x="3400420" y="271462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11" name="Elipsa 810"/>
          <p:cNvSpPr/>
          <p:nvPr/>
        </p:nvSpPr>
        <p:spPr>
          <a:xfrm>
            <a:off x="3829048" y="285749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12" name="Elipsa 811"/>
          <p:cNvSpPr/>
          <p:nvPr/>
        </p:nvSpPr>
        <p:spPr>
          <a:xfrm>
            <a:off x="5357818" y="278605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13" name="Elipsa 812"/>
          <p:cNvSpPr/>
          <p:nvPr/>
        </p:nvSpPr>
        <p:spPr>
          <a:xfrm>
            <a:off x="4429124" y="285749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14" name="Elipsa 813"/>
          <p:cNvSpPr/>
          <p:nvPr/>
        </p:nvSpPr>
        <p:spPr>
          <a:xfrm>
            <a:off x="5257808" y="271462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15" name="Elipsa 814"/>
          <p:cNvSpPr/>
          <p:nvPr/>
        </p:nvSpPr>
        <p:spPr>
          <a:xfrm>
            <a:off x="5000628" y="281463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16" name="Elipsa 815"/>
          <p:cNvSpPr/>
          <p:nvPr/>
        </p:nvSpPr>
        <p:spPr>
          <a:xfrm>
            <a:off x="5329246" y="300037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17" name="Elipsa 816"/>
          <p:cNvSpPr/>
          <p:nvPr/>
        </p:nvSpPr>
        <p:spPr>
          <a:xfrm>
            <a:off x="4329114" y="271462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18" name="Elipsa 817"/>
          <p:cNvSpPr/>
          <p:nvPr/>
        </p:nvSpPr>
        <p:spPr>
          <a:xfrm>
            <a:off x="4757742" y="285749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19" name="Elipsa 818"/>
          <p:cNvSpPr/>
          <p:nvPr/>
        </p:nvSpPr>
        <p:spPr>
          <a:xfrm>
            <a:off x="4500562" y="295750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20" name="Elipsa 819"/>
          <p:cNvSpPr/>
          <p:nvPr/>
        </p:nvSpPr>
        <p:spPr>
          <a:xfrm>
            <a:off x="2624126" y="32670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21" name="Elipsa 820"/>
          <p:cNvSpPr/>
          <p:nvPr/>
        </p:nvSpPr>
        <p:spPr>
          <a:xfrm>
            <a:off x="2776526" y="34194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22" name="Elipsa 821"/>
          <p:cNvSpPr/>
          <p:nvPr/>
        </p:nvSpPr>
        <p:spPr>
          <a:xfrm>
            <a:off x="2928926" y="35718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23" name="Elipsa 822"/>
          <p:cNvSpPr/>
          <p:nvPr/>
        </p:nvSpPr>
        <p:spPr>
          <a:xfrm>
            <a:off x="4329114" y="35718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24" name="Elipsa 823"/>
          <p:cNvSpPr/>
          <p:nvPr/>
        </p:nvSpPr>
        <p:spPr>
          <a:xfrm>
            <a:off x="4114800" y="300037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25" name="Elipsa 824"/>
          <p:cNvSpPr/>
          <p:nvPr/>
        </p:nvSpPr>
        <p:spPr>
          <a:xfrm>
            <a:off x="3328982" y="328612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26" name="Elipsa 825"/>
          <p:cNvSpPr/>
          <p:nvPr/>
        </p:nvSpPr>
        <p:spPr>
          <a:xfrm>
            <a:off x="2828916" y="328612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27" name="Elipsa 826"/>
          <p:cNvSpPr/>
          <p:nvPr/>
        </p:nvSpPr>
        <p:spPr>
          <a:xfrm>
            <a:off x="3043230" y="307181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28" name="Elipsa 827"/>
          <p:cNvSpPr/>
          <p:nvPr/>
        </p:nvSpPr>
        <p:spPr>
          <a:xfrm>
            <a:off x="3757610" y="342900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29" name="Elipsa 828"/>
          <p:cNvSpPr/>
          <p:nvPr/>
        </p:nvSpPr>
        <p:spPr>
          <a:xfrm>
            <a:off x="4471990" y="321468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30" name="Elipsa 829"/>
          <p:cNvSpPr/>
          <p:nvPr/>
        </p:nvSpPr>
        <p:spPr>
          <a:xfrm>
            <a:off x="3500430" y="352901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31" name="Elipsa 830"/>
          <p:cNvSpPr/>
          <p:nvPr/>
        </p:nvSpPr>
        <p:spPr>
          <a:xfrm>
            <a:off x="4900618" y="335756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32" name="Elipsa 831"/>
          <p:cNvSpPr/>
          <p:nvPr/>
        </p:nvSpPr>
        <p:spPr>
          <a:xfrm>
            <a:off x="3400420" y="364331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33" name="Elipsa 832"/>
          <p:cNvSpPr/>
          <p:nvPr/>
        </p:nvSpPr>
        <p:spPr>
          <a:xfrm>
            <a:off x="3186106" y="307181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34" name="Elipsa 833"/>
          <p:cNvSpPr/>
          <p:nvPr/>
        </p:nvSpPr>
        <p:spPr>
          <a:xfrm>
            <a:off x="2828916" y="350043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35" name="Elipsa 834"/>
          <p:cNvSpPr/>
          <p:nvPr/>
        </p:nvSpPr>
        <p:spPr>
          <a:xfrm>
            <a:off x="3543296" y="328612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36" name="Elipsa 835"/>
          <p:cNvSpPr/>
          <p:nvPr/>
        </p:nvSpPr>
        <p:spPr>
          <a:xfrm>
            <a:off x="2571736" y="360044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37" name="Elipsa 836"/>
          <p:cNvSpPr/>
          <p:nvPr/>
        </p:nvSpPr>
        <p:spPr>
          <a:xfrm>
            <a:off x="3971924" y="342900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38" name="Elipsa 837"/>
          <p:cNvSpPr/>
          <p:nvPr/>
        </p:nvSpPr>
        <p:spPr>
          <a:xfrm>
            <a:off x="3000364" y="328612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39" name="Elipsa 838"/>
          <p:cNvSpPr/>
          <p:nvPr/>
        </p:nvSpPr>
        <p:spPr>
          <a:xfrm>
            <a:off x="2686040" y="321468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40" name="Elipsa 839"/>
          <p:cNvSpPr/>
          <p:nvPr/>
        </p:nvSpPr>
        <p:spPr>
          <a:xfrm>
            <a:off x="3043230" y="342900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41" name="Elipsa 840"/>
          <p:cNvSpPr/>
          <p:nvPr/>
        </p:nvSpPr>
        <p:spPr>
          <a:xfrm>
            <a:off x="3471858" y="35718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42" name="Elipsa 841"/>
          <p:cNvSpPr/>
          <p:nvPr/>
        </p:nvSpPr>
        <p:spPr>
          <a:xfrm>
            <a:off x="4543428" y="304323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43" name="Elipsa 842"/>
          <p:cNvSpPr/>
          <p:nvPr/>
        </p:nvSpPr>
        <p:spPr>
          <a:xfrm>
            <a:off x="4695828" y="319563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44" name="Elipsa 843"/>
          <p:cNvSpPr/>
          <p:nvPr/>
        </p:nvSpPr>
        <p:spPr>
          <a:xfrm>
            <a:off x="4848228" y="334803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45" name="Elipsa 844"/>
          <p:cNvSpPr/>
          <p:nvPr/>
        </p:nvSpPr>
        <p:spPr>
          <a:xfrm>
            <a:off x="5000628" y="350043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46" name="Elipsa 845"/>
          <p:cNvSpPr/>
          <p:nvPr/>
        </p:nvSpPr>
        <p:spPr>
          <a:xfrm>
            <a:off x="4900618" y="321468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47" name="Elipsa 846"/>
          <p:cNvSpPr/>
          <p:nvPr/>
        </p:nvSpPr>
        <p:spPr>
          <a:xfrm>
            <a:off x="5114932" y="300037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48" name="Elipsa 847"/>
          <p:cNvSpPr/>
          <p:nvPr/>
        </p:nvSpPr>
        <p:spPr>
          <a:xfrm>
            <a:off x="4071934" y="35718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49" name="Elipsa 848"/>
          <p:cNvSpPr/>
          <p:nvPr/>
        </p:nvSpPr>
        <p:spPr>
          <a:xfrm>
            <a:off x="4471990" y="328612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50" name="Elipsa 849"/>
          <p:cNvSpPr/>
          <p:nvPr/>
        </p:nvSpPr>
        <p:spPr>
          <a:xfrm>
            <a:off x="3971924" y="328612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51" name="Elipsa 850"/>
          <p:cNvSpPr/>
          <p:nvPr/>
        </p:nvSpPr>
        <p:spPr>
          <a:xfrm>
            <a:off x="4186238" y="307181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52" name="Elipsa 851"/>
          <p:cNvSpPr/>
          <p:nvPr/>
        </p:nvSpPr>
        <p:spPr>
          <a:xfrm>
            <a:off x="4900618" y="342900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53" name="Elipsa 852"/>
          <p:cNvSpPr/>
          <p:nvPr/>
        </p:nvSpPr>
        <p:spPr>
          <a:xfrm>
            <a:off x="4643438" y="352901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54" name="Elipsa 853"/>
          <p:cNvSpPr/>
          <p:nvPr/>
        </p:nvSpPr>
        <p:spPr>
          <a:xfrm>
            <a:off x="4972056" y="37147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55" name="Elipsa 854"/>
          <p:cNvSpPr/>
          <p:nvPr/>
        </p:nvSpPr>
        <p:spPr>
          <a:xfrm>
            <a:off x="4757742" y="314324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56" name="Elipsa 855"/>
          <p:cNvSpPr/>
          <p:nvPr/>
        </p:nvSpPr>
        <p:spPr>
          <a:xfrm>
            <a:off x="3971924" y="342900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57" name="Elipsa 856"/>
          <p:cNvSpPr/>
          <p:nvPr/>
        </p:nvSpPr>
        <p:spPr>
          <a:xfrm>
            <a:off x="4400552" y="35718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58" name="Elipsa 857"/>
          <p:cNvSpPr/>
          <p:nvPr/>
        </p:nvSpPr>
        <p:spPr>
          <a:xfrm>
            <a:off x="5114932" y="335756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59" name="Elipsa 858"/>
          <p:cNvSpPr/>
          <p:nvPr/>
        </p:nvSpPr>
        <p:spPr>
          <a:xfrm>
            <a:off x="4143372" y="367188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60" name="Elipsa 859"/>
          <p:cNvSpPr/>
          <p:nvPr/>
        </p:nvSpPr>
        <p:spPr>
          <a:xfrm>
            <a:off x="2757478" y="38290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61" name="Elipsa 860"/>
          <p:cNvSpPr/>
          <p:nvPr/>
        </p:nvSpPr>
        <p:spPr>
          <a:xfrm>
            <a:off x="2909878" y="39814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62" name="Elipsa 861"/>
          <p:cNvSpPr/>
          <p:nvPr/>
        </p:nvSpPr>
        <p:spPr>
          <a:xfrm>
            <a:off x="3062278" y="41338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63" name="Elipsa 862"/>
          <p:cNvSpPr/>
          <p:nvPr/>
        </p:nvSpPr>
        <p:spPr>
          <a:xfrm>
            <a:off x="3214678" y="42862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64" name="Elipsa 863"/>
          <p:cNvSpPr/>
          <p:nvPr/>
        </p:nvSpPr>
        <p:spPr>
          <a:xfrm>
            <a:off x="4614866" y="42862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65" name="Elipsa 864"/>
          <p:cNvSpPr/>
          <p:nvPr/>
        </p:nvSpPr>
        <p:spPr>
          <a:xfrm>
            <a:off x="4400552" y="37147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66" name="Elipsa 865"/>
          <p:cNvSpPr/>
          <p:nvPr/>
        </p:nvSpPr>
        <p:spPr>
          <a:xfrm>
            <a:off x="3614734" y="400050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67" name="Elipsa 866"/>
          <p:cNvSpPr/>
          <p:nvPr/>
        </p:nvSpPr>
        <p:spPr>
          <a:xfrm>
            <a:off x="3114668" y="400050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68" name="Elipsa 867"/>
          <p:cNvSpPr/>
          <p:nvPr/>
        </p:nvSpPr>
        <p:spPr>
          <a:xfrm>
            <a:off x="3328982" y="37861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69" name="Elipsa 868"/>
          <p:cNvSpPr/>
          <p:nvPr/>
        </p:nvSpPr>
        <p:spPr>
          <a:xfrm>
            <a:off x="4043362" y="414338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70" name="Elipsa 869"/>
          <p:cNvSpPr/>
          <p:nvPr/>
        </p:nvSpPr>
        <p:spPr>
          <a:xfrm>
            <a:off x="4757742" y="39290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71" name="Elipsa 870"/>
          <p:cNvSpPr/>
          <p:nvPr/>
        </p:nvSpPr>
        <p:spPr>
          <a:xfrm>
            <a:off x="3786182" y="42433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72" name="Elipsa 871"/>
          <p:cNvSpPr/>
          <p:nvPr/>
        </p:nvSpPr>
        <p:spPr>
          <a:xfrm>
            <a:off x="5186370" y="40719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73" name="Elipsa 872"/>
          <p:cNvSpPr/>
          <p:nvPr/>
        </p:nvSpPr>
        <p:spPr>
          <a:xfrm>
            <a:off x="3686172" y="43576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74" name="Elipsa 873"/>
          <p:cNvSpPr/>
          <p:nvPr/>
        </p:nvSpPr>
        <p:spPr>
          <a:xfrm>
            <a:off x="3471858" y="37861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75" name="Elipsa 874"/>
          <p:cNvSpPr/>
          <p:nvPr/>
        </p:nvSpPr>
        <p:spPr>
          <a:xfrm>
            <a:off x="2686040" y="40719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76" name="Elipsa 875"/>
          <p:cNvSpPr/>
          <p:nvPr/>
        </p:nvSpPr>
        <p:spPr>
          <a:xfrm>
            <a:off x="3114668" y="42148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77" name="Elipsa 876"/>
          <p:cNvSpPr/>
          <p:nvPr/>
        </p:nvSpPr>
        <p:spPr>
          <a:xfrm>
            <a:off x="3829048" y="400050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78" name="Elipsa 877"/>
          <p:cNvSpPr/>
          <p:nvPr/>
        </p:nvSpPr>
        <p:spPr>
          <a:xfrm>
            <a:off x="2857488" y="43148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79" name="Elipsa 878"/>
          <p:cNvSpPr/>
          <p:nvPr/>
        </p:nvSpPr>
        <p:spPr>
          <a:xfrm>
            <a:off x="4257676" y="414338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80" name="Elipsa 879"/>
          <p:cNvSpPr/>
          <p:nvPr/>
        </p:nvSpPr>
        <p:spPr>
          <a:xfrm>
            <a:off x="3186106" y="450057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81" name="Elipsa 880"/>
          <p:cNvSpPr/>
          <p:nvPr/>
        </p:nvSpPr>
        <p:spPr>
          <a:xfrm>
            <a:off x="2971792" y="39290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82" name="Elipsa 881"/>
          <p:cNvSpPr/>
          <p:nvPr/>
        </p:nvSpPr>
        <p:spPr>
          <a:xfrm>
            <a:off x="2614602" y="43576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83" name="Elipsa 882"/>
          <p:cNvSpPr/>
          <p:nvPr/>
        </p:nvSpPr>
        <p:spPr>
          <a:xfrm>
            <a:off x="3328982" y="414338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84" name="Elipsa 883"/>
          <p:cNvSpPr/>
          <p:nvPr/>
        </p:nvSpPr>
        <p:spPr>
          <a:xfrm>
            <a:off x="3757610" y="42862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85" name="Elipsa 884"/>
          <p:cNvSpPr/>
          <p:nvPr/>
        </p:nvSpPr>
        <p:spPr>
          <a:xfrm>
            <a:off x="4829180" y="37576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86" name="Elipsa 885"/>
          <p:cNvSpPr/>
          <p:nvPr/>
        </p:nvSpPr>
        <p:spPr>
          <a:xfrm>
            <a:off x="4981580" y="39100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87" name="Elipsa 886"/>
          <p:cNvSpPr/>
          <p:nvPr/>
        </p:nvSpPr>
        <p:spPr>
          <a:xfrm>
            <a:off x="5133980" y="40624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88" name="Elipsa 887"/>
          <p:cNvSpPr/>
          <p:nvPr/>
        </p:nvSpPr>
        <p:spPr>
          <a:xfrm>
            <a:off x="5286380" y="42148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89" name="Elipsa 888"/>
          <p:cNvSpPr/>
          <p:nvPr/>
        </p:nvSpPr>
        <p:spPr>
          <a:xfrm>
            <a:off x="5186370" y="39290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90" name="Elipsa 889"/>
          <p:cNvSpPr/>
          <p:nvPr/>
        </p:nvSpPr>
        <p:spPr>
          <a:xfrm>
            <a:off x="5400684" y="37147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91" name="Elipsa 890"/>
          <p:cNvSpPr/>
          <p:nvPr/>
        </p:nvSpPr>
        <p:spPr>
          <a:xfrm>
            <a:off x="4357686" y="42862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92" name="Elipsa 891"/>
          <p:cNvSpPr/>
          <p:nvPr/>
        </p:nvSpPr>
        <p:spPr>
          <a:xfrm>
            <a:off x="4757742" y="400050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93" name="Elipsa 892"/>
          <p:cNvSpPr/>
          <p:nvPr/>
        </p:nvSpPr>
        <p:spPr>
          <a:xfrm>
            <a:off x="4257676" y="400050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94" name="Elipsa 893"/>
          <p:cNvSpPr/>
          <p:nvPr/>
        </p:nvSpPr>
        <p:spPr>
          <a:xfrm>
            <a:off x="4471990" y="37861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95" name="Elipsa 894"/>
          <p:cNvSpPr/>
          <p:nvPr/>
        </p:nvSpPr>
        <p:spPr>
          <a:xfrm>
            <a:off x="5186370" y="414338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96" name="Elipsa 895"/>
          <p:cNvSpPr/>
          <p:nvPr/>
        </p:nvSpPr>
        <p:spPr>
          <a:xfrm>
            <a:off x="4929190" y="42433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97" name="Elipsa 896"/>
          <p:cNvSpPr/>
          <p:nvPr/>
        </p:nvSpPr>
        <p:spPr>
          <a:xfrm>
            <a:off x="5257808" y="44291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98" name="Elipsa 897"/>
          <p:cNvSpPr/>
          <p:nvPr/>
        </p:nvSpPr>
        <p:spPr>
          <a:xfrm>
            <a:off x="5043494" y="38576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899" name="Elipsa 898"/>
          <p:cNvSpPr/>
          <p:nvPr/>
        </p:nvSpPr>
        <p:spPr>
          <a:xfrm>
            <a:off x="4257676" y="414338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00" name="Elipsa 899"/>
          <p:cNvSpPr/>
          <p:nvPr/>
        </p:nvSpPr>
        <p:spPr>
          <a:xfrm>
            <a:off x="4686304" y="42862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01" name="Elipsa 900"/>
          <p:cNvSpPr/>
          <p:nvPr/>
        </p:nvSpPr>
        <p:spPr>
          <a:xfrm>
            <a:off x="5400684" y="40719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02" name="Elipsa 901"/>
          <p:cNvSpPr/>
          <p:nvPr/>
        </p:nvSpPr>
        <p:spPr>
          <a:xfrm>
            <a:off x="4429124" y="43862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08" name="pole tekstowe 907"/>
          <p:cNvSpPr txBox="1"/>
          <p:nvPr/>
        </p:nvSpPr>
        <p:spPr>
          <a:xfrm>
            <a:off x="6643702" y="4071942"/>
            <a:ext cx="28575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l-PL" sz="2800" b="1" i="1" dirty="0" smtClean="0">
                <a:solidFill>
                  <a:prstClr val="black"/>
                </a:solidFill>
              </a:rPr>
              <a:t>v</a:t>
            </a:r>
            <a:endParaRPr lang="pl-PL" sz="2800" b="1" i="1" dirty="0">
              <a:solidFill>
                <a:prstClr val="black"/>
              </a:solidFill>
            </a:endParaRPr>
          </a:p>
        </p:txBody>
      </p:sp>
      <p:grpSp>
        <p:nvGrpSpPr>
          <p:cNvPr id="909" name="Grupa 908"/>
          <p:cNvGrpSpPr/>
          <p:nvPr/>
        </p:nvGrpSpPr>
        <p:grpSpPr>
          <a:xfrm>
            <a:off x="5795970" y="2509830"/>
            <a:ext cx="2900386" cy="1857388"/>
            <a:chOff x="1895452" y="3867152"/>
            <a:chExt cx="2900386" cy="1857388"/>
          </a:xfrm>
        </p:grpSpPr>
        <p:sp>
          <p:nvSpPr>
            <p:cNvPr id="910" name="Elipsa 909"/>
            <p:cNvSpPr/>
            <p:nvPr/>
          </p:nvSpPr>
          <p:spPr>
            <a:xfrm>
              <a:off x="2609832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11" name="Elipsa 910"/>
            <p:cNvSpPr/>
            <p:nvPr/>
          </p:nvSpPr>
          <p:spPr>
            <a:xfrm>
              <a:off x="4010020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12" name="Elipsa 911"/>
            <p:cNvSpPr/>
            <p:nvPr/>
          </p:nvSpPr>
          <p:spPr>
            <a:xfrm>
              <a:off x="3438516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13" name="Elipsa 912"/>
            <p:cNvSpPr/>
            <p:nvPr/>
          </p:nvSpPr>
          <p:spPr>
            <a:xfrm>
              <a:off x="3181336" y="396716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14" name="Elipsa 913"/>
            <p:cNvSpPr/>
            <p:nvPr/>
          </p:nvSpPr>
          <p:spPr>
            <a:xfrm>
              <a:off x="3081326" y="408146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15" name="Elipsa 914"/>
            <p:cNvSpPr/>
            <p:nvPr/>
          </p:nvSpPr>
          <p:spPr>
            <a:xfrm>
              <a:off x="2509822" y="393859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16" name="Elipsa 915"/>
            <p:cNvSpPr/>
            <p:nvPr/>
          </p:nvSpPr>
          <p:spPr>
            <a:xfrm>
              <a:off x="2252642" y="403860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17" name="Elipsa 916"/>
            <p:cNvSpPr/>
            <p:nvPr/>
          </p:nvSpPr>
          <p:spPr>
            <a:xfrm>
              <a:off x="3652830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18" name="Elipsa 917"/>
            <p:cNvSpPr/>
            <p:nvPr/>
          </p:nvSpPr>
          <p:spPr>
            <a:xfrm>
              <a:off x="2581260" y="42243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19" name="Elipsa 918"/>
            <p:cNvSpPr/>
            <p:nvPr/>
          </p:nvSpPr>
          <p:spPr>
            <a:xfrm>
              <a:off x="2009756" y="408146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20" name="Elipsa 919"/>
            <p:cNvSpPr/>
            <p:nvPr/>
          </p:nvSpPr>
          <p:spPr>
            <a:xfrm>
              <a:off x="2724136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21" name="Elipsa 920"/>
            <p:cNvSpPr/>
            <p:nvPr/>
          </p:nvSpPr>
          <p:spPr>
            <a:xfrm>
              <a:off x="3152764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22" name="Elipsa 921"/>
            <p:cNvSpPr/>
            <p:nvPr/>
          </p:nvSpPr>
          <p:spPr>
            <a:xfrm>
              <a:off x="4681534" y="393859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23" name="Elipsa 922"/>
            <p:cNvSpPr/>
            <p:nvPr/>
          </p:nvSpPr>
          <p:spPr>
            <a:xfrm>
              <a:off x="3752840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24" name="Elipsa 923"/>
            <p:cNvSpPr/>
            <p:nvPr/>
          </p:nvSpPr>
          <p:spPr>
            <a:xfrm>
              <a:off x="4581524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25" name="Elipsa 924"/>
            <p:cNvSpPr/>
            <p:nvPr/>
          </p:nvSpPr>
          <p:spPr>
            <a:xfrm>
              <a:off x="4324344" y="396716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26" name="Elipsa 925"/>
            <p:cNvSpPr/>
            <p:nvPr/>
          </p:nvSpPr>
          <p:spPr>
            <a:xfrm>
              <a:off x="4652962" y="415290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27" name="Elipsa 926"/>
            <p:cNvSpPr/>
            <p:nvPr/>
          </p:nvSpPr>
          <p:spPr>
            <a:xfrm>
              <a:off x="3652830" y="386715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28" name="Elipsa 927"/>
            <p:cNvSpPr/>
            <p:nvPr/>
          </p:nvSpPr>
          <p:spPr>
            <a:xfrm>
              <a:off x="4081458" y="401002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29" name="Elipsa 928"/>
            <p:cNvSpPr/>
            <p:nvPr/>
          </p:nvSpPr>
          <p:spPr>
            <a:xfrm>
              <a:off x="3824278" y="411003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30" name="Elipsa 929"/>
            <p:cNvSpPr/>
            <p:nvPr/>
          </p:nvSpPr>
          <p:spPr>
            <a:xfrm>
              <a:off x="1947842" y="44196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31" name="Elipsa 930"/>
            <p:cNvSpPr/>
            <p:nvPr/>
          </p:nvSpPr>
          <p:spPr>
            <a:xfrm>
              <a:off x="2100242" y="45720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32" name="Elipsa 931"/>
            <p:cNvSpPr/>
            <p:nvPr/>
          </p:nvSpPr>
          <p:spPr>
            <a:xfrm>
              <a:off x="2252642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33" name="Elipsa 932"/>
            <p:cNvSpPr/>
            <p:nvPr/>
          </p:nvSpPr>
          <p:spPr>
            <a:xfrm>
              <a:off x="3652830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34" name="Elipsa 933"/>
            <p:cNvSpPr/>
            <p:nvPr/>
          </p:nvSpPr>
          <p:spPr>
            <a:xfrm>
              <a:off x="3438516" y="415290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35" name="Elipsa 934"/>
            <p:cNvSpPr/>
            <p:nvPr/>
          </p:nvSpPr>
          <p:spPr>
            <a:xfrm>
              <a:off x="2652698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36" name="Elipsa 935"/>
            <p:cNvSpPr/>
            <p:nvPr/>
          </p:nvSpPr>
          <p:spPr>
            <a:xfrm>
              <a:off x="2152632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37" name="Elipsa 936"/>
            <p:cNvSpPr/>
            <p:nvPr/>
          </p:nvSpPr>
          <p:spPr>
            <a:xfrm>
              <a:off x="2366946" y="42243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38" name="Elipsa 937"/>
            <p:cNvSpPr/>
            <p:nvPr/>
          </p:nvSpPr>
          <p:spPr>
            <a:xfrm>
              <a:off x="3081326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39" name="Elipsa 938"/>
            <p:cNvSpPr/>
            <p:nvPr/>
          </p:nvSpPr>
          <p:spPr>
            <a:xfrm>
              <a:off x="3795706" y="436721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40" name="Elipsa 939"/>
            <p:cNvSpPr/>
            <p:nvPr/>
          </p:nvSpPr>
          <p:spPr>
            <a:xfrm>
              <a:off x="2824146" y="46815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41" name="Elipsa 940"/>
            <p:cNvSpPr/>
            <p:nvPr/>
          </p:nvSpPr>
          <p:spPr>
            <a:xfrm>
              <a:off x="4224334" y="451009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42" name="Elipsa 941"/>
            <p:cNvSpPr/>
            <p:nvPr/>
          </p:nvSpPr>
          <p:spPr>
            <a:xfrm>
              <a:off x="2724136" y="479584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43" name="Elipsa 942"/>
            <p:cNvSpPr/>
            <p:nvPr/>
          </p:nvSpPr>
          <p:spPr>
            <a:xfrm>
              <a:off x="2509822" y="42243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44" name="Elipsa 943"/>
            <p:cNvSpPr/>
            <p:nvPr/>
          </p:nvSpPr>
          <p:spPr>
            <a:xfrm>
              <a:off x="2152632" y="46529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45" name="Elipsa 944"/>
            <p:cNvSpPr/>
            <p:nvPr/>
          </p:nvSpPr>
          <p:spPr>
            <a:xfrm>
              <a:off x="2867012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46" name="Elipsa 945"/>
            <p:cNvSpPr/>
            <p:nvPr/>
          </p:nvSpPr>
          <p:spPr>
            <a:xfrm>
              <a:off x="1895452" y="475298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47" name="Elipsa 946"/>
            <p:cNvSpPr/>
            <p:nvPr/>
          </p:nvSpPr>
          <p:spPr>
            <a:xfrm>
              <a:off x="3295640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48" name="Elipsa 947"/>
            <p:cNvSpPr/>
            <p:nvPr/>
          </p:nvSpPr>
          <p:spPr>
            <a:xfrm>
              <a:off x="2224070" y="49387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49" name="Elipsa 948"/>
            <p:cNvSpPr/>
            <p:nvPr/>
          </p:nvSpPr>
          <p:spPr>
            <a:xfrm>
              <a:off x="2009756" y="436721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50" name="Elipsa 949"/>
            <p:cNvSpPr/>
            <p:nvPr/>
          </p:nvSpPr>
          <p:spPr>
            <a:xfrm>
              <a:off x="2366946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51" name="Elipsa 950"/>
            <p:cNvSpPr/>
            <p:nvPr/>
          </p:nvSpPr>
          <p:spPr>
            <a:xfrm>
              <a:off x="2795574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52" name="Elipsa 951"/>
            <p:cNvSpPr/>
            <p:nvPr/>
          </p:nvSpPr>
          <p:spPr>
            <a:xfrm>
              <a:off x="3867144" y="41957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53" name="Elipsa 952"/>
            <p:cNvSpPr/>
            <p:nvPr/>
          </p:nvSpPr>
          <p:spPr>
            <a:xfrm>
              <a:off x="4019544" y="43481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54" name="Elipsa 953"/>
            <p:cNvSpPr/>
            <p:nvPr/>
          </p:nvSpPr>
          <p:spPr>
            <a:xfrm>
              <a:off x="4171944" y="45005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55" name="Elipsa 954"/>
            <p:cNvSpPr/>
            <p:nvPr/>
          </p:nvSpPr>
          <p:spPr>
            <a:xfrm>
              <a:off x="4324344" y="465297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56" name="Elipsa 955"/>
            <p:cNvSpPr/>
            <p:nvPr/>
          </p:nvSpPr>
          <p:spPr>
            <a:xfrm>
              <a:off x="4224334" y="436721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57" name="Elipsa 956"/>
            <p:cNvSpPr/>
            <p:nvPr/>
          </p:nvSpPr>
          <p:spPr>
            <a:xfrm>
              <a:off x="4438648" y="415290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58" name="Elipsa 957"/>
            <p:cNvSpPr/>
            <p:nvPr/>
          </p:nvSpPr>
          <p:spPr>
            <a:xfrm>
              <a:off x="3395650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59" name="Elipsa 958"/>
            <p:cNvSpPr/>
            <p:nvPr/>
          </p:nvSpPr>
          <p:spPr>
            <a:xfrm>
              <a:off x="3795706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60" name="Elipsa 959"/>
            <p:cNvSpPr/>
            <p:nvPr/>
          </p:nvSpPr>
          <p:spPr>
            <a:xfrm>
              <a:off x="3295640" y="443865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61" name="Elipsa 960"/>
            <p:cNvSpPr/>
            <p:nvPr/>
          </p:nvSpPr>
          <p:spPr>
            <a:xfrm>
              <a:off x="3509954" y="42243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62" name="Elipsa 961"/>
            <p:cNvSpPr/>
            <p:nvPr/>
          </p:nvSpPr>
          <p:spPr>
            <a:xfrm>
              <a:off x="4224334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63" name="Elipsa 962"/>
            <p:cNvSpPr/>
            <p:nvPr/>
          </p:nvSpPr>
          <p:spPr>
            <a:xfrm>
              <a:off x="3967154" y="468154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64" name="Elipsa 963"/>
            <p:cNvSpPr/>
            <p:nvPr/>
          </p:nvSpPr>
          <p:spPr>
            <a:xfrm>
              <a:off x="4295772" y="486728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65" name="Elipsa 964"/>
            <p:cNvSpPr/>
            <p:nvPr/>
          </p:nvSpPr>
          <p:spPr>
            <a:xfrm>
              <a:off x="4081458" y="429578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66" name="Elipsa 965"/>
            <p:cNvSpPr/>
            <p:nvPr/>
          </p:nvSpPr>
          <p:spPr>
            <a:xfrm>
              <a:off x="3295640" y="458153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67" name="Elipsa 966"/>
            <p:cNvSpPr/>
            <p:nvPr/>
          </p:nvSpPr>
          <p:spPr>
            <a:xfrm>
              <a:off x="3724268" y="472440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68" name="Elipsa 967"/>
            <p:cNvSpPr/>
            <p:nvPr/>
          </p:nvSpPr>
          <p:spPr>
            <a:xfrm>
              <a:off x="4438648" y="451009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69" name="Elipsa 968"/>
            <p:cNvSpPr/>
            <p:nvPr/>
          </p:nvSpPr>
          <p:spPr>
            <a:xfrm>
              <a:off x="3467088" y="482441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70" name="Elipsa 969"/>
            <p:cNvSpPr/>
            <p:nvPr/>
          </p:nvSpPr>
          <p:spPr>
            <a:xfrm>
              <a:off x="2081194" y="49815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71" name="Elipsa 970"/>
            <p:cNvSpPr/>
            <p:nvPr/>
          </p:nvSpPr>
          <p:spPr>
            <a:xfrm>
              <a:off x="2233594" y="51339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72" name="Elipsa 971"/>
            <p:cNvSpPr/>
            <p:nvPr/>
          </p:nvSpPr>
          <p:spPr>
            <a:xfrm>
              <a:off x="2385994" y="52863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73" name="Elipsa 972"/>
            <p:cNvSpPr/>
            <p:nvPr/>
          </p:nvSpPr>
          <p:spPr>
            <a:xfrm>
              <a:off x="2538394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74" name="Elipsa 973"/>
            <p:cNvSpPr/>
            <p:nvPr/>
          </p:nvSpPr>
          <p:spPr>
            <a:xfrm>
              <a:off x="3938582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75" name="Elipsa 974"/>
            <p:cNvSpPr/>
            <p:nvPr/>
          </p:nvSpPr>
          <p:spPr>
            <a:xfrm>
              <a:off x="3724268" y="486728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76" name="Elipsa 975"/>
            <p:cNvSpPr/>
            <p:nvPr/>
          </p:nvSpPr>
          <p:spPr>
            <a:xfrm>
              <a:off x="2938450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77" name="Elipsa 976"/>
            <p:cNvSpPr/>
            <p:nvPr/>
          </p:nvSpPr>
          <p:spPr>
            <a:xfrm>
              <a:off x="2438384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78" name="Elipsa 977"/>
            <p:cNvSpPr/>
            <p:nvPr/>
          </p:nvSpPr>
          <p:spPr>
            <a:xfrm>
              <a:off x="2652698" y="49387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79" name="Elipsa 978"/>
            <p:cNvSpPr/>
            <p:nvPr/>
          </p:nvSpPr>
          <p:spPr>
            <a:xfrm>
              <a:off x="3367078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80" name="Elipsa 979"/>
            <p:cNvSpPr/>
            <p:nvPr/>
          </p:nvSpPr>
          <p:spPr>
            <a:xfrm>
              <a:off x="4081458" y="508159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81" name="Elipsa 980"/>
            <p:cNvSpPr/>
            <p:nvPr/>
          </p:nvSpPr>
          <p:spPr>
            <a:xfrm>
              <a:off x="3109898" y="53959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82" name="Elipsa 981"/>
            <p:cNvSpPr/>
            <p:nvPr/>
          </p:nvSpPr>
          <p:spPr>
            <a:xfrm>
              <a:off x="4510086" y="522447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83" name="Elipsa 982"/>
            <p:cNvSpPr/>
            <p:nvPr/>
          </p:nvSpPr>
          <p:spPr>
            <a:xfrm>
              <a:off x="3009888" y="551022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84" name="Elipsa 983"/>
            <p:cNvSpPr/>
            <p:nvPr/>
          </p:nvSpPr>
          <p:spPr>
            <a:xfrm>
              <a:off x="2795574" y="49387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85" name="Elipsa 984"/>
            <p:cNvSpPr/>
            <p:nvPr/>
          </p:nvSpPr>
          <p:spPr>
            <a:xfrm>
              <a:off x="2009756" y="522447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86" name="Elipsa 985"/>
            <p:cNvSpPr/>
            <p:nvPr/>
          </p:nvSpPr>
          <p:spPr>
            <a:xfrm>
              <a:off x="2438384" y="53673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87" name="Elipsa 986"/>
            <p:cNvSpPr/>
            <p:nvPr/>
          </p:nvSpPr>
          <p:spPr>
            <a:xfrm>
              <a:off x="3152764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88" name="Elipsa 987"/>
            <p:cNvSpPr/>
            <p:nvPr/>
          </p:nvSpPr>
          <p:spPr>
            <a:xfrm>
              <a:off x="2181204" y="546736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89" name="Elipsa 988"/>
            <p:cNvSpPr/>
            <p:nvPr/>
          </p:nvSpPr>
          <p:spPr>
            <a:xfrm>
              <a:off x="3581392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90" name="Elipsa 989"/>
            <p:cNvSpPr/>
            <p:nvPr/>
          </p:nvSpPr>
          <p:spPr>
            <a:xfrm>
              <a:off x="2509822" y="565310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91" name="Elipsa 990"/>
            <p:cNvSpPr/>
            <p:nvPr/>
          </p:nvSpPr>
          <p:spPr>
            <a:xfrm>
              <a:off x="2295508" y="508159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92" name="Elipsa 991"/>
            <p:cNvSpPr/>
            <p:nvPr/>
          </p:nvSpPr>
          <p:spPr>
            <a:xfrm>
              <a:off x="1938318" y="551022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93" name="Elipsa 992"/>
            <p:cNvSpPr/>
            <p:nvPr/>
          </p:nvSpPr>
          <p:spPr>
            <a:xfrm>
              <a:off x="2652698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94" name="Elipsa 993"/>
            <p:cNvSpPr/>
            <p:nvPr/>
          </p:nvSpPr>
          <p:spPr>
            <a:xfrm>
              <a:off x="3081326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95" name="Elipsa 994"/>
            <p:cNvSpPr/>
            <p:nvPr/>
          </p:nvSpPr>
          <p:spPr>
            <a:xfrm>
              <a:off x="4152896" y="49101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96" name="Elipsa 995"/>
            <p:cNvSpPr/>
            <p:nvPr/>
          </p:nvSpPr>
          <p:spPr>
            <a:xfrm>
              <a:off x="4305296" y="50625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97" name="Elipsa 996"/>
            <p:cNvSpPr/>
            <p:nvPr/>
          </p:nvSpPr>
          <p:spPr>
            <a:xfrm>
              <a:off x="4457696" y="52149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98" name="Elipsa 997"/>
            <p:cNvSpPr/>
            <p:nvPr/>
          </p:nvSpPr>
          <p:spPr>
            <a:xfrm>
              <a:off x="4610096" y="536735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999" name="Elipsa 998"/>
            <p:cNvSpPr/>
            <p:nvPr/>
          </p:nvSpPr>
          <p:spPr>
            <a:xfrm>
              <a:off x="4510086" y="508159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1000" name="Elipsa 999"/>
            <p:cNvSpPr/>
            <p:nvPr/>
          </p:nvSpPr>
          <p:spPr>
            <a:xfrm>
              <a:off x="4724400" y="486728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1001" name="Elipsa 1000"/>
            <p:cNvSpPr/>
            <p:nvPr/>
          </p:nvSpPr>
          <p:spPr>
            <a:xfrm>
              <a:off x="3681402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1002" name="Elipsa 1001"/>
            <p:cNvSpPr/>
            <p:nvPr/>
          </p:nvSpPr>
          <p:spPr>
            <a:xfrm>
              <a:off x="4081458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1003" name="Elipsa 1002"/>
            <p:cNvSpPr/>
            <p:nvPr/>
          </p:nvSpPr>
          <p:spPr>
            <a:xfrm>
              <a:off x="3581392" y="5153036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1004" name="Elipsa 1003"/>
            <p:cNvSpPr/>
            <p:nvPr/>
          </p:nvSpPr>
          <p:spPr>
            <a:xfrm>
              <a:off x="3795706" y="49387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1005" name="Elipsa 1004"/>
            <p:cNvSpPr/>
            <p:nvPr/>
          </p:nvSpPr>
          <p:spPr>
            <a:xfrm>
              <a:off x="4510086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1006" name="Elipsa 1005"/>
            <p:cNvSpPr/>
            <p:nvPr/>
          </p:nvSpPr>
          <p:spPr>
            <a:xfrm>
              <a:off x="4252906" y="539592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1007" name="Elipsa 1006"/>
            <p:cNvSpPr/>
            <p:nvPr/>
          </p:nvSpPr>
          <p:spPr>
            <a:xfrm>
              <a:off x="4581524" y="558166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1008" name="Elipsa 1007"/>
            <p:cNvSpPr/>
            <p:nvPr/>
          </p:nvSpPr>
          <p:spPr>
            <a:xfrm>
              <a:off x="4367210" y="5010160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1009" name="Elipsa 1008"/>
            <p:cNvSpPr/>
            <p:nvPr/>
          </p:nvSpPr>
          <p:spPr>
            <a:xfrm>
              <a:off x="3581392" y="5295912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1010" name="Elipsa 1009"/>
            <p:cNvSpPr/>
            <p:nvPr/>
          </p:nvSpPr>
          <p:spPr>
            <a:xfrm>
              <a:off x="4010020" y="543878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1011" name="Elipsa 1010"/>
            <p:cNvSpPr/>
            <p:nvPr/>
          </p:nvSpPr>
          <p:spPr>
            <a:xfrm>
              <a:off x="4724400" y="5224474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  <p:sp>
          <p:nvSpPr>
            <p:cNvPr id="1012" name="Elipsa 1011"/>
            <p:cNvSpPr/>
            <p:nvPr/>
          </p:nvSpPr>
          <p:spPr>
            <a:xfrm>
              <a:off x="3752840" y="5538798"/>
              <a:ext cx="71438" cy="7143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prstClr val="white"/>
                </a:solidFill>
              </a:endParaRPr>
            </a:p>
          </p:txBody>
        </p:sp>
      </p:grpSp>
      <p:sp>
        <p:nvSpPr>
          <p:cNvPr id="1014" name="Elipsa 1013"/>
          <p:cNvSpPr/>
          <p:nvPr/>
        </p:nvSpPr>
        <p:spPr>
          <a:xfrm>
            <a:off x="1000100" y="292893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15" name="Elipsa 1014"/>
          <p:cNvSpPr/>
          <p:nvPr/>
        </p:nvSpPr>
        <p:spPr>
          <a:xfrm>
            <a:off x="2400288" y="292893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16" name="Elipsa 1015"/>
          <p:cNvSpPr/>
          <p:nvPr/>
        </p:nvSpPr>
        <p:spPr>
          <a:xfrm>
            <a:off x="1828784" y="278605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17" name="Elipsa 1016"/>
          <p:cNvSpPr/>
          <p:nvPr/>
        </p:nvSpPr>
        <p:spPr>
          <a:xfrm>
            <a:off x="1571604" y="288606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18" name="Elipsa 1017"/>
          <p:cNvSpPr/>
          <p:nvPr/>
        </p:nvSpPr>
        <p:spPr>
          <a:xfrm>
            <a:off x="1471594" y="300037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19" name="Elipsa 1018"/>
          <p:cNvSpPr/>
          <p:nvPr/>
        </p:nvSpPr>
        <p:spPr>
          <a:xfrm>
            <a:off x="900090" y="285749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20" name="Elipsa 1019"/>
          <p:cNvSpPr/>
          <p:nvPr/>
        </p:nvSpPr>
        <p:spPr>
          <a:xfrm>
            <a:off x="642910" y="295750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21" name="Elipsa 1020"/>
          <p:cNvSpPr/>
          <p:nvPr/>
        </p:nvSpPr>
        <p:spPr>
          <a:xfrm>
            <a:off x="2043098" y="278605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22" name="Elipsa 1021"/>
          <p:cNvSpPr/>
          <p:nvPr/>
        </p:nvSpPr>
        <p:spPr>
          <a:xfrm>
            <a:off x="971528" y="314324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23" name="Elipsa 1022"/>
          <p:cNvSpPr/>
          <p:nvPr/>
        </p:nvSpPr>
        <p:spPr>
          <a:xfrm>
            <a:off x="400024" y="300037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24" name="Elipsa 1023"/>
          <p:cNvSpPr/>
          <p:nvPr/>
        </p:nvSpPr>
        <p:spPr>
          <a:xfrm>
            <a:off x="1114404" y="278605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25" name="Elipsa 1024"/>
          <p:cNvSpPr/>
          <p:nvPr/>
        </p:nvSpPr>
        <p:spPr>
          <a:xfrm>
            <a:off x="1543032" y="292893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26" name="Elipsa 1025"/>
          <p:cNvSpPr/>
          <p:nvPr/>
        </p:nvSpPr>
        <p:spPr>
          <a:xfrm>
            <a:off x="3071802" y="285749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27" name="Elipsa 1026"/>
          <p:cNvSpPr/>
          <p:nvPr/>
        </p:nvSpPr>
        <p:spPr>
          <a:xfrm>
            <a:off x="2143108" y="292893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28" name="Elipsa 1027"/>
          <p:cNvSpPr/>
          <p:nvPr/>
        </p:nvSpPr>
        <p:spPr>
          <a:xfrm>
            <a:off x="2971792" y="278605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29" name="Elipsa 1028"/>
          <p:cNvSpPr/>
          <p:nvPr/>
        </p:nvSpPr>
        <p:spPr>
          <a:xfrm>
            <a:off x="2714612" y="288606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30" name="Elipsa 1029"/>
          <p:cNvSpPr/>
          <p:nvPr/>
        </p:nvSpPr>
        <p:spPr>
          <a:xfrm>
            <a:off x="3043230" y="307181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31" name="Elipsa 1030"/>
          <p:cNvSpPr/>
          <p:nvPr/>
        </p:nvSpPr>
        <p:spPr>
          <a:xfrm>
            <a:off x="2043098" y="278605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32" name="Elipsa 1031"/>
          <p:cNvSpPr/>
          <p:nvPr/>
        </p:nvSpPr>
        <p:spPr>
          <a:xfrm>
            <a:off x="2471726" y="292893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33" name="Elipsa 1032"/>
          <p:cNvSpPr/>
          <p:nvPr/>
        </p:nvSpPr>
        <p:spPr>
          <a:xfrm>
            <a:off x="2214546" y="302894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34" name="Elipsa 1033"/>
          <p:cNvSpPr/>
          <p:nvPr/>
        </p:nvSpPr>
        <p:spPr>
          <a:xfrm>
            <a:off x="338110" y="333851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35" name="Elipsa 1034"/>
          <p:cNvSpPr/>
          <p:nvPr/>
        </p:nvSpPr>
        <p:spPr>
          <a:xfrm>
            <a:off x="490510" y="349091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36" name="Elipsa 1035"/>
          <p:cNvSpPr/>
          <p:nvPr/>
        </p:nvSpPr>
        <p:spPr>
          <a:xfrm>
            <a:off x="642910" y="364331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37" name="Elipsa 1036"/>
          <p:cNvSpPr/>
          <p:nvPr/>
        </p:nvSpPr>
        <p:spPr>
          <a:xfrm>
            <a:off x="785786" y="335756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38" name="Elipsa 1037"/>
          <p:cNvSpPr/>
          <p:nvPr/>
        </p:nvSpPr>
        <p:spPr>
          <a:xfrm>
            <a:off x="1828784" y="307181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39" name="Elipsa 1038"/>
          <p:cNvSpPr/>
          <p:nvPr/>
        </p:nvSpPr>
        <p:spPr>
          <a:xfrm>
            <a:off x="1042966" y="335756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40" name="Elipsa 1039"/>
          <p:cNvSpPr/>
          <p:nvPr/>
        </p:nvSpPr>
        <p:spPr>
          <a:xfrm>
            <a:off x="542900" y="335756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41" name="Elipsa 1040"/>
          <p:cNvSpPr/>
          <p:nvPr/>
        </p:nvSpPr>
        <p:spPr>
          <a:xfrm>
            <a:off x="757214" y="314324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42" name="Elipsa 1041"/>
          <p:cNvSpPr/>
          <p:nvPr/>
        </p:nvSpPr>
        <p:spPr>
          <a:xfrm>
            <a:off x="1471594" y="350043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43" name="Elipsa 1042"/>
          <p:cNvSpPr/>
          <p:nvPr/>
        </p:nvSpPr>
        <p:spPr>
          <a:xfrm>
            <a:off x="2185974" y="328612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44" name="Elipsa 1043"/>
          <p:cNvSpPr/>
          <p:nvPr/>
        </p:nvSpPr>
        <p:spPr>
          <a:xfrm>
            <a:off x="1214414" y="360044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45" name="Elipsa 1044"/>
          <p:cNvSpPr/>
          <p:nvPr/>
        </p:nvSpPr>
        <p:spPr>
          <a:xfrm>
            <a:off x="2614602" y="342900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46" name="Elipsa 1045"/>
          <p:cNvSpPr/>
          <p:nvPr/>
        </p:nvSpPr>
        <p:spPr>
          <a:xfrm>
            <a:off x="1114404" y="371475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47" name="Elipsa 1046"/>
          <p:cNvSpPr/>
          <p:nvPr/>
        </p:nvSpPr>
        <p:spPr>
          <a:xfrm>
            <a:off x="900090" y="314324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48" name="Elipsa 1047"/>
          <p:cNvSpPr/>
          <p:nvPr/>
        </p:nvSpPr>
        <p:spPr>
          <a:xfrm>
            <a:off x="542900" y="35718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49" name="Elipsa 1048"/>
          <p:cNvSpPr/>
          <p:nvPr/>
        </p:nvSpPr>
        <p:spPr>
          <a:xfrm>
            <a:off x="1257280" y="335756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50" name="Elipsa 1049"/>
          <p:cNvSpPr/>
          <p:nvPr/>
        </p:nvSpPr>
        <p:spPr>
          <a:xfrm>
            <a:off x="285720" y="367188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51" name="Elipsa 1050"/>
          <p:cNvSpPr/>
          <p:nvPr/>
        </p:nvSpPr>
        <p:spPr>
          <a:xfrm>
            <a:off x="1685908" y="350043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52" name="Elipsa 1051"/>
          <p:cNvSpPr/>
          <p:nvPr/>
        </p:nvSpPr>
        <p:spPr>
          <a:xfrm>
            <a:off x="614338" y="38576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53" name="Elipsa 1052"/>
          <p:cNvSpPr/>
          <p:nvPr/>
        </p:nvSpPr>
        <p:spPr>
          <a:xfrm>
            <a:off x="400024" y="328612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54" name="Elipsa 1053"/>
          <p:cNvSpPr/>
          <p:nvPr/>
        </p:nvSpPr>
        <p:spPr>
          <a:xfrm>
            <a:off x="757214" y="350043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55" name="Elipsa 1054"/>
          <p:cNvSpPr/>
          <p:nvPr/>
        </p:nvSpPr>
        <p:spPr>
          <a:xfrm>
            <a:off x="1185842" y="364331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56" name="Elipsa 1055"/>
          <p:cNvSpPr/>
          <p:nvPr/>
        </p:nvSpPr>
        <p:spPr>
          <a:xfrm>
            <a:off x="2257412" y="31146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57" name="Elipsa 1056"/>
          <p:cNvSpPr/>
          <p:nvPr/>
        </p:nvSpPr>
        <p:spPr>
          <a:xfrm>
            <a:off x="2409812" y="32670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58" name="Elipsa 1057"/>
          <p:cNvSpPr/>
          <p:nvPr/>
        </p:nvSpPr>
        <p:spPr>
          <a:xfrm>
            <a:off x="2562212" y="34194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59" name="Elipsa 1058"/>
          <p:cNvSpPr/>
          <p:nvPr/>
        </p:nvSpPr>
        <p:spPr>
          <a:xfrm>
            <a:off x="2714612" y="357187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60" name="Elipsa 1059"/>
          <p:cNvSpPr/>
          <p:nvPr/>
        </p:nvSpPr>
        <p:spPr>
          <a:xfrm>
            <a:off x="2614602" y="328612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61" name="Elipsa 1060"/>
          <p:cNvSpPr/>
          <p:nvPr/>
        </p:nvSpPr>
        <p:spPr>
          <a:xfrm>
            <a:off x="2828916" y="307181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62" name="Elipsa 1061"/>
          <p:cNvSpPr/>
          <p:nvPr/>
        </p:nvSpPr>
        <p:spPr>
          <a:xfrm>
            <a:off x="1785918" y="364331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63" name="Elipsa 1062"/>
          <p:cNvSpPr/>
          <p:nvPr/>
        </p:nvSpPr>
        <p:spPr>
          <a:xfrm>
            <a:off x="2185974" y="335756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64" name="Elipsa 1063"/>
          <p:cNvSpPr/>
          <p:nvPr/>
        </p:nvSpPr>
        <p:spPr>
          <a:xfrm>
            <a:off x="1685908" y="335756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65" name="Elipsa 1064"/>
          <p:cNvSpPr/>
          <p:nvPr/>
        </p:nvSpPr>
        <p:spPr>
          <a:xfrm>
            <a:off x="1900222" y="314324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66" name="Elipsa 1065"/>
          <p:cNvSpPr/>
          <p:nvPr/>
        </p:nvSpPr>
        <p:spPr>
          <a:xfrm>
            <a:off x="2614602" y="350043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67" name="Elipsa 1066"/>
          <p:cNvSpPr/>
          <p:nvPr/>
        </p:nvSpPr>
        <p:spPr>
          <a:xfrm>
            <a:off x="2357422" y="360044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68" name="Elipsa 1067"/>
          <p:cNvSpPr/>
          <p:nvPr/>
        </p:nvSpPr>
        <p:spPr>
          <a:xfrm>
            <a:off x="2686040" y="37861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69" name="Elipsa 1068"/>
          <p:cNvSpPr/>
          <p:nvPr/>
        </p:nvSpPr>
        <p:spPr>
          <a:xfrm>
            <a:off x="2471726" y="321468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70" name="Elipsa 1069"/>
          <p:cNvSpPr/>
          <p:nvPr/>
        </p:nvSpPr>
        <p:spPr>
          <a:xfrm>
            <a:off x="1685908" y="350043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71" name="Elipsa 1070"/>
          <p:cNvSpPr/>
          <p:nvPr/>
        </p:nvSpPr>
        <p:spPr>
          <a:xfrm>
            <a:off x="2114536" y="364331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72" name="Elipsa 1071"/>
          <p:cNvSpPr/>
          <p:nvPr/>
        </p:nvSpPr>
        <p:spPr>
          <a:xfrm>
            <a:off x="2000232" y="328612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73" name="Elipsa 1072"/>
          <p:cNvSpPr/>
          <p:nvPr/>
        </p:nvSpPr>
        <p:spPr>
          <a:xfrm>
            <a:off x="1857356" y="374332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74" name="Elipsa 1073"/>
          <p:cNvSpPr/>
          <p:nvPr/>
        </p:nvSpPr>
        <p:spPr>
          <a:xfrm>
            <a:off x="471462" y="39004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75" name="Elipsa 1074"/>
          <p:cNvSpPr/>
          <p:nvPr/>
        </p:nvSpPr>
        <p:spPr>
          <a:xfrm>
            <a:off x="623862" y="40528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76" name="Elipsa 1075"/>
          <p:cNvSpPr/>
          <p:nvPr/>
        </p:nvSpPr>
        <p:spPr>
          <a:xfrm>
            <a:off x="776262" y="42052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77" name="Elipsa 1076"/>
          <p:cNvSpPr/>
          <p:nvPr/>
        </p:nvSpPr>
        <p:spPr>
          <a:xfrm>
            <a:off x="928662" y="43576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78" name="Elipsa 1077"/>
          <p:cNvSpPr/>
          <p:nvPr/>
        </p:nvSpPr>
        <p:spPr>
          <a:xfrm>
            <a:off x="2328850" y="43576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79" name="Elipsa 1078"/>
          <p:cNvSpPr/>
          <p:nvPr/>
        </p:nvSpPr>
        <p:spPr>
          <a:xfrm>
            <a:off x="2114536" y="37861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80" name="Elipsa 1079"/>
          <p:cNvSpPr/>
          <p:nvPr/>
        </p:nvSpPr>
        <p:spPr>
          <a:xfrm>
            <a:off x="1328718" y="40719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81" name="Elipsa 1080"/>
          <p:cNvSpPr/>
          <p:nvPr/>
        </p:nvSpPr>
        <p:spPr>
          <a:xfrm>
            <a:off x="828652" y="40719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82" name="Elipsa 1081"/>
          <p:cNvSpPr/>
          <p:nvPr/>
        </p:nvSpPr>
        <p:spPr>
          <a:xfrm>
            <a:off x="1042966" y="38576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83" name="Elipsa 1082"/>
          <p:cNvSpPr/>
          <p:nvPr/>
        </p:nvSpPr>
        <p:spPr>
          <a:xfrm>
            <a:off x="1757346" y="42148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84" name="Elipsa 1083"/>
          <p:cNvSpPr/>
          <p:nvPr/>
        </p:nvSpPr>
        <p:spPr>
          <a:xfrm>
            <a:off x="2471726" y="400050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85" name="Elipsa 1084"/>
          <p:cNvSpPr/>
          <p:nvPr/>
        </p:nvSpPr>
        <p:spPr>
          <a:xfrm>
            <a:off x="1500166" y="43148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86" name="Elipsa 1085"/>
          <p:cNvSpPr/>
          <p:nvPr/>
        </p:nvSpPr>
        <p:spPr>
          <a:xfrm>
            <a:off x="2900354" y="414338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87" name="Elipsa 1086"/>
          <p:cNvSpPr/>
          <p:nvPr/>
        </p:nvSpPr>
        <p:spPr>
          <a:xfrm>
            <a:off x="1400156" y="44291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88" name="Elipsa 1087"/>
          <p:cNvSpPr/>
          <p:nvPr/>
        </p:nvSpPr>
        <p:spPr>
          <a:xfrm>
            <a:off x="1185842" y="38576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89" name="Elipsa 1088"/>
          <p:cNvSpPr/>
          <p:nvPr/>
        </p:nvSpPr>
        <p:spPr>
          <a:xfrm>
            <a:off x="400024" y="414338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90" name="Elipsa 1089"/>
          <p:cNvSpPr/>
          <p:nvPr/>
        </p:nvSpPr>
        <p:spPr>
          <a:xfrm>
            <a:off x="828652" y="42862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91" name="Elipsa 1090"/>
          <p:cNvSpPr/>
          <p:nvPr/>
        </p:nvSpPr>
        <p:spPr>
          <a:xfrm>
            <a:off x="1543032" y="40719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92" name="Elipsa 1091"/>
          <p:cNvSpPr/>
          <p:nvPr/>
        </p:nvSpPr>
        <p:spPr>
          <a:xfrm>
            <a:off x="571472" y="43862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93" name="Elipsa 1092"/>
          <p:cNvSpPr/>
          <p:nvPr/>
        </p:nvSpPr>
        <p:spPr>
          <a:xfrm>
            <a:off x="1971660" y="42148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94" name="Elipsa 1093"/>
          <p:cNvSpPr/>
          <p:nvPr/>
        </p:nvSpPr>
        <p:spPr>
          <a:xfrm>
            <a:off x="900090" y="457200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95" name="Elipsa 1094"/>
          <p:cNvSpPr/>
          <p:nvPr/>
        </p:nvSpPr>
        <p:spPr>
          <a:xfrm>
            <a:off x="685776" y="400050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96" name="Elipsa 1095"/>
          <p:cNvSpPr/>
          <p:nvPr/>
        </p:nvSpPr>
        <p:spPr>
          <a:xfrm>
            <a:off x="328586" y="442913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97" name="Elipsa 1096"/>
          <p:cNvSpPr/>
          <p:nvPr/>
        </p:nvSpPr>
        <p:spPr>
          <a:xfrm>
            <a:off x="1042966" y="42148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98" name="Elipsa 1097"/>
          <p:cNvSpPr/>
          <p:nvPr/>
        </p:nvSpPr>
        <p:spPr>
          <a:xfrm>
            <a:off x="1471594" y="43576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099" name="Elipsa 1098"/>
          <p:cNvSpPr/>
          <p:nvPr/>
        </p:nvSpPr>
        <p:spPr>
          <a:xfrm>
            <a:off x="2543164" y="38290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00" name="Elipsa 1099"/>
          <p:cNvSpPr/>
          <p:nvPr/>
        </p:nvSpPr>
        <p:spPr>
          <a:xfrm>
            <a:off x="2695564" y="39814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01" name="Elipsa 1100"/>
          <p:cNvSpPr/>
          <p:nvPr/>
        </p:nvSpPr>
        <p:spPr>
          <a:xfrm>
            <a:off x="2847964" y="41338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02" name="Elipsa 1101"/>
          <p:cNvSpPr/>
          <p:nvPr/>
        </p:nvSpPr>
        <p:spPr>
          <a:xfrm>
            <a:off x="3000364" y="428625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03" name="Elipsa 1102"/>
          <p:cNvSpPr/>
          <p:nvPr/>
        </p:nvSpPr>
        <p:spPr>
          <a:xfrm>
            <a:off x="2900354" y="400050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04" name="Elipsa 1103"/>
          <p:cNvSpPr/>
          <p:nvPr/>
        </p:nvSpPr>
        <p:spPr>
          <a:xfrm>
            <a:off x="3114668" y="378619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05" name="Elipsa 1104"/>
          <p:cNvSpPr/>
          <p:nvPr/>
        </p:nvSpPr>
        <p:spPr>
          <a:xfrm>
            <a:off x="2071670" y="43576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06" name="Elipsa 1105"/>
          <p:cNvSpPr/>
          <p:nvPr/>
        </p:nvSpPr>
        <p:spPr>
          <a:xfrm>
            <a:off x="2471726" y="40719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07" name="Elipsa 1106"/>
          <p:cNvSpPr/>
          <p:nvPr/>
        </p:nvSpPr>
        <p:spPr>
          <a:xfrm>
            <a:off x="1971660" y="4071942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08" name="Elipsa 1107"/>
          <p:cNvSpPr/>
          <p:nvPr/>
        </p:nvSpPr>
        <p:spPr>
          <a:xfrm>
            <a:off x="2185974" y="38576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09" name="Elipsa 1108"/>
          <p:cNvSpPr/>
          <p:nvPr/>
        </p:nvSpPr>
        <p:spPr>
          <a:xfrm>
            <a:off x="2900354" y="42148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10" name="Elipsa 1109"/>
          <p:cNvSpPr/>
          <p:nvPr/>
        </p:nvSpPr>
        <p:spPr>
          <a:xfrm>
            <a:off x="2643174" y="431482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11" name="Elipsa 1110"/>
          <p:cNvSpPr/>
          <p:nvPr/>
        </p:nvSpPr>
        <p:spPr>
          <a:xfrm>
            <a:off x="2971792" y="450057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12" name="Elipsa 1111"/>
          <p:cNvSpPr/>
          <p:nvPr/>
        </p:nvSpPr>
        <p:spPr>
          <a:xfrm>
            <a:off x="2757478" y="3929066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13" name="Elipsa 1112"/>
          <p:cNvSpPr/>
          <p:nvPr/>
        </p:nvSpPr>
        <p:spPr>
          <a:xfrm>
            <a:off x="1971660" y="4214818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14" name="Elipsa 1113"/>
          <p:cNvSpPr/>
          <p:nvPr/>
        </p:nvSpPr>
        <p:spPr>
          <a:xfrm>
            <a:off x="2400288" y="435769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15" name="Elipsa 1114"/>
          <p:cNvSpPr/>
          <p:nvPr/>
        </p:nvSpPr>
        <p:spPr>
          <a:xfrm>
            <a:off x="3114668" y="4143380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1116" name="Elipsa 1115"/>
          <p:cNvSpPr/>
          <p:nvPr/>
        </p:nvSpPr>
        <p:spPr>
          <a:xfrm>
            <a:off x="2143108" y="4457704"/>
            <a:ext cx="71438" cy="71438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903" name="Elipsa 902"/>
          <p:cNvSpPr/>
          <p:nvPr/>
        </p:nvSpPr>
        <p:spPr>
          <a:xfrm>
            <a:off x="6143636" y="2786058"/>
            <a:ext cx="1071570" cy="107157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06" name="Łącznik prosty ze strzałką 905"/>
          <p:cNvCxnSpPr/>
          <p:nvPr/>
        </p:nvCxnSpPr>
        <p:spPr>
          <a:xfrm rot="5400000">
            <a:off x="5790019" y="4139807"/>
            <a:ext cx="1714512" cy="714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Łącznik prosty 4"/>
          <p:cNvCxnSpPr/>
          <p:nvPr/>
        </p:nvCxnSpPr>
        <p:spPr>
          <a:xfrm flipV="1">
            <a:off x="500034" y="3214686"/>
            <a:ext cx="4286280" cy="71438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8" name="Łącznik prosty ze strzałką 1117"/>
          <p:cNvCxnSpPr>
            <a:stCxn id="1040" idx="0"/>
          </p:cNvCxnSpPr>
          <p:nvPr/>
        </p:nvCxnSpPr>
        <p:spPr>
          <a:xfrm rot="16200000" flipV="1">
            <a:off x="467889" y="3246831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9" name="Łącznik prosty ze strzałką 1118"/>
          <p:cNvCxnSpPr/>
          <p:nvPr/>
        </p:nvCxnSpPr>
        <p:spPr>
          <a:xfrm rot="16200000" flipV="1">
            <a:off x="967955" y="3246832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0" name="Łącznik prosty ze strzałką 1119"/>
          <p:cNvCxnSpPr/>
          <p:nvPr/>
        </p:nvCxnSpPr>
        <p:spPr>
          <a:xfrm rot="16200000" flipV="1">
            <a:off x="1182269" y="3246832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1" name="Łącznik prosty ze strzałką 1120"/>
          <p:cNvCxnSpPr/>
          <p:nvPr/>
        </p:nvCxnSpPr>
        <p:spPr>
          <a:xfrm rot="16200000" flipV="1">
            <a:off x="1610896" y="3246832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2" name="Łącznik prosty ze strzałką 1121"/>
          <p:cNvCxnSpPr/>
          <p:nvPr/>
        </p:nvCxnSpPr>
        <p:spPr>
          <a:xfrm rot="16200000" flipV="1">
            <a:off x="2110963" y="3246832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3" name="Łącznik prosty ze strzałką 1122"/>
          <p:cNvCxnSpPr/>
          <p:nvPr/>
        </p:nvCxnSpPr>
        <p:spPr>
          <a:xfrm rot="16200000" flipV="1">
            <a:off x="2318129" y="3175394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4" name="Łącznik prosty ze strzałką 1123"/>
          <p:cNvCxnSpPr/>
          <p:nvPr/>
        </p:nvCxnSpPr>
        <p:spPr>
          <a:xfrm rot="16200000" flipV="1">
            <a:off x="2532443" y="3175394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5" name="Łącznik prosty ze strzałką 1124"/>
          <p:cNvCxnSpPr/>
          <p:nvPr/>
        </p:nvCxnSpPr>
        <p:spPr>
          <a:xfrm rot="16200000" flipV="1">
            <a:off x="2753905" y="3175394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6" name="Łącznik prosty ze strzałką 1125"/>
          <p:cNvCxnSpPr/>
          <p:nvPr/>
        </p:nvCxnSpPr>
        <p:spPr>
          <a:xfrm rot="16200000" flipV="1">
            <a:off x="3246823" y="3175394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7" name="Łącznik prosty ze strzałką 1126"/>
          <p:cNvCxnSpPr/>
          <p:nvPr/>
        </p:nvCxnSpPr>
        <p:spPr>
          <a:xfrm rot="16200000" flipV="1">
            <a:off x="3539723" y="3175394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8" name="Łącznik prosty ze strzałką 1127"/>
          <p:cNvCxnSpPr/>
          <p:nvPr/>
        </p:nvCxnSpPr>
        <p:spPr>
          <a:xfrm rot="16200000" flipV="1">
            <a:off x="3896913" y="3175394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9" name="Łącznik prosty ze strzałką 1128"/>
          <p:cNvCxnSpPr/>
          <p:nvPr/>
        </p:nvCxnSpPr>
        <p:spPr>
          <a:xfrm rot="16200000" flipV="1">
            <a:off x="4396979" y="3175394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0" name="Łącznik prosty ze strzałką 1129"/>
          <p:cNvCxnSpPr/>
          <p:nvPr/>
        </p:nvCxnSpPr>
        <p:spPr>
          <a:xfrm rot="16200000" flipV="1">
            <a:off x="4539855" y="3175394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1" name="Łącznik prosty ze strzałką 1130"/>
          <p:cNvCxnSpPr/>
          <p:nvPr/>
        </p:nvCxnSpPr>
        <p:spPr>
          <a:xfrm rot="16200000" flipV="1">
            <a:off x="6104343" y="3532583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2" name="Łącznik prosty ze strzałką 1131"/>
          <p:cNvCxnSpPr/>
          <p:nvPr/>
        </p:nvCxnSpPr>
        <p:spPr>
          <a:xfrm rot="16200000" flipV="1">
            <a:off x="6182929" y="3604022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3" name="Łącznik prosty ze strzałką 1132"/>
          <p:cNvCxnSpPr/>
          <p:nvPr/>
        </p:nvCxnSpPr>
        <p:spPr>
          <a:xfrm rot="16200000" flipV="1">
            <a:off x="6254367" y="3684983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4" name="Łącznik prosty ze strzałką 1133"/>
          <p:cNvCxnSpPr/>
          <p:nvPr/>
        </p:nvCxnSpPr>
        <p:spPr>
          <a:xfrm rot="16200000" flipV="1">
            <a:off x="6532971" y="3746897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5" name="Łącznik prosty ze strzałką 1134"/>
          <p:cNvCxnSpPr/>
          <p:nvPr/>
        </p:nvCxnSpPr>
        <p:spPr>
          <a:xfrm rot="16200000" flipV="1">
            <a:off x="6754433" y="3684983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6" name="Łącznik prosty ze strzałką 1135"/>
          <p:cNvCxnSpPr/>
          <p:nvPr/>
        </p:nvCxnSpPr>
        <p:spPr>
          <a:xfrm rot="16200000" flipV="1">
            <a:off x="7033037" y="3461146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7" name="Łącznik prosty ze strzałką 1136"/>
          <p:cNvCxnSpPr/>
          <p:nvPr/>
        </p:nvCxnSpPr>
        <p:spPr>
          <a:xfrm rot="16200000" flipV="1">
            <a:off x="3461137" y="3175394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8" name="Łącznik prosty ze strzałką 1137"/>
          <p:cNvCxnSpPr/>
          <p:nvPr/>
        </p:nvCxnSpPr>
        <p:spPr>
          <a:xfrm rot="16200000" flipV="1">
            <a:off x="2896781" y="3175394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9" name="Łącznik prosty ze strzałką 1138"/>
          <p:cNvCxnSpPr/>
          <p:nvPr/>
        </p:nvCxnSpPr>
        <p:spPr>
          <a:xfrm rot="16200000" flipV="1">
            <a:off x="3039657" y="3175394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0" name="Łącznik prosty ze strzałką 1139"/>
          <p:cNvCxnSpPr/>
          <p:nvPr/>
        </p:nvCxnSpPr>
        <p:spPr>
          <a:xfrm rot="16200000" flipV="1">
            <a:off x="1896649" y="3175394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1" name="Łącznik prosty ze strzałką 1140"/>
          <p:cNvCxnSpPr/>
          <p:nvPr/>
        </p:nvCxnSpPr>
        <p:spPr>
          <a:xfrm rot="16200000" flipV="1">
            <a:off x="1753773" y="3175394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2" name="Łącznik prosty ze strzałką 1141"/>
          <p:cNvCxnSpPr/>
          <p:nvPr/>
        </p:nvCxnSpPr>
        <p:spPr>
          <a:xfrm rot="16200000" flipV="1">
            <a:off x="1396583" y="3175394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3" name="Łącznik prosty ze strzałką 1142"/>
          <p:cNvCxnSpPr/>
          <p:nvPr/>
        </p:nvCxnSpPr>
        <p:spPr>
          <a:xfrm rot="16200000" flipV="1">
            <a:off x="682203" y="3246832"/>
            <a:ext cx="214314" cy="714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4" name="Łącznik prosty ze strzałką 1143"/>
          <p:cNvCxnSpPr/>
          <p:nvPr/>
        </p:nvCxnSpPr>
        <p:spPr>
          <a:xfrm rot="16200000" flipV="1">
            <a:off x="1360864" y="2210981"/>
            <a:ext cx="2143141" cy="7148"/>
          </a:xfrm>
          <a:prstGeom prst="straightConnector1">
            <a:avLst/>
          </a:prstGeom>
          <a:ln w="5715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6" name="Łącznik prosty ze strzałką 1145"/>
          <p:cNvCxnSpPr>
            <a:endCxn id="719" idx="4"/>
          </p:cNvCxnSpPr>
          <p:nvPr/>
        </p:nvCxnSpPr>
        <p:spPr>
          <a:xfrm rot="16200000" flipV="1">
            <a:off x="6150783" y="2786058"/>
            <a:ext cx="1000134" cy="1"/>
          </a:xfrm>
          <a:prstGeom prst="straightConnector1">
            <a:avLst/>
          </a:prstGeom>
          <a:ln w="57150">
            <a:solidFill>
              <a:srgbClr val="FF0000"/>
            </a:solidFill>
            <a:headEnd type="none" w="med" len="med"/>
            <a:tailEnd type="arrow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7" name="pole tekstowe 906"/>
          <p:cNvSpPr txBox="1"/>
          <p:nvPr/>
        </p:nvSpPr>
        <p:spPr>
          <a:xfrm>
            <a:off x="2428860" y="3929066"/>
            <a:ext cx="28575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l-PL" sz="2800" b="1" i="1" dirty="0" smtClean="0">
                <a:solidFill>
                  <a:prstClr val="black"/>
                </a:solidFill>
              </a:rPr>
              <a:t>v</a:t>
            </a:r>
            <a:endParaRPr lang="pl-PL" sz="2800" b="1" i="1" dirty="0">
              <a:solidFill>
                <a:prstClr val="black"/>
              </a:solidFill>
            </a:endParaRPr>
          </a:p>
        </p:txBody>
      </p:sp>
      <p:cxnSp>
        <p:nvCxnSpPr>
          <p:cNvPr id="905" name="Łącznik prosty ze strzałką 904"/>
          <p:cNvCxnSpPr/>
          <p:nvPr/>
        </p:nvCxnSpPr>
        <p:spPr>
          <a:xfrm rot="5400000">
            <a:off x="1575177" y="4068369"/>
            <a:ext cx="1714512" cy="714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9" name="pole tekstowe 1148"/>
          <p:cNvSpPr txBox="1"/>
          <p:nvPr/>
        </p:nvSpPr>
        <p:spPr>
          <a:xfrm>
            <a:off x="2500298" y="1643050"/>
            <a:ext cx="5162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 err="1" smtClean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</a:rPr>
              <a:t>F</a:t>
            </a:r>
            <a:r>
              <a:rPr lang="pl-PL" sz="3200" b="1" baseline="-25000" dirty="0" err="1" smtClean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</a:rPr>
              <a:t>o</a:t>
            </a:r>
            <a:endParaRPr lang="pl-PL" sz="3200" b="1" baseline="-25000" dirty="0">
              <a:ln>
                <a:solidFill>
                  <a:prstClr val="black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150" name="pole tekstowe 1149"/>
          <p:cNvSpPr txBox="1"/>
          <p:nvPr/>
        </p:nvSpPr>
        <p:spPr>
          <a:xfrm>
            <a:off x="6786578" y="2214554"/>
            <a:ext cx="5162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 err="1" smtClean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</a:rPr>
              <a:t>F</a:t>
            </a:r>
            <a:r>
              <a:rPr lang="pl-PL" sz="3200" b="1" baseline="-25000" dirty="0" err="1" smtClean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</a:rPr>
              <a:t>o</a:t>
            </a:r>
            <a:endParaRPr lang="pl-PL" sz="3200" b="1" baseline="-25000" dirty="0">
              <a:ln>
                <a:solidFill>
                  <a:prstClr val="black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Siły oporów ruchu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Siła tarcia i siła oporu powietrza</a:t>
            </a:r>
          </a:p>
          <a:p>
            <a:r>
              <a:rPr lang="pl-PL" dirty="0" smtClean="0"/>
              <a:t>Pierwsza i druga zasada dynamiki Newtona </a:t>
            </a:r>
            <a:br>
              <a:rPr lang="pl-PL" dirty="0" smtClean="0"/>
            </a:br>
            <a:r>
              <a:rPr lang="pl-PL" dirty="0" smtClean="0"/>
              <a:t>pozostają słuszne po uwzględnieniu sił oporów ruchu: siły tarcia i siły oporu powietrza.</a:t>
            </a:r>
          </a:p>
          <a:p>
            <a:r>
              <a:rPr lang="pl-PL" dirty="0" smtClean="0"/>
              <a:t>Siły oporów ruchu działają zawsze przeciwnie do kierunku ruchu (prędkości)!</a:t>
            </a:r>
          </a:p>
          <a:p>
            <a:r>
              <a:rPr lang="pl-PL" dirty="0" smtClean="0"/>
              <a:t>Siły oporów ruchu zawsze powodują zmniejszanie prędkości ciał!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Gimli </a:t>
            </a:r>
            <a:r>
              <a:rPr lang="pl-PL" dirty="0" err="1" smtClean="0"/>
              <a:t>Glider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Wypadek samolotu Boeing 767 w Kanadzie,</a:t>
            </a:r>
            <a:br>
              <a:rPr lang="pl-PL" dirty="0" smtClean="0"/>
            </a:br>
            <a:r>
              <a:rPr lang="pl-PL" dirty="0" smtClean="0"/>
              <a:t>23 lipca 1983 roku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pPr algn="ctr"/>
            <a:endParaRPr lang="en-US" dirty="0"/>
          </a:p>
        </p:txBody>
      </p:sp>
      <p:pic>
        <p:nvPicPr>
          <p:cNvPr id="19458" name="Picture 2" descr="http://binrock.net/permanent/2007/0726_practicing_landings/forward_slip_sm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28875" y="2276872"/>
            <a:ext cx="4286250" cy="2809876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/>
        </p:nvSpPr>
        <p:spPr>
          <a:xfrm>
            <a:off x="2071670" y="6090842"/>
            <a:ext cx="1847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sz="1600" dirty="0">
              <a:solidFill>
                <a:prstClr val="black"/>
              </a:solidFill>
            </a:endParaRPr>
          </a:p>
        </p:txBody>
      </p:sp>
      <p:sp>
        <p:nvSpPr>
          <p:cNvPr id="2052" name="AutoShape 4" descr="data:image/jpeg;base64,/9j/4AAQSkZJRgABAQAAAQABAAD/2wCEAAkGBxQQEhQUExQWFhQWGRcUFxUWGBcRGBwSFhQWGBUXFRkYHSggGBolGxcVITEiJSkrLi8vGCAzODMsNygtLiwBCgoKDg0OGxAQGywlICQvNCw0LCwsLCwsLCwsLCwsLCwsLCwsLCwsLCwsLCwsLCwsLCwsLCwsLCwsLCwsLCwsLP/AABEIALQA8AMBEQACEQEDEQH/xAAcAAEAAgIDAQAAAAAAAAAAAAAABgcEBQIDCAH/xAA/EAABAwIDBQQHBgUDBQAAAAABAAIDBBEFEiEGBzFBURNhcXIiNUKRobHBFCMyc4GyJTM0UmKSs9EVFiRDU//EABkBAQADAQEAAAAAAAAAAAAAAAADBAUCAf/EACcRAQACAgICAgMBAAMBAQAAAAABAgMEETESITIzIkFRE0JhcRQF/9oADAMBAAIRAxEAPwC8UBAQEBAQEBAQEBAQEBAQEBAQEBAQEBAQEBAQEBAQEBAQEBAQEBAQEBAQEBAQEBAQEBAQEBAQEBAQEBAQEBAQEBAQEBAQEBAQEBAQEBAQEBAQEBAQEBAQEBAQEBAQEBAQEBAQEBAQEBAQEBAQEBAQEBAQEBAQEBAQEBAQEBAQEBAQEBAQEBAQEBAQEBAQEBAQEBAQEBAQEBAQEBAQEBAQEBAQEBAQEBAQEBAQEBAQEBAQEBAQEBAQEBAQEBAQEBAQEBAQEBAQEBAQEBAQEBAQEBAQEBBxe8DiQPHRHky+MlB4EHwIKeyJhzR6ICAgICAg4vcACSbAcSgwsOxiCoJEMrJC3Uhrg4gd66tS1e4cVyVt8ZZ65diAgICAgICDi9wAuTYd+iDC/wCswXt20d+Fs7ePvXXhb+OPOv8AXKoxWGN2V8rGuHIuAOvDReeM/wAezesdyyIJmvaHNIc08CDcHwK867exMTHMOitxOGAtEsrGF34Q5wbfwuvYrM9PJtFe5ZbTdeOn1AQEHRWVTImOfI4NY0XLjoAF7Ws2niHNrRWOZVRtJvNlkJbSjs2f/Q2Lz3gcG/FaWLTrEc3ZGbftM8U9Qg1ZXyzG8kj3n/Jxd8yrda1jqOFG1rW92nl0wzuYbscWnq0lp+C9mOe3kTMdSlOA7wqqmID3dszm151t3O438bqtk1aW69LeLcyU79wt7Z3aCGuj7SJ3mafxNPQhZuTHbHPEtjFmrljmrbKNKICAgINXtLh7qqmmhY7K57S0Hv6HuXeO3jaLI8tJvSawgO7jYuqpKozTNDGta5oAIcXF1unAaK1sZ63rxClq696X8rLSuqTRLoF0BAQLoCD4gobehtJJUVUkIcRDEcgYDYFw/E53XX5LRwY4rXlk7WSbX4/jFwTYStk7KZsPoEteCXNactwb2OvBe2zUjmOXlNfJPE8Oe9kfxKTyx/tXmv8AB1tfYtzdz6tpvJ9SqWb5yv6/1whO8vYurqqztYWdoxzWt4huW19DflrdWMGata8SrbGG978wsjZqhfT0sMUhzPYxrSeVwOA7lVvaLWmVzHHjWIls7rl2ICCld5m0xqZjAw/cxEg9HSDiT1A4BamriitfKe5Ym7nm9/COoavZDZSTEXmxyRNIzyWvx5NHM2UubPGKP+0WvrWyz66W3hexVHTiwha883SemT366BZt9jJb9timrjpHqGTWbLUkos+nj8Q0NPvC4jNkj9urYMdu4Vltvu+dSNdNTkviGrmHVzB1v7QV/Btef427Zuxp/wCcc16RfZnHX0M7ZWcNA9vJzOYP0U2XHF68SrYcs47cw9EUNU2aNkjDdrwHA9xCx5jxnhv1tFo5h3rx0iG2m3MWH+g0dpOdcl7Bo5F5+inw4Jye56Vc+zGP1HatqneXXOdcSMYP7WtFvjcq5Grj4UJ3MsyzsG3qVMbh27WysJ1sMjgO62h8LLm+pWY/H0kx7t4+XtYmJbTtOHvq6Yh1m3Gbk64u1w5EKnGP8/Gy9bNH+XnVGNhNvKmuq2wyiMMLXO9EEG44c1PmwVpXmFfX2b5L+MtPX7z6uOaRmWLK17m3yknKHW69F3GtSY5RW3L8zDrx3etUPeRTNbHGOBcMzj3nkPBKatYj8i+7aZ/FwwfetUxuHbtbKznYZHAdQeC9vq1nopu3ifyXFhuIR1ETJYjmY8XB/wCe9ULRNZ4lpVtFo5hEtt94MdAeyjb2s/MXs1nTORz7lNiwTf3KDNsxj9R2rao3lV7jcStaOjWtt8bq3GvT+KP/ANWSf22mB716iNwFS1srOZb6Dx3jkfBcX1onpJj3Lf8AJYO021XZ4eaulLXi7ct9RqbEEciquPHzfxst5c3GPzqoLEa108r5X2zPJcbcLnotGI4jhlWt5TMyneC7zqsyQxZYspdHH+E3ykhvXooLa9eJlapt39Q1m9r1lL5Y/wBq91vg52/sW3u59W03k+pVPN85X9f64RHbveDU0NW+GJsZYA0jM0k6jxU2LBW1eZV8+xal+ISKXG6t+GMq4QwzZRI5haSC32g3XQ81H4Vi/jKab2nH5Qieyu9SWWpZHUiNsbzlzNBbZx/CTc8LqW+tEV/FDj2pm3Fk3282pGHU+cWMrzljaebuZPcAoMWPznhYzZf868/tD9jNuK/EalsQbEGD0pHZToz38TwCmyYaUjlXxZ75LcNrjW66CS5gkdE7ofvG3/XX4rqm7aPl7c5P/wA+k+6+kswTDWUNM2MWyxtu51rXNrucVWvecluVvHSuKnCmtrNt56x7gx7o4RcNY02u3q4jiVp4tetI99sjPs3yT6niGqwfaKppngwyvvf8BJeD3FvNd3x0tHuEePNkrP4yvzBK41VOyR8ZYXt9KNwIseDhY8lkXr4W4huY7edImf2ilJutpmyPfI572lxLYx6ADTrYkalWJ278cQq10ac8ym9DRsgY2ONoaxugaOACrTMzPMrtaxWOIdOM1/2eCWUi/Ztc63UgaBe0r5WiHl7eNZl51ooJcQqmtzXlmfq49TqT+guta0xjrywq1nLbj9yvLCdiKOBgZ2LXm2r3jM4nmdeCzbZ72ntsU1sdY44aPaLddBPI10DuwHttDcwI/wARf0SpMe1NY9+0OTTrafx9GM7LxYdhdW2Jz3Z2guLze5B0NhoOPJKZbXy1mS+GuLDaIQfdEf4i3yP+isbX1qun9qM45/Uz/myfvKmp1Cvf5T/7K69lNgqWGnZ2sTZZHNDnueL6kXsByAWdkz3mfUtXFrUivuFfb1dmY6GaN8IyxzB3ocg9lr27iHBWtfJN4nntT2sMUtEx03W7bHTT4ZWPJv2BzMHe9ug/1aqLPXyyQm1rzXFaf4r/AATDpMQqmx5vTkcXOedbDi5xVm1opXlUpWcluFtVEGDYbHkkET3Aa3AmkPjZUo/1vPMNCYw444lVO1dbSzTZqSF0TOYJuCeRaPZ8FcxxaI4so5bUmeaxwmO59hm7enmiMlO8CQZmks7Rp6nTUdOig2P1aJ9rGp75rMekJ2qhbHWTsY0Na2RwDRoAL8FPjnmkKuWIi88L6wvZaj7OJ/2aLNla7NlF81gbrPte3PbWripxHpUG9v1lL5Y/2q5r/Bn7f2Lc3c+rabyfUqnm+cr+v9cKj3uespPKz5K5r/XChtfZK3t3w/h1N5Aqeb5y0MH1wqLejsv9hqc7B9zNdzejX+0343CuYMnlH/cKGzi8Lcx1LQYni09e+IPJke1rYmAcenDqdL+C7itadIrXtfjlfOwWzAw6mDDYyvs6Vw5u5DwHBUMt/O3LTw44pXhJlGmYON05lp5WN4uY4DxsbLqk8WiXGSOazDzjh9R2E0b3MDuzcCY3aXynVpWzaOY9MCs+Nvf6WFBvNgbOX/YgGkAZwW9pp10sqc6tvH5L8btfLnxWXg2JsqomTR5sj9RmBafcVStWazxLQpeLx5Qz1y7EGi23pjLQ1DW8ezcdP8dfopMM8XhDnr5Y5hSWwGItp66F79G3LCemYWB99lo54m1JiGTr2iuSJl6IaVlNx1VNUyO2d7W5jlGYgXPQXXsRM9PJtEdtDvDN8OqPJ9QpMH2Qh2PqlVW6H1izyP8Aormz9ahqfajeL/1cv5z/APcKlj4oLfOf/XpyLgPALJntuR0rDfp/KpfPJ+1qt6ncqW91VG9kaYyYRiQHEFjrD/FtyFJknjJVDijnDZCqMvzARkh7rNGU5Sb6WurE8K0c8+k/wXdLUSWM8jYRzaPvH/8AAVa2zWPit007T8pTzBN3dFS2PZ9q8e1J6WvUDgFXtntZaprY6pZHGGizQAOgFh7lCsPNO2P9dU/mu+a08Xxhi5vnL0hhn8mLyN/aFmz22K9Qofe56yl8sf7Vf1/gzdr7FubufVtN5PqVTzfOV7X+uFR73PWUnlZ8lc1/rUNr7JW/u+9XU3kCp5vnLQwfXCAb5tpmvLaOOxykPldxs72Wj4kqfXpx+Uqu3k9+MK6wPE3Uk8c7AC6M5rHmOY9ytWrzHEqdLeNomHprCMQZUwsmjN2PAcPqD3jgsu1ZrPEtmtotHMKW2x2rr+1kgkk7PIS0tj9C45G/HULTw4cfEWiGPnz5fKazKebs9q21cIhkd9/GLanV7OTh1PVVNjD4TzHUr2pni8eM9w+7U7uYax5lY8wyHV1hma49SLix70x7NqxxPszalbzzHqWrwjdNGxwdPMZAPYa3ID4m913fcnj8Y4R00Y55tPKZbQ43Dh1PndYADLHGNLkDRrR0ValLXtxC3kyVxV5lR9HttWRSPkbM703Z3NPptuTwAPAeFlpThpMREwyY2MkTMxK+sBmlfTxunAbK5oc4N4AnWyzLxEWmIbFJmaxMs8i65dqG3gbFPopHSRtLqZxJBHsX4td3dCtLDmi8cT2yNjXnHPMdMTCN4FbTMEbZA5oFmh4z2HQHivba9LTzMPKbOSkcNZi+M1OIyt7Vxkd+FjGjTXk1oXda1xx6R2vfJPv2sVmAS0WC1PbvcXvaDkLi4RtB0aLnQ662VT/SL5o4Xf8AOceCfKUY3QesW+R/yCm2frQan2Izi5/8uX85/wDuFS1+KG3zn/16ej4DwHyWVPbbjpV+/U/dUvnk/a1WtTuVLd6h83HsDoKtp1Be0EdxYbhNruDTjmJQ3bvYyTD5C5rS6ncbsePZH9rrcLdVNiyxeP8AtXzYJpPP6fML3i11OwRtkD2jQZxnIHQFLYKWnl5XZvWOOWF/3JX1NQ17JZXTH0WiMkeAyjQ/qF7/AJ0rHDz/AEyXtzyv3ZiKpbTs+1vD5uLi0WtfgDbiR1Wfea+X49NTHFor+Xbz3tl/XVP5jvmtHF8YZWX5y9IYX/Ji8jf2hZtu2vXqFSb59n5BM2qY0ujc0NeR7Lm8L9xHPuVvXvHHjKjt4558kb2Y24q6QMgjeDHmaAHNzWBcLgdFLfFW3tDjz3rxEdMje56yk8rPkvNf4Pdr7E8h2mbh2C079DK5mWJp5u6+A4qvNPPLK1GSMeKJVpsdgD8Uq8riS2/aTP4mxPzJurOS8Y6+lPFjnJb2nG93ZECNlVA2wjAZI0D/ANY/C79OB8VBr5P+MrWzh9eVf01u53ajsZTSSH7uU3jJ5S/2+DvmF3sY+fyhHq5eJ8ZS/eRsYa1omhH37BYj+9vTxHJR6+bw9T0l2tf/AEjyr2pYF8L/AGmSMPe1zXD5FaPq0Mn3WU3wrerVRACVjJgOZ9B36kXHwVa2rSZ9Lld3JEe4ZNZvdncLRwMYepcZPhYLmNSv9dTvWn9IJi+LTVb+0nkL3d/ADoBwCs1rWscVVb3teebJ3u02FdK9tTUNtG2zo2OGr3cnEcmj4qtnz8R41W9bWmZ8rR6XIqDTEHFzb6Hh0Q7aGq2KoZDmdTR37hl+SkjLeOpQzgxz3DOwvAael/kwsYeFwBe3jxXNr2t3LuuOteoZtRTtkaWvaHNPFrgHA+IK5dTHLFpcFp4nZo4YmO/uaxrTrx1AXU2me5eRSsdQ637PUpJJp4SSbk9m29+N+CecvJx1/jZALl2xq3Dop7drGyQDgHtD7X42uF7EzHTmaxPcFFh0UFxFGyMHUhjQy577JMzPZFYjqGQ9gcCCAQdCDqCO9eOkfqdh6CQ5nU0d+4ZfgFJGW8ftFOGk/pscKwOnpRaCJkfK7QLnxPFc2va3cuq0rXqGxXLtrZcApXuLnU8JcdSTG0knqTZdeUufCv8AGwY0AWGgGgA6Ll0Ft0GuOz1KTf7PDfjfs2Xv7l152/rj/Ov8c6rBaeV2aSCJ7ubnMa4+8heeUx09mkT7mCbBad4a10ETmsFmgsaQ0Hk0W0XsWtHUnhX+O2iw2KC/ZRMjvxyNDL24XsF5MzPb2KxHTIliD2lrgC0ixBFwQeRC8ezHLXM2epQQRTQgjUERsGvLkuvO39ceFf42a5dtDtHshTV2srLP5SN9F36nn+qkpltTpDlwUydoFW7n33JiqWkcg9hB/Ug2+CtRuR+4U50J/UuiDdBMT6dRG0dzHO+oXs7cfqHkaNv6mGz27ikpSHOBmkGuaS1ge5o0991Xvs3ss49SlP8AtMgFAtPq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2054" name="AutoShape 6" descr="data:image/jpeg;base64,/9j/4AAQSkZJRgABAQAAAQABAAD/2wCEAAkGBxQQEhQUExQWFhQWGRcUFxUWGBcRGBwSFhQWGBUXFRkYHSggGBolGxcVITEiJSkrLi8vGCAzODMsNygtLiwBCgoKDg0OGxAQGywlICQvNCw0LCwsLCwsLCwsLCwsLCwsLCwsLCwsLCwsLCwsLCwsLCwsLCwsLCwsLCwsLCwsLP/AABEIALQA8AMBEQACEQEDEQH/xAAcAAEAAgIDAQAAAAAAAAAAAAAABgcEBQIDCAH/xAA/EAABAwIDBQQHBgUDBQAAAAABAAIDBBEFEiEGBzFBURNhcXIiNUKRobHBFCMyc4GyJTM0UmKSs9EVFiRDU//EABkBAQADAQEAAAAAAAAAAAAAAAADBAUCAf/EACcRAQACAgICAgMBAAMBAQAAAAABAgMEETESITIzIkFRE0JhcRQF/9oADAMBAAIRAxEAPwC8UBAQEBAQEBAQEBAQEBAQEBAQEBAQEBAQEBAQEBAQEBAQEBAQEBAQEBAQEBAQEBAQEBAQEBAQEBAQEBAQEBAQEBAQEBAQEBAQEBAQEBAQEBAQEBAQEBAQEBAQEBAQEBAQEBAQEBAQEBAQEBAQEBAQEBAQEBAQEBAQEBAQEBAQEBAQEBAQEBAQEBAQEBAQEBAQEBAQEBAQEBAQEBAQEBAQEBAQEBAQEBAQEBAQEBAQEBAQEBAQEBAQEBAQEBAQEBAQEBAQEBAQEBAQEBAQEBAQEBAQEBBxe8DiQPHRHky+MlB4EHwIKeyJhzR6ICAgICAg4vcACSbAcSgwsOxiCoJEMrJC3Uhrg4gd66tS1e4cVyVt8ZZ65diAgICAgICDi9wAuTYd+iDC/wCswXt20d+Fs7ePvXXhb+OPOv8AXKoxWGN2V8rGuHIuAOvDReeM/wAezesdyyIJmvaHNIc08CDcHwK867exMTHMOitxOGAtEsrGF34Q5wbfwuvYrM9PJtFe5ZbTdeOn1AQEHRWVTImOfI4NY0XLjoAF7Ws2niHNrRWOZVRtJvNlkJbSjs2f/Q2Lz3gcG/FaWLTrEc3ZGbftM8U9Qg1ZXyzG8kj3n/Jxd8yrda1jqOFG1rW92nl0wzuYbscWnq0lp+C9mOe3kTMdSlOA7wqqmID3dszm151t3O438bqtk1aW69LeLcyU79wt7Z3aCGuj7SJ3mafxNPQhZuTHbHPEtjFmrljmrbKNKICAgINXtLh7qqmmhY7K57S0Hv6HuXeO3jaLI8tJvSawgO7jYuqpKozTNDGta5oAIcXF1unAaK1sZ63rxClq696X8rLSuqTRLoF0BAQLoCD4gobehtJJUVUkIcRDEcgYDYFw/E53XX5LRwY4rXlk7WSbX4/jFwTYStk7KZsPoEteCXNactwb2OvBe2zUjmOXlNfJPE8Oe9kfxKTyx/tXmv8AB1tfYtzdz6tpvJ9SqWb5yv6/1whO8vYurqqztYWdoxzWt4huW19DflrdWMGata8SrbGG978wsjZqhfT0sMUhzPYxrSeVwOA7lVvaLWmVzHHjWIls7rl2ICCld5m0xqZjAw/cxEg9HSDiT1A4BamriitfKe5Ym7nm9/COoavZDZSTEXmxyRNIzyWvx5NHM2UubPGKP+0WvrWyz66W3hexVHTiwha883SemT366BZt9jJb9timrjpHqGTWbLUkos+nj8Q0NPvC4jNkj9urYMdu4Vltvu+dSNdNTkviGrmHVzB1v7QV/Btef427Zuxp/wCcc16RfZnHX0M7ZWcNA9vJzOYP0U2XHF68SrYcs47cw9EUNU2aNkjDdrwHA9xCx5jxnhv1tFo5h3rx0iG2m3MWH+g0dpOdcl7Bo5F5+inw4Jye56Vc+zGP1HatqneXXOdcSMYP7WtFvjcq5Grj4UJ3MsyzsG3qVMbh27WysJ1sMjgO62h8LLm+pWY/H0kx7t4+XtYmJbTtOHvq6Yh1m3Gbk64u1w5EKnGP8/Gy9bNH+XnVGNhNvKmuq2wyiMMLXO9EEG44c1PmwVpXmFfX2b5L+MtPX7z6uOaRmWLK17m3yknKHW69F3GtSY5RW3L8zDrx3etUPeRTNbHGOBcMzj3nkPBKatYj8i+7aZ/FwwfetUxuHbtbKznYZHAdQeC9vq1nopu3ifyXFhuIR1ETJYjmY8XB/wCe9ULRNZ4lpVtFo5hEtt94MdAeyjb2s/MXs1nTORz7lNiwTf3KDNsxj9R2rao3lV7jcStaOjWtt8bq3GvT+KP/ANWSf22mB716iNwFS1srOZb6Dx3jkfBcX1onpJj3Lf8AJYO021XZ4eaulLXi7ct9RqbEEciquPHzfxst5c3GPzqoLEa108r5X2zPJcbcLnotGI4jhlWt5TMyneC7zqsyQxZYspdHH+E3ykhvXooLa9eJlapt39Q1m9r1lL5Y/wBq91vg52/sW3u59W03k+pVPN85X9f64RHbveDU0NW+GJsZYA0jM0k6jxU2LBW1eZV8+xal+ISKXG6t+GMq4QwzZRI5haSC32g3XQ81H4Vi/jKab2nH5Qieyu9SWWpZHUiNsbzlzNBbZx/CTc8LqW+tEV/FDj2pm3Fk3282pGHU+cWMrzljaebuZPcAoMWPznhYzZf868/tD9jNuK/EalsQbEGD0pHZToz38TwCmyYaUjlXxZ75LcNrjW66CS5gkdE7ofvG3/XX4rqm7aPl7c5P/wA+k+6+kswTDWUNM2MWyxtu51rXNrucVWvecluVvHSuKnCmtrNt56x7gx7o4RcNY02u3q4jiVp4tetI99sjPs3yT6niGqwfaKppngwyvvf8BJeD3FvNd3x0tHuEePNkrP4yvzBK41VOyR8ZYXt9KNwIseDhY8lkXr4W4huY7edImf2ilJutpmyPfI572lxLYx6ADTrYkalWJ278cQq10ac8ym9DRsgY2ONoaxugaOACrTMzPMrtaxWOIdOM1/2eCWUi/Ztc63UgaBe0r5WiHl7eNZl51ooJcQqmtzXlmfq49TqT+guta0xjrywq1nLbj9yvLCdiKOBgZ2LXm2r3jM4nmdeCzbZ72ntsU1sdY44aPaLddBPI10DuwHttDcwI/wARf0SpMe1NY9+0OTTrafx9GM7LxYdhdW2Jz3Z2guLze5B0NhoOPJKZbXy1mS+GuLDaIQfdEf4i3yP+isbX1qun9qM45/Uz/myfvKmp1Cvf5T/7K69lNgqWGnZ2sTZZHNDnueL6kXsByAWdkz3mfUtXFrUivuFfb1dmY6GaN8IyxzB3ocg9lr27iHBWtfJN4nntT2sMUtEx03W7bHTT4ZWPJv2BzMHe9ug/1aqLPXyyQm1rzXFaf4r/AATDpMQqmx5vTkcXOedbDi5xVm1opXlUpWcluFtVEGDYbHkkET3Aa3AmkPjZUo/1vPMNCYw444lVO1dbSzTZqSF0TOYJuCeRaPZ8FcxxaI4so5bUmeaxwmO59hm7enmiMlO8CQZmks7Rp6nTUdOig2P1aJ9rGp75rMekJ2qhbHWTsY0Na2RwDRoAL8FPjnmkKuWIi88L6wvZaj7OJ/2aLNla7NlF81gbrPte3PbWripxHpUG9v1lL5Y/2q5r/Bn7f2Lc3c+rabyfUqnm+cr+v9cKj3uespPKz5K5r/XChtfZK3t3w/h1N5Aqeb5y0MH1wqLejsv9hqc7B9zNdzejX+0343CuYMnlH/cKGzi8Lcx1LQYni09e+IPJke1rYmAcenDqdL+C7itadIrXtfjlfOwWzAw6mDDYyvs6Vw5u5DwHBUMt/O3LTw44pXhJlGmYON05lp5WN4uY4DxsbLqk8WiXGSOazDzjh9R2E0b3MDuzcCY3aXynVpWzaOY9MCs+Nvf6WFBvNgbOX/YgGkAZwW9pp10sqc6tvH5L8btfLnxWXg2JsqomTR5sj9RmBafcVStWazxLQpeLx5Qz1y7EGi23pjLQ1DW8ezcdP8dfopMM8XhDnr5Y5hSWwGItp66F79G3LCemYWB99lo54m1JiGTr2iuSJl6IaVlNx1VNUyO2d7W5jlGYgXPQXXsRM9PJtEdtDvDN8OqPJ9QpMH2Qh2PqlVW6H1izyP8Aormz9ahqfajeL/1cv5z/APcKlj4oLfOf/XpyLgPALJntuR0rDfp/KpfPJ+1qt6ncqW91VG9kaYyYRiQHEFjrD/FtyFJknjJVDijnDZCqMvzARkh7rNGU5Sb6WurE8K0c8+k/wXdLUSWM8jYRzaPvH/8AAVa2zWPit007T8pTzBN3dFS2PZ9q8e1J6WvUDgFXtntZaprY6pZHGGizQAOgFh7lCsPNO2P9dU/mu+a08Xxhi5vnL0hhn8mLyN/aFmz22K9Qofe56yl8sf7Vf1/gzdr7FubufVtN5PqVTzfOV7X+uFR73PWUnlZ8lc1/rUNr7JW/u+9XU3kCp5vnLQwfXCAb5tpmvLaOOxykPldxs72Wj4kqfXpx+Uqu3k9+MK6wPE3Uk8c7AC6M5rHmOY9ytWrzHEqdLeNomHprCMQZUwsmjN2PAcPqD3jgsu1ZrPEtmtotHMKW2x2rr+1kgkk7PIS0tj9C45G/HULTw4cfEWiGPnz5fKazKebs9q21cIhkd9/GLanV7OTh1PVVNjD4TzHUr2pni8eM9w+7U7uYax5lY8wyHV1hma49SLix70x7NqxxPszalbzzHqWrwjdNGxwdPMZAPYa3ID4m913fcnj8Y4R00Y55tPKZbQ43Dh1PndYADLHGNLkDRrR0ValLXtxC3kyVxV5lR9HttWRSPkbM703Z3NPptuTwAPAeFlpThpMREwyY2MkTMxK+sBmlfTxunAbK5oc4N4AnWyzLxEWmIbFJmaxMs8i65dqG3gbFPopHSRtLqZxJBHsX4td3dCtLDmi8cT2yNjXnHPMdMTCN4FbTMEbZA5oFmh4z2HQHivba9LTzMPKbOSkcNZi+M1OIyt7Vxkd+FjGjTXk1oXda1xx6R2vfJPv2sVmAS0WC1PbvcXvaDkLi4RtB0aLnQ662VT/SL5o4Xf8AOceCfKUY3QesW+R/yCm2frQan2Izi5/8uX85/wDuFS1+KG3zn/16ej4DwHyWVPbbjpV+/U/dUvnk/a1WtTuVLd6h83HsDoKtp1Be0EdxYbhNruDTjmJQ3bvYyTD5C5rS6ncbsePZH9rrcLdVNiyxeP8AtXzYJpPP6fML3i11OwRtkD2jQZxnIHQFLYKWnl5XZvWOOWF/3JX1NQ17JZXTH0WiMkeAyjQ/qF7/AJ0rHDz/AEyXtzyv3ZiKpbTs+1vD5uLi0WtfgDbiR1Wfea+X49NTHFor+Xbz3tl/XVP5jvmtHF8YZWX5y9IYX/Ji8jf2hZtu2vXqFSb59n5BM2qY0ujc0NeR7Lm8L9xHPuVvXvHHjKjt4558kb2Y24q6QMgjeDHmaAHNzWBcLgdFLfFW3tDjz3rxEdMje56yk8rPkvNf4Pdr7E8h2mbh2C079DK5mWJp5u6+A4qvNPPLK1GSMeKJVpsdgD8Uq8riS2/aTP4mxPzJurOS8Y6+lPFjnJb2nG93ZECNlVA2wjAZI0D/ANY/C79OB8VBr5P+MrWzh9eVf01u53ajsZTSSH7uU3jJ5S/2+DvmF3sY+fyhHq5eJ8ZS/eRsYa1omhH37BYj+9vTxHJR6+bw9T0l2tf/AEjyr2pYF8L/AGmSMPe1zXD5FaPq0Mn3WU3wrerVRACVjJgOZ9B36kXHwVa2rSZ9Lld3JEe4ZNZvdncLRwMYepcZPhYLmNSv9dTvWn9IJi+LTVb+0nkL3d/ADoBwCs1rWscVVb3teebJ3u02FdK9tTUNtG2zo2OGr3cnEcmj4qtnz8R41W9bWmZ8rR6XIqDTEHFzb6Hh0Q7aGq2KoZDmdTR37hl+SkjLeOpQzgxz3DOwvAael/kwsYeFwBe3jxXNr2t3LuuOteoZtRTtkaWvaHNPFrgHA+IK5dTHLFpcFp4nZo4YmO/uaxrTrx1AXU2me5eRSsdQ637PUpJJp4SSbk9m29+N+CecvJx1/jZALl2xq3Dop7drGyQDgHtD7X42uF7EzHTmaxPcFFh0UFxFGyMHUhjQy577JMzPZFYjqGQ9gcCCAQdCDqCO9eOkfqdh6CQ5nU0d+4ZfgFJGW8ftFOGk/pscKwOnpRaCJkfK7QLnxPFc2va3cuq0rXqGxXLtrZcApXuLnU8JcdSTG0knqTZdeUufCv8AGwY0AWGgGgA6Ll0Ft0GuOz1KTf7PDfjfs2Xv7l152/rj/Ov8c6rBaeV2aSCJ7ubnMa4+8heeUx09mkT7mCbBad4a10ETmsFmgsaQ0Hk0W0XsWtHUnhX+O2iw2KC/ZRMjvxyNDL24XsF5MzPb2KxHTIliD2lrgC0ixBFwQeRC8ezHLXM2epQQRTQgjUERsGvLkuvO39ceFf42a5dtDtHshTV2srLP5SN9F36nn+qkpltTpDlwUydoFW7n33JiqWkcg9hB/Ug2+CtRuR+4U50J/UuiDdBMT6dRG0dzHO+oXs7cfqHkaNv6mGz27ikpSHOBmkGuaS1ge5o0991Xvs3ss49SlP8AtMgFAtPq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imli Glider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39551" y="1071565"/>
            <a:ext cx="8147249" cy="4525963"/>
          </a:xfr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Gimli </a:t>
            </a:r>
            <a:r>
              <a:rPr lang="pl-PL" dirty="0" err="1" smtClean="0"/>
              <a:t>Glider</a:t>
            </a:r>
            <a:r>
              <a:rPr lang="pl-PL" dirty="0" smtClean="0"/>
              <a:t> - film</a:t>
            </a:r>
            <a:endParaRPr lang="pl-PL" dirty="0"/>
          </a:p>
        </p:txBody>
      </p:sp>
      <p:sp>
        <p:nvSpPr>
          <p:cNvPr id="5" name="pole tekstowe 4"/>
          <p:cNvSpPr txBox="1"/>
          <p:nvPr/>
        </p:nvSpPr>
        <p:spPr>
          <a:xfrm>
            <a:off x="2071670" y="6090842"/>
            <a:ext cx="1847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sz="1600" dirty="0">
              <a:solidFill>
                <a:prstClr val="black"/>
              </a:solidFill>
            </a:endParaRPr>
          </a:p>
        </p:txBody>
      </p:sp>
      <p:sp>
        <p:nvSpPr>
          <p:cNvPr id="2052" name="AutoShape 4" descr="data:image/jpeg;base64,/9j/4AAQSkZJRgABAQAAAQABAAD/2wCEAAkGBxQQEhQUExQWFhQWGRcUFxUWGBcRGBwSFhQWGBUXFRkYHSggGBolGxcVITEiJSkrLi8vGCAzODMsNygtLiwBCgoKDg0OGxAQGywlICQvNCw0LCwsLCwsLCwsLCwsLCwsLCwsLCwsLCwsLCwsLCwsLCwsLCwsLCwsLCwsLCwsLP/AABEIALQA8AMBEQACEQEDEQH/xAAcAAEAAgIDAQAAAAAAAAAAAAAABgcEBQIDCAH/xAA/EAABAwIDBQQHBgUDBQAAAAABAAIDBBEFEiEGBzFBURNhcXIiNUKRobHBFCMyc4GyJTM0UmKSs9EVFiRDU//EABkBAQADAQEAAAAAAAAAAAAAAAADBAUCAf/EACcRAQACAgICAgMBAAMBAQAAAAABAgMEETESITIzIkFRE0JhcRQF/9oADAMBAAIRAxEAPwC8UBAQEBAQEBAQEBAQEBAQEBAQEBAQEBAQEBAQEBAQEBAQEBAQEBAQEBAQEBAQEBAQEBAQEBAQEBAQEBAQEBAQEBAQEBAQEBAQEBAQEBAQEBAQEBAQEBAQEBAQEBAQEBAQEBAQEBAQEBAQEBAQEBAQEBAQEBAQEBAQEBAQEBAQEBAQEBAQEBAQEBAQEBAQEBAQEBAQEBAQEBAQEBAQEBAQEBAQEBAQEBAQEBAQEBAQEBAQEBAQEBAQEBAQEBAQEBAQEBAQEBAQEBAQEBAQEBAQEBAQEBBxe8DiQPHRHky+MlB4EHwIKeyJhzR6ICAgICAg4vcACSbAcSgwsOxiCoJEMrJC3Uhrg4gd66tS1e4cVyVt8ZZ65diAgICAgICDi9wAuTYd+iDC/wCswXt20d+Fs7ePvXXhb+OPOv8AXKoxWGN2V8rGuHIuAOvDReeM/wAezesdyyIJmvaHNIc08CDcHwK867exMTHMOitxOGAtEsrGF34Q5wbfwuvYrM9PJtFe5ZbTdeOn1AQEHRWVTImOfI4NY0XLjoAF7Ws2niHNrRWOZVRtJvNlkJbSjs2f/Q2Lz3gcG/FaWLTrEc3ZGbftM8U9Qg1ZXyzG8kj3n/Jxd8yrda1jqOFG1rW92nl0wzuYbscWnq0lp+C9mOe3kTMdSlOA7wqqmID3dszm151t3O438bqtk1aW69LeLcyU79wt7Z3aCGuj7SJ3mafxNPQhZuTHbHPEtjFmrljmrbKNKICAgINXtLh7qqmmhY7K57S0Hv6HuXeO3jaLI8tJvSawgO7jYuqpKozTNDGta5oAIcXF1unAaK1sZ63rxClq696X8rLSuqTRLoF0BAQLoCD4gobehtJJUVUkIcRDEcgYDYFw/E53XX5LRwY4rXlk7WSbX4/jFwTYStk7KZsPoEteCXNactwb2OvBe2zUjmOXlNfJPE8Oe9kfxKTyx/tXmv8AB1tfYtzdz6tpvJ9SqWb5yv6/1whO8vYurqqztYWdoxzWt4huW19DflrdWMGata8SrbGG978wsjZqhfT0sMUhzPYxrSeVwOA7lVvaLWmVzHHjWIls7rl2ICCld5m0xqZjAw/cxEg9HSDiT1A4BamriitfKe5Ym7nm9/COoavZDZSTEXmxyRNIzyWvx5NHM2UubPGKP+0WvrWyz66W3hexVHTiwha883SemT366BZt9jJb9timrjpHqGTWbLUkos+nj8Q0NPvC4jNkj9urYMdu4Vltvu+dSNdNTkviGrmHVzB1v7QV/Btef427Zuxp/wCcc16RfZnHX0M7ZWcNA9vJzOYP0U2XHF68SrYcs47cw9EUNU2aNkjDdrwHA9xCx5jxnhv1tFo5h3rx0iG2m3MWH+g0dpOdcl7Bo5F5+inw4Jye56Vc+zGP1HatqneXXOdcSMYP7WtFvjcq5Grj4UJ3MsyzsG3qVMbh27WysJ1sMjgO62h8LLm+pWY/H0kx7t4+XtYmJbTtOHvq6Yh1m3Gbk64u1w5EKnGP8/Gy9bNH+XnVGNhNvKmuq2wyiMMLXO9EEG44c1PmwVpXmFfX2b5L+MtPX7z6uOaRmWLK17m3yknKHW69F3GtSY5RW3L8zDrx3etUPeRTNbHGOBcMzj3nkPBKatYj8i+7aZ/FwwfetUxuHbtbKznYZHAdQeC9vq1nopu3ifyXFhuIR1ETJYjmY8XB/wCe9ULRNZ4lpVtFo5hEtt94MdAeyjb2s/MXs1nTORz7lNiwTf3KDNsxj9R2rao3lV7jcStaOjWtt8bq3GvT+KP/ANWSf22mB716iNwFS1srOZb6Dx3jkfBcX1onpJj3Lf8AJYO021XZ4eaulLXi7ct9RqbEEciquPHzfxst5c3GPzqoLEa108r5X2zPJcbcLnotGI4jhlWt5TMyneC7zqsyQxZYspdHH+E3ykhvXooLa9eJlapt39Q1m9r1lL5Y/wBq91vg52/sW3u59W03k+pVPN85X9f64RHbveDU0NW+GJsZYA0jM0k6jxU2LBW1eZV8+xal+ISKXG6t+GMq4QwzZRI5haSC32g3XQ81H4Vi/jKab2nH5Qieyu9SWWpZHUiNsbzlzNBbZx/CTc8LqW+tEV/FDj2pm3Fk3282pGHU+cWMrzljaebuZPcAoMWPznhYzZf868/tD9jNuK/EalsQbEGD0pHZToz38TwCmyYaUjlXxZ75LcNrjW66CS5gkdE7ofvG3/XX4rqm7aPl7c5P/wA+k+6+kswTDWUNM2MWyxtu51rXNrucVWvecluVvHSuKnCmtrNt56x7gx7o4RcNY02u3q4jiVp4tetI99sjPs3yT6niGqwfaKppngwyvvf8BJeD3FvNd3x0tHuEePNkrP4yvzBK41VOyR8ZYXt9KNwIseDhY8lkXr4W4huY7edImf2ilJutpmyPfI572lxLYx6ADTrYkalWJ278cQq10ac8ym9DRsgY2ONoaxugaOACrTMzPMrtaxWOIdOM1/2eCWUi/Ztc63UgaBe0r5WiHl7eNZl51ooJcQqmtzXlmfq49TqT+guta0xjrywq1nLbj9yvLCdiKOBgZ2LXm2r3jM4nmdeCzbZ72ntsU1sdY44aPaLddBPI10DuwHttDcwI/wARf0SpMe1NY9+0OTTrafx9GM7LxYdhdW2Jz3Z2guLze5B0NhoOPJKZbXy1mS+GuLDaIQfdEf4i3yP+isbX1qun9qM45/Uz/myfvKmp1Cvf5T/7K69lNgqWGnZ2sTZZHNDnueL6kXsByAWdkz3mfUtXFrUivuFfb1dmY6GaN8IyxzB3ocg9lr27iHBWtfJN4nntT2sMUtEx03W7bHTT4ZWPJv2BzMHe9ug/1aqLPXyyQm1rzXFaf4r/AATDpMQqmx5vTkcXOedbDi5xVm1opXlUpWcluFtVEGDYbHkkET3Aa3AmkPjZUo/1vPMNCYw444lVO1dbSzTZqSF0TOYJuCeRaPZ8FcxxaI4so5bUmeaxwmO59hm7enmiMlO8CQZmks7Rp6nTUdOig2P1aJ9rGp75rMekJ2qhbHWTsY0Na2RwDRoAL8FPjnmkKuWIi88L6wvZaj7OJ/2aLNla7NlF81gbrPte3PbWripxHpUG9v1lL5Y/2q5r/Bn7f2Lc3c+rabyfUqnm+cr+v9cKj3uespPKz5K5r/XChtfZK3t3w/h1N5Aqeb5y0MH1wqLejsv9hqc7B9zNdzejX+0343CuYMnlH/cKGzi8Lcx1LQYni09e+IPJke1rYmAcenDqdL+C7itadIrXtfjlfOwWzAw6mDDYyvs6Vw5u5DwHBUMt/O3LTw44pXhJlGmYON05lp5WN4uY4DxsbLqk8WiXGSOazDzjh9R2E0b3MDuzcCY3aXynVpWzaOY9MCs+Nvf6WFBvNgbOX/YgGkAZwW9pp10sqc6tvH5L8btfLnxWXg2JsqomTR5sj9RmBafcVStWazxLQpeLx5Qz1y7EGi23pjLQ1DW8ezcdP8dfopMM8XhDnr5Y5hSWwGItp66F79G3LCemYWB99lo54m1JiGTr2iuSJl6IaVlNx1VNUyO2d7W5jlGYgXPQXXsRM9PJtEdtDvDN8OqPJ9QpMH2Qh2PqlVW6H1izyP8Aormz9ahqfajeL/1cv5z/APcKlj4oLfOf/XpyLgPALJntuR0rDfp/KpfPJ+1qt6ncqW91VG9kaYyYRiQHEFjrD/FtyFJknjJVDijnDZCqMvzARkh7rNGU5Sb6WurE8K0c8+k/wXdLUSWM8jYRzaPvH/8AAVa2zWPit007T8pTzBN3dFS2PZ9q8e1J6WvUDgFXtntZaprY6pZHGGizQAOgFh7lCsPNO2P9dU/mu+a08Xxhi5vnL0hhn8mLyN/aFmz22K9Qofe56yl8sf7Vf1/gzdr7FubufVtN5PqVTzfOV7X+uFR73PWUnlZ8lc1/rUNr7JW/u+9XU3kCp5vnLQwfXCAb5tpmvLaOOxykPldxs72Wj4kqfXpx+Uqu3k9+MK6wPE3Uk8c7AC6M5rHmOY9ytWrzHEqdLeNomHprCMQZUwsmjN2PAcPqD3jgsu1ZrPEtmtotHMKW2x2rr+1kgkk7PIS0tj9C45G/HULTw4cfEWiGPnz5fKazKebs9q21cIhkd9/GLanV7OTh1PVVNjD4TzHUr2pni8eM9w+7U7uYax5lY8wyHV1hma49SLix70x7NqxxPszalbzzHqWrwjdNGxwdPMZAPYa3ID4m913fcnj8Y4R00Y55tPKZbQ43Dh1PndYADLHGNLkDRrR0ValLXtxC3kyVxV5lR9HttWRSPkbM703Z3NPptuTwAPAeFlpThpMREwyY2MkTMxK+sBmlfTxunAbK5oc4N4AnWyzLxEWmIbFJmaxMs8i65dqG3gbFPopHSRtLqZxJBHsX4td3dCtLDmi8cT2yNjXnHPMdMTCN4FbTMEbZA5oFmh4z2HQHivba9LTzMPKbOSkcNZi+M1OIyt7Vxkd+FjGjTXk1oXda1xx6R2vfJPv2sVmAS0WC1PbvcXvaDkLi4RtB0aLnQ662VT/SL5o4Xf8AOceCfKUY3QesW+R/yCm2frQan2Izi5/8uX85/wDuFS1+KG3zn/16ej4DwHyWVPbbjpV+/U/dUvnk/a1WtTuVLd6h83HsDoKtp1Be0EdxYbhNruDTjmJQ3bvYyTD5C5rS6ncbsePZH9rrcLdVNiyxeP8AtXzYJpPP6fML3i11OwRtkD2jQZxnIHQFLYKWnl5XZvWOOWF/3JX1NQ17JZXTH0WiMkeAyjQ/qF7/AJ0rHDz/AEyXtzyv3ZiKpbTs+1vD5uLi0WtfgDbiR1Wfea+X49NTHFor+Xbz3tl/XVP5jvmtHF8YZWX5y9IYX/Ji8jf2hZtu2vXqFSb59n5BM2qY0ujc0NeR7Lm8L9xHPuVvXvHHjKjt4558kb2Y24q6QMgjeDHmaAHNzWBcLgdFLfFW3tDjz3rxEdMje56yk8rPkvNf4Pdr7E8h2mbh2C079DK5mWJp5u6+A4qvNPPLK1GSMeKJVpsdgD8Uq8riS2/aTP4mxPzJurOS8Y6+lPFjnJb2nG93ZECNlVA2wjAZI0D/ANY/C79OB8VBr5P+MrWzh9eVf01u53ajsZTSSH7uU3jJ5S/2+DvmF3sY+fyhHq5eJ8ZS/eRsYa1omhH37BYj+9vTxHJR6+bw9T0l2tf/AEjyr2pYF8L/AGmSMPe1zXD5FaPq0Mn3WU3wrerVRACVjJgOZ9B36kXHwVa2rSZ9Lld3JEe4ZNZvdncLRwMYepcZPhYLmNSv9dTvWn9IJi+LTVb+0nkL3d/ADoBwCs1rWscVVb3teebJ3u02FdK9tTUNtG2zo2OGr3cnEcmj4qtnz8R41W9bWmZ8rR6XIqDTEHFzb6Hh0Q7aGq2KoZDmdTR37hl+SkjLeOpQzgxz3DOwvAael/kwsYeFwBe3jxXNr2t3LuuOteoZtRTtkaWvaHNPFrgHA+IK5dTHLFpcFp4nZo4YmO/uaxrTrx1AXU2me5eRSsdQ637PUpJJp4SSbk9m29+N+CecvJx1/jZALl2xq3Dop7drGyQDgHtD7X42uF7EzHTmaxPcFFh0UFxFGyMHUhjQy577JMzPZFYjqGQ9gcCCAQdCDqCO9eOkfqdh6CQ5nU0d+4ZfgFJGW8ftFOGk/pscKwOnpRaCJkfK7QLnxPFc2va3cuq0rXqGxXLtrZcApXuLnU8JcdSTG0knqTZdeUufCv8AGwY0AWGgGgA6Ll0Ft0GuOz1KTf7PDfjfs2Xv7l152/rj/Ov8c6rBaeV2aSCJ7ubnMa4+8heeUx09mkT7mCbBad4a10ETmsFmgsaQ0Hk0W0XsWtHUnhX+O2iw2KC/ZRMjvxyNDL24XsF5MzPb2KxHTIliD2lrgC0ixBFwQeRC8ezHLXM2epQQRTQgjUERsGvLkuvO39ceFf42a5dtDtHshTV2srLP5SN9F36nn+qkpltTpDlwUydoFW7n33JiqWkcg9hB/Ug2+CtRuR+4U50J/UuiDdBMT6dRG0dzHO+oXs7cfqHkaNv6mGz27ikpSHOBmkGuaS1ge5o0991Xvs3ss49SlP8AtMgFAtPq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2054" name="AutoShape 6" descr="data:image/jpeg;base64,/9j/4AAQSkZJRgABAQAAAQABAAD/2wCEAAkGBxQQEhQUExQWFhQWGRcUFxUWGBcRGBwSFhQWGBUXFRkYHSggGBolGxcVITEiJSkrLi8vGCAzODMsNygtLiwBCgoKDg0OGxAQGywlICQvNCw0LCwsLCwsLCwsLCwsLCwsLCwsLCwsLCwsLCwsLCwsLCwsLCwsLCwsLCwsLCwsLP/AABEIALQA8AMBEQACEQEDEQH/xAAcAAEAAgIDAQAAAAAAAAAAAAAABgcEBQIDCAH/xAA/EAABAwIDBQQHBgUDBQAAAAABAAIDBBEFEiEGBzFBURNhcXIiNUKRobHBFCMyc4GyJTM0UmKSs9EVFiRDU//EABkBAQADAQEAAAAAAAAAAAAAAAADBAUCAf/EACcRAQACAgICAgMBAAMBAQAAAAABAgMEETESITIzIkFRE0JhcRQF/9oADAMBAAIRAxEAPwC8UBAQEBAQEBAQEBAQEBAQEBAQEBAQEBAQEBAQEBAQEBAQEBAQEBAQEBAQEBAQEBAQEBAQEBAQEBAQEBAQEBAQEBAQEBAQEBAQEBAQEBAQEBAQEBAQEBAQEBAQEBAQEBAQEBAQEBAQEBAQEBAQEBAQEBAQEBAQEBAQEBAQEBAQEBAQEBAQEBAQEBAQEBAQEBAQEBAQEBAQEBAQEBAQEBAQEBAQEBAQEBAQEBAQEBAQEBAQEBAQEBAQEBAQEBAQEBAQEBAQEBAQEBAQEBAQEBAQEBAQEBBxe8DiQPHRHky+MlB4EHwIKeyJhzR6ICAgICAg4vcACSbAcSgwsOxiCoJEMrJC3Uhrg4gd66tS1e4cVyVt8ZZ65diAgICAgICDi9wAuTYd+iDC/wCswXt20d+Fs7ePvXXhb+OPOv8AXKoxWGN2V8rGuHIuAOvDReeM/wAezesdyyIJmvaHNIc08CDcHwK867exMTHMOitxOGAtEsrGF34Q5wbfwuvYrM9PJtFe5ZbTdeOn1AQEHRWVTImOfI4NY0XLjoAF7Ws2niHNrRWOZVRtJvNlkJbSjs2f/Q2Lz3gcG/FaWLTrEc3ZGbftM8U9Qg1ZXyzG8kj3n/Jxd8yrda1jqOFG1rW92nl0wzuYbscWnq0lp+C9mOe3kTMdSlOA7wqqmID3dszm151t3O438bqtk1aW69LeLcyU79wt7Z3aCGuj7SJ3mafxNPQhZuTHbHPEtjFmrljmrbKNKICAgINXtLh7qqmmhY7K57S0Hv6HuXeO3jaLI8tJvSawgO7jYuqpKozTNDGta5oAIcXF1unAaK1sZ63rxClq696X8rLSuqTRLoF0BAQLoCD4gobehtJJUVUkIcRDEcgYDYFw/E53XX5LRwY4rXlk7WSbX4/jFwTYStk7KZsPoEteCXNactwb2OvBe2zUjmOXlNfJPE8Oe9kfxKTyx/tXmv8AB1tfYtzdz6tpvJ9SqWb5yv6/1whO8vYurqqztYWdoxzWt4huW19DflrdWMGata8SrbGG978wsjZqhfT0sMUhzPYxrSeVwOA7lVvaLWmVzHHjWIls7rl2ICCld5m0xqZjAw/cxEg9HSDiT1A4BamriitfKe5Ym7nm9/COoavZDZSTEXmxyRNIzyWvx5NHM2UubPGKP+0WvrWyz66W3hexVHTiwha883SemT366BZt9jJb9timrjpHqGTWbLUkos+nj8Q0NPvC4jNkj9urYMdu4Vltvu+dSNdNTkviGrmHVzB1v7QV/Btef427Zuxp/wCcc16RfZnHX0M7ZWcNA9vJzOYP0U2XHF68SrYcs47cw9EUNU2aNkjDdrwHA9xCx5jxnhv1tFo5h3rx0iG2m3MWH+g0dpOdcl7Bo5F5+inw4Jye56Vc+zGP1HatqneXXOdcSMYP7WtFvjcq5Grj4UJ3MsyzsG3qVMbh27WysJ1sMjgO62h8LLm+pWY/H0kx7t4+XtYmJbTtOHvq6Yh1m3Gbk64u1w5EKnGP8/Gy9bNH+XnVGNhNvKmuq2wyiMMLXO9EEG44c1PmwVpXmFfX2b5L+MtPX7z6uOaRmWLK17m3yknKHW69F3GtSY5RW3L8zDrx3etUPeRTNbHGOBcMzj3nkPBKatYj8i+7aZ/FwwfetUxuHbtbKznYZHAdQeC9vq1nopu3ifyXFhuIR1ETJYjmY8XB/wCe9ULRNZ4lpVtFo5hEtt94MdAeyjb2s/MXs1nTORz7lNiwTf3KDNsxj9R2rao3lV7jcStaOjWtt8bq3GvT+KP/ANWSf22mB716iNwFS1srOZb6Dx3jkfBcX1onpJj3Lf8AJYO021XZ4eaulLXi7ct9RqbEEciquPHzfxst5c3GPzqoLEa108r5X2zPJcbcLnotGI4jhlWt5TMyneC7zqsyQxZYspdHH+E3ykhvXooLa9eJlapt39Q1m9r1lL5Y/wBq91vg52/sW3u59W03k+pVPN85X9f64RHbveDU0NW+GJsZYA0jM0k6jxU2LBW1eZV8+xal+ISKXG6t+GMq4QwzZRI5haSC32g3XQ81H4Vi/jKab2nH5Qieyu9SWWpZHUiNsbzlzNBbZx/CTc8LqW+tEV/FDj2pm3Fk3282pGHU+cWMrzljaebuZPcAoMWPznhYzZf868/tD9jNuK/EalsQbEGD0pHZToz38TwCmyYaUjlXxZ75LcNrjW66CS5gkdE7ofvG3/XX4rqm7aPl7c5P/wA+k+6+kswTDWUNM2MWyxtu51rXNrucVWvecluVvHSuKnCmtrNt56x7gx7o4RcNY02u3q4jiVp4tetI99sjPs3yT6niGqwfaKppngwyvvf8BJeD3FvNd3x0tHuEePNkrP4yvzBK41VOyR8ZYXt9KNwIseDhY8lkXr4W4huY7edImf2ilJutpmyPfI572lxLYx6ADTrYkalWJ278cQq10ac8ym9DRsgY2ONoaxugaOACrTMzPMrtaxWOIdOM1/2eCWUi/Ztc63UgaBe0r5WiHl7eNZl51ooJcQqmtzXlmfq49TqT+guta0xjrywq1nLbj9yvLCdiKOBgZ2LXm2r3jM4nmdeCzbZ72ntsU1sdY44aPaLddBPI10DuwHttDcwI/wARf0SpMe1NY9+0OTTrafx9GM7LxYdhdW2Jz3Z2guLze5B0NhoOPJKZbXy1mS+GuLDaIQfdEf4i3yP+isbX1qun9qM45/Uz/myfvKmp1Cvf5T/7K69lNgqWGnZ2sTZZHNDnueL6kXsByAWdkz3mfUtXFrUivuFfb1dmY6GaN8IyxzB3ocg9lr27iHBWtfJN4nntT2sMUtEx03W7bHTT4ZWPJv2BzMHe9ug/1aqLPXyyQm1rzXFaf4r/AATDpMQqmx5vTkcXOedbDi5xVm1opXlUpWcluFtVEGDYbHkkET3Aa3AmkPjZUo/1vPMNCYw444lVO1dbSzTZqSF0TOYJuCeRaPZ8FcxxaI4so5bUmeaxwmO59hm7enmiMlO8CQZmks7Rp6nTUdOig2P1aJ9rGp75rMekJ2qhbHWTsY0Na2RwDRoAL8FPjnmkKuWIi88L6wvZaj7OJ/2aLNla7NlF81gbrPte3PbWripxHpUG9v1lL5Y/2q5r/Bn7f2Lc3c+rabyfUqnm+cr+v9cKj3uespPKz5K5r/XChtfZK3t3w/h1N5Aqeb5y0MH1wqLejsv9hqc7B9zNdzejX+0343CuYMnlH/cKGzi8Lcx1LQYni09e+IPJke1rYmAcenDqdL+C7itadIrXtfjlfOwWzAw6mDDYyvs6Vw5u5DwHBUMt/O3LTw44pXhJlGmYON05lp5WN4uY4DxsbLqk8WiXGSOazDzjh9R2E0b3MDuzcCY3aXynVpWzaOY9MCs+Nvf6WFBvNgbOX/YgGkAZwW9pp10sqc6tvH5L8btfLnxWXg2JsqomTR5sj9RmBafcVStWazxLQpeLx5Qz1y7EGi23pjLQ1DW8ezcdP8dfopMM8XhDnr5Y5hSWwGItp66F79G3LCemYWB99lo54m1JiGTr2iuSJl6IaVlNx1VNUyO2d7W5jlGYgXPQXXsRM9PJtEdtDvDN8OqPJ9QpMH2Qh2PqlVW6H1izyP8Aormz9ahqfajeL/1cv5z/APcKlj4oLfOf/XpyLgPALJntuR0rDfp/KpfPJ+1qt6ncqW91VG9kaYyYRiQHEFjrD/FtyFJknjJVDijnDZCqMvzARkh7rNGU5Sb6WurE8K0c8+k/wXdLUSWM8jYRzaPvH/8AAVa2zWPit007T8pTzBN3dFS2PZ9q8e1J6WvUDgFXtntZaprY6pZHGGizQAOgFh7lCsPNO2P9dU/mu+a08Xxhi5vnL0hhn8mLyN/aFmz22K9Qofe56yl8sf7Vf1/gzdr7FubufVtN5PqVTzfOV7X+uFR73PWUnlZ8lc1/rUNr7JW/u+9XU3kCp5vnLQwfXCAb5tpmvLaOOxykPldxs72Wj4kqfXpx+Uqu3k9+MK6wPE3Uk8c7AC6M5rHmOY9ytWrzHEqdLeNomHprCMQZUwsmjN2PAcPqD3jgsu1ZrPEtmtotHMKW2x2rr+1kgkk7PIS0tj9C45G/HULTw4cfEWiGPnz5fKazKebs9q21cIhkd9/GLanV7OTh1PVVNjD4TzHUr2pni8eM9w+7U7uYax5lY8wyHV1hma49SLix70x7NqxxPszalbzzHqWrwjdNGxwdPMZAPYa3ID4m913fcnj8Y4R00Y55tPKZbQ43Dh1PndYADLHGNLkDRrR0ValLXtxC3kyVxV5lR9HttWRSPkbM703Z3NPptuTwAPAeFlpThpMREwyY2MkTMxK+sBmlfTxunAbK5oc4N4AnWyzLxEWmIbFJmaxMs8i65dqG3gbFPopHSRtLqZxJBHsX4td3dCtLDmi8cT2yNjXnHPMdMTCN4FbTMEbZA5oFmh4z2HQHivba9LTzMPKbOSkcNZi+M1OIyt7Vxkd+FjGjTXk1oXda1xx6R2vfJPv2sVmAS0WC1PbvcXvaDkLi4RtB0aLnQ662VT/SL5o4Xf8AOceCfKUY3QesW+R/yCm2frQan2Izi5/8uX85/wDuFS1+KG3zn/16ej4DwHyWVPbbjpV+/U/dUvnk/a1WtTuVLd6h83HsDoKtp1Be0EdxYbhNruDTjmJQ3bvYyTD5C5rS6ncbsePZH9rrcLdVNiyxeP8AtXzYJpPP6fML3i11OwRtkD2jQZxnIHQFLYKWnl5XZvWOOWF/3JX1NQ17JZXTH0WiMkeAyjQ/qF7/AJ0rHDz/AEyXtzyv3ZiKpbTs+1vD5uLi0WtfgDbiR1Wfea+X49NTHFor+Xbz3tl/XVP5jvmtHF8YZWX5y9IYX/Ji8jf2hZtu2vXqFSb59n5BM2qY0ujc0NeR7Lm8L9xHPuVvXvHHjKjt4558kb2Y24q6QMgjeDHmaAHNzWBcLgdFLfFW3tDjz3rxEdMje56yk8rPkvNf4Pdr7E8h2mbh2C079DK5mWJp5u6+A4qvNPPLK1GSMeKJVpsdgD8Uq8riS2/aTP4mxPzJurOS8Y6+lPFjnJb2nG93ZECNlVA2wjAZI0D/ANY/C79OB8VBr5P+MrWzh9eVf01u53ajsZTSSH7uU3jJ5S/2+DvmF3sY+fyhHq5eJ8ZS/eRsYa1omhH37BYj+9vTxHJR6+bw9T0l2tf/AEjyr2pYF8L/AGmSMPe1zXD5FaPq0Mn3WU3wrerVRACVjJgOZ9B36kXHwVa2rSZ9Lld3JEe4ZNZvdncLRwMYepcZPhYLmNSv9dTvWn9IJi+LTVb+0nkL3d/ADoBwCs1rWscVVb3teebJ3u02FdK9tTUNtG2zo2OGr3cnEcmj4qtnz8R41W9bWmZ8rR6XIqDTEHFzb6Hh0Q7aGq2KoZDmdTR37hl+SkjLeOpQzgxz3DOwvAael/kwsYeFwBe3jxXNr2t3LuuOteoZtRTtkaWvaHNPFrgHA+IK5dTHLFpcFp4nZo4YmO/uaxrTrx1AXU2me5eRSsdQ637PUpJJp4SSbk9m29+N+CecvJx1/jZALl2xq3Dop7drGyQDgHtD7X42uF7EzHTmaxPcFFh0UFxFGyMHUhjQy577JMzPZFYjqGQ9gcCCAQdCDqCO9eOkfqdh6CQ5nU0d+4ZfgFJGW8ftFOGk/pscKwOnpRaCJkfK7QLnxPFc2va3cuq0rXqGxXLtrZcApXuLnU8JcdSTG0knqTZdeUufCv8AGwY0AWGgGgA6Ll0Ft0GuOz1KTf7PDfjfs2Xv7l152/rj/Ov8c6rBaeV2aSCJ7ubnMa4+8heeUx09mkT7mCbBad4a10ETmsFmgsaQ0Hk0W0XsWtHUnhX+O2iw2KC/ZRMjvxyNDL24XsF5MzPb2KxHTIliD2lrgC0ixBFwQeRC8ezHLXM2epQQRTQgjUERsGvLkuvO39ceFf42a5dtDtHshTV2srLP5SN9F36nn+qkpltTpDlwUydoFW7n33JiqWkcg9hB/Ug2+CtRuR+4U50J/UuiDdBMT6dRG0dzHO+oXs7cfqHkaNv6mGz27ikpSHOBmkGuaS1ge5o0991Xvs3ss49SlP8AtMgFAtPq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652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24242">
                <p:cTn id="13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5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 domowe</a:t>
            </a:r>
            <a:endParaRPr lang="pl-PL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Wyobraź sobie świat pozbawiony sił oporów ruchu </a:t>
            </a:r>
            <a:br>
              <a:rPr lang="pl-PL" dirty="0"/>
            </a:br>
            <a:r>
              <a:rPr lang="pl-PL" dirty="0"/>
              <a:t>(na szczęście jest to niemożliwe). </a:t>
            </a:r>
            <a:br>
              <a:rPr lang="pl-PL" dirty="0"/>
            </a:br>
            <a:r>
              <a:rPr lang="pl-PL" dirty="0"/>
              <a:t>Znajdź co najmniej trzy istotne w przyrodzie, codziennym życiu lub technice konsekwencje braku tych sił.</a:t>
            </a:r>
          </a:p>
          <a:p>
            <a:pPr lvl="0"/>
            <a:r>
              <a:rPr lang="pl-PL" dirty="0"/>
              <a:t>(na ocenę celującą) </a:t>
            </a:r>
            <a:br>
              <a:rPr lang="pl-PL" dirty="0"/>
            </a:br>
            <a:r>
              <a:rPr lang="pl-PL" dirty="0"/>
              <a:t>Kosmonauci, przed wyprawą w kosmos, często ćwiczą manewry pod wodą. Umożliwia to uzyskanie warunków nieważkości. Czy jednak, w odniesieniu do lekcji, środowisko wodne wiernie odtwarza warunki panujące w kosmosie? Jaka jest istotna różnica</a:t>
            </a:r>
            <a:r>
              <a:rPr lang="pl-PL" dirty="0" smtClean="0"/>
              <a:t>?</a:t>
            </a:r>
            <a:endParaRPr lang="pl-PL" dirty="0"/>
          </a:p>
        </p:txBody>
      </p:sp>
      <p:sp>
        <p:nvSpPr>
          <p:cNvPr id="5" name="pole tekstowe 4"/>
          <p:cNvSpPr txBox="1"/>
          <p:nvPr/>
        </p:nvSpPr>
        <p:spPr>
          <a:xfrm>
            <a:off x="2071670" y="6090842"/>
            <a:ext cx="1847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sz="1600" dirty="0">
              <a:solidFill>
                <a:prstClr val="black"/>
              </a:solidFill>
            </a:endParaRPr>
          </a:p>
        </p:txBody>
      </p:sp>
      <p:sp>
        <p:nvSpPr>
          <p:cNvPr id="2052" name="AutoShape 4" descr="data:image/jpeg;base64,/9j/4AAQSkZJRgABAQAAAQABAAD/2wCEAAkGBxQQEhQUExQWFhQWGRcUFxUWGBcRGBwSFhQWGBUXFRkYHSggGBolGxcVITEiJSkrLi8vGCAzODMsNygtLiwBCgoKDg0OGxAQGywlICQvNCw0LCwsLCwsLCwsLCwsLCwsLCwsLCwsLCwsLCwsLCwsLCwsLCwsLCwsLCwsLCwsLP/AABEIALQA8AMBEQACEQEDEQH/xAAcAAEAAgIDAQAAAAAAAAAAAAAABgcEBQIDCAH/xAA/EAABAwIDBQQHBgUDBQAAAAABAAIDBBEFEiEGBzFBURNhcXIiNUKRobHBFCMyc4GyJTM0UmKSs9EVFiRDU//EABkBAQADAQEAAAAAAAAAAAAAAAADBAUCAf/EACcRAQACAgICAgMBAAMBAQAAAAABAgMEETESITIzIkFRE0JhcRQF/9oADAMBAAIRAxEAPwC8UBAQEBAQEBAQEBAQEBAQEBAQEBAQEBAQEBAQEBAQEBAQEBAQEBAQEBAQEBAQEBAQEBAQEBAQEBAQEBAQEBAQEBAQEBAQEBAQEBAQEBAQEBAQEBAQEBAQEBAQEBAQEBAQEBAQEBAQEBAQEBAQEBAQEBAQEBAQEBAQEBAQEBAQEBAQEBAQEBAQEBAQEBAQEBAQEBAQEBAQEBAQEBAQEBAQEBAQEBAQEBAQEBAQEBAQEBAQEBAQEBAQEBAQEBAQEBAQEBAQEBAQEBAQEBAQEBAQEBAQEBBxe8DiQPHRHky+MlB4EHwIKeyJhzR6ICAgICAg4vcACSbAcSgwsOxiCoJEMrJC3Uhrg4gd66tS1e4cVyVt8ZZ65diAgICAgICDi9wAuTYd+iDC/wCswXt20d+Fs7ePvXXhb+OPOv8AXKoxWGN2V8rGuHIuAOvDReeM/wAezesdyyIJmvaHNIc08CDcHwK867exMTHMOitxOGAtEsrGF34Q5wbfwuvYrM9PJtFe5ZbTdeOn1AQEHRWVTImOfI4NY0XLjoAF7Ws2niHNrRWOZVRtJvNlkJbSjs2f/Q2Lz3gcG/FaWLTrEc3ZGbftM8U9Qg1ZXyzG8kj3n/Jxd8yrda1jqOFG1rW92nl0wzuYbscWnq0lp+C9mOe3kTMdSlOA7wqqmID3dszm151t3O438bqtk1aW69LeLcyU79wt7Z3aCGuj7SJ3mafxNPQhZuTHbHPEtjFmrljmrbKNKICAgINXtLh7qqmmhY7K57S0Hv6HuXeO3jaLI8tJvSawgO7jYuqpKozTNDGta5oAIcXF1unAaK1sZ63rxClq696X8rLSuqTRLoF0BAQLoCD4gobehtJJUVUkIcRDEcgYDYFw/E53XX5LRwY4rXlk7WSbX4/jFwTYStk7KZsPoEteCXNactwb2OvBe2zUjmOXlNfJPE8Oe9kfxKTyx/tXmv8AB1tfYtzdz6tpvJ9SqWb5yv6/1whO8vYurqqztYWdoxzWt4huW19DflrdWMGata8SrbGG978wsjZqhfT0sMUhzPYxrSeVwOA7lVvaLWmVzHHjWIls7rl2ICCld5m0xqZjAw/cxEg9HSDiT1A4BamriitfKe5Ym7nm9/COoavZDZSTEXmxyRNIzyWvx5NHM2UubPGKP+0WvrWyz66W3hexVHTiwha883SemT366BZt9jJb9timrjpHqGTWbLUkos+nj8Q0NPvC4jNkj9urYMdu4Vltvu+dSNdNTkviGrmHVzB1v7QV/Btef427Zuxp/wCcc16RfZnHX0M7ZWcNA9vJzOYP0U2XHF68SrYcs47cw9EUNU2aNkjDdrwHA9xCx5jxnhv1tFo5h3rx0iG2m3MWH+g0dpOdcl7Bo5F5+inw4Jye56Vc+zGP1HatqneXXOdcSMYP7WtFvjcq5Grj4UJ3MsyzsG3qVMbh27WysJ1sMjgO62h8LLm+pWY/H0kx7t4+XtYmJbTtOHvq6Yh1m3Gbk64u1w5EKnGP8/Gy9bNH+XnVGNhNvKmuq2wyiMMLXO9EEG44c1PmwVpXmFfX2b5L+MtPX7z6uOaRmWLK17m3yknKHW69F3GtSY5RW3L8zDrx3etUPeRTNbHGOBcMzj3nkPBKatYj8i+7aZ/FwwfetUxuHbtbKznYZHAdQeC9vq1nopu3ifyXFhuIR1ETJYjmY8XB/wCe9ULRNZ4lpVtFo5hEtt94MdAeyjb2s/MXs1nTORz7lNiwTf3KDNsxj9R2rao3lV7jcStaOjWtt8bq3GvT+KP/ANWSf22mB716iNwFS1srOZb6Dx3jkfBcX1onpJj3Lf8AJYO021XZ4eaulLXi7ct9RqbEEciquPHzfxst5c3GPzqoLEa108r5X2zPJcbcLnotGI4jhlWt5TMyneC7zqsyQxZYspdHH+E3ykhvXooLa9eJlapt39Q1m9r1lL5Y/wBq91vg52/sW3u59W03k+pVPN85X9f64RHbveDU0NW+GJsZYA0jM0k6jxU2LBW1eZV8+xal+ISKXG6t+GMq4QwzZRI5haSC32g3XQ81H4Vi/jKab2nH5Qieyu9SWWpZHUiNsbzlzNBbZx/CTc8LqW+tEV/FDj2pm3Fk3282pGHU+cWMrzljaebuZPcAoMWPznhYzZf868/tD9jNuK/EalsQbEGD0pHZToz38TwCmyYaUjlXxZ75LcNrjW66CS5gkdE7ofvG3/XX4rqm7aPl7c5P/wA+k+6+kswTDWUNM2MWyxtu51rXNrucVWvecluVvHSuKnCmtrNt56x7gx7o4RcNY02u3q4jiVp4tetI99sjPs3yT6niGqwfaKppngwyvvf8BJeD3FvNd3x0tHuEePNkrP4yvzBK41VOyR8ZYXt9KNwIseDhY8lkXr4W4huY7edImf2ilJutpmyPfI572lxLYx6ADTrYkalWJ278cQq10ac8ym9DRsgY2ONoaxugaOACrTMzPMrtaxWOIdOM1/2eCWUi/Ztc63UgaBe0r5WiHl7eNZl51ooJcQqmtzXlmfq49TqT+guta0xjrywq1nLbj9yvLCdiKOBgZ2LXm2r3jM4nmdeCzbZ72ntsU1sdY44aPaLddBPI10DuwHttDcwI/wARf0SpMe1NY9+0OTTrafx9GM7LxYdhdW2Jz3Z2guLze5B0NhoOPJKZbXy1mS+GuLDaIQfdEf4i3yP+isbX1qun9qM45/Uz/myfvKmp1Cvf5T/7K69lNgqWGnZ2sTZZHNDnueL6kXsByAWdkz3mfUtXFrUivuFfb1dmY6GaN8IyxzB3ocg9lr27iHBWtfJN4nntT2sMUtEx03W7bHTT4ZWPJv2BzMHe9ug/1aqLPXyyQm1rzXFaf4r/AATDpMQqmx5vTkcXOedbDi5xVm1opXlUpWcluFtVEGDYbHkkET3Aa3AmkPjZUo/1vPMNCYw444lVO1dbSzTZqSF0TOYJuCeRaPZ8FcxxaI4so5bUmeaxwmO59hm7enmiMlO8CQZmks7Rp6nTUdOig2P1aJ9rGp75rMekJ2qhbHWTsY0Na2RwDRoAL8FPjnmkKuWIi88L6wvZaj7OJ/2aLNla7NlF81gbrPte3PbWripxHpUG9v1lL5Y/2q5r/Bn7f2Lc3c+rabyfUqnm+cr+v9cKj3uespPKz5K5r/XChtfZK3t3w/h1N5Aqeb5y0MH1wqLejsv9hqc7B9zNdzejX+0343CuYMnlH/cKGzi8Lcx1LQYni09e+IPJke1rYmAcenDqdL+C7itadIrXtfjlfOwWzAw6mDDYyvs6Vw5u5DwHBUMt/O3LTw44pXhJlGmYON05lp5WN4uY4DxsbLqk8WiXGSOazDzjh9R2E0b3MDuzcCY3aXynVpWzaOY9MCs+Nvf6WFBvNgbOX/YgGkAZwW9pp10sqc6tvH5L8btfLnxWXg2JsqomTR5sj9RmBafcVStWazxLQpeLx5Qz1y7EGi23pjLQ1DW8ezcdP8dfopMM8XhDnr5Y5hSWwGItp66F79G3LCemYWB99lo54m1JiGTr2iuSJl6IaVlNx1VNUyO2d7W5jlGYgXPQXXsRM9PJtEdtDvDN8OqPJ9QpMH2Qh2PqlVW6H1izyP8Aormz9ahqfajeL/1cv5z/APcKlj4oLfOf/XpyLgPALJntuR0rDfp/KpfPJ+1qt6ncqW91VG9kaYyYRiQHEFjrD/FtyFJknjJVDijnDZCqMvzARkh7rNGU5Sb6WurE8K0c8+k/wXdLUSWM8jYRzaPvH/8AAVa2zWPit007T8pTzBN3dFS2PZ9q8e1J6WvUDgFXtntZaprY6pZHGGizQAOgFh7lCsPNO2P9dU/mu+a08Xxhi5vnL0hhn8mLyN/aFmz22K9Qofe56yl8sf7Vf1/gzdr7FubufVtN5PqVTzfOV7X+uFR73PWUnlZ8lc1/rUNr7JW/u+9XU3kCp5vnLQwfXCAb5tpmvLaOOxykPldxs72Wj4kqfXpx+Uqu3k9+MK6wPE3Uk8c7AC6M5rHmOY9ytWrzHEqdLeNomHprCMQZUwsmjN2PAcPqD3jgsu1ZrPEtmtotHMKW2x2rr+1kgkk7PIS0tj9C45G/HULTw4cfEWiGPnz5fKazKebs9q21cIhkd9/GLanV7OTh1PVVNjD4TzHUr2pni8eM9w+7U7uYax5lY8wyHV1hma49SLix70x7NqxxPszalbzzHqWrwjdNGxwdPMZAPYa3ID4m913fcnj8Y4R00Y55tPKZbQ43Dh1PndYADLHGNLkDRrR0ValLXtxC3kyVxV5lR9HttWRSPkbM703Z3NPptuTwAPAeFlpThpMREwyY2MkTMxK+sBmlfTxunAbK5oc4N4AnWyzLxEWmIbFJmaxMs8i65dqG3gbFPopHSRtLqZxJBHsX4td3dCtLDmi8cT2yNjXnHPMdMTCN4FbTMEbZA5oFmh4z2HQHivba9LTzMPKbOSkcNZi+M1OIyt7Vxkd+FjGjTXk1oXda1xx6R2vfJPv2sVmAS0WC1PbvcXvaDkLi4RtB0aLnQ662VT/SL5o4Xf8AOceCfKUY3QesW+R/yCm2frQan2Izi5/8uX85/wDuFS1+KG3zn/16ej4DwHyWVPbbjpV+/U/dUvnk/a1WtTuVLd6h83HsDoKtp1Be0EdxYbhNruDTjmJQ3bvYyTD5C5rS6ncbsePZH9rrcLdVNiyxeP8AtXzYJpPP6fML3i11OwRtkD2jQZxnIHQFLYKWnl5XZvWOOWF/3JX1NQ17JZXTH0WiMkeAyjQ/qF7/AJ0rHDz/AEyXtzyv3ZiKpbTs+1vD5uLi0WtfgDbiR1Wfea+X49NTHFor+Xbz3tl/XVP5jvmtHF8YZWX5y9IYX/Ji8jf2hZtu2vXqFSb59n5BM2qY0ujc0NeR7Lm8L9xHPuVvXvHHjKjt4558kb2Y24q6QMgjeDHmaAHNzWBcLgdFLfFW3tDjz3rxEdMje56yk8rPkvNf4Pdr7E8h2mbh2C079DK5mWJp5u6+A4qvNPPLK1GSMeKJVpsdgD8Uq8riS2/aTP4mxPzJurOS8Y6+lPFjnJb2nG93ZECNlVA2wjAZI0D/ANY/C79OB8VBr5P+MrWzh9eVf01u53ajsZTSSH7uU3jJ5S/2+DvmF3sY+fyhHq5eJ8ZS/eRsYa1omhH37BYj+9vTxHJR6+bw9T0l2tf/AEjyr2pYF8L/AGmSMPe1zXD5FaPq0Mn3WU3wrerVRACVjJgOZ9B36kXHwVa2rSZ9Lld3JEe4ZNZvdncLRwMYepcZPhYLmNSv9dTvWn9IJi+LTVb+0nkL3d/ADoBwCs1rWscVVb3teebJ3u02FdK9tTUNtG2zo2OGr3cnEcmj4qtnz8R41W9bWmZ8rR6XIqDTEHFzb6Hh0Q7aGq2KoZDmdTR37hl+SkjLeOpQzgxz3DOwvAael/kwsYeFwBe3jxXNr2t3LuuOteoZtRTtkaWvaHNPFrgHA+IK5dTHLFpcFp4nZo4YmO/uaxrTrx1AXU2me5eRSsdQ637PUpJJp4SSbk9m29+N+CecvJx1/jZALl2xq3Dop7drGyQDgHtD7X42uF7EzHTmaxPcFFh0UFxFGyMHUhjQy577JMzPZFYjqGQ9gcCCAQdCDqCO9eOkfqdh6CQ5nU0d+4ZfgFJGW8ftFOGk/pscKwOnpRaCJkfK7QLnxPFc2va3cuq0rXqGxXLtrZcApXuLnU8JcdSTG0knqTZdeUufCv8AGwY0AWGgGgA6Ll0Ft0GuOz1KTf7PDfjfs2Xv7l152/rj/Ov8c6rBaeV2aSCJ7ubnMa4+8heeUx09mkT7mCbBad4a10ETmsFmgsaQ0Hk0W0XsWtHUnhX+O2iw2KC/ZRMjvxyNDL24XsF5MzPb2KxHTIliD2lrgC0ixBFwQeRC8ezHLXM2epQQRTQgjUERsGvLkuvO39ceFf42a5dtDtHshTV2srLP5SN9F36nn+qkpltTpDlwUydoFW7n33JiqWkcg9hB/Ug2+CtRuR+4U50J/UuiDdBMT6dRG0dzHO+oXs7cfqHkaNv6mGz27ikpSHOBmkGuaS1ge5o0991Xvs3ss49SlP8AtMgFAtPq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2054" name="AutoShape 6" descr="data:image/jpeg;base64,/9j/4AAQSkZJRgABAQAAAQABAAD/2wCEAAkGBxQQEhQUExQWFhQWGRcUFxUWGBcRGBwSFhQWGBUXFRkYHSggGBolGxcVITEiJSkrLi8vGCAzODMsNygtLiwBCgoKDg0OGxAQGywlICQvNCw0LCwsLCwsLCwsLCwsLCwsLCwsLCwsLCwsLCwsLCwsLCwsLCwsLCwsLCwsLCwsLP/AABEIALQA8AMBEQACEQEDEQH/xAAcAAEAAgIDAQAAAAAAAAAAAAAABgcEBQIDCAH/xAA/EAABAwIDBQQHBgUDBQAAAAABAAIDBBEFEiEGBzFBURNhcXIiNUKRobHBFCMyc4GyJTM0UmKSs9EVFiRDU//EABkBAQADAQEAAAAAAAAAAAAAAAADBAUCAf/EACcRAQACAgICAgMBAAMBAQAAAAABAgMEETESITIzIkFRE0JhcRQF/9oADAMBAAIRAxEAPwC8UBAQEBAQEBAQEBAQEBAQEBAQEBAQEBAQEBAQEBAQEBAQEBAQEBAQEBAQEBAQEBAQEBAQEBAQEBAQEBAQEBAQEBAQEBAQEBAQEBAQEBAQEBAQEBAQEBAQEBAQEBAQEBAQEBAQEBAQEBAQEBAQEBAQEBAQEBAQEBAQEBAQEBAQEBAQEBAQEBAQEBAQEBAQEBAQEBAQEBAQEBAQEBAQEBAQEBAQEBAQEBAQEBAQEBAQEBAQEBAQEBAQEBAQEBAQEBAQEBAQEBAQEBAQEBAQEBAQEBAQEBBxe8DiQPHRHky+MlB4EHwIKeyJhzR6ICAgICAg4vcACSbAcSgwsOxiCoJEMrJC3Uhrg4gd66tS1e4cVyVt8ZZ65diAgICAgICDi9wAuTYd+iDC/wCswXt20d+Fs7ePvXXhb+OPOv8AXKoxWGN2V8rGuHIuAOvDReeM/wAezesdyyIJmvaHNIc08CDcHwK867exMTHMOitxOGAtEsrGF34Q5wbfwuvYrM9PJtFe5ZbTdeOn1AQEHRWVTImOfI4NY0XLjoAF7Ws2niHNrRWOZVRtJvNlkJbSjs2f/Q2Lz3gcG/FaWLTrEc3ZGbftM8U9Qg1ZXyzG8kj3n/Jxd8yrda1jqOFG1rW92nl0wzuYbscWnq0lp+C9mOe3kTMdSlOA7wqqmID3dszm151t3O438bqtk1aW69LeLcyU79wt7Z3aCGuj7SJ3mafxNPQhZuTHbHPEtjFmrljmrbKNKICAgINXtLh7qqmmhY7K57S0Hv6HuXeO3jaLI8tJvSawgO7jYuqpKozTNDGta5oAIcXF1unAaK1sZ63rxClq696X8rLSuqTRLoF0BAQLoCD4gobehtJJUVUkIcRDEcgYDYFw/E53XX5LRwY4rXlk7WSbX4/jFwTYStk7KZsPoEteCXNactwb2OvBe2zUjmOXlNfJPE8Oe9kfxKTyx/tXmv8AB1tfYtzdz6tpvJ9SqWb5yv6/1whO8vYurqqztYWdoxzWt4huW19DflrdWMGata8SrbGG978wsjZqhfT0sMUhzPYxrSeVwOA7lVvaLWmVzHHjWIls7rl2ICCld5m0xqZjAw/cxEg9HSDiT1A4BamriitfKe5Ym7nm9/COoavZDZSTEXmxyRNIzyWvx5NHM2UubPGKP+0WvrWyz66W3hexVHTiwha883SemT366BZt9jJb9timrjpHqGTWbLUkos+nj8Q0NPvC4jNkj9urYMdu4Vltvu+dSNdNTkviGrmHVzB1v7QV/Btef427Zuxp/wCcc16RfZnHX0M7ZWcNA9vJzOYP0U2XHF68SrYcs47cw9EUNU2aNkjDdrwHA9xCx5jxnhv1tFo5h3rx0iG2m3MWH+g0dpOdcl7Bo5F5+inw4Jye56Vc+zGP1HatqneXXOdcSMYP7WtFvjcq5Grj4UJ3MsyzsG3qVMbh27WysJ1sMjgO62h8LLm+pWY/H0kx7t4+XtYmJbTtOHvq6Yh1m3Gbk64u1w5EKnGP8/Gy9bNH+XnVGNhNvKmuq2wyiMMLXO9EEG44c1PmwVpXmFfX2b5L+MtPX7z6uOaRmWLK17m3yknKHW69F3GtSY5RW3L8zDrx3etUPeRTNbHGOBcMzj3nkPBKatYj8i+7aZ/FwwfetUxuHbtbKznYZHAdQeC9vq1nopu3ifyXFhuIR1ETJYjmY8XB/wCe9ULRNZ4lpVtFo5hEtt94MdAeyjb2s/MXs1nTORz7lNiwTf3KDNsxj9R2rao3lV7jcStaOjWtt8bq3GvT+KP/ANWSf22mB716iNwFS1srOZb6Dx3jkfBcX1onpJj3Lf8AJYO021XZ4eaulLXi7ct9RqbEEciquPHzfxst5c3GPzqoLEa108r5X2zPJcbcLnotGI4jhlWt5TMyneC7zqsyQxZYspdHH+E3ykhvXooLa9eJlapt39Q1m9r1lL5Y/wBq91vg52/sW3u59W03k+pVPN85X9f64RHbveDU0NW+GJsZYA0jM0k6jxU2LBW1eZV8+xal+ISKXG6t+GMq4QwzZRI5haSC32g3XQ81H4Vi/jKab2nH5Qieyu9SWWpZHUiNsbzlzNBbZx/CTc8LqW+tEV/FDj2pm3Fk3282pGHU+cWMrzljaebuZPcAoMWPznhYzZf868/tD9jNuK/EalsQbEGD0pHZToz38TwCmyYaUjlXxZ75LcNrjW66CS5gkdE7ofvG3/XX4rqm7aPl7c5P/wA+k+6+kswTDWUNM2MWyxtu51rXNrucVWvecluVvHSuKnCmtrNt56x7gx7o4RcNY02u3q4jiVp4tetI99sjPs3yT6niGqwfaKppngwyvvf8BJeD3FvNd3x0tHuEePNkrP4yvzBK41VOyR8ZYXt9KNwIseDhY8lkXr4W4huY7edImf2ilJutpmyPfI572lxLYx6ADTrYkalWJ278cQq10ac8ym9DRsgY2ONoaxugaOACrTMzPMrtaxWOIdOM1/2eCWUi/Ztc63UgaBe0r5WiHl7eNZl51ooJcQqmtzXlmfq49TqT+guta0xjrywq1nLbj9yvLCdiKOBgZ2LXm2r3jM4nmdeCzbZ72ntsU1sdY44aPaLddBPI10DuwHttDcwI/wARf0SpMe1NY9+0OTTrafx9GM7LxYdhdW2Jz3Z2guLze5B0NhoOPJKZbXy1mS+GuLDaIQfdEf4i3yP+isbX1qun9qM45/Uz/myfvKmp1Cvf5T/7K69lNgqWGnZ2sTZZHNDnueL6kXsByAWdkz3mfUtXFrUivuFfb1dmY6GaN8IyxzB3ocg9lr27iHBWtfJN4nntT2sMUtEx03W7bHTT4ZWPJv2BzMHe9ug/1aqLPXyyQm1rzXFaf4r/AATDpMQqmx5vTkcXOedbDi5xVm1opXlUpWcluFtVEGDYbHkkET3Aa3AmkPjZUo/1vPMNCYw444lVO1dbSzTZqSF0TOYJuCeRaPZ8FcxxaI4so5bUmeaxwmO59hm7enmiMlO8CQZmks7Rp6nTUdOig2P1aJ9rGp75rMekJ2qhbHWTsY0Na2RwDRoAL8FPjnmkKuWIi88L6wvZaj7OJ/2aLNla7NlF81gbrPte3PbWripxHpUG9v1lL5Y/2q5r/Bn7f2Lc3c+rabyfUqnm+cr+v9cKj3uespPKz5K5r/XChtfZK3t3w/h1N5Aqeb5y0MH1wqLejsv9hqc7B9zNdzejX+0343CuYMnlH/cKGzi8Lcx1LQYni09e+IPJke1rYmAcenDqdL+C7itadIrXtfjlfOwWzAw6mDDYyvs6Vw5u5DwHBUMt/O3LTw44pXhJlGmYON05lp5WN4uY4DxsbLqk8WiXGSOazDzjh9R2E0b3MDuzcCY3aXynVpWzaOY9MCs+Nvf6WFBvNgbOX/YgGkAZwW9pp10sqc6tvH5L8btfLnxWXg2JsqomTR5sj9RmBafcVStWazxLQpeLx5Qz1y7EGi23pjLQ1DW8ezcdP8dfopMM8XhDnr5Y5hSWwGItp66F79G3LCemYWB99lo54m1JiGTr2iuSJl6IaVlNx1VNUyO2d7W5jlGYgXPQXXsRM9PJtEdtDvDN8OqPJ9QpMH2Qh2PqlVW6H1izyP8Aormz9ahqfajeL/1cv5z/APcKlj4oLfOf/XpyLgPALJntuR0rDfp/KpfPJ+1qt6ncqW91VG9kaYyYRiQHEFjrD/FtyFJknjJVDijnDZCqMvzARkh7rNGU5Sb6WurE8K0c8+k/wXdLUSWM8jYRzaPvH/8AAVa2zWPit007T8pTzBN3dFS2PZ9q8e1J6WvUDgFXtntZaprY6pZHGGizQAOgFh7lCsPNO2P9dU/mu+a08Xxhi5vnL0hhn8mLyN/aFmz22K9Qofe56yl8sf7Vf1/gzdr7FubufVtN5PqVTzfOV7X+uFR73PWUnlZ8lc1/rUNr7JW/u+9XU3kCp5vnLQwfXCAb5tpmvLaOOxykPldxs72Wj4kqfXpx+Uqu3k9+MK6wPE3Uk8c7AC6M5rHmOY9ytWrzHEqdLeNomHprCMQZUwsmjN2PAcPqD3jgsu1ZrPEtmtotHMKW2x2rr+1kgkk7PIS0tj9C45G/HULTw4cfEWiGPnz5fKazKebs9q21cIhkd9/GLanV7OTh1PVVNjD4TzHUr2pni8eM9w+7U7uYax5lY8wyHV1hma49SLix70x7NqxxPszalbzzHqWrwjdNGxwdPMZAPYa3ID4m913fcnj8Y4R00Y55tPKZbQ43Dh1PndYADLHGNLkDRrR0ValLXtxC3kyVxV5lR9HttWRSPkbM703Z3NPptuTwAPAeFlpThpMREwyY2MkTMxK+sBmlfTxunAbK5oc4N4AnWyzLxEWmIbFJmaxMs8i65dqG3gbFPopHSRtLqZxJBHsX4td3dCtLDmi8cT2yNjXnHPMdMTCN4FbTMEbZA5oFmh4z2HQHivba9LTzMPKbOSkcNZi+M1OIyt7Vxkd+FjGjTXk1oXda1xx6R2vfJPv2sVmAS0WC1PbvcXvaDkLi4RtB0aLnQ662VT/SL5o4Xf8AOceCfKUY3QesW+R/yCm2frQan2Izi5/8uX85/wDuFS1+KG3zn/16ej4DwHyWVPbbjpV+/U/dUvnk/a1WtTuVLd6h83HsDoKtp1Be0EdxYbhNruDTjmJQ3bvYyTD5C5rS6ncbsePZH9rrcLdVNiyxeP8AtXzYJpPP6fML3i11OwRtkD2jQZxnIHQFLYKWnl5XZvWOOWF/3JX1NQ17JZXTH0WiMkeAyjQ/qF7/AJ0rHDz/AEyXtzyv3ZiKpbTs+1vD5uLi0WtfgDbiR1Wfea+X49NTHFor+Xbz3tl/XVP5jvmtHF8YZWX5y9IYX/Ji8jf2hZtu2vXqFSb59n5BM2qY0ujc0NeR7Lm8L9xHPuVvXvHHjKjt4558kb2Y24q6QMgjeDHmaAHNzWBcLgdFLfFW3tDjz3rxEdMje56yk8rPkvNf4Pdr7E8h2mbh2C079DK5mWJp5u6+A4qvNPPLK1GSMeKJVpsdgD8Uq8riS2/aTP4mxPzJurOS8Y6+lPFjnJb2nG93ZECNlVA2wjAZI0D/ANY/C79OB8VBr5P+MrWzh9eVf01u53ajsZTSSH7uU3jJ5S/2+DvmF3sY+fyhHq5eJ8ZS/eRsYa1omhH37BYj+9vTxHJR6+bw9T0l2tf/AEjyr2pYF8L/AGmSMPe1zXD5FaPq0Mn3WU3wrerVRACVjJgOZ9B36kXHwVa2rSZ9Lld3JEe4ZNZvdncLRwMYepcZPhYLmNSv9dTvWn9IJi+LTVb+0nkL3d/ADoBwCs1rWscVVb3teebJ3u02FdK9tTUNtG2zo2OGr3cnEcmj4qtnz8R41W9bWmZ8rR6XIqDTEHFzb6Hh0Q7aGq2KoZDmdTR37hl+SkjLeOpQzgxz3DOwvAael/kwsYeFwBe3jxXNr2t3LuuOteoZtRTtkaWvaHNPFrgHA+IK5dTHLFpcFp4nZo4YmO/uaxrTrx1AXU2me5eRSsdQ637PUpJJp4SSbk9m29+N+CecvJx1/jZALl2xq3Dop7drGyQDgHtD7X42uF7EzHTmaxPcFFh0UFxFGyMHUhjQy577JMzPZFYjqGQ9gcCCAQdCDqCO9eOkfqdh6CQ5nU0d+4ZfgFJGW8ftFOGk/pscKwOnpRaCJkfK7QLnxPFc2va3cuq0rXqGxXLtrZcApXuLnU8JcdSTG0knqTZdeUufCv8AGwY0AWGgGgA6Ll0Ft0GuOz1KTf7PDfjfs2Xv7l152/rj/Ov8c6rBaeV2aSCJ7ubnMa4+8heeUx09mkT7mCbBad4a10ETmsFmgsaQ0Hk0W0XsWtHUnhX+O2iw2KC/ZRMjvxyNDL24XsF5MzPb2KxHTIliD2lrgC0ixBFwQeRC8ezHLXM2epQQRTQgjUERsGvLkuvO39ceFf42a5dtDtHshTV2srLP5SN9F36nn+qkpltTpDlwUydoFW7n33JiqWkcg9hB/Ug2+CtRuR+4U50J/UuiDdBMT6dRG0dzHO+oXs7cfqHkaNv6mGz27ikpSHOBmkGuaS1ge5o0991Xvs3ss49SlP8AtMgFAtPq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CAgI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292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l-PL" dirty="0"/>
              <a:t>Obliczamy trajektorię </a:t>
            </a:r>
            <a:r>
              <a:rPr lang="pl-PL" dirty="0" smtClean="0"/>
              <a:t>lotu.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Mechanika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Lot samolotu pasażerskiego</a:t>
            </a:r>
            <a:endParaRPr lang="pl-PL" dirty="0"/>
          </a:p>
        </p:txBody>
      </p:sp>
      <p:grpSp>
        <p:nvGrpSpPr>
          <p:cNvPr id="21" name="Group 20"/>
          <p:cNvGrpSpPr/>
          <p:nvPr/>
        </p:nvGrpSpPr>
        <p:grpSpPr>
          <a:xfrm>
            <a:off x="457201" y="1285876"/>
            <a:ext cx="8315897" cy="4500000"/>
            <a:chOff x="214282" y="2143116"/>
            <a:chExt cx="7985556" cy="4084108"/>
          </a:xfrm>
        </p:grpSpPr>
        <p:grpSp>
          <p:nvGrpSpPr>
            <p:cNvPr id="22" name="Group 21"/>
            <p:cNvGrpSpPr/>
            <p:nvPr/>
          </p:nvGrpSpPr>
          <p:grpSpPr>
            <a:xfrm>
              <a:off x="214282" y="2143116"/>
              <a:ext cx="7985556" cy="4084108"/>
              <a:chOff x="214282" y="2143116"/>
              <a:chExt cx="7985556" cy="4084108"/>
            </a:xfrm>
          </p:grpSpPr>
          <p:pic>
            <p:nvPicPr>
              <p:cNvPr id="24" name="Picture 2" descr="http://www.the-fruit-stand.com/tfsb_v4/wp-content/themes/tfs_v4_child/library/images/repaints/A340-300/ai343ay2.zip.png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285851" y="2643181"/>
                <a:ext cx="6913987" cy="2311109"/>
              </a:xfrm>
              <a:prstGeom prst="rect">
                <a:avLst/>
              </a:prstGeom>
              <a:noFill/>
            </p:spPr>
          </p:pic>
          <p:cxnSp>
            <p:nvCxnSpPr>
              <p:cNvPr id="26" name="Łącznik prosty ze strzałką 5"/>
              <p:cNvCxnSpPr/>
              <p:nvPr/>
            </p:nvCxnSpPr>
            <p:spPr>
              <a:xfrm rot="10800000">
                <a:off x="3786182" y="4286256"/>
                <a:ext cx="785818" cy="1588"/>
              </a:xfrm>
              <a:prstGeom prst="straightConnector1">
                <a:avLst/>
              </a:prstGeom>
              <a:ln w="57150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Łącznik prosty ze strzałką 6"/>
              <p:cNvCxnSpPr/>
              <p:nvPr/>
            </p:nvCxnSpPr>
            <p:spPr>
              <a:xfrm rot="5400000" flipH="1" flipV="1">
                <a:off x="4071140" y="2858291"/>
                <a:ext cx="1858976" cy="857255"/>
              </a:xfrm>
              <a:prstGeom prst="straightConnector1">
                <a:avLst/>
              </a:prstGeom>
              <a:ln w="57150">
                <a:solidFill>
                  <a:srgbClr val="00B05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Łącznik prosty ze strzałką 7"/>
              <p:cNvCxnSpPr/>
              <p:nvPr/>
            </p:nvCxnSpPr>
            <p:spPr>
              <a:xfrm rot="5400000">
                <a:off x="3653624" y="5204632"/>
                <a:ext cx="1846276" cy="9524"/>
              </a:xfrm>
              <a:prstGeom prst="straightConnector1">
                <a:avLst/>
              </a:prstGeom>
              <a:ln w="57150">
                <a:solidFill>
                  <a:schemeClr val="accent6">
                    <a:lumMod val="75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Łącznik prosty ze strzałką 9"/>
              <p:cNvCxnSpPr/>
              <p:nvPr/>
            </p:nvCxnSpPr>
            <p:spPr>
              <a:xfrm rot="5400000" flipH="1" flipV="1">
                <a:off x="3644100" y="3285330"/>
                <a:ext cx="1857388" cy="1588"/>
              </a:xfrm>
              <a:prstGeom prst="straightConnector1">
                <a:avLst/>
              </a:prstGeom>
              <a:ln w="57150">
                <a:solidFill>
                  <a:srgbClr val="00B050"/>
                </a:solidFill>
                <a:prstDash val="sys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pole tekstowe 12"/>
              <p:cNvSpPr txBox="1"/>
              <p:nvPr/>
            </p:nvSpPr>
            <p:spPr>
              <a:xfrm>
                <a:off x="3357554" y="4429132"/>
                <a:ext cx="10567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dirty="0" smtClean="0">
                    <a:solidFill>
                      <a:srgbClr val="FF0000"/>
                    </a:solidFill>
                  </a:rPr>
                  <a:t>Siła ciągu</a:t>
                </a:r>
                <a:endParaRPr lang="pl-PL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1" name="pole tekstowe 13"/>
              <p:cNvSpPr txBox="1"/>
              <p:nvPr/>
            </p:nvSpPr>
            <p:spPr>
              <a:xfrm>
                <a:off x="5429256" y="2143116"/>
                <a:ext cx="113204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dirty="0" smtClean="0">
                    <a:solidFill>
                      <a:srgbClr val="00B050"/>
                    </a:solidFill>
                  </a:rPr>
                  <a:t>Siła oporu</a:t>
                </a:r>
                <a:endParaRPr lang="pl-PL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32" name="pole tekstowe 14"/>
              <p:cNvSpPr txBox="1"/>
              <p:nvPr/>
            </p:nvSpPr>
            <p:spPr>
              <a:xfrm>
                <a:off x="3286116" y="2357430"/>
                <a:ext cx="127150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dirty="0" smtClean="0">
                    <a:solidFill>
                      <a:srgbClr val="00B050"/>
                    </a:solidFill>
                  </a:rPr>
                  <a:t>(Siła nośna)</a:t>
                </a:r>
                <a:endParaRPr lang="pl-PL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33" name="pole tekstowe 15"/>
              <p:cNvSpPr txBox="1"/>
              <p:nvPr/>
            </p:nvSpPr>
            <p:spPr>
              <a:xfrm>
                <a:off x="4714876" y="5857892"/>
                <a:ext cx="137851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Siła ciężkości</a:t>
                </a:r>
                <a:endParaRPr lang="pl-PL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  <p:cxnSp>
            <p:nvCxnSpPr>
              <p:cNvPr id="34" name="Łącznik prosty ze strzałką 18"/>
              <p:cNvCxnSpPr/>
              <p:nvPr/>
            </p:nvCxnSpPr>
            <p:spPr>
              <a:xfrm rot="10800000">
                <a:off x="214282" y="4214818"/>
                <a:ext cx="1214446" cy="1588"/>
              </a:xfrm>
              <a:prstGeom prst="straightConnector1">
                <a:avLst/>
              </a:prstGeom>
              <a:ln w="57150">
                <a:solidFill>
                  <a:schemeClr val="tx2">
                    <a:lumMod val="60000"/>
                    <a:lumOff val="40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pole tekstowe 19"/>
              <p:cNvSpPr txBox="1"/>
              <p:nvPr/>
            </p:nvSpPr>
            <p:spPr>
              <a:xfrm>
                <a:off x="785786" y="4143380"/>
                <a:ext cx="29367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b="1" i="1" dirty="0" smtClean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v</a:t>
                </a:r>
                <a:endParaRPr lang="pl-PL" b="1" i="1" dirty="0">
                  <a:solidFill>
                    <a:schemeClr val="tx2">
                      <a:lumMod val="60000"/>
                      <a:lumOff val="40000"/>
                    </a:schemeClr>
                  </a:solidFill>
                </a:endParaRPr>
              </a:p>
            </p:txBody>
          </p:sp>
        </p:grpSp>
        <p:cxnSp>
          <p:nvCxnSpPr>
            <p:cNvPr id="23" name="Łącznik prosty ze strzałką 24"/>
            <p:cNvCxnSpPr/>
            <p:nvPr/>
          </p:nvCxnSpPr>
          <p:spPr>
            <a:xfrm>
              <a:off x="4572000" y="4286256"/>
              <a:ext cx="928694" cy="1588"/>
            </a:xfrm>
            <a:prstGeom prst="straightConnector1">
              <a:avLst/>
            </a:prstGeom>
            <a:ln w="57150">
              <a:solidFill>
                <a:srgbClr val="00B05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Awaria silników</a:t>
            </a:r>
            <a:endParaRPr lang="pl-PL" dirty="0"/>
          </a:p>
        </p:txBody>
      </p:sp>
      <p:grpSp>
        <p:nvGrpSpPr>
          <p:cNvPr id="3" name="Group 2"/>
          <p:cNvGrpSpPr/>
          <p:nvPr/>
        </p:nvGrpSpPr>
        <p:grpSpPr>
          <a:xfrm>
            <a:off x="468000" y="1490922"/>
            <a:ext cx="7632392" cy="4294953"/>
            <a:chOff x="1071538" y="2806492"/>
            <a:chExt cx="6532064" cy="3420732"/>
          </a:xfrm>
        </p:grpSpPr>
        <p:pic>
          <p:nvPicPr>
            <p:cNvPr id="4" name="Picture 2" descr="http://www.the-fruit-stand.com/tfsb_v4/wp-content/themes/tfs_v4_child/library/images/repaints/A340-300/ai343ay2.zip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441594" y="2806492"/>
              <a:ext cx="6162008" cy="2059749"/>
            </a:xfrm>
            <a:prstGeom prst="rect">
              <a:avLst/>
            </a:prstGeom>
            <a:noFill/>
          </p:spPr>
        </p:pic>
        <p:cxnSp>
          <p:nvCxnSpPr>
            <p:cNvPr id="7" name="Łącznik prosty ze strzałką 6"/>
            <p:cNvCxnSpPr/>
            <p:nvPr/>
          </p:nvCxnSpPr>
          <p:spPr>
            <a:xfrm rot="5400000">
              <a:off x="3653624" y="5204632"/>
              <a:ext cx="1846276" cy="9524"/>
            </a:xfrm>
            <a:prstGeom prst="straightConnector1">
              <a:avLst/>
            </a:prstGeom>
            <a:ln w="57150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pole tekstowe 11"/>
            <p:cNvSpPr txBox="1"/>
            <p:nvPr/>
          </p:nvSpPr>
          <p:spPr>
            <a:xfrm>
              <a:off x="4714876" y="5857892"/>
              <a:ext cx="1378519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pl-PL" dirty="0" smtClean="0">
                  <a:solidFill>
                    <a:schemeClr val="accent6">
                      <a:lumMod val="75000"/>
                    </a:schemeClr>
                  </a:solidFill>
                </a:rPr>
                <a:t>Siła ciężkości</a:t>
              </a:r>
              <a:endParaRPr lang="pl-PL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cxnSp>
          <p:nvCxnSpPr>
            <p:cNvPr id="15" name="Łącznik prosty ze strzałką 14"/>
            <p:cNvCxnSpPr/>
            <p:nvPr/>
          </p:nvCxnSpPr>
          <p:spPr>
            <a:xfrm rot="10800000">
              <a:off x="1071538" y="4214818"/>
              <a:ext cx="357190" cy="1588"/>
            </a:xfrm>
            <a:prstGeom prst="straightConnector1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pole tekstowe 15"/>
            <p:cNvSpPr txBox="1"/>
            <p:nvPr/>
          </p:nvSpPr>
          <p:spPr>
            <a:xfrm>
              <a:off x="1071538" y="4202676"/>
              <a:ext cx="2936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b="1" i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v</a:t>
              </a:r>
              <a:endParaRPr lang="pl-PL" b="1" i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cxnSp>
          <p:nvCxnSpPr>
            <p:cNvPr id="21" name="Łącznik prosty ze strzałką 20"/>
            <p:cNvCxnSpPr/>
            <p:nvPr/>
          </p:nvCxnSpPr>
          <p:spPr>
            <a:xfrm flipV="1">
              <a:off x="4572000" y="3357562"/>
              <a:ext cx="1000134" cy="858845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Łącznik prosty ze strzałką 21"/>
            <p:cNvCxnSpPr/>
            <p:nvPr/>
          </p:nvCxnSpPr>
          <p:spPr>
            <a:xfrm rot="5400000" flipH="1" flipV="1">
              <a:off x="4107653" y="3750471"/>
              <a:ext cx="928694" cy="1588"/>
            </a:xfrm>
            <a:prstGeom prst="straightConnector1">
              <a:avLst/>
            </a:prstGeom>
            <a:ln w="57150">
              <a:solidFill>
                <a:srgbClr val="00B05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pole tekstowe 23"/>
            <p:cNvSpPr txBox="1"/>
            <p:nvPr/>
          </p:nvSpPr>
          <p:spPr>
            <a:xfrm>
              <a:off x="5500694" y="2928934"/>
              <a:ext cx="11320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 smtClean="0">
                  <a:solidFill>
                    <a:srgbClr val="00B050"/>
                  </a:solidFill>
                </a:rPr>
                <a:t>Siła oporu</a:t>
              </a:r>
              <a:endParaRPr lang="pl-PL" dirty="0">
                <a:solidFill>
                  <a:srgbClr val="00B050"/>
                </a:solidFill>
              </a:endParaRPr>
            </a:p>
          </p:txBody>
        </p:sp>
        <p:sp>
          <p:nvSpPr>
            <p:cNvPr id="25" name="pole tekstowe 24"/>
            <p:cNvSpPr txBox="1"/>
            <p:nvPr/>
          </p:nvSpPr>
          <p:spPr>
            <a:xfrm>
              <a:off x="3286116" y="3286124"/>
              <a:ext cx="12715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 smtClean="0">
                  <a:solidFill>
                    <a:srgbClr val="00B050"/>
                  </a:solidFill>
                </a:rPr>
                <a:t>(Siła nośna)</a:t>
              </a:r>
              <a:endParaRPr lang="pl-PL" dirty="0">
                <a:solidFill>
                  <a:srgbClr val="00B050"/>
                </a:solidFill>
              </a:endParaRPr>
            </a:p>
          </p:txBody>
        </p:sp>
        <p:cxnSp>
          <p:nvCxnSpPr>
            <p:cNvPr id="26" name="Łącznik prosty ze strzałką 25"/>
            <p:cNvCxnSpPr/>
            <p:nvPr/>
          </p:nvCxnSpPr>
          <p:spPr>
            <a:xfrm>
              <a:off x="4572000" y="4286256"/>
              <a:ext cx="928694" cy="1588"/>
            </a:xfrm>
            <a:prstGeom prst="straightConnector1">
              <a:avLst/>
            </a:prstGeom>
            <a:ln w="57150">
              <a:solidFill>
                <a:srgbClr val="00B05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Szybowanie</a:t>
            </a:r>
            <a:endParaRPr lang="pl-PL" dirty="0"/>
          </a:p>
        </p:txBody>
      </p:sp>
      <p:grpSp>
        <p:nvGrpSpPr>
          <p:cNvPr id="3" name="Group 2"/>
          <p:cNvGrpSpPr/>
          <p:nvPr/>
        </p:nvGrpSpPr>
        <p:grpSpPr>
          <a:xfrm>
            <a:off x="468000" y="1285876"/>
            <a:ext cx="8208000" cy="4500000"/>
            <a:chOff x="0" y="1571612"/>
            <a:chExt cx="7900788" cy="4226984"/>
          </a:xfrm>
        </p:grpSpPr>
        <p:pic>
          <p:nvPicPr>
            <p:cNvPr id="4" name="Picture 2" descr="http://www.the-fruit-stand.com/tfsb_v4/wp-content/themes/tfs_v4_child/library/images/repaints/A340-300/ai343ay2.zip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rot="20884129">
              <a:off x="1090413" y="2179561"/>
              <a:ext cx="6810375" cy="2276475"/>
            </a:xfrm>
            <a:prstGeom prst="rect">
              <a:avLst/>
            </a:prstGeom>
            <a:noFill/>
          </p:spPr>
        </p:pic>
        <p:cxnSp>
          <p:nvCxnSpPr>
            <p:cNvPr id="6" name="Łącznik prosty ze strzałką 5"/>
            <p:cNvCxnSpPr/>
            <p:nvPr/>
          </p:nvCxnSpPr>
          <p:spPr>
            <a:xfrm rot="5400000">
              <a:off x="3653624" y="4561690"/>
              <a:ext cx="1846276" cy="9524"/>
            </a:xfrm>
            <a:prstGeom prst="straightConnector1">
              <a:avLst/>
            </a:prstGeom>
            <a:ln w="57150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pole tekstowe 9"/>
            <p:cNvSpPr txBox="1"/>
            <p:nvPr/>
          </p:nvSpPr>
          <p:spPr>
            <a:xfrm>
              <a:off x="4572000" y="5429264"/>
              <a:ext cx="13785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 smtClean="0">
                  <a:solidFill>
                    <a:schemeClr val="accent6">
                      <a:lumMod val="75000"/>
                    </a:schemeClr>
                  </a:solidFill>
                </a:rPr>
                <a:t>Siła ciężkości</a:t>
              </a:r>
              <a:endParaRPr lang="pl-PL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cxnSp>
          <p:nvCxnSpPr>
            <p:cNvPr id="14" name="Łącznik prosty ze strzałką 13"/>
            <p:cNvCxnSpPr/>
            <p:nvPr/>
          </p:nvCxnSpPr>
          <p:spPr>
            <a:xfrm flipV="1">
              <a:off x="3929058" y="3714752"/>
              <a:ext cx="642942" cy="142876"/>
            </a:xfrm>
            <a:prstGeom prst="straightConnector1">
              <a:avLst/>
            </a:prstGeom>
            <a:ln w="57150">
              <a:solidFill>
                <a:schemeClr val="accent6">
                  <a:lumMod val="75000"/>
                </a:schemeClr>
              </a:solidFill>
              <a:prstDash val="sysDot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Łącznik prosty ze strzałką 16"/>
            <p:cNvCxnSpPr/>
            <p:nvPr/>
          </p:nvCxnSpPr>
          <p:spPr>
            <a:xfrm rot="16200000" flipV="1">
              <a:off x="4000496" y="4286256"/>
              <a:ext cx="1643074" cy="500066"/>
            </a:xfrm>
            <a:prstGeom prst="straightConnector1">
              <a:avLst/>
            </a:prstGeom>
            <a:ln w="57150">
              <a:solidFill>
                <a:schemeClr val="accent6">
                  <a:lumMod val="75000"/>
                </a:schemeClr>
              </a:solidFill>
              <a:prstDash val="sysDot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Łącznik prosty ze strzałką 21"/>
            <p:cNvCxnSpPr/>
            <p:nvPr/>
          </p:nvCxnSpPr>
          <p:spPr>
            <a:xfrm rot="10800000" flipV="1">
              <a:off x="0" y="4429132"/>
              <a:ext cx="1428728" cy="357190"/>
            </a:xfrm>
            <a:prstGeom prst="straightConnector1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pole tekstowe 23"/>
            <p:cNvSpPr txBox="1"/>
            <p:nvPr/>
          </p:nvSpPr>
          <p:spPr>
            <a:xfrm>
              <a:off x="642910" y="4572008"/>
              <a:ext cx="29367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b="1" i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v</a:t>
              </a:r>
              <a:endParaRPr lang="pl-PL" b="1" i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cxnSp>
          <p:nvCxnSpPr>
            <p:cNvPr id="27" name="Łącznik prosty 26"/>
            <p:cNvCxnSpPr/>
            <p:nvPr/>
          </p:nvCxnSpPr>
          <p:spPr>
            <a:xfrm>
              <a:off x="1000100" y="3357562"/>
              <a:ext cx="307183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Łącznik prosty 28"/>
            <p:cNvCxnSpPr/>
            <p:nvPr/>
          </p:nvCxnSpPr>
          <p:spPr>
            <a:xfrm flipV="1">
              <a:off x="1071538" y="3359150"/>
              <a:ext cx="3000396" cy="5699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pole tekstowe 30"/>
            <p:cNvSpPr txBox="1"/>
            <p:nvPr/>
          </p:nvSpPr>
          <p:spPr>
            <a:xfrm>
              <a:off x="1285852" y="3286124"/>
              <a:ext cx="18100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 smtClean="0"/>
                <a:t>Kąt szybowania </a:t>
              </a:r>
              <a:r>
                <a:rPr lang="el-GR" dirty="0" smtClean="0"/>
                <a:t>α</a:t>
              </a:r>
              <a:endParaRPr lang="pl-PL" dirty="0"/>
            </a:p>
          </p:txBody>
        </p:sp>
        <p:sp>
          <p:nvSpPr>
            <p:cNvPr id="37" name="pole tekstowe 36"/>
            <p:cNvSpPr txBox="1"/>
            <p:nvPr/>
          </p:nvSpPr>
          <p:spPr>
            <a:xfrm>
              <a:off x="4786314" y="1571612"/>
              <a:ext cx="11320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 smtClean="0">
                  <a:solidFill>
                    <a:srgbClr val="00B050"/>
                  </a:solidFill>
                </a:rPr>
                <a:t>Siła oporu</a:t>
              </a:r>
              <a:endParaRPr lang="pl-PL" dirty="0">
                <a:solidFill>
                  <a:srgbClr val="00B050"/>
                </a:solidFill>
              </a:endParaRPr>
            </a:p>
          </p:txBody>
        </p:sp>
        <p:sp>
          <p:nvSpPr>
            <p:cNvPr id="38" name="pole tekstowe 37"/>
            <p:cNvSpPr txBox="1"/>
            <p:nvPr/>
          </p:nvSpPr>
          <p:spPr>
            <a:xfrm>
              <a:off x="2857488" y="1785926"/>
              <a:ext cx="12715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 smtClean="0">
                  <a:solidFill>
                    <a:srgbClr val="00B050"/>
                  </a:solidFill>
                </a:rPr>
                <a:t>(Siła nośna)</a:t>
              </a:r>
              <a:endParaRPr lang="pl-PL" dirty="0">
                <a:solidFill>
                  <a:srgbClr val="00B050"/>
                </a:solidFill>
              </a:endParaRPr>
            </a:p>
          </p:txBody>
        </p:sp>
        <p:cxnSp>
          <p:nvCxnSpPr>
            <p:cNvPr id="34" name="Łącznik prosty ze strzałką 33"/>
            <p:cNvCxnSpPr/>
            <p:nvPr/>
          </p:nvCxnSpPr>
          <p:spPr>
            <a:xfrm rot="5400000" flipH="1" flipV="1">
              <a:off x="3669407" y="2643454"/>
              <a:ext cx="1902997" cy="45065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Łącznik prosty ze strzałką 34"/>
            <p:cNvCxnSpPr/>
            <p:nvPr/>
          </p:nvCxnSpPr>
          <p:spPr>
            <a:xfrm rot="4412970" flipH="1" flipV="1">
              <a:off x="3406997" y="2724265"/>
              <a:ext cx="1857388" cy="1588"/>
            </a:xfrm>
            <a:prstGeom prst="straightConnector1">
              <a:avLst/>
            </a:prstGeom>
            <a:ln w="57150">
              <a:solidFill>
                <a:srgbClr val="00B05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Łącznik prosty ze strzałką 38"/>
            <p:cNvCxnSpPr/>
            <p:nvPr/>
          </p:nvCxnSpPr>
          <p:spPr>
            <a:xfrm flipV="1">
              <a:off x="4618153" y="3500438"/>
              <a:ext cx="668227" cy="184038"/>
            </a:xfrm>
            <a:prstGeom prst="straightConnector1">
              <a:avLst/>
            </a:prstGeom>
            <a:ln w="57150">
              <a:solidFill>
                <a:srgbClr val="00B05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Wingsuit</a:t>
            </a:r>
            <a:r>
              <a:rPr lang="pl-PL" dirty="0" smtClean="0"/>
              <a:t> </a:t>
            </a:r>
            <a:r>
              <a:rPr lang="pl-PL" dirty="0" smtClean="0"/>
              <a:t>Flying – film</a:t>
            </a:r>
            <a:endParaRPr lang="pl-PL" dirty="0"/>
          </a:p>
        </p:txBody>
      </p:sp>
      <p:pic>
        <p:nvPicPr>
          <p:cNvPr id="6" name="Alexander Polli, Tracksuit, Wingsuit Flying- Reality Of Human Flight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9275" y="1285875"/>
            <a:ext cx="8045450" cy="4525963"/>
          </a:xfrm>
        </p:spPr>
      </p:pic>
    </p:spTree>
    <p:extLst>
      <p:ext uri="{BB962C8B-B14F-4D97-AF65-F5344CB8AC3E}">
        <p14:creationId xmlns:p14="http://schemas.microsoft.com/office/powerpoint/2010/main" val="398001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1"/>
          <p:cNvSpPr txBox="1"/>
          <p:nvPr/>
        </p:nvSpPr>
        <p:spPr>
          <a:xfrm>
            <a:off x="8429652" y="5668963"/>
            <a:ext cx="500066" cy="285752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l-PL" sz="1400" b="1" dirty="0" smtClean="0"/>
              <a:t>x [m]</a:t>
            </a:r>
            <a:endParaRPr lang="pl-PL" sz="1400" b="1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Profil lotu skoczka</a:t>
            </a:r>
            <a:endParaRPr lang="en-US" dirty="0"/>
          </a:p>
        </p:txBody>
      </p:sp>
      <p:grpSp>
        <p:nvGrpSpPr>
          <p:cNvPr id="34" name="Group 33"/>
          <p:cNvGrpSpPr/>
          <p:nvPr/>
        </p:nvGrpSpPr>
        <p:grpSpPr>
          <a:xfrm>
            <a:off x="457201" y="1285876"/>
            <a:ext cx="8229600" cy="4525963"/>
            <a:chOff x="472975" y="642918"/>
            <a:chExt cx="8501122" cy="6000792"/>
          </a:xfrm>
        </p:grpSpPr>
        <p:graphicFrame>
          <p:nvGraphicFramePr>
            <p:cNvPr id="35" name="Wykres 3"/>
            <p:cNvGraphicFramePr/>
            <p:nvPr>
              <p:extLst>
                <p:ext uri="{D42A27DB-BD31-4B8C-83A1-F6EECF244321}">
                  <p14:modId xmlns:p14="http://schemas.microsoft.com/office/powerpoint/2010/main" val="2662780201"/>
                </p:ext>
              </p:extLst>
            </p:nvPr>
          </p:nvGraphicFramePr>
          <p:xfrm>
            <a:off x="472975" y="642918"/>
            <a:ext cx="8501122" cy="600079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36" name="Group 35"/>
            <p:cNvGrpSpPr/>
            <p:nvPr/>
          </p:nvGrpSpPr>
          <p:grpSpPr>
            <a:xfrm>
              <a:off x="1036144" y="1428736"/>
              <a:ext cx="5107492" cy="3929090"/>
              <a:chOff x="1036144" y="1428736"/>
              <a:chExt cx="5107492" cy="3929090"/>
            </a:xfrm>
          </p:grpSpPr>
          <p:sp>
            <p:nvSpPr>
              <p:cNvPr id="37" name="Prostokąt 12"/>
              <p:cNvSpPr/>
              <p:nvPr/>
            </p:nvSpPr>
            <p:spPr>
              <a:xfrm>
                <a:off x="1857356" y="2191400"/>
                <a:ext cx="39626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2800" b="1" dirty="0" smtClean="0"/>
                  <a:t>α</a:t>
                </a:r>
                <a:endParaRPr lang="pl-PL" sz="2800" b="1" dirty="0"/>
              </a:p>
            </p:txBody>
          </p:sp>
          <p:grpSp>
            <p:nvGrpSpPr>
              <p:cNvPr id="38" name="Group 37"/>
              <p:cNvGrpSpPr/>
              <p:nvPr/>
            </p:nvGrpSpPr>
            <p:grpSpPr>
              <a:xfrm>
                <a:off x="1036144" y="1428736"/>
                <a:ext cx="5107492" cy="3929090"/>
                <a:chOff x="1036144" y="1428736"/>
                <a:chExt cx="5107492" cy="3929090"/>
              </a:xfrm>
            </p:grpSpPr>
            <p:sp>
              <p:nvSpPr>
                <p:cNvPr id="39" name="Łącznik prosty 6"/>
                <p:cNvSpPr/>
                <p:nvPr/>
              </p:nvSpPr>
              <p:spPr>
                <a:xfrm>
                  <a:off x="1214414" y="2214554"/>
                  <a:ext cx="4929222" cy="3143272"/>
                </a:xfrm>
                <a:prstGeom prst="line">
                  <a:avLst/>
                </a:prstGeom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>
                  <a:lvl1pPr marL="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pl-PL"/>
                </a:p>
              </p:txBody>
            </p:sp>
            <p:sp>
              <p:nvSpPr>
                <p:cNvPr id="40" name="Dowolny kształt 7"/>
                <p:cNvSpPr/>
                <p:nvPr/>
              </p:nvSpPr>
              <p:spPr>
                <a:xfrm>
                  <a:off x="1214414" y="1428736"/>
                  <a:ext cx="886968" cy="1362456"/>
                </a:xfrm>
                <a:custGeom>
                  <a:avLst/>
                  <a:gdLst>
                    <a:gd name="connsiteX0" fmla="*/ 0 w 886968"/>
                    <a:gd name="connsiteY0" fmla="*/ 0 h 1362456"/>
                    <a:gd name="connsiteX1" fmla="*/ 146304 w 886968"/>
                    <a:gd name="connsiteY1" fmla="*/ 585216 h 1362456"/>
                    <a:gd name="connsiteX2" fmla="*/ 320040 w 886968"/>
                    <a:gd name="connsiteY2" fmla="*/ 905256 h 1362456"/>
                    <a:gd name="connsiteX3" fmla="*/ 621792 w 886968"/>
                    <a:gd name="connsiteY3" fmla="*/ 1188720 h 1362456"/>
                    <a:gd name="connsiteX4" fmla="*/ 886968 w 886968"/>
                    <a:gd name="connsiteY4" fmla="*/ 1362456 h 13624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886968" h="1362456">
                      <a:moveTo>
                        <a:pt x="0" y="0"/>
                      </a:moveTo>
                      <a:cubicBezTo>
                        <a:pt x="46482" y="217170"/>
                        <a:pt x="92964" y="434340"/>
                        <a:pt x="146304" y="585216"/>
                      </a:cubicBezTo>
                      <a:cubicBezTo>
                        <a:pt x="199644" y="736092"/>
                        <a:pt x="240792" y="804672"/>
                        <a:pt x="320040" y="905256"/>
                      </a:cubicBezTo>
                      <a:cubicBezTo>
                        <a:pt x="399288" y="1005840"/>
                        <a:pt x="527304" y="1112520"/>
                        <a:pt x="621792" y="1188720"/>
                      </a:cubicBezTo>
                      <a:cubicBezTo>
                        <a:pt x="716280" y="1264920"/>
                        <a:pt x="801624" y="1313688"/>
                        <a:pt x="886968" y="1362456"/>
                      </a:cubicBezTo>
                    </a:path>
                  </a:pathLst>
                </a:custGeom>
                <a:noFill/>
                <a:ln w="1905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>
                  <a:lvl1pPr marL="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pl-PL"/>
                </a:p>
              </p:txBody>
            </p:sp>
            <p:sp>
              <p:nvSpPr>
                <p:cNvPr id="41" name="Łącznik prosty 9"/>
                <p:cNvSpPr/>
                <p:nvPr/>
              </p:nvSpPr>
              <p:spPr>
                <a:xfrm rot="10800000">
                  <a:off x="1214413" y="4784732"/>
                  <a:ext cx="3929091" cy="1589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lg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>
                  <a:lvl1pPr marL="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pl-PL"/>
                </a:p>
              </p:txBody>
            </p:sp>
            <p:sp>
              <p:nvSpPr>
                <p:cNvPr id="42" name="Łącznik prosty 10"/>
                <p:cNvSpPr/>
                <p:nvPr/>
              </p:nvSpPr>
              <p:spPr>
                <a:xfrm rot="5400000" flipH="1" flipV="1">
                  <a:off x="-34955" y="3463924"/>
                  <a:ext cx="2500330" cy="1589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lg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>
                  <a:lvl1pPr marL="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pl-PL"/>
                </a:p>
              </p:txBody>
            </p:sp>
            <p:sp>
              <p:nvSpPr>
                <p:cNvPr id="43" name="Łącznik prosty 11"/>
                <p:cNvSpPr/>
                <p:nvPr/>
              </p:nvSpPr>
              <p:spPr>
                <a:xfrm rot="10800000">
                  <a:off x="1142976" y="2285992"/>
                  <a:ext cx="3929091" cy="1589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lg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>
                  <a:lvl1pPr marL="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pl-PL"/>
                </a:p>
              </p:txBody>
            </p:sp>
            <p:sp>
              <p:nvSpPr>
                <p:cNvPr id="44" name="Łuk 13"/>
                <p:cNvSpPr/>
                <p:nvPr/>
              </p:nvSpPr>
              <p:spPr>
                <a:xfrm rot="2016450">
                  <a:off x="1036144" y="1822182"/>
                  <a:ext cx="1296861" cy="1296274"/>
                </a:xfrm>
                <a:prstGeom prst="arc">
                  <a:avLst>
                    <a:gd name="adj1" fmla="val 18625433"/>
                    <a:gd name="adj2" fmla="val 191113"/>
                  </a:avLst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pl-PL"/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Kąt szybowania</a:t>
            </a:r>
            <a:endParaRPr lang="pl-PL" dirty="0"/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0" y="904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pl-PL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0" y="1352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0" y="1800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0" y="2667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pl-PL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0" y="3114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457200" y="1285876"/>
            <a:ext cx="4224045" cy="4388909"/>
            <a:chOff x="285720" y="2000240"/>
            <a:chExt cx="4357718" cy="4155546"/>
          </a:xfrm>
        </p:grpSpPr>
        <p:sp>
          <p:nvSpPr>
            <p:cNvPr id="19" name="Prostokąt 18"/>
            <p:cNvSpPr/>
            <p:nvPr/>
          </p:nvSpPr>
          <p:spPr>
            <a:xfrm>
              <a:off x="2357422" y="3929066"/>
              <a:ext cx="31611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dirty="0" smtClean="0"/>
                <a:t>α</a:t>
              </a:r>
              <a:endParaRPr lang="pl-PL" dirty="0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285720" y="2000240"/>
              <a:ext cx="4357718" cy="4155546"/>
              <a:chOff x="285720" y="2000240"/>
              <a:chExt cx="4357718" cy="4155546"/>
            </a:xfrm>
          </p:grpSpPr>
          <p:grpSp>
            <p:nvGrpSpPr>
              <p:cNvPr id="36" name="Grupa 35"/>
              <p:cNvGrpSpPr/>
              <p:nvPr/>
            </p:nvGrpSpPr>
            <p:grpSpPr>
              <a:xfrm>
                <a:off x="857224" y="2000240"/>
                <a:ext cx="3786214" cy="3775102"/>
                <a:chOff x="857224" y="2000240"/>
                <a:chExt cx="3786214" cy="3775102"/>
              </a:xfrm>
            </p:grpSpPr>
            <p:grpSp>
              <p:nvGrpSpPr>
                <p:cNvPr id="17" name="Grupa 16"/>
                <p:cNvGrpSpPr/>
                <p:nvPr/>
              </p:nvGrpSpPr>
              <p:grpSpPr>
                <a:xfrm flipH="1">
                  <a:off x="857224" y="2000240"/>
                  <a:ext cx="3786214" cy="3775102"/>
                  <a:chOff x="1500166" y="1714488"/>
                  <a:chExt cx="3786214" cy="3775102"/>
                </a:xfrm>
              </p:grpSpPr>
              <p:cxnSp>
                <p:nvCxnSpPr>
                  <p:cNvPr id="14" name="Łącznik prosty 13"/>
                  <p:cNvCxnSpPr/>
                  <p:nvPr/>
                </p:nvCxnSpPr>
                <p:spPr>
                  <a:xfrm flipV="1">
                    <a:off x="1500166" y="3714752"/>
                    <a:ext cx="3071834" cy="71438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" name="Łącznik prosty ze strzałką 3"/>
                  <p:cNvCxnSpPr/>
                  <p:nvPr/>
                </p:nvCxnSpPr>
                <p:spPr>
                  <a:xfrm rot="5400000">
                    <a:off x="3653624" y="4561690"/>
                    <a:ext cx="1846276" cy="9524"/>
                  </a:xfrm>
                  <a:prstGeom prst="straightConnector1">
                    <a:avLst/>
                  </a:prstGeom>
                  <a:ln w="57150">
                    <a:solidFill>
                      <a:schemeClr val="accent6">
                        <a:lumMod val="75000"/>
                      </a:schemeClr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" name="Łącznik prosty ze strzałką 6"/>
                  <p:cNvCxnSpPr/>
                  <p:nvPr/>
                </p:nvCxnSpPr>
                <p:spPr>
                  <a:xfrm rot="16200000" flipV="1">
                    <a:off x="4000496" y="4286256"/>
                    <a:ext cx="1643074" cy="500066"/>
                  </a:xfrm>
                  <a:prstGeom prst="straightConnector1">
                    <a:avLst/>
                  </a:prstGeom>
                  <a:ln w="57150">
                    <a:solidFill>
                      <a:schemeClr val="accent6">
                        <a:lumMod val="75000"/>
                      </a:schemeClr>
                    </a:solidFill>
                    <a:prstDash val="sysDot"/>
                    <a:headEnd type="arrow" w="med" len="med"/>
                    <a:tailEnd type="none" w="med" len="me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" name="Łącznik prosty ze strzałką 9"/>
                  <p:cNvCxnSpPr/>
                  <p:nvPr/>
                </p:nvCxnSpPr>
                <p:spPr>
                  <a:xfrm rot="5400000" flipH="1" flipV="1">
                    <a:off x="3669407" y="2643454"/>
                    <a:ext cx="1902997" cy="45065"/>
                  </a:xfrm>
                  <a:prstGeom prst="straightConnector1">
                    <a:avLst/>
                  </a:prstGeom>
                  <a:ln w="57150">
                    <a:solidFill>
                      <a:srgbClr val="00B050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" name="Łącznik prosty ze strzałką 10"/>
                  <p:cNvCxnSpPr/>
                  <p:nvPr/>
                </p:nvCxnSpPr>
                <p:spPr>
                  <a:xfrm rot="4412970" flipH="1" flipV="1">
                    <a:off x="3406997" y="2724265"/>
                    <a:ext cx="1857388" cy="1588"/>
                  </a:xfrm>
                  <a:prstGeom prst="straightConnector1">
                    <a:avLst/>
                  </a:prstGeom>
                  <a:ln w="57150">
                    <a:solidFill>
                      <a:srgbClr val="00B050"/>
                    </a:solidFill>
                    <a:prstDash val="sysDot"/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" name="Łącznik prosty ze strzałką 11"/>
                  <p:cNvCxnSpPr/>
                  <p:nvPr/>
                </p:nvCxnSpPr>
                <p:spPr>
                  <a:xfrm flipV="1">
                    <a:off x="4618153" y="3500438"/>
                    <a:ext cx="668227" cy="184038"/>
                  </a:xfrm>
                  <a:prstGeom prst="straightConnector1">
                    <a:avLst/>
                  </a:prstGeom>
                  <a:ln w="57150">
                    <a:solidFill>
                      <a:srgbClr val="00B050"/>
                    </a:solidFill>
                    <a:prstDash val="sysDot"/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" name="Łącznik prosty 12"/>
                  <p:cNvCxnSpPr/>
                  <p:nvPr/>
                </p:nvCxnSpPr>
                <p:spPr>
                  <a:xfrm>
                    <a:off x="1571604" y="3714752"/>
                    <a:ext cx="3071834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" name="Łącznik prosty ze strzałką 5"/>
                  <p:cNvCxnSpPr/>
                  <p:nvPr/>
                </p:nvCxnSpPr>
                <p:spPr>
                  <a:xfrm flipV="1">
                    <a:off x="3929058" y="3714752"/>
                    <a:ext cx="642942" cy="142876"/>
                  </a:xfrm>
                  <a:prstGeom prst="straightConnector1">
                    <a:avLst/>
                  </a:prstGeom>
                  <a:ln w="57150">
                    <a:solidFill>
                      <a:schemeClr val="accent6">
                        <a:lumMod val="75000"/>
                      </a:schemeClr>
                    </a:solidFill>
                    <a:prstDash val="sysDot"/>
                    <a:headEnd type="arrow" w="med" len="med"/>
                    <a:tailEnd type="none" w="med" len="me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20" name="Łącznik prosty ze strzałką 19"/>
                <p:cNvCxnSpPr/>
                <p:nvPr/>
              </p:nvCxnSpPr>
              <p:spPr>
                <a:xfrm>
                  <a:off x="1571604" y="4000504"/>
                  <a:ext cx="1785982" cy="428628"/>
                </a:xfrm>
                <a:prstGeom prst="straightConnector1">
                  <a:avLst/>
                </a:prstGeom>
                <a:ln w="57150">
                  <a:solidFill>
                    <a:schemeClr val="tx2">
                      <a:lumMod val="60000"/>
                      <a:lumOff val="40000"/>
                    </a:schemeClr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" name="pole tekstowe 4"/>
              <p:cNvSpPr txBox="1"/>
              <p:nvPr/>
            </p:nvSpPr>
            <p:spPr>
              <a:xfrm>
                <a:off x="1643042" y="5786454"/>
                <a:ext cx="16318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Siła ciężkości </a:t>
                </a:r>
                <a:r>
                  <a:rPr lang="pl-PL" b="1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F</a:t>
                </a:r>
                <a:r>
                  <a:rPr lang="pl-PL" b="1" baseline="-25000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c</a:t>
                </a:r>
                <a:endParaRPr lang="pl-PL" b="1" baseline="-250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  <p:sp>
            <p:nvSpPr>
              <p:cNvPr id="8" name="pole tekstowe 7"/>
              <p:cNvSpPr txBox="1"/>
              <p:nvPr/>
            </p:nvSpPr>
            <p:spPr>
              <a:xfrm>
                <a:off x="285720" y="2000240"/>
                <a:ext cx="113204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dirty="0" smtClean="0">
                    <a:solidFill>
                      <a:srgbClr val="00B050"/>
                    </a:solidFill>
                  </a:rPr>
                  <a:t>Siła oporu</a:t>
                </a:r>
                <a:endParaRPr lang="pl-PL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9" name="pole tekstowe 8"/>
              <p:cNvSpPr txBox="1"/>
              <p:nvPr/>
            </p:nvSpPr>
            <p:spPr>
              <a:xfrm>
                <a:off x="2143108" y="2285992"/>
                <a:ext cx="127150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dirty="0" smtClean="0">
                    <a:solidFill>
                      <a:srgbClr val="00B050"/>
                    </a:solidFill>
                  </a:rPr>
                  <a:t>(Siła nośna)</a:t>
                </a:r>
                <a:endParaRPr lang="pl-PL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21" name="pole tekstowe 20"/>
              <p:cNvSpPr txBox="1"/>
              <p:nvPr/>
            </p:nvSpPr>
            <p:spPr>
              <a:xfrm>
                <a:off x="2643174" y="4286256"/>
                <a:ext cx="29367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b="1" i="1" dirty="0" smtClean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v</a:t>
                </a:r>
                <a:endParaRPr lang="pl-PL" b="1" i="1" dirty="0">
                  <a:solidFill>
                    <a:schemeClr val="tx2">
                      <a:lumMod val="60000"/>
                      <a:lumOff val="40000"/>
                    </a:schemeClr>
                  </a:solidFill>
                </a:endParaRPr>
              </a:p>
            </p:txBody>
          </p:sp>
          <p:sp>
            <p:nvSpPr>
              <p:cNvPr id="23" name="pole tekstowe 22"/>
              <p:cNvSpPr txBox="1"/>
              <p:nvPr/>
            </p:nvSpPr>
            <p:spPr>
              <a:xfrm>
                <a:off x="857224" y="3357562"/>
                <a:ext cx="3690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b="1" dirty="0" err="1" smtClean="0">
                    <a:solidFill>
                      <a:srgbClr val="00B050"/>
                    </a:solidFill>
                  </a:rPr>
                  <a:t>F</a:t>
                </a:r>
                <a:r>
                  <a:rPr lang="pl-PL" b="1" baseline="-25000" dirty="0" err="1" smtClean="0">
                    <a:solidFill>
                      <a:srgbClr val="00B050"/>
                    </a:solidFill>
                  </a:rPr>
                  <a:t>o</a:t>
                </a:r>
                <a:endParaRPr lang="pl-PL" b="1" baseline="-25000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31" name="Łuk 30"/>
              <p:cNvSpPr/>
              <p:nvPr/>
            </p:nvSpPr>
            <p:spPr>
              <a:xfrm rot="2016450">
                <a:off x="1464772" y="3250942"/>
                <a:ext cx="1296861" cy="1296274"/>
              </a:xfrm>
              <a:prstGeom prst="arc">
                <a:avLst>
                  <a:gd name="adj1" fmla="val 20152856"/>
                  <a:gd name="adj2" fmla="val 191113"/>
                </a:avLst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</p:grpSp>
      </p:grpSp>
      <p:graphicFrame>
        <p:nvGraphicFramePr>
          <p:cNvPr id="40" name="Content Placeholder 21"/>
          <p:cNvGraphicFramePr>
            <a:graphicFrameLocks noGrp="1" noChangeAspect="1"/>
          </p:cNvGraphicFramePr>
          <p:nvPr>
            <p:ph idx="10"/>
            <p:extLst>
              <p:ext uri="{D42A27DB-BD31-4B8C-83A1-F6EECF244321}">
                <p14:modId xmlns:p14="http://schemas.microsoft.com/office/powerpoint/2010/main" val="814287556"/>
              </p:ext>
            </p:extLst>
          </p:nvPr>
        </p:nvGraphicFramePr>
        <p:xfrm>
          <a:off x="5411241" y="1272371"/>
          <a:ext cx="2644351" cy="45394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6" name="Equation" r:id="rId3" imgW="761760" imgH="1307880" progId="Equation.3">
                  <p:embed/>
                </p:oleObj>
              </mc:Choice>
              <mc:Fallback>
                <p:oleObj name="Equation" r:id="rId3" imgW="761760" imgH="13078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411241" y="1272371"/>
                        <a:ext cx="2644351" cy="45394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1"/>
          <p:cNvSpPr txBox="1"/>
          <p:nvPr/>
        </p:nvSpPr>
        <p:spPr>
          <a:xfrm>
            <a:off x="8429652" y="5668963"/>
            <a:ext cx="500066" cy="285752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l-PL" sz="1400" b="1" dirty="0" smtClean="0"/>
              <a:t>x [m]</a:t>
            </a:r>
            <a:endParaRPr lang="pl-PL" sz="1400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Profil lotu skoczka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457201" y="1285876"/>
            <a:ext cx="8229600" cy="4525963"/>
            <a:chOff x="428596" y="642918"/>
            <a:chExt cx="8501122" cy="6000792"/>
          </a:xfrm>
        </p:grpSpPr>
        <p:graphicFrame>
          <p:nvGraphicFramePr>
            <p:cNvPr id="14" name="Wykres 3"/>
            <p:cNvGraphicFramePr/>
            <p:nvPr>
              <p:extLst>
                <p:ext uri="{D42A27DB-BD31-4B8C-83A1-F6EECF244321}">
                  <p14:modId xmlns:p14="http://schemas.microsoft.com/office/powerpoint/2010/main" val="1728903494"/>
                </p:ext>
              </p:extLst>
            </p:nvPr>
          </p:nvGraphicFramePr>
          <p:xfrm>
            <a:off x="428596" y="642918"/>
            <a:ext cx="8501122" cy="600079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15" name="Dowolny kształt 8"/>
            <p:cNvSpPr/>
            <p:nvPr/>
          </p:nvSpPr>
          <p:spPr>
            <a:xfrm>
              <a:off x="1225296" y="1463040"/>
              <a:ext cx="4645152" cy="3721608"/>
            </a:xfrm>
            <a:custGeom>
              <a:avLst/>
              <a:gdLst>
                <a:gd name="connsiteX0" fmla="*/ 0 w 4645152"/>
                <a:gd name="connsiteY0" fmla="*/ 0 h 3721608"/>
                <a:gd name="connsiteX1" fmla="*/ 411480 w 4645152"/>
                <a:gd name="connsiteY1" fmla="*/ 1453896 h 3721608"/>
                <a:gd name="connsiteX2" fmla="*/ 740664 w 4645152"/>
                <a:gd name="connsiteY2" fmla="*/ 2148840 h 3721608"/>
                <a:gd name="connsiteX3" fmla="*/ 1755648 w 4645152"/>
                <a:gd name="connsiteY3" fmla="*/ 2743200 h 3721608"/>
                <a:gd name="connsiteX4" fmla="*/ 3383280 w 4645152"/>
                <a:gd name="connsiteY4" fmla="*/ 3099816 h 3721608"/>
                <a:gd name="connsiteX5" fmla="*/ 3840480 w 4645152"/>
                <a:gd name="connsiteY5" fmla="*/ 3218688 h 3721608"/>
                <a:gd name="connsiteX6" fmla="*/ 4178808 w 4645152"/>
                <a:gd name="connsiteY6" fmla="*/ 3429000 h 3721608"/>
                <a:gd name="connsiteX7" fmla="*/ 4645152 w 4645152"/>
                <a:gd name="connsiteY7" fmla="*/ 3721608 h 3721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645152" h="3721608">
                  <a:moveTo>
                    <a:pt x="0" y="0"/>
                  </a:moveTo>
                  <a:cubicBezTo>
                    <a:pt x="144018" y="547878"/>
                    <a:pt x="288036" y="1095756"/>
                    <a:pt x="411480" y="1453896"/>
                  </a:cubicBezTo>
                  <a:cubicBezTo>
                    <a:pt x="534924" y="1812036"/>
                    <a:pt x="516636" y="1933956"/>
                    <a:pt x="740664" y="2148840"/>
                  </a:cubicBezTo>
                  <a:cubicBezTo>
                    <a:pt x="964692" y="2363724"/>
                    <a:pt x="1315212" y="2584704"/>
                    <a:pt x="1755648" y="2743200"/>
                  </a:cubicBezTo>
                  <a:cubicBezTo>
                    <a:pt x="2196084" y="2901696"/>
                    <a:pt x="3035808" y="3020568"/>
                    <a:pt x="3383280" y="3099816"/>
                  </a:cubicBezTo>
                  <a:cubicBezTo>
                    <a:pt x="3730752" y="3179064"/>
                    <a:pt x="3707892" y="3163824"/>
                    <a:pt x="3840480" y="3218688"/>
                  </a:cubicBezTo>
                  <a:cubicBezTo>
                    <a:pt x="3973068" y="3273552"/>
                    <a:pt x="4178808" y="3429000"/>
                    <a:pt x="4178808" y="3429000"/>
                  </a:cubicBezTo>
                  <a:lnTo>
                    <a:pt x="4645152" y="3721608"/>
                  </a:lnTo>
                </a:path>
              </a:pathLst>
            </a:custGeom>
            <a:ln w="38100">
              <a:solidFill>
                <a:srgbClr val="00B05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Papierowe samoloty - GRA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pl-PL" dirty="0" smtClean="0">
                <a:hlinkClick r:id="rId2"/>
              </a:rPr>
              <a:t>http://www.iqpied.com/skill/flying/the-paper-plane.html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domowe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 smtClean="0"/>
              <a:t>Wytłumacz, dlaczego na samolot działa</a:t>
            </a:r>
            <a:r>
              <a:rPr lang="pl-PL" dirty="0" smtClean="0"/>
              <a:t>: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pl-PL" dirty="0" smtClean="0"/>
              <a:t>siła </a:t>
            </a:r>
            <a:r>
              <a:rPr lang="pl-PL" dirty="0" smtClean="0"/>
              <a:t>nośna, </a:t>
            </a:r>
            <a:endParaRPr lang="pl-PL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pl-PL" dirty="0" smtClean="0"/>
              <a:t>siła </a:t>
            </a:r>
            <a:r>
              <a:rPr lang="pl-PL" dirty="0" smtClean="0"/>
              <a:t>grawitacji, </a:t>
            </a:r>
            <a:endParaRPr lang="pl-PL" dirty="0" smtClean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pl-PL" dirty="0" smtClean="0"/>
              <a:t>siła </a:t>
            </a:r>
            <a:r>
              <a:rPr lang="pl-PL" dirty="0" smtClean="0"/>
              <a:t>oporu ruchu.</a:t>
            </a:r>
          </a:p>
          <a:p>
            <a:pPr lvl="0"/>
            <a:r>
              <a:rPr lang="pl-PL" dirty="0" smtClean="0"/>
              <a:t>Zadanie powtórzeniowe: Boeing 757, </a:t>
            </a:r>
            <a:br>
              <a:rPr lang="pl-PL" dirty="0" smtClean="0"/>
            </a:br>
            <a:r>
              <a:rPr lang="pl-PL" dirty="0" smtClean="0"/>
              <a:t>rozwiązywane na następnej lekcji na ocenę!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Boeing 757</a:t>
            </a:r>
            <a:endParaRPr lang="pl-PL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1" y="1285876"/>
            <a:ext cx="3394719" cy="4525963"/>
          </a:xfrm>
        </p:spPr>
        <p:txBody>
          <a:bodyPr anchor="b"/>
          <a:lstStyle/>
          <a:p>
            <a:r>
              <a:rPr lang="pl-PL" sz="1600" b="1" dirty="0" smtClean="0"/>
              <a:t>Masa własna samolotu</a:t>
            </a:r>
            <a:r>
              <a:rPr lang="pl-PL" sz="1600" dirty="0" smtClean="0"/>
              <a:t>: </a:t>
            </a:r>
            <a:br>
              <a:rPr lang="pl-PL" sz="1600" dirty="0" smtClean="0"/>
            </a:br>
            <a:r>
              <a:rPr lang="pl-PL" sz="1600" dirty="0" smtClean="0"/>
              <a:t>57 840 kg</a:t>
            </a:r>
            <a:br>
              <a:rPr lang="pl-PL" sz="1600" dirty="0" smtClean="0"/>
            </a:br>
            <a:r>
              <a:rPr lang="pl-PL" sz="1600" b="1" dirty="0" smtClean="0"/>
              <a:t>Załoga</a:t>
            </a:r>
            <a:r>
              <a:rPr lang="pl-PL" sz="1600" dirty="0" smtClean="0"/>
              <a:t>: 4 osoby</a:t>
            </a:r>
            <a:br>
              <a:rPr lang="pl-PL" sz="1600" dirty="0" smtClean="0"/>
            </a:br>
            <a:r>
              <a:rPr lang="pl-PL" sz="1600" b="1" dirty="0" smtClean="0"/>
              <a:t>Ilość miejsc</a:t>
            </a:r>
            <a:r>
              <a:rPr lang="pl-PL" sz="1600" dirty="0" smtClean="0"/>
              <a:t>: 200</a:t>
            </a:r>
            <a:br>
              <a:rPr lang="pl-PL" sz="1600" dirty="0" smtClean="0"/>
            </a:br>
            <a:r>
              <a:rPr lang="pl-PL" sz="1600" b="1" dirty="0" smtClean="0"/>
              <a:t>Prędkość przelotowa</a:t>
            </a:r>
            <a:r>
              <a:rPr lang="pl-PL" sz="1600" dirty="0" smtClean="0"/>
              <a:t>: </a:t>
            </a:r>
            <a:br>
              <a:rPr lang="pl-PL" sz="1600" dirty="0" smtClean="0"/>
            </a:br>
            <a:r>
              <a:rPr lang="pl-PL" sz="1600" dirty="0" smtClean="0"/>
              <a:t>850 km/h</a:t>
            </a:r>
            <a:br>
              <a:rPr lang="pl-PL" sz="1600" dirty="0" smtClean="0"/>
            </a:br>
            <a:r>
              <a:rPr lang="pl-PL" sz="1600" b="1" dirty="0" smtClean="0"/>
              <a:t>Pułap</a:t>
            </a:r>
            <a:r>
              <a:rPr lang="pl-PL" sz="1600" dirty="0" smtClean="0"/>
              <a:t>: 12 800 m</a:t>
            </a:r>
            <a:br>
              <a:rPr lang="pl-PL" sz="1600" dirty="0" smtClean="0"/>
            </a:br>
            <a:r>
              <a:rPr lang="pl-PL" sz="1600" b="1" dirty="0" smtClean="0"/>
              <a:t>Maksymalna ilość paliwa</a:t>
            </a:r>
            <a:r>
              <a:rPr lang="pl-PL" sz="1600" dirty="0" smtClean="0"/>
              <a:t>: </a:t>
            </a:r>
            <a:br>
              <a:rPr lang="pl-PL" sz="1600" dirty="0" smtClean="0"/>
            </a:br>
            <a:r>
              <a:rPr lang="pl-PL" sz="1600" dirty="0" smtClean="0"/>
              <a:t>43 490 litrów</a:t>
            </a:r>
            <a:br>
              <a:rPr lang="pl-PL" sz="1600" dirty="0" smtClean="0"/>
            </a:br>
            <a:r>
              <a:rPr lang="pl-PL" sz="1600" b="1" dirty="0" smtClean="0"/>
              <a:t>Zasięg</a:t>
            </a:r>
            <a:r>
              <a:rPr lang="pl-PL" sz="1600" dirty="0" smtClean="0"/>
              <a:t>: 7 222 km + </a:t>
            </a:r>
            <a:br>
              <a:rPr lang="pl-PL" sz="1600" dirty="0" smtClean="0"/>
            </a:br>
            <a:r>
              <a:rPr lang="pl-PL" sz="1600" spc="-20" dirty="0" smtClean="0"/>
              <a:t>+0.01 x (masa całkowita – masa własna)</a:t>
            </a: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1600" b="1" dirty="0" smtClean="0"/>
              <a:t>Napęd</a:t>
            </a:r>
            <a:r>
              <a:rPr lang="pl-PL" sz="1600" dirty="0" smtClean="0"/>
              <a:t>: 2 x Rolls-</a:t>
            </a:r>
            <a:r>
              <a:rPr lang="pl-PL" sz="1600" dirty="0" err="1" smtClean="0"/>
              <a:t>Royce</a:t>
            </a:r>
            <a:r>
              <a:rPr lang="pl-PL" sz="1600" dirty="0" smtClean="0"/>
              <a:t> RB211</a:t>
            </a:r>
            <a:endParaRPr lang="pl-PL" sz="1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0"/>
          </p:nvPr>
        </p:nvSpPr>
        <p:spPr>
          <a:xfrm>
            <a:off x="3851920" y="1285876"/>
            <a:ext cx="4834881" cy="4525963"/>
          </a:xfrm>
        </p:spPr>
        <p:txBody>
          <a:bodyPr anchor="b"/>
          <a:lstStyle/>
          <a:p>
            <a:pPr>
              <a:spcBef>
                <a:spcPts val="0"/>
              </a:spcBef>
            </a:pPr>
            <a:r>
              <a:rPr lang="pl-PL" sz="1400" dirty="0"/>
              <a:t>Samolot Boeing 757 z Nowego Jorku do Paryża (5 845 km) startuje z lotniska ze 160 pasażerami na pokładzie. </a:t>
            </a:r>
            <a:endParaRPr lang="pl-PL" sz="1400" dirty="0" smtClean="0"/>
          </a:p>
          <a:p>
            <a:pPr marL="342900" indent="-342900">
              <a:spcBef>
                <a:spcPts val="0"/>
              </a:spcBef>
              <a:buAutoNum type="alphaLcParenR"/>
            </a:pPr>
            <a:r>
              <a:rPr lang="pl-PL" sz="1400" dirty="0" smtClean="0"/>
              <a:t>Oblicz </a:t>
            </a:r>
            <a:r>
              <a:rPr lang="pl-PL" sz="1400" dirty="0"/>
              <a:t>masę całkowitą samolotu. Przyjmij, że jedna osoba wraz z bagażem waży średnio 80 kg. </a:t>
            </a:r>
            <a:endParaRPr lang="pl-PL" sz="1400" dirty="0" smtClean="0"/>
          </a:p>
          <a:p>
            <a:pPr marL="342900" indent="-342900">
              <a:spcBef>
                <a:spcPts val="0"/>
              </a:spcBef>
              <a:buAutoNum type="alphaLcParenR"/>
            </a:pPr>
            <a:r>
              <a:rPr lang="pl-PL" sz="1400" dirty="0" smtClean="0"/>
              <a:t>Oblicz </a:t>
            </a:r>
            <a:r>
              <a:rPr lang="pl-PL" sz="1400" dirty="0"/>
              <a:t>zasięg tego samolotu. </a:t>
            </a:r>
            <a:endParaRPr lang="pl-PL" sz="1400" dirty="0" smtClean="0"/>
          </a:p>
          <a:p>
            <a:pPr marL="342900" indent="-342900">
              <a:spcBef>
                <a:spcPts val="0"/>
              </a:spcBef>
              <a:buAutoNum type="alphaLcParenR"/>
            </a:pPr>
            <a:r>
              <a:rPr lang="pl-PL" sz="1400" dirty="0" smtClean="0"/>
              <a:t>Oblicz</a:t>
            </a:r>
            <a:r>
              <a:rPr lang="pl-PL" sz="1400" dirty="0"/>
              <a:t>, ile ten samolot zużyje paliwa na kilometr lotu. </a:t>
            </a:r>
            <a:endParaRPr lang="pl-PL" sz="1400" dirty="0" smtClean="0"/>
          </a:p>
          <a:p>
            <a:pPr marL="342900" indent="-342900">
              <a:spcBef>
                <a:spcPts val="0"/>
              </a:spcBef>
              <a:buAutoNum type="alphaLcParenR"/>
            </a:pPr>
            <a:r>
              <a:rPr lang="pl-PL" sz="1400" dirty="0" smtClean="0"/>
              <a:t>Oblicz</a:t>
            </a:r>
            <a:r>
              <a:rPr lang="pl-PL" sz="1400" dirty="0"/>
              <a:t>, jaką minimalną ilość paliwa potrzebuje ten samolot, aby dolecieć do celu. </a:t>
            </a:r>
            <a:endParaRPr lang="pl-PL" sz="1400" dirty="0" smtClean="0"/>
          </a:p>
          <a:p>
            <a:pPr marL="342900" indent="-342900">
              <a:spcBef>
                <a:spcPts val="0"/>
              </a:spcBef>
              <a:buAutoNum type="alphaLcParenR"/>
            </a:pPr>
            <a:r>
              <a:rPr lang="pl-PL" sz="1400" dirty="0" smtClean="0"/>
              <a:t>Narysuj </a:t>
            </a:r>
            <a:r>
              <a:rPr lang="pl-PL" sz="1400" dirty="0"/>
              <a:t>siły działające na samolot: siłę przyciągania ziemskiego, siłę nośną, siłę ciągu silników, siłę</a:t>
            </a:r>
            <a:br>
              <a:rPr lang="pl-PL" sz="1400" dirty="0"/>
            </a:br>
            <a:r>
              <a:rPr lang="pl-PL" sz="1400" dirty="0"/>
              <a:t>oporów ruchu oraz wypadkową siłę. </a:t>
            </a:r>
            <a:endParaRPr lang="pl-PL" sz="1400" dirty="0" smtClean="0"/>
          </a:p>
          <a:p>
            <a:pPr marL="342900" indent="-342900">
              <a:spcBef>
                <a:spcPts val="0"/>
              </a:spcBef>
              <a:buAutoNum type="alphaLcParenR"/>
            </a:pPr>
            <a:r>
              <a:rPr lang="pl-PL" sz="1400" dirty="0" smtClean="0"/>
              <a:t>Oblicz </a:t>
            </a:r>
            <a:r>
              <a:rPr lang="pl-PL" sz="1400" dirty="0"/>
              <a:t>przyspieszenie samolotu, jeśli porusza się on ruchem jednostajnie przyspieszonym i po pierwszych 3 sekundach startu uzyskał prędkość 30 km/h </a:t>
            </a:r>
            <a:endParaRPr lang="pl-PL" sz="1400" dirty="0" smtClean="0"/>
          </a:p>
          <a:p>
            <a:pPr marL="342900" indent="-342900">
              <a:spcBef>
                <a:spcPts val="0"/>
              </a:spcBef>
              <a:buAutoNum type="alphaLcParenR"/>
            </a:pPr>
            <a:r>
              <a:rPr lang="pl-PL" sz="1400" dirty="0" smtClean="0"/>
              <a:t>Oblicz </a:t>
            </a:r>
            <a:r>
              <a:rPr lang="pl-PL" sz="1400" dirty="0"/>
              <a:t>wypadkową siłę działającą na samolot. </a:t>
            </a:r>
            <a:endParaRPr lang="pl-PL" sz="1400" dirty="0" smtClean="0"/>
          </a:p>
          <a:p>
            <a:pPr marL="342900" indent="-342900">
              <a:spcBef>
                <a:spcPts val="0"/>
              </a:spcBef>
              <a:buAutoNum type="alphaLcParenR"/>
            </a:pPr>
            <a:r>
              <a:rPr lang="pl-PL" sz="1400" dirty="0" smtClean="0"/>
              <a:t>Oblicz </a:t>
            </a:r>
            <a:r>
              <a:rPr lang="pl-PL" sz="1400" dirty="0"/>
              <a:t>siłę ciągu silników, jeśli siła oporu przy starcie wynosi 10 </a:t>
            </a:r>
            <a:r>
              <a:rPr lang="pl-PL" sz="1400" dirty="0" err="1"/>
              <a:t>kN</a:t>
            </a:r>
            <a:r>
              <a:rPr lang="pl-PL" sz="1400" dirty="0"/>
              <a:t>. </a:t>
            </a:r>
            <a:endParaRPr lang="pl-PL" sz="1400" dirty="0" smtClean="0"/>
          </a:p>
          <a:p>
            <a:pPr marL="342900" indent="-342900">
              <a:spcBef>
                <a:spcPts val="0"/>
              </a:spcBef>
              <a:buAutoNum type="alphaLcParenR"/>
            </a:pPr>
            <a:r>
              <a:rPr lang="pl-PL" sz="1400" dirty="0" smtClean="0"/>
              <a:t>Oblicz</a:t>
            </a:r>
            <a:r>
              <a:rPr lang="pl-PL" sz="1400" dirty="0"/>
              <a:t>, jaka musi być wartość siły nośnej tego samolotu podczas lotu</a:t>
            </a:r>
            <a:r>
              <a:rPr lang="pl-PL" sz="1400" dirty="0" smtClean="0"/>
              <a:t>.</a:t>
            </a:r>
            <a:endParaRPr lang="en-US" sz="1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705" y="1298944"/>
            <a:ext cx="2636143" cy="14425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93766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FIZYKA_4ciep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0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2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3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4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5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6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7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8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9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20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21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22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23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24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25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26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27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28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0.xml><?xml version="1.0" encoding="utf-8"?>
<a:theme xmlns:a="http://schemas.openxmlformats.org/drawingml/2006/main" name="29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30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31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3.xml><?xml version="1.0" encoding="utf-8"?>
<a:theme xmlns:a="http://schemas.openxmlformats.org/drawingml/2006/main" name="32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4.xml><?xml version="1.0" encoding="utf-8"?>
<a:theme xmlns:a="http://schemas.openxmlformats.org/drawingml/2006/main" name="33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5.xml><?xml version="1.0" encoding="utf-8"?>
<a:theme xmlns:a="http://schemas.openxmlformats.org/drawingml/2006/main" name="34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6.xml><?xml version="1.0" encoding="utf-8"?>
<a:theme xmlns:a="http://schemas.openxmlformats.org/drawingml/2006/main" name="35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7.xml><?xml version="1.0" encoding="utf-8"?>
<a:theme xmlns:a="http://schemas.openxmlformats.org/drawingml/2006/main" name="36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8.xml><?xml version="1.0" encoding="utf-8"?>
<a:theme xmlns:a="http://schemas.openxmlformats.org/drawingml/2006/main" name="37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9.xml><?xml version="1.0" encoding="utf-8"?>
<a:theme xmlns:a="http://schemas.openxmlformats.org/drawingml/2006/main" name="38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0.xml><?xml version="1.0" encoding="utf-8"?>
<a:theme xmlns:a="http://schemas.openxmlformats.org/drawingml/2006/main" name="39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1.xml><?xml version="1.0" encoding="utf-8"?>
<a:theme xmlns:a="http://schemas.openxmlformats.org/drawingml/2006/main" name="40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2.xml><?xml version="1.0" encoding="utf-8"?>
<a:theme xmlns:a="http://schemas.openxmlformats.org/drawingml/2006/main" name="41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3.xml><?xml version="1.0" encoding="utf-8"?>
<a:theme xmlns:a="http://schemas.openxmlformats.org/drawingml/2006/main" name="43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4.xml><?xml version="1.0" encoding="utf-8"?>
<a:theme xmlns:a="http://schemas.openxmlformats.org/drawingml/2006/main" name="44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5.xml><?xml version="1.0" encoding="utf-8"?>
<a:theme xmlns:a="http://schemas.openxmlformats.org/drawingml/2006/main" name="45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6.xml><?xml version="1.0" encoding="utf-8"?>
<a:theme xmlns:a="http://schemas.openxmlformats.org/drawingml/2006/main" name="46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7.xml><?xml version="1.0" encoding="utf-8"?>
<a:theme xmlns:a="http://schemas.openxmlformats.org/drawingml/2006/main" name="47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8.xml><?xml version="1.0" encoding="utf-8"?>
<a:theme xmlns:a="http://schemas.openxmlformats.org/drawingml/2006/main" name="48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9.xml><?xml version="1.0" encoding="utf-8"?>
<a:theme xmlns:a="http://schemas.openxmlformats.org/drawingml/2006/main" name="49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0.xml><?xml version="1.0" encoding="utf-8"?>
<a:theme xmlns:a="http://schemas.openxmlformats.org/drawingml/2006/main" name="50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1.xml><?xml version="1.0" encoding="utf-8"?>
<a:theme xmlns:a="http://schemas.openxmlformats.org/drawingml/2006/main" name="51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2.xml><?xml version="1.0" encoding="utf-8"?>
<a:theme xmlns:a="http://schemas.openxmlformats.org/drawingml/2006/main" name="52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3.xml><?xml version="1.0" encoding="utf-8"?>
<a:theme xmlns:a="http://schemas.openxmlformats.org/drawingml/2006/main" name="53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4.xml><?xml version="1.0" encoding="utf-8"?>
<a:theme xmlns:a="http://schemas.openxmlformats.org/drawingml/2006/main" name="54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5.xml><?xml version="1.0" encoding="utf-8"?>
<a:theme xmlns:a="http://schemas.openxmlformats.org/drawingml/2006/main" name="55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6.xml><?xml version="1.0" encoding="utf-8"?>
<a:theme xmlns:a="http://schemas.openxmlformats.org/drawingml/2006/main" name="56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7.xml><?xml version="1.0" encoding="utf-8"?>
<a:theme xmlns:a="http://schemas.openxmlformats.org/drawingml/2006/main" name="58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8.xml><?xml version="1.0" encoding="utf-8"?>
<a:theme xmlns:a="http://schemas.openxmlformats.org/drawingml/2006/main" name="60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9.xml><?xml version="1.0" encoding="utf-8"?>
<a:theme xmlns:a="http://schemas.openxmlformats.org/drawingml/2006/main" name="61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0.xml><?xml version="1.0" encoding="utf-8"?>
<a:theme xmlns:a="http://schemas.openxmlformats.org/drawingml/2006/main" name="62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1.xml><?xml version="1.0" encoding="utf-8"?>
<a:theme xmlns:a="http://schemas.openxmlformats.org/drawingml/2006/main" name="63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2.xml><?xml version="1.0" encoding="utf-8"?>
<a:theme xmlns:a="http://schemas.openxmlformats.org/drawingml/2006/main" name="64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3.xml><?xml version="1.0" encoding="utf-8"?>
<a:theme xmlns:a="http://schemas.openxmlformats.org/drawingml/2006/main" name="65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4.xml><?xml version="1.0" encoding="utf-8"?>
<a:theme xmlns:a="http://schemas.openxmlformats.org/drawingml/2006/main" name="66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5.xml><?xml version="1.0" encoding="utf-8"?>
<a:theme xmlns:a="http://schemas.openxmlformats.org/drawingml/2006/main" name="59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6.xml><?xml version="1.0" encoding="utf-8"?>
<a:theme xmlns:a="http://schemas.openxmlformats.org/drawingml/2006/main" name="67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7.xml><?xml version="1.0" encoding="utf-8"?>
<a:theme xmlns:a="http://schemas.openxmlformats.org/drawingml/2006/main" name="68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8.xml><?xml version="1.0" encoding="utf-8"?>
<a:theme xmlns:a="http://schemas.openxmlformats.org/drawingml/2006/main" name="69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9.xml><?xml version="1.0" encoding="utf-8"?>
<a:theme xmlns:a="http://schemas.openxmlformats.org/drawingml/2006/main" name="70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0.xml><?xml version="1.0" encoding="utf-8"?>
<a:theme xmlns:a="http://schemas.openxmlformats.org/drawingml/2006/main" name="71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1.xml><?xml version="1.0" encoding="utf-8"?>
<a:theme xmlns:a="http://schemas.openxmlformats.org/drawingml/2006/main" name="72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2.xml><?xml version="1.0" encoding="utf-8"?>
<a:theme xmlns:a="http://schemas.openxmlformats.org/drawingml/2006/main" name="73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3.xml><?xml version="1.0" encoding="utf-8"?>
<a:theme xmlns:a="http://schemas.openxmlformats.org/drawingml/2006/main" name="74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4.xml><?xml version="1.0" encoding="utf-8"?>
<a:theme xmlns:a="http://schemas.openxmlformats.org/drawingml/2006/main" name="76_zFIZYKA_5mechani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zFIZYKA_4cieplo</Template>
  <TotalTime>448</TotalTime>
  <Words>1550</Words>
  <Application>Microsoft Office PowerPoint</Application>
  <PresentationFormat>On-screen Show (4:3)</PresentationFormat>
  <Paragraphs>491</Paragraphs>
  <Slides>98</Slides>
  <Notes>1</Notes>
  <HiddenSlides>0</HiddenSlides>
  <MMClips>4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74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98</vt:i4>
      </vt:variant>
    </vt:vector>
  </HeadingPairs>
  <TitlesOfParts>
    <vt:vector size="181" baseType="lpstr">
      <vt:lpstr>宋体</vt:lpstr>
      <vt:lpstr>Arial</vt:lpstr>
      <vt:lpstr>Calibri</vt:lpstr>
      <vt:lpstr>Courier New</vt:lpstr>
      <vt:lpstr>Symbol</vt:lpstr>
      <vt:lpstr>Times New Roman</vt:lpstr>
      <vt:lpstr>Wingdings</vt:lpstr>
      <vt:lpstr>zFIZYKA_4cieplo</vt:lpstr>
      <vt:lpstr>zFIZYKA_5mechanika</vt:lpstr>
      <vt:lpstr>1_zFIZYKA_5mechanika</vt:lpstr>
      <vt:lpstr>2_zFIZYKA_5mechanika</vt:lpstr>
      <vt:lpstr>3_zFIZYKA_5mechanika</vt:lpstr>
      <vt:lpstr>4_zFIZYKA_5mechanika</vt:lpstr>
      <vt:lpstr>5_zFIZYKA_5mechanika</vt:lpstr>
      <vt:lpstr>6_zFIZYKA_5mechanika</vt:lpstr>
      <vt:lpstr>7_zFIZYKA_5mechanika</vt:lpstr>
      <vt:lpstr>8_zFIZYKA_5mechanika</vt:lpstr>
      <vt:lpstr>9_zFIZYKA_5mechanika</vt:lpstr>
      <vt:lpstr>10_zFIZYKA_5mechanika</vt:lpstr>
      <vt:lpstr>12_zFIZYKA_5mechanika</vt:lpstr>
      <vt:lpstr>13_zFIZYKA_5mechanika</vt:lpstr>
      <vt:lpstr>14_zFIZYKA_5mechanika</vt:lpstr>
      <vt:lpstr>15_zFIZYKA_5mechanika</vt:lpstr>
      <vt:lpstr>16_zFIZYKA_5mechanika</vt:lpstr>
      <vt:lpstr>17_zFIZYKA_5mechanika</vt:lpstr>
      <vt:lpstr>18_zFIZYKA_5mechanika</vt:lpstr>
      <vt:lpstr>19_zFIZYKA_5mechanika</vt:lpstr>
      <vt:lpstr>20_zFIZYKA_5mechanika</vt:lpstr>
      <vt:lpstr>21_zFIZYKA_5mechanika</vt:lpstr>
      <vt:lpstr>22_zFIZYKA_5mechanika</vt:lpstr>
      <vt:lpstr>23_zFIZYKA_5mechanika</vt:lpstr>
      <vt:lpstr>24_zFIZYKA_5mechanika</vt:lpstr>
      <vt:lpstr>25_zFIZYKA_5mechanika</vt:lpstr>
      <vt:lpstr>26_zFIZYKA_5mechanika</vt:lpstr>
      <vt:lpstr>27_zFIZYKA_5mechanika</vt:lpstr>
      <vt:lpstr>28_zFIZYKA_5mechanika</vt:lpstr>
      <vt:lpstr>29_zFIZYKA_5mechanika</vt:lpstr>
      <vt:lpstr>30_zFIZYKA_5mechanika</vt:lpstr>
      <vt:lpstr>31_zFIZYKA_5mechanika</vt:lpstr>
      <vt:lpstr>32_zFIZYKA_5mechanika</vt:lpstr>
      <vt:lpstr>33_zFIZYKA_5mechanika</vt:lpstr>
      <vt:lpstr>34_zFIZYKA_5mechanika</vt:lpstr>
      <vt:lpstr>35_zFIZYKA_5mechanika</vt:lpstr>
      <vt:lpstr>36_zFIZYKA_5mechanika</vt:lpstr>
      <vt:lpstr>37_zFIZYKA_5mechanika</vt:lpstr>
      <vt:lpstr>38_zFIZYKA_5mechanika</vt:lpstr>
      <vt:lpstr>39_zFIZYKA_5mechanika</vt:lpstr>
      <vt:lpstr>40_zFIZYKA_5mechanika</vt:lpstr>
      <vt:lpstr>41_zFIZYKA_5mechanika</vt:lpstr>
      <vt:lpstr>43_zFIZYKA_5mechanika</vt:lpstr>
      <vt:lpstr>44_zFIZYKA_5mechanika</vt:lpstr>
      <vt:lpstr>45_zFIZYKA_5mechanika</vt:lpstr>
      <vt:lpstr>46_zFIZYKA_5mechanika</vt:lpstr>
      <vt:lpstr>47_zFIZYKA_5mechanika</vt:lpstr>
      <vt:lpstr>48_zFIZYKA_5mechanika</vt:lpstr>
      <vt:lpstr>49_zFIZYKA_5mechanika</vt:lpstr>
      <vt:lpstr>50_zFIZYKA_5mechanika</vt:lpstr>
      <vt:lpstr>51_zFIZYKA_5mechanika</vt:lpstr>
      <vt:lpstr>52_zFIZYKA_5mechanika</vt:lpstr>
      <vt:lpstr>53_zFIZYKA_5mechanika</vt:lpstr>
      <vt:lpstr>54_zFIZYKA_5mechanika</vt:lpstr>
      <vt:lpstr>55_zFIZYKA_5mechanika</vt:lpstr>
      <vt:lpstr>56_zFIZYKA_5mechanika</vt:lpstr>
      <vt:lpstr>58_zFIZYKA_5mechanika</vt:lpstr>
      <vt:lpstr>60_zFIZYKA_5mechanika</vt:lpstr>
      <vt:lpstr>61_zFIZYKA_5mechanika</vt:lpstr>
      <vt:lpstr>62_zFIZYKA_5mechanika</vt:lpstr>
      <vt:lpstr>63_zFIZYKA_5mechanika</vt:lpstr>
      <vt:lpstr>64_zFIZYKA_5mechanika</vt:lpstr>
      <vt:lpstr>65_zFIZYKA_5mechanika</vt:lpstr>
      <vt:lpstr>66_zFIZYKA_5mechanika</vt:lpstr>
      <vt:lpstr>59_zFIZYKA_5mechanika</vt:lpstr>
      <vt:lpstr>67_zFIZYKA_5mechanika</vt:lpstr>
      <vt:lpstr>68_zFIZYKA_5mechanika</vt:lpstr>
      <vt:lpstr>69_zFIZYKA_5mechanika</vt:lpstr>
      <vt:lpstr>70_zFIZYKA_5mechanika</vt:lpstr>
      <vt:lpstr>71_zFIZYKA_5mechanika</vt:lpstr>
      <vt:lpstr>72_zFIZYKA_5mechanika</vt:lpstr>
      <vt:lpstr>73_zFIZYKA_5mechanika</vt:lpstr>
      <vt:lpstr>74_zFIZYKA_5mechanika</vt:lpstr>
      <vt:lpstr>76_zFIZYKA_5mechanika</vt:lpstr>
      <vt:lpstr>Równanie</vt:lpstr>
      <vt:lpstr>Equation</vt:lpstr>
      <vt:lpstr>Język fizyki</vt:lpstr>
      <vt:lpstr>Wielkość fizyczna: symbol</vt:lpstr>
      <vt:lpstr>Wielkość fizyczna: wartość</vt:lpstr>
      <vt:lpstr>Wielkość fizyczna: jednostka</vt:lpstr>
      <vt:lpstr>Wielkość fizyczna skalarna</vt:lpstr>
      <vt:lpstr>Wielkość fizyczna wektorowa</vt:lpstr>
      <vt:lpstr>Jednostki układu SI</vt:lpstr>
      <vt:lpstr>Przedrostki</vt:lpstr>
      <vt:lpstr>Niepewność pomiarowa</vt:lpstr>
      <vt:lpstr>Objętość prostopadłościanu  w fizyce</vt:lpstr>
      <vt:lpstr>Zadanie domowe</vt:lpstr>
      <vt:lpstr>Podróże Kapitana Cooka</vt:lpstr>
      <vt:lpstr>Podróże Kapitana Cooka</vt:lpstr>
      <vt:lpstr>Podróże Kapitana Cooka - film</vt:lpstr>
      <vt:lpstr>Czas t</vt:lpstr>
      <vt:lpstr>Położenie, droga i odległość</vt:lpstr>
      <vt:lpstr>Położenie, droga i odległość</vt:lpstr>
      <vt:lpstr>Położenie, droga i odległość</vt:lpstr>
      <vt:lpstr>Prędkość v</vt:lpstr>
      <vt:lpstr>Prędkość V w fizyce</vt:lpstr>
      <vt:lpstr>Mierzymy prędkość</vt:lpstr>
      <vt:lpstr>Nowe pojęcia</vt:lpstr>
      <vt:lpstr>Dokąd na wakacje? Ruch  jednostajny prostoliniowy i ruch zmienny</vt:lpstr>
      <vt:lpstr>Powtórka</vt:lpstr>
      <vt:lpstr>PowerPoint Presentation</vt:lpstr>
      <vt:lpstr>Ruch jednostajny prostoliniowy</vt:lpstr>
      <vt:lpstr>Ruch jednostajny prostoliniowy</vt:lpstr>
      <vt:lpstr>Ruch zmienny</vt:lpstr>
      <vt:lpstr>Jedziemy na wakacje</vt:lpstr>
      <vt:lpstr>Prędkość chwilowa  a prędkość średnia</vt:lpstr>
      <vt:lpstr>Prędkość chwilowa  a prędkość średnia</vt:lpstr>
      <vt:lpstr>Nowe pojęcia</vt:lpstr>
      <vt:lpstr>Zadanie domowe</vt:lpstr>
      <vt:lpstr>PowerPoint Presentation</vt:lpstr>
      <vt:lpstr>Wyścigi Grand Prix Ruch zmienny: Ruch jednostajnie przyspieszony</vt:lpstr>
      <vt:lpstr>Przyspieszenie</vt:lpstr>
      <vt:lpstr>Ruch jednostajnie przyspieszony</vt:lpstr>
      <vt:lpstr>Ruch jednostajnie przyspieszony</vt:lpstr>
      <vt:lpstr>Wyścigi Grand Prix</vt:lpstr>
      <vt:lpstr>Zależność prędkości od czasu</vt:lpstr>
      <vt:lpstr>Przeliczanie jednostek</vt:lpstr>
      <vt:lpstr>Zadanie domowe</vt:lpstr>
      <vt:lpstr>Dlaczego nie można przejść przez ścianę? Siły. Pierwsza i trzecia zasada dynamiki Newtona.</vt:lpstr>
      <vt:lpstr>Siły</vt:lpstr>
      <vt:lpstr>Siła</vt:lpstr>
      <vt:lpstr>Siła oddziaływania grawitacyjnego</vt:lpstr>
      <vt:lpstr>Siły pomiędzy ciałami</vt:lpstr>
      <vt:lpstr>Siła a ruch</vt:lpstr>
      <vt:lpstr>Pierwsza zasada dynamiki Newtona</vt:lpstr>
      <vt:lpstr>Pierwsza zasada dynamiki Newtona</vt:lpstr>
      <vt:lpstr>Pierwsza zasada dynamiki Newtona</vt:lpstr>
      <vt:lpstr>Trzecia zasada dynamiki Newtona</vt:lpstr>
      <vt:lpstr>Trzecia zasada dynamiki</vt:lpstr>
      <vt:lpstr>Mocne głowy</vt:lpstr>
      <vt:lpstr>Zadanie</vt:lpstr>
      <vt:lpstr>Jak pies z kotem. Druga zasada dynamiki Newtona.</vt:lpstr>
      <vt:lpstr>Druga zasada dynamiki Newtona</vt:lpstr>
      <vt:lpstr>Druga zasada dynamiki Newtona</vt:lpstr>
      <vt:lpstr>Siła</vt:lpstr>
      <vt:lpstr>Zadanie 1</vt:lpstr>
      <vt:lpstr>Likaony kontra Lwy</vt:lpstr>
      <vt:lpstr>Likaony kontra Lwy</vt:lpstr>
      <vt:lpstr>Zadanie 2.</vt:lpstr>
      <vt:lpstr>Siła ciążenia</vt:lpstr>
      <vt:lpstr>Podsumowanie</vt:lpstr>
      <vt:lpstr>Zadanie domowe</vt:lpstr>
      <vt:lpstr>Jak mocno przyciąga Ziemia? Wyznaczanie przyspieszenia ziemskiego.</vt:lpstr>
      <vt:lpstr>Powtórka - prawda czy fałsz?</vt:lpstr>
      <vt:lpstr>Doświadczenie 1.</vt:lpstr>
      <vt:lpstr>Doświadczenie 1.</vt:lpstr>
      <vt:lpstr>Doświadczenie 2</vt:lpstr>
      <vt:lpstr>Zagadka</vt:lpstr>
      <vt:lpstr>Rozwiązanie</vt:lpstr>
      <vt:lpstr>Doświadczenie 3.</vt:lpstr>
      <vt:lpstr>Doświadczenie 3.</vt:lpstr>
      <vt:lpstr>Zadanie domowe</vt:lpstr>
      <vt:lpstr>Gimli Glider  Opory ruchu</vt:lpstr>
      <vt:lpstr>Doświadczenie 1.</vt:lpstr>
      <vt:lpstr>Doświadczenie 2. Ruch po podłożu o różnej gładkości</vt:lpstr>
      <vt:lpstr>Siła tarcia</vt:lpstr>
      <vt:lpstr>Doświadczenie 3.</vt:lpstr>
      <vt:lpstr>Doświadczenie 4. Spadek swobodny kartki papieru</vt:lpstr>
      <vt:lpstr>Siła oporu powietrza</vt:lpstr>
      <vt:lpstr>Siły oporów ruchu</vt:lpstr>
      <vt:lpstr>Gimli Glider</vt:lpstr>
      <vt:lpstr>Gimli Glider - film</vt:lpstr>
      <vt:lpstr>Zadanie domowe</vt:lpstr>
      <vt:lpstr>Obliczamy trajektorię lotu.</vt:lpstr>
      <vt:lpstr>Lot samolotu pasażerskiego</vt:lpstr>
      <vt:lpstr>Awaria silników</vt:lpstr>
      <vt:lpstr>Szybowanie</vt:lpstr>
      <vt:lpstr>Wingsuit Flying – film</vt:lpstr>
      <vt:lpstr>Profil lotu skoczka</vt:lpstr>
      <vt:lpstr>Kąt szybowania</vt:lpstr>
      <vt:lpstr>Profil lotu skoczka</vt:lpstr>
      <vt:lpstr>Papierowe samoloty - GRA</vt:lpstr>
      <vt:lpstr>Zadanie domowe</vt:lpstr>
      <vt:lpstr>Boeing 757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Język fizyki</dc:title>
  <dc:creator>ifzfk</dc:creator>
  <cp:lastModifiedBy>Artur</cp:lastModifiedBy>
  <cp:revision>55</cp:revision>
  <dcterms:created xsi:type="dcterms:W3CDTF">2013-10-08T09:30:39Z</dcterms:created>
  <dcterms:modified xsi:type="dcterms:W3CDTF">2015-08-19T14:28:59Z</dcterms:modified>
</cp:coreProperties>
</file>