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Masters/slideMaster62.xml" ContentType="application/vnd.openxmlformats-officedocument.presentationml.slideMaster+xml"/>
  <Override PartName="/ppt/slideMasters/slideMaster63.xml" ContentType="application/vnd.openxmlformats-officedocument.presentationml.slideMaster+xml"/>
  <Override PartName="/ppt/slideMasters/slideMaster64.xml" ContentType="application/vnd.openxmlformats-officedocument.presentationml.slideMaster+xml"/>
  <Override PartName="/ppt/slideMasters/slideMaster65.xml" ContentType="application/vnd.openxmlformats-officedocument.presentationml.slideMaster+xml"/>
  <Override PartName="/ppt/slideMasters/slideMaster66.xml" ContentType="application/vnd.openxmlformats-officedocument.presentationml.slideMaster+xml"/>
  <Override PartName="/ppt/slideMasters/slideMaster67.xml" ContentType="application/vnd.openxmlformats-officedocument.presentationml.slideMaster+xml"/>
  <Override PartName="/ppt/slideMasters/slideMaster68.xml" ContentType="application/vnd.openxmlformats-officedocument.presentationml.slideMaster+xml"/>
  <Override PartName="/ppt/slideMasters/slideMaster69.xml" ContentType="application/vnd.openxmlformats-officedocument.presentationml.slideMaster+xml"/>
  <Override PartName="/ppt/slideMasters/slideMaster70.xml" ContentType="application/vnd.openxmlformats-officedocument.presentationml.slideMaster+xml"/>
  <Override PartName="/ppt/slideMasters/slideMaster71.xml" ContentType="application/vnd.openxmlformats-officedocument.presentationml.slideMaster+xml"/>
  <Override PartName="/ppt/slideMasters/slideMaster72.xml" ContentType="application/vnd.openxmlformats-officedocument.presentationml.slideMaster+xml"/>
  <Override PartName="/ppt/slideMasters/slideMaster73.xml" ContentType="application/vnd.openxmlformats-officedocument.presentationml.slideMaster+xml"/>
  <Override PartName="/ppt/slideMasters/slideMaster74.xml" ContentType="application/vnd.openxmlformats-officedocument.presentationml.slideMaster+xml"/>
  <Override PartName="/ppt/slideMasters/slideMaster75.xml" ContentType="application/vnd.openxmlformats-officedocument.presentationml.slideMaster+xml"/>
  <Override PartName="/ppt/slideMasters/slideMaster76.xml" ContentType="application/vnd.openxmlformats-officedocument.presentationml.slideMaster+xml"/>
  <Override PartName="/ppt/slideMasters/slideMaster77.xml" ContentType="application/vnd.openxmlformats-officedocument.presentationml.slideMaster+xml"/>
  <Override PartName="/ppt/slideMasters/slideMaster78.xml" ContentType="application/vnd.openxmlformats-officedocument.presentationml.slideMaster+xml"/>
  <Override PartName="/ppt/slideMasters/slideMaster79.xml" ContentType="application/vnd.openxmlformats-officedocument.presentationml.slideMaster+xml"/>
  <Override PartName="/ppt/slideMasters/slideMaster80.xml" ContentType="application/vnd.openxmlformats-officedocument.presentationml.slideMaster+xml"/>
  <Override PartName="/ppt/slideMasters/slideMaster81.xml" ContentType="application/vnd.openxmlformats-officedocument.presentationml.slideMaster+xml"/>
  <Override PartName="/ppt/slideMasters/slideMaster82.xml" ContentType="application/vnd.openxmlformats-officedocument.presentationml.slideMaster+xml"/>
  <Override PartName="/ppt/slideMasters/slideMaster83.xml" ContentType="application/vnd.openxmlformats-officedocument.presentationml.slideMaster+xml"/>
  <Override PartName="/ppt/slideMasters/slideMaster84.xml" ContentType="application/vnd.openxmlformats-officedocument.presentationml.slideMaster+xml"/>
  <Override PartName="/ppt/slideMasters/slideMaster85.xml" ContentType="application/vnd.openxmlformats-officedocument.presentationml.slideMaster+xml"/>
  <Override PartName="/ppt/slideMasters/slideMaster86.xml" ContentType="application/vnd.openxmlformats-officedocument.presentationml.slideMaster+xml"/>
  <Override PartName="/ppt/slideMasters/slideMaster87.xml" ContentType="application/vnd.openxmlformats-officedocument.presentationml.slideMaster+xml"/>
  <Override PartName="/ppt/slideMasters/slideMaster88.xml" ContentType="application/vnd.openxmlformats-officedocument.presentationml.slideMaster+xml"/>
  <Override PartName="/ppt/slideMasters/slideMaster89.xml" ContentType="application/vnd.openxmlformats-officedocument.presentationml.slideMaster+xml"/>
  <Override PartName="/ppt/slideMasters/slideMaster90.xml" ContentType="application/vnd.openxmlformats-officedocument.presentationml.slideMaster+xml"/>
  <Override PartName="/ppt/slideMasters/slideMaster91.xml" ContentType="application/vnd.openxmlformats-officedocument.presentationml.slideMaster+xml"/>
  <Override PartName="/ppt/slideMasters/slideMaster92.xml" ContentType="application/vnd.openxmlformats-officedocument.presentationml.slideMaster+xml"/>
  <Override PartName="/ppt/slideMasters/slideMaster93.xml" ContentType="application/vnd.openxmlformats-officedocument.presentationml.slideMaster+xml"/>
  <Override PartName="/ppt/slideMasters/slideMaster94.xml" ContentType="application/vnd.openxmlformats-officedocument.presentationml.slideMaster+xml"/>
  <Override PartName="/ppt/slideMasters/slideMaster95.xml" ContentType="application/vnd.openxmlformats-officedocument.presentationml.slideMaster+xml"/>
  <Override PartName="/ppt/slideMasters/slideMaster96.xml" ContentType="application/vnd.openxmlformats-officedocument.presentationml.slideMaster+xml"/>
  <Override PartName="/ppt/slideMasters/slideMaster97.xml" ContentType="application/vnd.openxmlformats-officedocument.presentationml.slideMaster+xml"/>
  <Override PartName="/ppt/slideMasters/slideMaster98.xml" ContentType="application/vnd.openxmlformats-officedocument.presentationml.slideMaster+xml"/>
  <Override PartName="/ppt/slideMasters/slideMaster99.xml" ContentType="application/vnd.openxmlformats-officedocument.presentationml.slideMaster+xml"/>
  <Override PartName="/ppt/slideMasters/slideMaster100.xml" ContentType="application/vnd.openxmlformats-officedocument.presentationml.slideMaster+xml"/>
  <Override PartName="/ppt/slideMasters/slideMaster101.xml" ContentType="application/vnd.openxmlformats-officedocument.presentationml.slideMaster+xml"/>
  <Override PartName="/ppt/slideMasters/slideMaster102.xml" ContentType="application/vnd.openxmlformats-officedocument.presentationml.slideMaster+xml"/>
  <Override PartName="/ppt/slideMasters/slideMaster103.xml" ContentType="application/vnd.openxmlformats-officedocument.presentationml.slideMaster+xml"/>
  <Override PartName="/ppt/slideMasters/slideMaster104.xml" ContentType="application/vnd.openxmlformats-officedocument.presentationml.slideMaster+xml"/>
  <Override PartName="/ppt/slideMasters/slideMaster105.xml" ContentType="application/vnd.openxmlformats-officedocument.presentationml.slideMaster+xml"/>
  <Override PartName="/ppt/slideMasters/slideMaster106.xml" ContentType="application/vnd.openxmlformats-officedocument.presentationml.slideMaster+xml"/>
  <Override PartName="/ppt/slideMasters/slideMaster107.xml" ContentType="application/vnd.openxmlformats-officedocument.presentationml.slideMaster+xml"/>
  <Override PartName="/ppt/slideMasters/slideMaster108.xml" ContentType="application/vnd.openxmlformats-officedocument.presentationml.slideMaster+xml"/>
  <Override PartName="/ppt/slideMasters/slideMaster109.xml" ContentType="application/vnd.openxmlformats-officedocument.presentationml.slideMaster+xml"/>
  <Override PartName="/ppt/slideMasters/slideMaster110.xml" ContentType="application/vnd.openxmlformats-officedocument.presentationml.slideMaster+xml"/>
  <Override PartName="/ppt/slideMasters/slideMaster111.xml" ContentType="application/vnd.openxmlformats-officedocument.presentationml.slideMaster+xml"/>
  <Override PartName="/ppt/slideMasters/slideMaster112.xml" ContentType="application/vnd.openxmlformats-officedocument.presentationml.slideMaster+xml"/>
  <Override PartName="/ppt/slideMasters/slideMaster1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theme/theme8.xml" ContentType="application/vnd.openxmlformats-officedocument.theme+xml"/>
  <Override PartName="/ppt/slideLayouts/slideLayout10.xml" ContentType="application/vnd.openxmlformats-officedocument.presentationml.slideLayout+xml"/>
  <Override PartName="/ppt/theme/theme9.xml" ContentType="application/vnd.openxmlformats-officedocument.theme+xml"/>
  <Override PartName="/ppt/slideLayouts/slideLayout11.xml" ContentType="application/vnd.openxmlformats-officedocument.presentationml.slideLayout+xml"/>
  <Override PartName="/ppt/theme/theme10.xml" ContentType="application/vnd.openxmlformats-officedocument.theme+xml"/>
  <Override PartName="/ppt/slideLayouts/slideLayout12.xml" ContentType="application/vnd.openxmlformats-officedocument.presentationml.slideLayout+xml"/>
  <Override PartName="/ppt/theme/theme11.xml" ContentType="application/vnd.openxmlformats-officedocument.theme+xml"/>
  <Override PartName="/ppt/slideLayouts/slideLayout13.xml" ContentType="application/vnd.openxmlformats-officedocument.presentationml.slideLayout+xml"/>
  <Override PartName="/ppt/theme/theme12.xml" ContentType="application/vnd.openxmlformats-officedocument.theme+xml"/>
  <Override PartName="/ppt/slideLayouts/slideLayout14.xml" ContentType="application/vnd.openxmlformats-officedocument.presentationml.slideLayout+xml"/>
  <Override PartName="/ppt/theme/theme13.xml" ContentType="application/vnd.openxmlformats-officedocument.theme+xml"/>
  <Override PartName="/ppt/slideLayouts/slideLayout15.xml" ContentType="application/vnd.openxmlformats-officedocument.presentationml.slideLayout+xml"/>
  <Override PartName="/ppt/theme/theme14.xml" ContentType="application/vnd.openxmlformats-officedocument.theme+xml"/>
  <Override PartName="/ppt/slideLayouts/slideLayout16.xml" ContentType="application/vnd.openxmlformats-officedocument.presentationml.slideLayout+xml"/>
  <Override PartName="/ppt/theme/theme15.xml" ContentType="application/vnd.openxmlformats-officedocument.theme+xml"/>
  <Override PartName="/ppt/slideLayouts/slideLayout17.xml" ContentType="application/vnd.openxmlformats-officedocument.presentationml.slideLayout+xml"/>
  <Override PartName="/ppt/theme/theme16.xml" ContentType="application/vnd.openxmlformats-officedocument.theme+xml"/>
  <Override PartName="/ppt/slideLayouts/slideLayout18.xml" ContentType="application/vnd.openxmlformats-officedocument.presentationml.slideLayout+xml"/>
  <Override PartName="/ppt/theme/theme17.xml" ContentType="application/vnd.openxmlformats-officedocument.theme+xml"/>
  <Override PartName="/ppt/slideLayouts/slideLayout19.xml" ContentType="application/vnd.openxmlformats-officedocument.presentationml.slideLayout+xml"/>
  <Override PartName="/ppt/theme/theme18.xml" ContentType="application/vnd.openxmlformats-officedocument.theme+xml"/>
  <Override PartName="/ppt/slideLayouts/slideLayout20.xml" ContentType="application/vnd.openxmlformats-officedocument.presentationml.slideLayout+xml"/>
  <Override PartName="/ppt/theme/theme19.xml" ContentType="application/vnd.openxmlformats-officedocument.theme+xml"/>
  <Override PartName="/ppt/slideLayouts/slideLayout21.xml" ContentType="application/vnd.openxmlformats-officedocument.presentationml.slideLayout+xml"/>
  <Override PartName="/ppt/theme/theme20.xml" ContentType="application/vnd.openxmlformats-officedocument.theme+xml"/>
  <Override PartName="/ppt/slideLayouts/slideLayout22.xml" ContentType="application/vnd.openxmlformats-officedocument.presentationml.slideLayout+xml"/>
  <Override PartName="/ppt/theme/theme21.xml" ContentType="application/vnd.openxmlformats-officedocument.theme+xml"/>
  <Override PartName="/ppt/slideLayouts/slideLayout23.xml" ContentType="application/vnd.openxmlformats-officedocument.presentationml.slideLayout+xml"/>
  <Override PartName="/ppt/theme/theme22.xml" ContentType="application/vnd.openxmlformats-officedocument.theme+xml"/>
  <Override PartName="/ppt/slideLayouts/slideLayout24.xml" ContentType="application/vnd.openxmlformats-officedocument.presentationml.slideLayout+xml"/>
  <Override PartName="/ppt/theme/theme23.xml" ContentType="application/vnd.openxmlformats-officedocument.theme+xml"/>
  <Override PartName="/ppt/slideLayouts/slideLayout25.xml" ContentType="application/vnd.openxmlformats-officedocument.presentationml.slideLayout+xml"/>
  <Override PartName="/ppt/theme/theme24.xml" ContentType="application/vnd.openxmlformats-officedocument.theme+xml"/>
  <Override PartName="/ppt/slideLayouts/slideLayout26.xml" ContentType="application/vnd.openxmlformats-officedocument.presentationml.slideLayout+xml"/>
  <Override PartName="/ppt/theme/theme25.xml" ContentType="application/vnd.openxmlformats-officedocument.theme+xml"/>
  <Override PartName="/ppt/slideLayouts/slideLayout27.xml" ContentType="application/vnd.openxmlformats-officedocument.presentationml.slideLayout+xml"/>
  <Override PartName="/ppt/theme/theme26.xml" ContentType="application/vnd.openxmlformats-officedocument.theme+xml"/>
  <Override PartName="/ppt/slideLayouts/slideLayout28.xml" ContentType="application/vnd.openxmlformats-officedocument.presentationml.slideLayout+xml"/>
  <Override PartName="/ppt/theme/theme27.xml" ContentType="application/vnd.openxmlformats-officedocument.theme+xml"/>
  <Override PartName="/ppt/slideLayouts/slideLayout29.xml" ContentType="application/vnd.openxmlformats-officedocument.presentationml.slideLayout+xml"/>
  <Override PartName="/ppt/theme/theme28.xml" ContentType="application/vnd.openxmlformats-officedocument.theme+xml"/>
  <Override PartName="/ppt/slideLayouts/slideLayout30.xml" ContentType="application/vnd.openxmlformats-officedocument.presentationml.slideLayout+xml"/>
  <Override PartName="/ppt/theme/theme29.xml" ContentType="application/vnd.openxmlformats-officedocument.theme+xml"/>
  <Override PartName="/ppt/slideLayouts/slideLayout31.xml" ContentType="application/vnd.openxmlformats-officedocument.presentationml.slideLayout+xml"/>
  <Override PartName="/ppt/theme/theme30.xml" ContentType="application/vnd.openxmlformats-officedocument.theme+xml"/>
  <Override PartName="/ppt/slideLayouts/slideLayout32.xml" ContentType="application/vnd.openxmlformats-officedocument.presentationml.slideLayout+xml"/>
  <Override PartName="/ppt/theme/theme31.xml" ContentType="application/vnd.openxmlformats-officedocument.theme+xml"/>
  <Override PartName="/ppt/slideLayouts/slideLayout33.xml" ContentType="application/vnd.openxmlformats-officedocument.presentationml.slideLayout+xml"/>
  <Override PartName="/ppt/theme/theme32.xml" ContentType="application/vnd.openxmlformats-officedocument.theme+xml"/>
  <Override PartName="/ppt/slideLayouts/slideLayout34.xml" ContentType="application/vnd.openxmlformats-officedocument.presentationml.slideLayout+xml"/>
  <Override PartName="/ppt/theme/theme33.xml" ContentType="application/vnd.openxmlformats-officedocument.theme+xml"/>
  <Override PartName="/ppt/slideLayouts/slideLayout35.xml" ContentType="application/vnd.openxmlformats-officedocument.presentationml.slideLayout+xml"/>
  <Override PartName="/ppt/theme/theme34.xml" ContentType="application/vnd.openxmlformats-officedocument.theme+xml"/>
  <Override PartName="/ppt/slideLayouts/slideLayout36.xml" ContentType="application/vnd.openxmlformats-officedocument.presentationml.slideLayout+xml"/>
  <Override PartName="/ppt/theme/theme35.xml" ContentType="application/vnd.openxmlformats-officedocument.theme+xml"/>
  <Override PartName="/ppt/slideLayouts/slideLayout37.xml" ContentType="application/vnd.openxmlformats-officedocument.presentationml.slideLayout+xml"/>
  <Override PartName="/ppt/theme/theme36.xml" ContentType="application/vnd.openxmlformats-officedocument.theme+xml"/>
  <Override PartName="/ppt/slideLayouts/slideLayout38.xml" ContentType="application/vnd.openxmlformats-officedocument.presentationml.slideLayout+xml"/>
  <Override PartName="/ppt/theme/theme37.xml" ContentType="application/vnd.openxmlformats-officedocument.theme+xml"/>
  <Override PartName="/ppt/slideLayouts/slideLayout39.xml" ContentType="application/vnd.openxmlformats-officedocument.presentationml.slideLayout+xml"/>
  <Override PartName="/ppt/theme/theme38.xml" ContentType="application/vnd.openxmlformats-officedocument.theme+xml"/>
  <Override PartName="/ppt/slideLayouts/slideLayout40.xml" ContentType="application/vnd.openxmlformats-officedocument.presentationml.slideLayout+xml"/>
  <Override PartName="/ppt/theme/theme39.xml" ContentType="application/vnd.openxmlformats-officedocument.theme+xml"/>
  <Override PartName="/ppt/slideLayouts/slideLayout41.xml" ContentType="application/vnd.openxmlformats-officedocument.presentationml.slideLayout+xml"/>
  <Override PartName="/ppt/theme/theme40.xml" ContentType="application/vnd.openxmlformats-officedocument.theme+xml"/>
  <Override PartName="/ppt/slideLayouts/slideLayout42.xml" ContentType="application/vnd.openxmlformats-officedocument.presentationml.slideLayout+xml"/>
  <Override PartName="/ppt/theme/theme41.xml" ContentType="application/vnd.openxmlformats-officedocument.theme+xml"/>
  <Override PartName="/ppt/slideLayouts/slideLayout43.xml" ContentType="application/vnd.openxmlformats-officedocument.presentationml.slideLayout+xml"/>
  <Override PartName="/ppt/theme/theme42.xml" ContentType="application/vnd.openxmlformats-officedocument.theme+xml"/>
  <Override PartName="/ppt/slideLayouts/slideLayout44.xml" ContentType="application/vnd.openxmlformats-officedocument.presentationml.slideLayout+xml"/>
  <Override PartName="/ppt/theme/theme43.xml" ContentType="application/vnd.openxmlformats-officedocument.theme+xml"/>
  <Override PartName="/ppt/slideLayouts/slideLayout45.xml" ContentType="application/vnd.openxmlformats-officedocument.presentationml.slideLayout+xml"/>
  <Override PartName="/ppt/theme/theme44.xml" ContentType="application/vnd.openxmlformats-officedocument.theme+xml"/>
  <Override PartName="/ppt/slideLayouts/slideLayout46.xml" ContentType="application/vnd.openxmlformats-officedocument.presentationml.slideLayout+xml"/>
  <Override PartName="/ppt/theme/theme45.xml" ContentType="application/vnd.openxmlformats-officedocument.theme+xml"/>
  <Override PartName="/ppt/slideLayouts/slideLayout47.xml" ContentType="application/vnd.openxmlformats-officedocument.presentationml.slideLayout+xml"/>
  <Override PartName="/ppt/theme/theme46.xml" ContentType="application/vnd.openxmlformats-officedocument.theme+xml"/>
  <Override PartName="/ppt/slideLayouts/slideLayout48.xml" ContentType="application/vnd.openxmlformats-officedocument.presentationml.slideLayout+xml"/>
  <Override PartName="/ppt/theme/theme47.xml" ContentType="application/vnd.openxmlformats-officedocument.theme+xml"/>
  <Override PartName="/ppt/slideLayouts/slideLayout49.xml" ContentType="application/vnd.openxmlformats-officedocument.presentationml.slideLayout+xml"/>
  <Override PartName="/ppt/theme/theme48.xml" ContentType="application/vnd.openxmlformats-officedocument.theme+xml"/>
  <Override PartName="/ppt/slideLayouts/slideLayout50.xml" ContentType="application/vnd.openxmlformats-officedocument.presentationml.slideLayout+xml"/>
  <Override PartName="/ppt/theme/theme49.xml" ContentType="application/vnd.openxmlformats-officedocument.theme+xml"/>
  <Override PartName="/ppt/slideLayouts/slideLayout51.xml" ContentType="application/vnd.openxmlformats-officedocument.presentationml.slideLayout+xml"/>
  <Override PartName="/ppt/theme/theme50.xml" ContentType="application/vnd.openxmlformats-officedocument.theme+xml"/>
  <Override PartName="/ppt/slideLayouts/slideLayout52.xml" ContentType="application/vnd.openxmlformats-officedocument.presentationml.slideLayout+xml"/>
  <Override PartName="/ppt/theme/theme51.xml" ContentType="application/vnd.openxmlformats-officedocument.theme+xml"/>
  <Override PartName="/ppt/slideLayouts/slideLayout53.xml" ContentType="application/vnd.openxmlformats-officedocument.presentationml.slideLayout+xml"/>
  <Override PartName="/ppt/theme/theme52.xml" ContentType="application/vnd.openxmlformats-officedocument.theme+xml"/>
  <Override PartName="/ppt/slideLayouts/slideLayout54.xml" ContentType="application/vnd.openxmlformats-officedocument.presentationml.slideLayout+xml"/>
  <Override PartName="/ppt/theme/theme53.xml" ContentType="application/vnd.openxmlformats-officedocument.theme+xml"/>
  <Override PartName="/ppt/slideLayouts/slideLayout55.xml" ContentType="application/vnd.openxmlformats-officedocument.presentationml.slideLayout+xml"/>
  <Override PartName="/ppt/theme/theme54.xml" ContentType="application/vnd.openxmlformats-officedocument.theme+xml"/>
  <Override PartName="/ppt/slideLayouts/slideLayout56.xml" ContentType="application/vnd.openxmlformats-officedocument.presentationml.slideLayout+xml"/>
  <Override PartName="/ppt/theme/theme55.xml" ContentType="application/vnd.openxmlformats-officedocument.theme+xml"/>
  <Override PartName="/ppt/slideLayouts/slideLayout57.xml" ContentType="application/vnd.openxmlformats-officedocument.presentationml.slideLayout+xml"/>
  <Override PartName="/ppt/theme/theme56.xml" ContentType="application/vnd.openxmlformats-officedocument.theme+xml"/>
  <Override PartName="/ppt/slideLayouts/slideLayout58.xml" ContentType="application/vnd.openxmlformats-officedocument.presentationml.slideLayout+xml"/>
  <Override PartName="/ppt/theme/theme57.xml" ContentType="application/vnd.openxmlformats-officedocument.theme+xml"/>
  <Override PartName="/ppt/slideLayouts/slideLayout59.xml" ContentType="application/vnd.openxmlformats-officedocument.presentationml.slideLayout+xml"/>
  <Override PartName="/ppt/theme/theme58.xml" ContentType="application/vnd.openxmlformats-officedocument.theme+xml"/>
  <Override PartName="/ppt/slideLayouts/slideLayout60.xml" ContentType="application/vnd.openxmlformats-officedocument.presentationml.slideLayout+xml"/>
  <Override PartName="/ppt/theme/theme59.xml" ContentType="application/vnd.openxmlformats-officedocument.theme+xml"/>
  <Override PartName="/ppt/slideLayouts/slideLayout61.xml" ContentType="application/vnd.openxmlformats-officedocument.presentationml.slideLayout+xml"/>
  <Override PartName="/ppt/theme/theme60.xml" ContentType="application/vnd.openxmlformats-officedocument.theme+xml"/>
  <Override PartName="/ppt/slideLayouts/slideLayout62.xml" ContentType="application/vnd.openxmlformats-officedocument.presentationml.slideLayout+xml"/>
  <Override PartName="/ppt/theme/theme61.xml" ContentType="application/vnd.openxmlformats-officedocument.theme+xml"/>
  <Override PartName="/ppt/slideLayouts/slideLayout63.xml" ContentType="application/vnd.openxmlformats-officedocument.presentationml.slideLayout+xml"/>
  <Override PartName="/ppt/theme/theme62.xml" ContentType="application/vnd.openxmlformats-officedocument.theme+xml"/>
  <Override PartName="/ppt/slideLayouts/slideLayout64.xml" ContentType="application/vnd.openxmlformats-officedocument.presentationml.slideLayout+xml"/>
  <Override PartName="/ppt/theme/theme63.xml" ContentType="application/vnd.openxmlformats-officedocument.theme+xml"/>
  <Override PartName="/ppt/slideLayouts/slideLayout65.xml" ContentType="application/vnd.openxmlformats-officedocument.presentationml.slideLayout+xml"/>
  <Override PartName="/ppt/theme/theme64.xml" ContentType="application/vnd.openxmlformats-officedocument.theme+xml"/>
  <Override PartName="/ppt/slideLayouts/slideLayout66.xml" ContentType="application/vnd.openxmlformats-officedocument.presentationml.slideLayout+xml"/>
  <Override PartName="/ppt/theme/theme65.xml" ContentType="application/vnd.openxmlformats-officedocument.theme+xml"/>
  <Override PartName="/ppt/slideLayouts/slideLayout67.xml" ContentType="application/vnd.openxmlformats-officedocument.presentationml.slideLayout+xml"/>
  <Override PartName="/ppt/theme/theme66.xml" ContentType="application/vnd.openxmlformats-officedocument.theme+xml"/>
  <Override PartName="/ppt/slideLayouts/slideLayout68.xml" ContentType="application/vnd.openxmlformats-officedocument.presentationml.slideLayout+xml"/>
  <Override PartName="/ppt/theme/theme67.xml" ContentType="application/vnd.openxmlformats-officedocument.theme+xml"/>
  <Override PartName="/ppt/slideLayouts/slideLayout69.xml" ContentType="application/vnd.openxmlformats-officedocument.presentationml.slideLayout+xml"/>
  <Override PartName="/ppt/theme/theme68.xml" ContentType="application/vnd.openxmlformats-officedocument.theme+xml"/>
  <Override PartName="/ppt/slideLayouts/slideLayout70.xml" ContentType="application/vnd.openxmlformats-officedocument.presentationml.slideLayout+xml"/>
  <Override PartName="/ppt/theme/theme69.xml" ContentType="application/vnd.openxmlformats-officedocument.theme+xml"/>
  <Override PartName="/ppt/slideLayouts/slideLayout71.xml" ContentType="application/vnd.openxmlformats-officedocument.presentationml.slideLayout+xml"/>
  <Override PartName="/ppt/theme/theme70.xml" ContentType="application/vnd.openxmlformats-officedocument.theme+xml"/>
  <Override PartName="/ppt/slideLayouts/slideLayout72.xml" ContentType="application/vnd.openxmlformats-officedocument.presentationml.slideLayout+xml"/>
  <Override PartName="/ppt/theme/theme71.xml" ContentType="application/vnd.openxmlformats-officedocument.theme+xml"/>
  <Override PartName="/ppt/slideLayouts/slideLayout73.xml" ContentType="application/vnd.openxmlformats-officedocument.presentationml.slideLayout+xml"/>
  <Override PartName="/ppt/theme/theme72.xml" ContentType="application/vnd.openxmlformats-officedocument.theme+xml"/>
  <Override PartName="/ppt/slideLayouts/slideLayout74.xml" ContentType="application/vnd.openxmlformats-officedocument.presentationml.slideLayout+xml"/>
  <Override PartName="/ppt/theme/theme73.xml" ContentType="application/vnd.openxmlformats-officedocument.theme+xml"/>
  <Override PartName="/ppt/slideLayouts/slideLayout75.xml" ContentType="application/vnd.openxmlformats-officedocument.presentationml.slideLayout+xml"/>
  <Override PartName="/ppt/theme/theme74.xml" ContentType="application/vnd.openxmlformats-officedocument.theme+xml"/>
  <Override PartName="/ppt/slideLayouts/slideLayout76.xml" ContentType="application/vnd.openxmlformats-officedocument.presentationml.slideLayout+xml"/>
  <Override PartName="/ppt/theme/theme75.xml" ContentType="application/vnd.openxmlformats-officedocument.theme+xml"/>
  <Override PartName="/ppt/slideLayouts/slideLayout77.xml" ContentType="application/vnd.openxmlformats-officedocument.presentationml.slideLayout+xml"/>
  <Override PartName="/ppt/theme/theme76.xml" ContentType="application/vnd.openxmlformats-officedocument.theme+xml"/>
  <Override PartName="/ppt/slideLayouts/slideLayout78.xml" ContentType="application/vnd.openxmlformats-officedocument.presentationml.slideLayout+xml"/>
  <Override PartName="/ppt/theme/theme77.xml" ContentType="application/vnd.openxmlformats-officedocument.theme+xml"/>
  <Override PartName="/ppt/slideLayouts/slideLayout79.xml" ContentType="application/vnd.openxmlformats-officedocument.presentationml.slideLayout+xml"/>
  <Override PartName="/ppt/theme/theme78.xml" ContentType="application/vnd.openxmlformats-officedocument.theme+xml"/>
  <Override PartName="/ppt/slideLayouts/slideLayout80.xml" ContentType="application/vnd.openxmlformats-officedocument.presentationml.slideLayout+xml"/>
  <Override PartName="/ppt/theme/theme79.xml" ContentType="application/vnd.openxmlformats-officedocument.theme+xml"/>
  <Override PartName="/ppt/slideLayouts/slideLayout81.xml" ContentType="application/vnd.openxmlformats-officedocument.presentationml.slideLayout+xml"/>
  <Override PartName="/ppt/theme/theme80.xml" ContentType="application/vnd.openxmlformats-officedocument.theme+xml"/>
  <Override PartName="/ppt/slideLayouts/slideLayout82.xml" ContentType="application/vnd.openxmlformats-officedocument.presentationml.slideLayout+xml"/>
  <Override PartName="/ppt/theme/theme81.xml" ContentType="application/vnd.openxmlformats-officedocument.theme+xml"/>
  <Override PartName="/ppt/slideLayouts/slideLayout83.xml" ContentType="application/vnd.openxmlformats-officedocument.presentationml.slideLayout+xml"/>
  <Override PartName="/ppt/theme/theme82.xml" ContentType="application/vnd.openxmlformats-officedocument.theme+xml"/>
  <Override PartName="/ppt/slideLayouts/slideLayout84.xml" ContentType="application/vnd.openxmlformats-officedocument.presentationml.slideLayout+xml"/>
  <Override PartName="/ppt/theme/theme83.xml" ContentType="application/vnd.openxmlformats-officedocument.theme+xml"/>
  <Override PartName="/ppt/slideLayouts/slideLayout85.xml" ContentType="application/vnd.openxmlformats-officedocument.presentationml.slideLayout+xml"/>
  <Override PartName="/ppt/theme/theme84.xml" ContentType="application/vnd.openxmlformats-officedocument.theme+xml"/>
  <Override PartName="/ppt/slideLayouts/slideLayout86.xml" ContentType="application/vnd.openxmlformats-officedocument.presentationml.slideLayout+xml"/>
  <Override PartName="/ppt/theme/theme85.xml" ContentType="application/vnd.openxmlformats-officedocument.theme+xml"/>
  <Override PartName="/ppt/slideLayouts/slideLayout87.xml" ContentType="application/vnd.openxmlformats-officedocument.presentationml.slideLayout+xml"/>
  <Override PartName="/ppt/theme/theme86.xml" ContentType="application/vnd.openxmlformats-officedocument.theme+xml"/>
  <Override PartName="/ppt/slideLayouts/slideLayout88.xml" ContentType="application/vnd.openxmlformats-officedocument.presentationml.slideLayout+xml"/>
  <Override PartName="/ppt/theme/theme87.xml" ContentType="application/vnd.openxmlformats-officedocument.theme+xml"/>
  <Override PartName="/ppt/slideLayouts/slideLayout89.xml" ContentType="application/vnd.openxmlformats-officedocument.presentationml.slideLayout+xml"/>
  <Override PartName="/ppt/theme/theme88.xml" ContentType="application/vnd.openxmlformats-officedocument.theme+xml"/>
  <Override PartName="/ppt/slideLayouts/slideLayout90.xml" ContentType="application/vnd.openxmlformats-officedocument.presentationml.slideLayout+xml"/>
  <Override PartName="/ppt/theme/theme89.xml" ContentType="application/vnd.openxmlformats-officedocument.theme+xml"/>
  <Override PartName="/ppt/slideLayouts/slideLayout91.xml" ContentType="application/vnd.openxmlformats-officedocument.presentationml.slideLayout+xml"/>
  <Override PartName="/ppt/theme/theme90.xml" ContentType="application/vnd.openxmlformats-officedocument.theme+xml"/>
  <Override PartName="/ppt/slideLayouts/slideLayout92.xml" ContentType="application/vnd.openxmlformats-officedocument.presentationml.slideLayout+xml"/>
  <Override PartName="/ppt/theme/theme91.xml" ContentType="application/vnd.openxmlformats-officedocument.theme+xml"/>
  <Override PartName="/ppt/slideLayouts/slideLayout93.xml" ContentType="application/vnd.openxmlformats-officedocument.presentationml.slideLayout+xml"/>
  <Override PartName="/ppt/theme/theme92.xml" ContentType="application/vnd.openxmlformats-officedocument.theme+xml"/>
  <Override PartName="/ppt/slideLayouts/slideLayout94.xml" ContentType="application/vnd.openxmlformats-officedocument.presentationml.slideLayout+xml"/>
  <Override PartName="/ppt/theme/theme93.xml" ContentType="application/vnd.openxmlformats-officedocument.theme+xml"/>
  <Override PartName="/ppt/slideLayouts/slideLayout95.xml" ContentType="application/vnd.openxmlformats-officedocument.presentationml.slideLayout+xml"/>
  <Override PartName="/ppt/theme/theme94.xml" ContentType="application/vnd.openxmlformats-officedocument.theme+xml"/>
  <Override PartName="/ppt/slideLayouts/slideLayout96.xml" ContentType="application/vnd.openxmlformats-officedocument.presentationml.slideLayout+xml"/>
  <Override PartName="/ppt/theme/theme95.xml" ContentType="application/vnd.openxmlformats-officedocument.theme+xml"/>
  <Override PartName="/ppt/slideLayouts/slideLayout97.xml" ContentType="application/vnd.openxmlformats-officedocument.presentationml.slideLayout+xml"/>
  <Override PartName="/ppt/theme/theme96.xml" ContentType="application/vnd.openxmlformats-officedocument.theme+xml"/>
  <Override PartName="/ppt/slideLayouts/slideLayout98.xml" ContentType="application/vnd.openxmlformats-officedocument.presentationml.slideLayout+xml"/>
  <Override PartName="/ppt/theme/theme97.xml" ContentType="application/vnd.openxmlformats-officedocument.theme+xml"/>
  <Override PartName="/ppt/slideLayouts/slideLayout99.xml" ContentType="application/vnd.openxmlformats-officedocument.presentationml.slideLayout+xml"/>
  <Override PartName="/ppt/theme/theme98.xml" ContentType="application/vnd.openxmlformats-officedocument.theme+xml"/>
  <Override PartName="/ppt/slideLayouts/slideLayout100.xml" ContentType="application/vnd.openxmlformats-officedocument.presentationml.slideLayout+xml"/>
  <Override PartName="/ppt/theme/theme99.xml" ContentType="application/vnd.openxmlformats-officedocument.theme+xml"/>
  <Override PartName="/ppt/slideLayouts/slideLayout101.xml" ContentType="application/vnd.openxmlformats-officedocument.presentationml.slideLayout+xml"/>
  <Override PartName="/ppt/theme/theme100.xml" ContentType="application/vnd.openxmlformats-officedocument.theme+xml"/>
  <Override PartName="/ppt/slideLayouts/slideLayout102.xml" ContentType="application/vnd.openxmlformats-officedocument.presentationml.slideLayout+xml"/>
  <Override PartName="/ppt/theme/theme101.xml" ContentType="application/vnd.openxmlformats-officedocument.theme+xml"/>
  <Override PartName="/ppt/slideLayouts/slideLayout103.xml" ContentType="application/vnd.openxmlformats-officedocument.presentationml.slideLayout+xml"/>
  <Override PartName="/ppt/theme/theme102.xml" ContentType="application/vnd.openxmlformats-officedocument.theme+xml"/>
  <Override PartName="/ppt/slideLayouts/slideLayout104.xml" ContentType="application/vnd.openxmlformats-officedocument.presentationml.slideLayout+xml"/>
  <Override PartName="/ppt/theme/theme103.xml" ContentType="application/vnd.openxmlformats-officedocument.theme+xml"/>
  <Override PartName="/ppt/slideLayouts/slideLayout105.xml" ContentType="application/vnd.openxmlformats-officedocument.presentationml.slideLayout+xml"/>
  <Override PartName="/ppt/theme/theme104.xml" ContentType="application/vnd.openxmlformats-officedocument.theme+xml"/>
  <Override PartName="/ppt/slideLayouts/slideLayout106.xml" ContentType="application/vnd.openxmlformats-officedocument.presentationml.slideLayout+xml"/>
  <Override PartName="/ppt/theme/theme105.xml" ContentType="application/vnd.openxmlformats-officedocument.theme+xml"/>
  <Override PartName="/ppt/slideLayouts/slideLayout107.xml" ContentType="application/vnd.openxmlformats-officedocument.presentationml.slideLayout+xml"/>
  <Override PartName="/ppt/theme/theme106.xml" ContentType="application/vnd.openxmlformats-officedocument.theme+xml"/>
  <Override PartName="/ppt/slideLayouts/slideLayout108.xml" ContentType="application/vnd.openxmlformats-officedocument.presentationml.slideLayout+xml"/>
  <Override PartName="/ppt/theme/theme107.xml" ContentType="application/vnd.openxmlformats-officedocument.theme+xml"/>
  <Override PartName="/ppt/slideLayouts/slideLayout109.xml" ContentType="application/vnd.openxmlformats-officedocument.presentationml.slideLayout+xml"/>
  <Override PartName="/ppt/theme/theme108.xml" ContentType="application/vnd.openxmlformats-officedocument.theme+xml"/>
  <Override PartName="/ppt/slideLayouts/slideLayout110.xml" ContentType="application/vnd.openxmlformats-officedocument.presentationml.slideLayout+xml"/>
  <Override PartName="/ppt/theme/theme109.xml" ContentType="application/vnd.openxmlformats-officedocument.theme+xml"/>
  <Override PartName="/ppt/slideLayouts/slideLayout111.xml" ContentType="application/vnd.openxmlformats-officedocument.presentationml.slideLayout+xml"/>
  <Override PartName="/ppt/theme/theme110.xml" ContentType="application/vnd.openxmlformats-officedocument.theme+xml"/>
  <Override PartName="/ppt/slideLayouts/slideLayout112.xml" ContentType="application/vnd.openxmlformats-officedocument.presentationml.slideLayout+xml"/>
  <Override PartName="/ppt/theme/theme111.xml" ContentType="application/vnd.openxmlformats-officedocument.theme+xml"/>
  <Override PartName="/ppt/slideLayouts/slideLayout113.xml" ContentType="application/vnd.openxmlformats-officedocument.presentationml.slideLayout+xml"/>
  <Override PartName="/ppt/theme/theme112.xml" ContentType="application/vnd.openxmlformats-officedocument.theme+xml"/>
  <Override PartName="/ppt/slideLayouts/slideLayout114.xml" ContentType="application/vnd.openxmlformats-officedocument.presentationml.slideLayout+xml"/>
  <Override PartName="/ppt/theme/theme113.xml" ContentType="application/vnd.openxmlformats-officedocument.theme+xml"/>
  <Override PartName="/ppt/theme/theme1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  <p:sldMasterId id="2147483682" r:id="rId2"/>
    <p:sldMasterId id="2147483684" r:id="rId3"/>
    <p:sldMasterId id="2147483686" r:id="rId4"/>
    <p:sldMasterId id="2147483688" r:id="rId5"/>
    <p:sldMasterId id="2147483690" r:id="rId6"/>
    <p:sldMasterId id="2147483692" r:id="rId7"/>
    <p:sldMasterId id="2147483694" r:id="rId8"/>
    <p:sldMasterId id="2147483696" r:id="rId9"/>
    <p:sldMasterId id="2147483698" r:id="rId10"/>
    <p:sldMasterId id="2147483700" r:id="rId11"/>
    <p:sldMasterId id="2147483702" r:id="rId12"/>
    <p:sldMasterId id="2147483704" r:id="rId13"/>
    <p:sldMasterId id="2147483706" r:id="rId14"/>
    <p:sldMasterId id="2147483708" r:id="rId15"/>
    <p:sldMasterId id="2147483710" r:id="rId16"/>
    <p:sldMasterId id="2147483712" r:id="rId17"/>
    <p:sldMasterId id="2147483714" r:id="rId18"/>
    <p:sldMasterId id="2147483716" r:id="rId19"/>
    <p:sldMasterId id="2147483718" r:id="rId20"/>
    <p:sldMasterId id="2147483720" r:id="rId21"/>
    <p:sldMasterId id="2147483722" r:id="rId22"/>
    <p:sldMasterId id="2147483724" r:id="rId23"/>
    <p:sldMasterId id="2147483726" r:id="rId24"/>
    <p:sldMasterId id="2147483728" r:id="rId25"/>
    <p:sldMasterId id="2147483730" r:id="rId26"/>
    <p:sldMasterId id="2147483732" r:id="rId27"/>
    <p:sldMasterId id="2147483734" r:id="rId28"/>
    <p:sldMasterId id="2147483736" r:id="rId29"/>
    <p:sldMasterId id="2147483738" r:id="rId30"/>
    <p:sldMasterId id="2147483740" r:id="rId31"/>
    <p:sldMasterId id="2147483742" r:id="rId32"/>
    <p:sldMasterId id="2147483744" r:id="rId33"/>
    <p:sldMasterId id="2147483746" r:id="rId34"/>
    <p:sldMasterId id="2147483748" r:id="rId35"/>
    <p:sldMasterId id="2147483750" r:id="rId36"/>
    <p:sldMasterId id="2147483752" r:id="rId37"/>
    <p:sldMasterId id="2147483754" r:id="rId38"/>
    <p:sldMasterId id="2147483756" r:id="rId39"/>
    <p:sldMasterId id="2147483758" r:id="rId40"/>
    <p:sldMasterId id="2147483760" r:id="rId41"/>
    <p:sldMasterId id="2147483762" r:id="rId42"/>
    <p:sldMasterId id="2147483764" r:id="rId43"/>
    <p:sldMasterId id="2147483766" r:id="rId44"/>
    <p:sldMasterId id="2147483768" r:id="rId45"/>
    <p:sldMasterId id="2147483770" r:id="rId46"/>
    <p:sldMasterId id="2147483772" r:id="rId47"/>
    <p:sldMasterId id="2147483774" r:id="rId48"/>
    <p:sldMasterId id="2147483776" r:id="rId49"/>
    <p:sldMasterId id="2147483778" r:id="rId50"/>
    <p:sldMasterId id="2147483780" r:id="rId51"/>
    <p:sldMasterId id="2147483782" r:id="rId52"/>
    <p:sldMasterId id="2147483784" r:id="rId53"/>
    <p:sldMasterId id="2147483786" r:id="rId54"/>
    <p:sldMasterId id="2147483788" r:id="rId55"/>
    <p:sldMasterId id="2147483790" r:id="rId56"/>
    <p:sldMasterId id="2147483792" r:id="rId57"/>
    <p:sldMasterId id="2147483794" r:id="rId58"/>
    <p:sldMasterId id="2147483796" r:id="rId59"/>
    <p:sldMasterId id="2147483798" r:id="rId60"/>
    <p:sldMasterId id="2147483800" r:id="rId61"/>
    <p:sldMasterId id="2147483802" r:id="rId62"/>
    <p:sldMasterId id="2147483804" r:id="rId63"/>
    <p:sldMasterId id="2147483806" r:id="rId64"/>
    <p:sldMasterId id="2147483810" r:id="rId65"/>
    <p:sldMasterId id="2147483812" r:id="rId66"/>
    <p:sldMasterId id="2147483814" r:id="rId67"/>
    <p:sldMasterId id="2147483816" r:id="rId68"/>
    <p:sldMasterId id="2147483818" r:id="rId69"/>
    <p:sldMasterId id="2147483820" r:id="rId70"/>
    <p:sldMasterId id="2147483822" r:id="rId71"/>
    <p:sldMasterId id="2147483826" r:id="rId72"/>
    <p:sldMasterId id="2147483828" r:id="rId73"/>
    <p:sldMasterId id="2147483830" r:id="rId74"/>
    <p:sldMasterId id="2147483832" r:id="rId75"/>
    <p:sldMasterId id="2147483834" r:id="rId76"/>
    <p:sldMasterId id="2147483836" r:id="rId77"/>
    <p:sldMasterId id="2147483838" r:id="rId78"/>
    <p:sldMasterId id="2147483840" r:id="rId79"/>
    <p:sldMasterId id="2147483842" r:id="rId80"/>
    <p:sldMasterId id="2147483844" r:id="rId81"/>
    <p:sldMasterId id="2147483846" r:id="rId82"/>
    <p:sldMasterId id="2147483848" r:id="rId83"/>
    <p:sldMasterId id="2147483850" r:id="rId84"/>
    <p:sldMasterId id="2147483852" r:id="rId85"/>
    <p:sldMasterId id="2147483854" r:id="rId86"/>
    <p:sldMasterId id="2147483856" r:id="rId87"/>
    <p:sldMasterId id="2147483858" r:id="rId88"/>
    <p:sldMasterId id="2147483860" r:id="rId89"/>
    <p:sldMasterId id="2147483862" r:id="rId90"/>
    <p:sldMasterId id="2147483864" r:id="rId91"/>
    <p:sldMasterId id="2147483866" r:id="rId92"/>
    <p:sldMasterId id="2147483868" r:id="rId93"/>
    <p:sldMasterId id="2147483870" r:id="rId94"/>
    <p:sldMasterId id="2147483872" r:id="rId95"/>
    <p:sldMasterId id="2147483874" r:id="rId96"/>
    <p:sldMasterId id="2147483876" r:id="rId97"/>
    <p:sldMasterId id="2147483878" r:id="rId98"/>
    <p:sldMasterId id="2147483880" r:id="rId99"/>
    <p:sldMasterId id="2147483882" r:id="rId100"/>
    <p:sldMasterId id="2147483884" r:id="rId101"/>
    <p:sldMasterId id="2147483886" r:id="rId102"/>
    <p:sldMasterId id="2147483888" r:id="rId103"/>
    <p:sldMasterId id="2147483890" r:id="rId104"/>
    <p:sldMasterId id="2147483892" r:id="rId105"/>
    <p:sldMasterId id="2147483894" r:id="rId106"/>
    <p:sldMasterId id="2147483896" r:id="rId107"/>
    <p:sldMasterId id="2147483898" r:id="rId108"/>
    <p:sldMasterId id="2147483900" r:id="rId109"/>
    <p:sldMasterId id="2147483902" r:id="rId110"/>
    <p:sldMasterId id="2147483904" r:id="rId111"/>
    <p:sldMasterId id="2147483906" r:id="rId112"/>
    <p:sldMasterId id="2147483908" r:id="rId113"/>
  </p:sldMasterIdLst>
  <p:notesMasterIdLst>
    <p:notesMasterId r:id="rId244"/>
  </p:notesMasterIdLst>
  <p:sldIdLst>
    <p:sldId id="256" r:id="rId114"/>
    <p:sldId id="267" r:id="rId115"/>
    <p:sldId id="268" r:id="rId116"/>
    <p:sldId id="269" r:id="rId117"/>
    <p:sldId id="270" r:id="rId118"/>
    <p:sldId id="271" r:id="rId119"/>
    <p:sldId id="257" r:id="rId120"/>
    <p:sldId id="258" r:id="rId121"/>
    <p:sldId id="259" r:id="rId122"/>
    <p:sldId id="260" r:id="rId123"/>
    <p:sldId id="261" r:id="rId124"/>
    <p:sldId id="262" r:id="rId125"/>
    <p:sldId id="263" r:id="rId126"/>
    <p:sldId id="264" r:id="rId127"/>
    <p:sldId id="265" r:id="rId128"/>
    <p:sldId id="266" r:id="rId129"/>
    <p:sldId id="272" r:id="rId130"/>
    <p:sldId id="273" r:id="rId131"/>
    <p:sldId id="274" r:id="rId132"/>
    <p:sldId id="275" r:id="rId133"/>
    <p:sldId id="276" r:id="rId134"/>
    <p:sldId id="277" r:id="rId135"/>
    <p:sldId id="278" r:id="rId136"/>
    <p:sldId id="279" r:id="rId137"/>
    <p:sldId id="280" r:id="rId138"/>
    <p:sldId id="281" r:id="rId139"/>
    <p:sldId id="282" r:id="rId140"/>
    <p:sldId id="283" r:id="rId141"/>
    <p:sldId id="284" r:id="rId142"/>
    <p:sldId id="285" r:id="rId143"/>
    <p:sldId id="286" r:id="rId144"/>
    <p:sldId id="287" r:id="rId145"/>
    <p:sldId id="288" r:id="rId146"/>
    <p:sldId id="289" r:id="rId147"/>
    <p:sldId id="290" r:id="rId148"/>
    <p:sldId id="291" r:id="rId149"/>
    <p:sldId id="292" r:id="rId150"/>
    <p:sldId id="293" r:id="rId151"/>
    <p:sldId id="294" r:id="rId152"/>
    <p:sldId id="295" r:id="rId153"/>
    <p:sldId id="296" r:id="rId154"/>
    <p:sldId id="297" r:id="rId155"/>
    <p:sldId id="298" r:id="rId156"/>
    <p:sldId id="299" r:id="rId157"/>
    <p:sldId id="300" r:id="rId158"/>
    <p:sldId id="301" r:id="rId159"/>
    <p:sldId id="302" r:id="rId160"/>
    <p:sldId id="303" r:id="rId161"/>
    <p:sldId id="304" r:id="rId162"/>
    <p:sldId id="305" r:id="rId163"/>
    <p:sldId id="306" r:id="rId164"/>
    <p:sldId id="307" r:id="rId165"/>
    <p:sldId id="308" r:id="rId166"/>
    <p:sldId id="309" r:id="rId167"/>
    <p:sldId id="310" r:id="rId168"/>
    <p:sldId id="311" r:id="rId169"/>
    <p:sldId id="312" r:id="rId170"/>
    <p:sldId id="313" r:id="rId171"/>
    <p:sldId id="314" r:id="rId172"/>
    <p:sldId id="315" r:id="rId173"/>
    <p:sldId id="316" r:id="rId174"/>
    <p:sldId id="317" r:id="rId175"/>
    <p:sldId id="318" r:id="rId176"/>
    <p:sldId id="319" r:id="rId177"/>
    <p:sldId id="320" r:id="rId178"/>
    <p:sldId id="321" r:id="rId179"/>
    <p:sldId id="322" r:id="rId180"/>
    <p:sldId id="323" r:id="rId181"/>
    <p:sldId id="324" r:id="rId182"/>
    <p:sldId id="325" r:id="rId183"/>
    <p:sldId id="326" r:id="rId184"/>
    <p:sldId id="327" r:id="rId185"/>
    <p:sldId id="328" r:id="rId186"/>
    <p:sldId id="329" r:id="rId187"/>
    <p:sldId id="330" r:id="rId188"/>
    <p:sldId id="331" r:id="rId189"/>
    <p:sldId id="332" r:id="rId190"/>
    <p:sldId id="333" r:id="rId191"/>
    <p:sldId id="334" r:id="rId192"/>
    <p:sldId id="387" r:id="rId193"/>
    <p:sldId id="336" r:id="rId194"/>
    <p:sldId id="337" r:id="rId195"/>
    <p:sldId id="338" r:id="rId196"/>
    <p:sldId id="339" r:id="rId197"/>
    <p:sldId id="340" r:id="rId198"/>
    <p:sldId id="341" r:id="rId199"/>
    <p:sldId id="342" r:id="rId200"/>
    <p:sldId id="344" r:id="rId201"/>
    <p:sldId id="345" r:id="rId202"/>
    <p:sldId id="346" r:id="rId203"/>
    <p:sldId id="347" r:id="rId204"/>
    <p:sldId id="348" r:id="rId205"/>
    <p:sldId id="349" r:id="rId206"/>
    <p:sldId id="350" r:id="rId207"/>
    <p:sldId id="351" r:id="rId208"/>
    <p:sldId id="352" r:id="rId209"/>
    <p:sldId id="353" r:id="rId210"/>
    <p:sldId id="354" r:id="rId211"/>
    <p:sldId id="355" r:id="rId212"/>
    <p:sldId id="356" r:id="rId213"/>
    <p:sldId id="357" r:id="rId214"/>
    <p:sldId id="358" r:id="rId215"/>
    <p:sldId id="359" r:id="rId216"/>
    <p:sldId id="360" r:id="rId217"/>
    <p:sldId id="361" r:id="rId218"/>
    <p:sldId id="362" r:id="rId219"/>
    <p:sldId id="363" r:id="rId220"/>
    <p:sldId id="364" r:id="rId221"/>
    <p:sldId id="365" r:id="rId222"/>
    <p:sldId id="366" r:id="rId223"/>
    <p:sldId id="367" r:id="rId224"/>
    <p:sldId id="368" r:id="rId225"/>
    <p:sldId id="369" r:id="rId226"/>
    <p:sldId id="370" r:id="rId227"/>
    <p:sldId id="371" r:id="rId228"/>
    <p:sldId id="372" r:id="rId229"/>
    <p:sldId id="373" r:id="rId230"/>
    <p:sldId id="374" r:id="rId231"/>
    <p:sldId id="375" r:id="rId232"/>
    <p:sldId id="376" r:id="rId233"/>
    <p:sldId id="377" r:id="rId234"/>
    <p:sldId id="378" r:id="rId235"/>
    <p:sldId id="379" r:id="rId236"/>
    <p:sldId id="380" r:id="rId237"/>
    <p:sldId id="381" r:id="rId238"/>
    <p:sldId id="382" r:id="rId239"/>
    <p:sldId id="383" r:id="rId240"/>
    <p:sldId id="384" r:id="rId241"/>
    <p:sldId id="386" r:id="rId242"/>
    <p:sldId id="385" r:id="rId24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02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0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4.xml"/><Relationship Id="rId21" Type="http://schemas.openxmlformats.org/officeDocument/2006/relationships/slideMaster" Target="slideMasters/slideMaster21.xml"/><Relationship Id="rId42" Type="http://schemas.openxmlformats.org/officeDocument/2006/relationships/slideMaster" Target="slideMasters/slideMaster42.xml"/><Relationship Id="rId63" Type="http://schemas.openxmlformats.org/officeDocument/2006/relationships/slideMaster" Target="slideMasters/slideMaster63.xml"/><Relationship Id="rId84" Type="http://schemas.openxmlformats.org/officeDocument/2006/relationships/slideMaster" Target="slideMasters/slideMaster84.xml"/><Relationship Id="rId138" Type="http://schemas.openxmlformats.org/officeDocument/2006/relationships/slide" Target="slides/slide25.xml"/><Relationship Id="rId159" Type="http://schemas.openxmlformats.org/officeDocument/2006/relationships/slide" Target="slides/slide46.xml"/><Relationship Id="rId170" Type="http://schemas.openxmlformats.org/officeDocument/2006/relationships/slide" Target="slides/slide57.xml"/><Relationship Id="rId191" Type="http://schemas.openxmlformats.org/officeDocument/2006/relationships/slide" Target="slides/slide78.xml"/><Relationship Id="rId205" Type="http://schemas.openxmlformats.org/officeDocument/2006/relationships/slide" Target="slides/slide92.xml"/><Relationship Id="rId226" Type="http://schemas.openxmlformats.org/officeDocument/2006/relationships/slide" Target="slides/slide113.xml"/><Relationship Id="rId247" Type="http://schemas.openxmlformats.org/officeDocument/2006/relationships/theme" Target="theme/theme1.xml"/><Relationship Id="rId107" Type="http://schemas.openxmlformats.org/officeDocument/2006/relationships/slideMaster" Target="slideMasters/slideMaster107.xml"/><Relationship Id="rId11" Type="http://schemas.openxmlformats.org/officeDocument/2006/relationships/slideMaster" Target="slideMasters/slideMaster11.xml"/><Relationship Id="rId32" Type="http://schemas.openxmlformats.org/officeDocument/2006/relationships/slideMaster" Target="slideMasters/slideMaster32.xml"/><Relationship Id="rId53" Type="http://schemas.openxmlformats.org/officeDocument/2006/relationships/slideMaster" Target="slideMasters/slideMaster53.xml"/><Relationship Id="rId74" Type="http://schemas.openxmlformats.org/officeDocument/2006/relationships/slideMaster" Target="slideMasters/slideMaster74.xml"/><Relationship Id="rId128" Type="http://schemas.openxmlformats.org/officeDocument/2006/relationships/slide" Target="slides/slide15.xml"/><Relationship Id="rId149" Type="http://schemas.openxmlformats.org/officeDocument/2006/relationships/slide" Target="slides/slide36.xml"/><Relationship Id="rId5" Type="http://schemas.openxmlformats.org/officeDocument/2006/relationships/slideMaster" Target="slideMasters/slideMaster5.xml"/><Relationship Id="rId95" Type="http://schemas.openxmlformats.org/officeDocument/2006/relationships/slideMaster" Target="slideMasters/slideMaster95.xml"/><Relationship Id="rId160" Type="http://schemas.openxmlformats.org/officeDocument/2006/relationships/slide" Target="slides/slide47.xml"/><Relationship Id="rId181" Type="http://schemas.openxmlformats.org/officeDocument/2006/relationships/slide" Target="slides/slide68.xml"/><Relationship Id="rId216" Type="http://schemas.openxmlformats.org/officeDocument/2006/relationships/slide" Target="slides/slide103.xml"/><Relationship Id="rId237" Type="http://schemas.openxmlformats.org/officeDocument/2006/relationships/slide" Target="slides/slide124.xml"/><Relationship Id="rId22" Type="http://schemas.openxmlformats.org/officeDocument/2006/relationships/slideMaster" Target="slideMasters/slideMaster22.xml"/><Relationship Id="rId43" Type="http://schemas.openxmlformats.org/officeDocument/2006/relationships/slideMaster" Target="slideMasters/slideMaster43.xml"/><Relationship Id="rId64" Type="http://schemas.openxmlformats.org/officeDocument/2006/relationships/slideMaster" Target="slideMasters/slideMaster64.xml"/><Relationship Id="rId118" Type="http://schemas.openxmlformats.org/officeDocument/2006/relationships/slide" Target="slides/slide5.xml"/><Relationship Id="rId139" Type="http://schemas.openxmlformats.org/officeDocument/2006/relationships/slide" Target="slides/slide26.xml"/><Relationship Id="rId85" Type="http://schemas.openxmlformats.org/officeDocument/2006/relationships/slideMaster" Target="slideMasters/slideMaster85.xml"/><Relationship Id="rId150" Type="http://schemas.openxmlformats.org/officeDocument/2006/relationships/slide" Target="slides/slide37.xml"/><Relationship Id="rId171" Type="http://schemas.openxmlformats.org/officeDocument/2006/relationships/slide" Target="slides/slide58.xml"/><Relationship Id="rId192" Type="http://schemas.openxmlformats.org/officeDocument/2006/relationships/slide" Target="slides/slide79.xml"/><Relationship Id="rId206" Type="http://schemas.openxmlformats.org/officeDocument/2006/relationships/slide" Target="slides/slide93.xml"/><Relationship Id="rId227" Type="http://schemas.openxmlformats.org/officeDocument/2006/relationships/slide" Target="slides/slide114.xml"/><Relationship Id="rId248" Type="http://schemas.openxmlformats.org/officeDocument/2006/relationships/tableStyles" Target="tableStyles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59" Type="http://schemas.openxmlformats.org/officeDocument/2006/relationships/slideMaster" Target="slideMasters/slideMaster59.xml"/><Relationship Id="rId103" Type="http://schemas.openxmlformats.org/officeDocument/2006/relationships/slideMaster" Target="slideMasters/slideMaster103.xml"/><Relationship Id="rId108" Type="http://schemas.openxmlformats.org/officeDocument/2006/relationships/slideMaster" Target="slideMasters/slideMaster108.xml"/><Relationship Id="rId124" Type="http://schemas.openxmlformats.org/officeDocument/2006/relationships/slide" Target="slides/slide11.xml"/><Relationship Id="rId129" Type="http://schemas.openxmlformats.org/officeDocument/2006/relationships/slide" Target="slides/slide16.xml"/><Relationship Id="rId54" Type="http://schemas.openxmlformats.org/officeDocument/2006/relationships/slideMaster" Target="slideMasters/slideMaster54.xml"/><Relationship Id="rId70" Type="http://schemas.openxmlformats.org/officeDocument/2006/relationships/slideMaster" Target="slideMasters/slideMaster70.xml"/><Relationship Id="rId75" Type="http://schemas.openxmlformats.org/officeDocument/2006/relationships/slideMaster" Target="slideMasters/slideMaster75.xml"/><Relationship Id="rId91" Type="http://schemas.openxmlformats.org/officeDocument/2006/relationships/slideMaster" Target="slideMasters/slideMaster91.xml"/><Relationship Id="rId96" Type="http://schemas.openxmlformats.org/officeDocument/2006/relationships/slideMaster" Target="slideMasters/slideMaster96.xml"/><Relationship Id="rId140" Type="http://schemas.openxmlformats.org/officeDocument/2006/relationships/slide" Target="slides/slide27.xml"/><Relationship Id="rId145" Type="http://schemas.openxmlformats.org/officeDocument/2006/relationships/slide" Target="slides/slide32.xml"/><Relationship Id="rId161" Type="http://schemas.openxmlformats.org/officeDocument/2006/relationships/slide" Target="slides/slide48.xml"/><Relationship Id="rId166" Type="http://schemas.openxmlformats.org/officeDocument/2006/relationships/slide" Target="slides/slide53.xml"/><Relationship Id="rId182" Type="http://schemas.openxmlformats.org/officeDocument/2006/relationships/slide" Target="slides/slide69.xml"/><Relationship Id="rId187" Type="http://schemas.openxmlformats.org/officeDocument/2006/relationships/slide" Target="slides/slide74.xml"/><Relationship Id="rId217" Type="http://schemas.openxmlformats.org/officeDocument/2006/relationships/slide" Target="slides/slide10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212" Type="http://schemas.openxmlformats.org/officeDocument/2006/relationships/slide" Target="slides/slide99.xml"/><Relationship Id="rId233" Type="http://schemas.openxmlformats.org/officeDocument/2006/relationships/slide" Target="slides/slide120.xml"/><Relationship Id="rId238" Type="http://schemas.openxmlformats.org/officeDocument/2006/relationships/slide" Target="slides/slide12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49" Type="http://schemas.openxmlformats.org/officeDocument/2006/relationships/slideMaster" Target="slideMasters/slideMaster49.xml"/><Relationship Id="rId114" Type="http://schemas.openxmlformats.org/officeDocument/2006/relationships/slide" Target="slides/slide1.xml"/><Relationship Id="rId119" Type="http://schemas.openxmlformats.org/officeDocument/2006/relationships/slide" Target="slides/slide6.xml"/><Relationship Id="rId44" Type="http://schemas.openxmlformats.org/officeDocument/2006/relationships/slideMaster" Target="slideMasters/slideMaster44.xml"/><Relationship Id="rId60" Type="http://schemas.openxmlformats.org/officeDocument/2006/relationships/slideMaster" Target="slideMasters/slideMaster60.xml"/><Relationship Id="rId65" Type="http://schemas.openxmlformats.org/officeDocument/2006/relationships/slideMaster" Target="slideMasters/slideMaster65.xml"/><Relationship Id="rId81" Type="http://schemas.openxmlformats.org/officeDocument/2006/relationships/slideMaster" Target="slideMasters/slideMaster81.xml"/><Relationship Id="rId86" Type="http://schemas.openxmlformats.org/officeDocument/2006/relationships/slideMaster" Target="slideMasters/slideMaster86.xml"/><Relationship Id="rId130" Type="http://schemas.openxmlformats.org/officeDocument/2006/relationships/slide" Target="slides/slide17.xml"/><Relationship Id="rId135" Type="http://schemas.openxmlformats.org/officeDocument/2006/relationships/slide" Target="slides/slide22.xml"/><Relationship Id="rId151" Type="http://schemas.openxmlformats.org/officeDocument/2006/relationships/slide" Target="slides/slide38.xml"/><Relationship Id="rId156" Type="http://schemas.openxmlformats.org/officeDocument/2006/relationships/slide" Target="slides/slide43.xml"/><Relationship Id="rId177" Type="http://schemas.openxmlformats.org/officeDocument/2006/relationships/slide" Target="slides/slide64.xml"/><Relationship Id="rId198" Type="http://schemas.openxmlformats.org/officeDocument/2006/relationships/slide" Target="slides/slide85.xml"/><Relationship Id="rId172" Type="http://schemas.openxmlformats.org/officeDocument/2006/relationships/slide" Target="slides/slide59.xml"/><Relationship Id="rId193" Type="http://schemas.openxmlformats.org/officeDocument/2006/relationships/slide" Target="slides/slide80.xml"/><Relationship Id="rId202" Type="http://schemas.openxmlformats.org/officeDocument/2006/relationships/slide" Target="slides/slide89.xml"/><Relationship Id="rId207" Type="http://schemas.openxmlformats.org/officeDocument/2006/relationships/slide" Target="slides/slide94.xml"/><Relationship Id="rId223" Type="http://schemas.openxmlformats.org/officeDocument/2006/relationships/slide" Target="slides/slide110.xml"/><Relationship Id="rId228" Type="http://schemas.openxmlformats.org/officeDocument/2006/relationships/slide" Target="slides/slide115.xml"/><Relationship Id="rId244" Type="http://schemas.openxmlformats.org/officeDocument/2006/relationships/notesMaster" Target="notesMasters/notesMaster1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109" Type="http://schemas.openxmlformats.org/officeDocument/2006/relationships/slideMaster" Target="slideMasters/slideMaster109.xml"/><Relationship Id="rId34" Type="http://schemas.openxmlformats.org/officeDocument/2006/relationships/slideMaster" Target="slideMasters/slideMaster34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76" Type="http://schemas.openxmlformats.org/officeDocument/2006/relationships/slideMaster" Target="slideMasters/slideMaster76.xml"/><Relationship Id="rId97" Type="http://schemas.openxmlformats.org/officeDocument/2006/relationships/slideMaster" Target="slideMasters/slideMaster97.xml"/><Relationship Id="rId104" Type="http://schemas.openxmlformats.org/officeDocument/2006/relationships/slideMaster" Target="slideMasters/slideMaster104.xml"/><Relationship Id="rId120" Type="http://schemas.openxmlformats.org/officeDocument/2006/relationships/slide" Target="slides/slide7.xml"/><Relationship Id="rId125" Type="http://schemas.openxmlformats.org/officeDocument/2006/relationships/slide" Target="slides/slide12.xml"/><Relationship Id="rId141" Type="http://schemas.openxmlformats.org/officeDocument/2006/relationships/slide" Target="slides/slide28.xml"/><Relationship Id="rId146" Type="http://schemas.openxmlformats.org/officeDocument/2006/relationships/slide" Target="slides/slide33.xml"/><Relationship Id="rId167" Type="http://schemas.openxmlformats.org/officeDocument/2006/relationships/slide" Target="slides/slide54.xml"/><Relationship Id="rId188" Type="http://schemas.openxmlformats.org/officeDocument/2006/relationships/slide" Target="slides/slide75.xml"/><Relationship Id="rId7" Type="http://schemas.openxmlformats.org/officeDocument/2006/relationships/slideMaster" Target="slideMasters/slideMaster7.xml"/><Relationship Id="rId71" Type="http://schemas.openxmlformats.org/officeDocument/2006/relationships/slideMaster" Target="slideMasters/slideMaster71.xml"/><Relationship Id="rId92" Type="http://schemas.openxmlformats.org/officeDocument/2006/relationships/slideMaster" Target="slideMasters/slideMaster92.xml"/><Relationship Id="rId162" Type="http://schemas.openxmlformats.org/officeDocument/2006/relationships/slide" Target="slides/slide49.xml"/><Relationship Id="rId183" Type="http://schemas.openxmlformats.org/officeDocument/2006/relationships/slide" Target="slides/slide70.xml"/><Relationship Id="rId213" Type="http://schemas.openxmlformats.org/officeDocument/2006/relationships/slide" Target="slides/slide100.xml"/><Relationship Id="rId218" Type="http://schemas.openxmlformats.org/officeDocument/2006/relationships/slide" Target="slides/slide105.xml"/><Relationship Id="rId234" Type="http://schemas.openxmlformats.org/officeDocument/2006/relationships/slide" Target="slides/slide121.xml"/><Relationship Id="rId239" Type="http://schemas.openxmlformats.org/officeDocument/2006/relationships/slide" Target="slides/slide126.xml"/><Relationship Id="rId2" Type="http://schemas.openxmlformats.org/officeDocument/2006/relationships/slideMaster" Target="slideMasters/slideMaster2.xml"/><Relationship Id="rId29" Type="http://schemas.openxmlformats.org/officeDocument/2006/relationships/slideMaster" Target="slideMasters/slideMaster29.xml"/><Relationship Id="rId24" Type="http://schemas.openxmlformats.org/officeDocument/2006/relationships/slideMaster" Target="slideMasters/slideMaster24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66" Type="http://schemas.openxmlformats.org/officeDocument/2006/relationships/slideMaster" Target="slideMasters/slideMaster66.xml"/><Relationship Id="rId87" Type="http://schemas.openxmlformats.org/officeDocument/2006/relationships/slideMaster" Target="slideMasters/slideMaster87.xml"/><Relationship Id="rId110" Type="http://schemas.openxmlformats.org/officeDocument/2006/relationships/slideMaster" Target="slideMasters/slideMaster110.xml"/><Relationship Id="rId115" Type="http://schemas.openxmlformats.org/officeDocument/2006/relationships/slide" Target="slides/slide2.xml"/><Relationship Id="rId131" Type="http://schemas.openxmlformats.org/officeDocument/2006/relationships/slide" Target="slides/slide18.xml"/><Relationship Id="rId136" Type="http://schemas.openxmlformats.org/officeDocument/2006/relationships/slide" Target="slides/slide23.xml"/><Relationship Id="rId157" Type="http://schemas.openxmlformats.org/officeDocument/2006/relationships/slide" Target="slides/slide44.xml"/><Relationship Id="rId178" Type="http://schemas.openxmlformats.org/officeDocument/2006/relationships/slide" Target="slides/slide65.xml"/><Relationship Id="rId61" Type="http://schemas.openxmlformats.org/officeDocument/2006/relationships/slideMaster" Target="slideMasters/slideMaster61.xml"/><Relationship Id="rId82" Type="http://schemas.openxmlformats.org/officeDocument/2006/relationships/slideMaster" Target="slideMasters/slideMaster82.xml"/><Relationship Id="rId152" Type="http://schemas.openxmlformats.org/officeDocument/2006/relationships/slide" Target="slides/slide39.xml"/><Relationship Id="rId173" Type="http://schemas.openxmlformats.org/officeDocument/2006/relationships/slide" Target="slides/slide60.xml"/><Relationship Id="rId194" Type="http://schemas.openxmlformats.org/officeDocument/2006/relationships/slide" Target="slides/slide81.xml"/><Relationship Id="rId199" Type="http://schemas.openxmlformats.org/officeDocument/2006/relationships/slide" Target="slides/slide86.xml"/><Relationship Id="rId203" Type="http://schemas.openxmlformats.org/officeDocument/2006/relationships/slide" Target="slides/slide90.xml"/><Relationship Id="rId208" Type="http://schemas.openxmlformats.org/officeDocument/2006/relationships/slide" Target="slides/slide95.xml"/><Relationship Id="rId229" Type="http://schemas.openxmlformats.org/officeDocument/2006/relationships/slide" Target="slides/slide116.xml"/><Relationship Id="rId19" Type="http://schemas.openxmlformats.org/officeDocument/2006/relationships/slideMaster" Target="slideMasters/slideMaster19.xml"/><Relationship Id="rId224" Type="http://schemas.openxmlformats.org/officeDocument/2006/relationships/slide" Target="slides/slide111.xml"/><Relationship Id="rId240" Type="http://schemas.openxmlformats.org/officeDocument/2006/relationships/slide" Target="slides/slide127.xml"/><Relationship Id="rId245" Type="http://schemas.openxmlformats.org/officeDocument/2006/relationships/presProps" Target="presProps.xml"/><Relationship Id="rId14" Type="http://schemas.openxmlformats.org/officeDocument/2006/relationships/slideMaster" Target="slideMasters/slideMaster14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56" Type="http://schemas.openxmlformats.org/officeDocument/2006/relationships/slideMaster" Target="slideMasters/slideMaster56.xml"/><Relationship Id="rId77" Type="http://schemas.openxmlformats.org/officeDocument/2006/relationships/slideMaster" Target="slideMasters/slideMaster77.xml"/><Relationship Id="rId100" Type="http://schemas.openxmlformats.org/officeDocument/2006/relationships/slideMaster" Target="slideMasters/slideMaster100.xml"/><Relationship Id="rId105" Type="http://schemas.openxmlformats.org/officeDocument/2006/relationships/slideMaster" Target="slideMasters/slideMaster105.xml"/><Relationship Id="rId126" Type="http://schemas.openxmlformats.org/officeDocument/2006/relationships/slide" Target="slides/slide13.xml"/><Relationship Id="rId147" Type="http://schemas.openxmlformats.org/officeDocument/2006/relationships/slide" Target="slides/slide34.xml"/><Relationship Id="rId168" Type="http://schemas.openxmlformats.org/officeDocument/2006/relationships/slide" Target="slides/slide55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72" Type="http://schemas.openxmlformats.org/officeDocument/2006/relationships/slideMaster" Target="slideMasters/slideMaster72.xml"/><Relationship Id="rId93" Type="http://schemas.openxmlformats.org/officeDocument/2006/relationships/slideMaster" Target="slideMasters/slideMaster93.xml"/><Relationship Id="rId98" Type="http://schemas.openxmlformats.org/officeDocument/2006/relationships/slideMaster" Target="slideMasters/slideMaster98.xml"/><Relationship Id="rId121" Type="http://schemas.openxmlformats.org/officeDocument/2006/relationships/slide" Target="slides/slide8.xml"/><Relationship Id="rId142" Type="http://schemas.openxmlformats.org/officeDocument/2006/relationships/slide" Target="slides/slide29.xml"/><Relationship Id="rId163" Type="http://schemas.openxmlformats.org/officeDocument/2006/relationships/slide" Target="slides/slide50.xml"/><Relationship Id="rId184" Type="http://schemas.openxmlformats.org/officeDocument/2006/relationships/slide" Target="slides/slide71.xml"/><Relationship Id="rId189" Type="http://schemas.openxmlformats.org/officeDocument/2006/relationships/slide" Target="slides/slide76.xml"/><Relationship Id="rId219" Type="http://schemas.openxmlformats.org/officeDocument/2006/relationships/slide" Target="slides/slide106.xml"/><Relationship Id="rId3" Type="http://schemas.openxmlformats.org/officeDocument/2006/relationships/slideMaster" Target="slideMasters/slideMaster3.xml"/><Relationship Id="rId214" Type="http://schemas.openxmlformats.org/officeDocument/2006/relationships/slide" Target="slides/slide101.xml"/><Relationship Id="rId230" Type="http://schemas.openxmlformats.org/officeDocument/2006/relationships/slide" Target="slides/slide117.xml"/><Relationship Id="rId235" Type="http://schemas.openxmlformats.org/officeDocument/2006/relationships/slide" Target="slides/slide122.xml"/><Relationship Id="rId25" Type="http://schemas.openxmlformats.org/officeDocument/2006/relationships/slideMaster" Target="slideMasters/slideMaster25.xml"/><Relationship Id="rId46" Type="http://schemas.openxmlformats.org/officeDocument/2006/relationships/slideMaster" Target="slideMasters/slideMaster46.xml"/><Relationship Id="rId67" Type="http://schemas.openxmlformats.org/officeDocument/2006/relationships/slideMaster" Target="slideMasters/slideMaster67.xml"/><Relationship Id="rId116" Type="http://schemas.openxmlformats.org/officeDocument/2006/relationships/slide" Target="slides/slide3.xml"/><Relationship Id="rId137" Type="http://schemas.openxmlformats.org/officeDocument/2006/relationships/slide" Target="slides/slide24.xml"/><Relationship Id="rId158" Type="http://schemas.openxmlformats.org/officeDocument/2006/relationships/slide" Target="slides/slide45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62" Type="http://schemas.openxmlformats.org/officeDocument/2006/relationships/slideMaster" Target="slideMasters/slideMaster62.xml"/><Relationship Id="rId83" Type="http://schemas.openxmlformats.org/officeDocument/2006/relationships/slideMaster" Target="slideMasters/slideMaster83.xml"/><Relationship Id="rId88" Type="http://schemas.openxmlformats.org/officeDocument/2006/relationships/slideMaster" Target="slideMasters/slideMaster88.xml"/><Relationship Id="rId111" Type="http://schemas.openxmlformats.org/officeDocument/2006/relationships/slideMaster" Target="slideMasters/slideMaster111.xml"/><Relationship Id="rId132" Type="http://schemas.openxmlformats.org/officeDocument/2006/relationships/slide" Target="slides/slide19.xml"/><Relationship Id="rId153" Type="http://schemas.openxmlformats.org/officeDocument/2006/relationships/slide" Target="slides/slide40.xml"/><Relationship Id="rId174" Type="http://schemas.openxmlformats.org/officeDocument/2006/relationships/slide" Target="slides/slide61.xml"/><Relationship Id="rId179" Type="http://schemas.openxmlformats.org/officeDocument/2006/relationships/slide" Target="slides/slide66.xml"/><Relationship Id="rId195" Type="http://schemas.openxmlformats.org/officeDocument/2006/relationships/slide" Target="slides/slide82.xml"/><Relationship Id="rId209" Type="http://schemas.openxmlformats.org/officeDocument/2006/relationships/slide" Target="slides/slide96.xml"/><Relationship Id="rId190" Type="http://schemas.openxmlformats.org/officeDocument/2006/relationships/slide" Target="slides/slide77.xml"/><Relationship Id="rId204" Type="http://schemas.openxmlformats.org/officeDocument/2006/relationships/slide" Target="slides/slide91.xml"/><Relationship Id="rId220" Type="http://schemas.openxmlformats.org/officeDocument/2006/relationships/slide" Target="slides/slide107.xml"/><Relationship Id="rId225" Type="http://schemas.openxmlformats.org/officeDocument/2006/relationships/slide" Target="slides/slide112.xml"/><Relationship Id="rId241" Type="http://schemas.openxmlformats.org/officeDocument/2006/relationships/slide" Target="slides/slide128.xml"/><Relationship Id="rId246" Type="http://schemas.openxmlformats.org/officeDocument/2006/relationships/viewProps" Target="viewProps.xml"/><Relationship Id="rId15" Type="http://schemas.openxmlformats.org/officeDocument/2006/relationships/slideMaster" Target="slideMasters/slideMaster15.xml"/><Relationship Id="rId36" Type="http://schemas.openxmlformats.org/officeDocument/2006/relationships/slideMaster" Target="slideMasters/slideMaster36.xml"/><Relationship Id="rId57" Type="http://schemas.openxmlformats.org/officeDocument/2006/relationships/slideMaster" Target="slideMasters/slideMaster57.xml"/><Relationship Id="rId106" Type="http://schemas.openxmlformats.org/officeDocument/2006/relationships/slideMaster" Target="slideMasters/slideMaster106.xml"/><Relationship Id="rId127" Type="http://schemas.openxmlformats.org/officeDocument/2006/relationships/slide" Target="slides/slide14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52" Type="http://schemas.openxmlformats.org/officeDocument/2006/relationships/slideMaster" Target="slideMasters/slideMaster52.xml"/><Relationship Id="rId73" Type="http://schemas.openxmlformats.org/officeDocument/2006/relationships/slideMaster" Target="slideMasters/slideMaster73.xml"/><Relationship Id="rId78" Type="http://schemas.openxmlformats.org/officeDocument/2006/relationships/slideMaster" Target="slideMasters/slideMaster78.xml"/><Relationship Id="rId94" Type="http://schemas.openxmlformats.org/officeDocument/2006/relationships/slideMaster" Target="slideMasters/slideMaster94.xml"/><Relationship Id="rId99" Type="http://schemas.openxmlformats.org/officeDocument/2006/relationships/slideMaster" Target="slideMasters/slideMaster99.xml"/><Relationship Id="rId101" Type="http://schemas.openxmlformats.org/officeDocument/2006/relationships/slideMaster" Target="slideMasters/slideMaster101.xml"/><Relationship Id="rId122" Type="http://schemas.openxmlformats.org/officeDocument/2006/relationships/slide" Target="slides/slide9.xml"/><Relationship Id="rId143" Type="http://schemas.openxmlformats.org/officeDocument/2006/relationships/slide" Target="slides/slide30.xml"/><Relationship Id="rId148" Type="http://schemas.openxmlformats.org/officeDocument/2006/relationships/slide" Target="slides/slide35.xml"/><Relationship Id="rId164" Type="http://schemas.openxmlformats.org/officeDocument/2006/relationships/slide" Target="slides/slide51.xml"/><Relationship Id="rId169" Type="http://schemas.openxmlformats.org/officeDocument/2006/relationships/slide" Target="slides/slide56.xml"/><Relationship Id="rId185" Type="http://schemas.openxmlformats.org/officeDocument/2006/relationships/slide" Target="slides/slide7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80" Type="http://schemas.openxmlformats.org/officeDocument/2006/relationships/slide" Target="slides/slide67.xml"/><Relationship Id="rId210" Type="http://schemas.openxmlformats.org/officeDocument/2006/relationships/slide" Target="slides/slide97.xml"/><Relationship Id="rId215" Type="http://schemas.openxmlformats.org/officeDocument/2006/relationships/slide" Target="slides/slide102.xml"/><Relationship Id="rId236" Type="http://schemas.openxmlformats.org/officeDocument/2006/relationships/slide" Target="slides/slide123.xml"/><Relationship Id="rId26" Type="http://schemas.openxmlformats.org/officeDocument/2006/relationships/slideMaster" Target="slideMasters/slideMaster26.xml"/><Relationship Id="rId231" Type="http://schemas.openxmlformats.org/officeDocument/2006/relationships/slide" Target="slides/slide118.xml"/><Relationship Id="rId47" Type="http://schemas.openxmlformats.org/officeDocument/2006/relationships/slideMaster" Target="slideMasters/slideMaster47.xml"/><Relationship Id="rId68" Type="http://schemas.openxmlformats.org/officeDocument/2006/relationships/slideMaster" Target="slideMasters/slideMaster68.xml"/><Relationship Id="rId89" Type="http://schemas.openxmlformats.org/officeDocument/2006/relationships/slideMaster" Target="slideMasters/slideMaster89.xml"/><Relationship Id="rId112" Type="http://schemas.openxmlformats.org/officeDocument/2006/relationships/slideMaster" Target="slideMasters/slideMaster112.xml"/><Relationship Id="rId133" Type="http://schemas.openxmlformats.org/officeDocument/2006/relationships/slide" Target="slides/slide20.xml"/><Relationship Id="rId154" Type="http://schemas.openxmlformats.org/officeDocument/2006/relationships/slide" Target="slides/slide41.xml"/><Relationship Id="rId175" Type="http://schemas.openxmlformats.org/officeDocument/2006/relationships/slide" Target="slides/slide62.xml"/><Relationship Id="rId196" Type="http://schemas.openxmlformats.org/officeDocument/2006/relationships/slide" Target="slides/slide83.xml"/><Relationship Id="rId200" Type="http://schemas.openxmlformats.org/officeDocument/2006/relationships/slide" Target="slides/slide87.xml"/><Relationship Id="rId16" Type="http://schemas.openxmlformats.org/officeDocument/2006/relationships/slideMaster" Target="slideMasters/slideMaster16.xml"/><Relationship Id="rId221" Type="http://schemas.openxmlformats.org/officeDocument/2006/relationships/slide" Target="slides/slide108.xml"/><Relationship Id="rId242" Type="http://schemas.openxmlformats.org/officeDocument/2006/relationships/slide" Target="slides/slide129.xml"/><Relationship Id="rId37" Type="http://schemas.openxmlformats.org/officeDocument/2006/relationships/slideMaster" Target="slideMasters/slideMaster37.xml"/><Relationship Id="rId58" Type="http://schemas.openxmlformats.org/officeDocument/2006/relationships/slideMaster" Target="slideMasters/slideMaster58.xml"/><Relationship Id="rId79" Type="http://schemas.openxmlformats.org/officeDocument/2006/relationships/slideMaster" Target="slideMasters/slideMaster79.xml"/><Relationship Id="rId102" Type="http://schemas.openxmlformats.org/officeDocument/2006/relationships/slideMaster" Target="slideMasters/slideMaster102.xml"/><Relationship Id="rId123" Type="http://schemas.openxmlformats.org/officeDocument/2006/relationships/slide" Target="slides/slide10.xml"/><Relationship Id="rId144" Type="http://schemas.openxmlformats.org/officeDocument/2006/relationships/slide" Target="slides/slide31.xml"/><Relationship Id="rId90" Type="http://schemas.openxmlformats.org/officeDocument/2006/relationships/slideMaster" Target="slideMasters/slideMaster90.xml"/><Relationship Id="rId165" Type="http://schemas.openxmlformats.org/officeDocument/2006/relationships/slide" Target="slides/slide52.xml"/><Relationship Id="rId186" Type="http://schemas.openxmlformats.org/officeDocument/2006/relationships/slide" Target="slides/slide73.xml"/><Relationship Id="rId211" Type="http://schemas.openxmlformats.org/officeDocument/2006/relationships/slide" Target="slides/slide98.xml"/><Relationship Id="rId232" Type="http://schemas.openxmlformats.org/officeDocument/2006/relationships/slide" Target="slides/slide119.xml"/><Relationship Id="rId27" Type="http://schemas.openxmlformats.org/officeDocument/2006/relationships/slideMaster" Target="slideMasters/slideMaster27.xml"/><Relationship Id="rId48" Type="http://schemas.openxmlformats.org/officeDocument/2006/relationships/slideMaster" Target="slideMasters/slideMaster48.xml"/><Relationship Id="rId69" Type="http://schemas.openxmlformats.org/officeDocument/2006/relationships/slideMaster" Target="slideMasters/slideMaster69.xml"/><Relationship Id="rId113" Type="http://schemas.openxmlformats.org/officeDocument/2006/relationships/slideMaster" Target="slideMasters/slideMaster113.xml"/><Relationship Id="rId134" Type="http://schemas.openxmlformats.org/officeDocument/2006/relationships/slide" Target="slides/slide21.xml"/><Relationship Id="rId80" Type="http://schemas.openxmlformats.org/officeDocument/2006/relationships/slideMaster" Target="slideMasters/slideMaster80.xml"/><Relationship Id="rId155" Type="http://schemas.openxmlformats.org/officeDocument/2006/relationships/slide" Target="slides/slide42.xml"/><Relationship Id="rId176" Type="http://schemas.openxmlformats.org/officeDocument/2006/relationships/slide" Target="slides/slide63.xml"/><Relationship Id="rId197" Type="http://schemas.openxmlformats.org/officeDocument/2006/relationships/slide" Target="slides/slide84.xml"/><Relationship Id="rId201" Type="http://schemas.openxmlformats.org/officeDocument/2006/relationships/slide" Target="slides/slide88.xml"/><Relationship Id="rId222" Type="http://schemas.openxmlformats.org/officeDocument/2006/relationships/slide" Target="slides/slide109.xml"/><Relationship Id="rId243" Type="http://schemas.openxmlformats.org/officeDocument/2006/relationships/slide" Target="slides/slide13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2639FE-D790-4718-A585-DFE26E1CA4D8}" type="datetimeFigureOut">
              <a:rPr lang="ru-RU" smtClean="0"/>
              <a:t>19.08.2015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DCECC1-448F-4EA8-86F4-A9FF1B00F8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381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616F1-FEEC-45E2-8E8F-E830D4BCE94B}" type="slidenum">
              <a:rPr lang="ru-RU" smtClean="0">
                <a:solidFill>
                  <a:prstClr val="black"/>
                </a:solidFill>
              </a:rPr>
              <a:pPr/>
              <a:t>79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2508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9616F1-FEEC-45E2-8E8F-E830D4BCE94B}" type="slidenum">
              <a:rPr lang="ru-RU" smtClean="0">
                <a:solidFill>
                  <a:prstClr val="black"/>
                </a:solidFill>
              </a:rPr>
              <a:pPr/>
              <a:t>80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8471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110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9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553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114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2854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244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116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106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Defektoskopia ultradźwiękowa</a:t>
            </a:r>
            <a:r>
              <a:rPr lang="pl-PL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-</a:t>
            </a:r>
          </a:p>
          <a:p>
            <a:r>
              <a:rPr lang="pl-PL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??? – zadanie domowe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117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389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121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48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123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5124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georadar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  wykorzystuje fale radiowe z zakresu od krótkich do ultrakrótkich </a:t>
            </a:r>
            <a:r>
              <a:rPr lang="pl-PL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Fl</a:t>
            </a:r>
            <a:r>
              <a:rPr lang="pl-PL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radiowych oraz odmienne właściwości dielektryczne różnych warstw gruntu do tworzenia przekroju przez dany ośrodek. Stosowany do tworzenia przekrojów geologicznych, budowy strukturalnej budowli, znajdowania podziemnych przeszkód, pustki, obiektów archeologicznych.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E15B7B-90E2-4B56-8320-40842E935A08}" type="slidenum">
              <a:rPr lang="pl-PL" smtClean="0">
                <a:solidFill>
                  <a:prstClr val="black"/>
                </a:solidFill>
              </a:rPr>
              <a:pPr/>
              <a:t>124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8032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49C282-CDCB-4D10-8A9D-DA2FFC346EFC}" type="slidenum">
              <a:rPr lang="pl-PL" smtClean="0">
                <a:solidFill>
                  <a:prstClr val="black"/>
                </a:solidFill>
              </a:rPr>
              <a:pPr/>
              <a:t>127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268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0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0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2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4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4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8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57158" y="2130427"/>
            <a:ext cx="7772400" cy="1227137"/>
          </a:xfrm>
          <a:noFill/>
        </p:spPr>
        <p:txBody>
          <a:bodyPr/>
          <a:lstStyle>
            <a:lvl1pPr algn="l">
              <a:defRPr sz="5000" b="1" cap="none" spc="0" baseline="0">
                <a:ln w="9000" cmpd="sng">
                  <a:noFill/>
                  <a:prstDash val="solid"/>
                </a:ln>
                <a:solidFill>
                  <a:srgbClr val="DE4116"/>
                </a:solidFill>
                <a:effectLst>
                  <a:reflection blurRad="12700" stA="28000" endPos="45000" dist="10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85706" y="3357562"/>
            <a:ext cx="6400800" cy="642942"/>
          </a:xfrm>
        </p:spPr>
        <p:txBody>
          <a:bodyPr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zh-CN" altLang="en-US" sz="2400" b="0" kern="1200" cap="none" spc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 anchor="ctr"/>
          <a:lstStyle>
            <a:lvl1pPr marL="0" indent="0">
              <a:spcBef>
                <a:spcPts val="1800"/>
              </a:spcBef>
              <a:buNone/>
              <a:defRPr/>
            </a:lvl1pPr>
            <a:lvl2pPr>
              <a:spcBef>
                <a:spcPts val="1800"/>
              </a:spcBef>
              <a:defRPr/>
            </a:lvl2pPr>
            <a:lvl3pPr>
              <a:spcBef>
                <a:spcPts val="1800"/>
              </a:spcBef>
              <a:defRPr/>
            </a:lvl3pPr>
            <a:lvl4pPr>
              <a:spcBef>
                <a:spcPts val="1800"/>
              </a:spcBef>
              <a:defRPr/>
            </a:lvl4pPr>
            <a:lvl5pPr>
              <a:spcBef>
                <a:spcPts val="1800"/>
              </a:spcBef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4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5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6.xml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7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8.xml"/><Relationship Id="rId1" Type="http://schemas.openxmlformats.org/officeDocument/2006/relationships/slideLayout" Target="../slideLayouts/slideLayout4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9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0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2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3.xml"/><Relationship Id="rId1" Type="http://schemas.openxmlformats.org/officeDocument/2006/relationships/slideLayout" Target="../slideLayouts/slideLayout5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4.xml"/><Relationship Id="rId1" Type="http://schemas.openxmlformats.org/officeDocument/2006/relationships/slideLayout" Target="../slideLayouts/slideLayout5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5.xml"/><Relationship Id="rId1" Type="http://schemas.openxmlformats.org/officeDocument/2006/relationships/slideLayout" Target="../slideLayouts/slideLayout5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6.xml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7.xml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8.xml"/><Relationship Id="rId1" Type="http://schemas.openxmlformats.org/officeDocument/2006/relationships/slideLayout" Target="../slideLayouts/slideLayout5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9.xml"/><Relationship Id="rId1" Type="http://schemas.openxmlformats.org/officeDocument/2006/relationships/slideLayout" Target="../slideLayouts/slideLayout6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0.xml"/><Relationship Id="rId1" Type="http://schemas.openxmlformats.org/officeDocument/2006/relationships/slideLayout" Target="../slideLayouts/slideLayout6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1.xml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2.xml"/><Relationship Id="rId1" Type="http://schemas.openxmlformats.org/officeDocument/2006/relationships/slideLayout" Target="../slideLayouts/slideLayout6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3.xml"/><Relationship Id="rId1" Type="http://schemas.openxmlformats.org/officeDocument/2006/relationships/slideLayout" Target="../slideLayouts/slideLayout6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4.xml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5.xml"/><Relationship Id="rId1" Type="http://schemas.openxmlformats.org/officeDocument/2006/relationships/slideLayout" Target="../slideLayouts/slideLayout6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6.xml"/><Relationship Id="rId1" Type="http://schemas.openxmlformats.org/officeDocument/2006/relationships/slideLayout" Target="../slideLayouts/slideLayout6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7.xml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8.xml"/><Relationship Id="rId1" Type="http://schemas.openxmlformats.org/officeDocument/2006/relationships/slideLayout" Target="../slideLayouts/slideLayout6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69.xml"/><Relationship Id="rId1" Type="http://schemas.openxmlformats.org/officeDocument/2006/relationships/slideLayout" Target="../slideLayouts/slideLayout7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0.xml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1.xml"/><Relationship Id="rId1" Type="http://schemas.openxmlformats.org/officeDocument/2006/relationships/slideLayout" Target="../slideLayouts/slideLayout7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2.xml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3.xml"/><Relationship Id="rId1" Type="http://schemas.openxmlformats.org/officeDocument/2006/relationships/slideLayout" Target="../slideLayouts/slideLayout7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4.xml"/><Relationship Id="rId1" Type="http://schemas.openxmlformats.org/officeDocument/2006/relationships/slideLayout" Target="../slideLayouts/slideLayout7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5.xml"/><Relationship Id="rId1" Type="http://schemas.openxmlformats.org/officeDocument/2006/relationships/slideLayout" Target="../slideLayouts/slideLayout7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6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7.xml"/><Relationship Id="rId1" Type="http://schemas.openxmlformats.org/officeDocument/2006/relationships/slideLayout" Target="../slideLayouts/slideLayout7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8.xml"/><Relationship Id="rId1" Type="http://schemas.openxmlformats.org/officeDocument/2006/relationships/slideLayout" Target="../slideLayouts/slideLayout7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9.xml"/><Relationship Id="rId1" Type="http://schemas.openxmlformats.org/officeDocument/2006/relationships/slideLayout" Target="../slideLayouts/slideLayout8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0.xml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1.xml"/><Relationship Id="rId1" Type="http://schemas.openxmlformats.org/officeDocument/2006/relationships/slideLayout" Target="../slideLayouts/slideLayout8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2.xml"/><Relationship Id="rId1" Type="http://schemas.openxmlformats.org/officeDocument/2006/relationships/slideLayout" Target="../slideLayouts/slideLayout8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3.xml"/><Relationship Id="rId1" Type="http://schemas.openxmlformats.org/officeDocument/2006/relationships/slideLayout" Target="../slideLayouts/slideLayout8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4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5.xml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6.xml"/><Relationship Id="rId1" Type="http://schemas.openxmlformats.org/officeDocument/2006/relationships/slideLayout" Target="../slideLayouts/slideLayout8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7.xml"/><Relationship Id="rId1" Type="http://schemas.openxmlformats.org/officeDocument/2006/relationships/slideLayout" Target="../slideLayouts/slideLayout8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8.xml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9.xml"/><Relationship Id="rId1" Type="http://schemas.openxmlformats.org/officeDocument/2006/relationships/slideLayout" Target="../slideLayouts/slideLayout9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0.xml"/><Relationship Id="rId1" Type="http://schemas.openxmlformats.org/officeDocument/2006/relationships/slideLayout" Target="../slideLayouts/slideLayout9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1.xml"/><Relationship Id="rId1" Type="http://schemas.openxmlformats.org/officeDocument/2006/relationships/slideLayout" Target="../slideLayouts/slideLayout9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2.xml"/><Relationship Id="rId1" Type="http://schemas.openxmlformats.org/officeDocument/2006/relationships/slideLayout" Target="../slideLayouts/slideLayout9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3.xml"/><Relationship Id="rId1" Type="http://schemas.openxmlformats.org/officeDocument/2006/relationships/slideLayout" Target="../slideLayouts/slideLayout9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4.xml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5.xml"/><Relationship Id="rId1" Type="http://schemas.openxmlformats.org/officeDocument/2006/relationships/slideLayout" Target="../slideLayouts/slideLayout9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6.xml"/><Relationship Id="rId1" Type="http://schemas.openxmlformats.org/officeDocument/2006/relationships/slideLayout" Target="../slideLayouts/slideLayout9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7.xml"/><Relationship Id="rId1" Type="http://schemas.openxmlformats.org/officeDocument/2006/relationships/slideLayout" Target="../slideLayouts/slideLayout9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8.xml"/><Relationship Id="rId1" Type="http://schemas.openxmlformats.org/officeDocument/2006/relationships/slideLayout" Target="../slideLayouts/slideLayout9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9.xml"/><Relationship Id="rId1" Type="http://schemas.openxmlformats.org/officeDocument/2006/relationships/slideLayout" Target="../slideLayouts/slideLayout10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0.xml"/><Relationship Id="rId1" Type="http://schemas.openxmlformats.org/officeDocument/2006/relationships/slideLayout" Target="../slideLayouts/slideLayout10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1.xml"/><Relationship Id="rId1" Type="http://schemas.openxmlformats.org/officeDocument/2006/relationships/slideLayout" Target="../slideLayouts/slideLayout10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2.xml"/><Relationship Id="rId1" Type="http://schemas.openxmlformats.org/officeDocument/2006/relationships/slideLayout" Target="../slideLayouts/slideLayout10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3.xml"/><Relationship Id="rId1" Type="http://schemas.openxmlformats.org/officeDocument/2006/relationships/slideLayout" Target="../slideLayouts/slideLayout10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4.xml"/><Relationship Id="rId1" Type="http://schemas.openxmlformats.org/officeDocument/2006/relationships/slideLayout" Target="../slideLayouts/slideLayout10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5.xml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6.xml"/><Relationship Id="rId1" Type="http://schemas.openxmlformats.org/officeDocument/2006/relationships/slideLayout" Target="../slideLayouts/slideLayout10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7.xml"/><Relationship Id="rId1" Type="http://schemas.openxmlformats.org/officeDocument/2006/relationships/slideLayout" Target="../slideLayouts/slideLayout10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8.xml"/><Relationship Id="rId1" Type="http://schemas.openxmlformats.org/officeDocument/2006/relationships/slideLayout" Target="../slideLayouts/slideLayout10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09.xml"/><Relationship Id="rId1" Type="http://schemas.openxmlformats.org/officeDocument/2006/relationships/slideLayout" Target="../slideLayouts/slideLayout11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0.xml"/><Relationship Id="rId1" Type="http://schemas.openxmlformats.org/officeDocument/2006/relationships/slideLayout" Target="../slideLayouts/slideLayout11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1.xml"/><Relationship Id="rId1" Type="http://schemas.openxmlformats.org/officeDocument/2006/relationships/slideLayout" Target="../slideLayouts/slideLayout1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2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_rels/slideMaster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3.xml"/><Relationship Id="rId1" Type="http://schemas.openxmlformats.org/officeDocument/2006/relationships/slideLayout" Target="../slideLayouts/slideLayout11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Podstawowe wielkości </a:t>
            </a:r>
            <a:b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opisujące ruch drgający.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7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Wykres x(t) dla drgającego ciała.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960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w ruchu </a:t>
            </a:r>
            <a:b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spc="-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drgającym - ciężarek zawieszony na sprężynie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Przemiany energetyczne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ruchu drgającym – wahadło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40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mechaniczne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Rodzaje fal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</a:p>
          <a:p>
            <a:pPr>
              <a:defRPr/>
            </a:pP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Zjawiska falowe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138731"/>
            <a:ext cx="4157129" cy="719269"/>
          </a:xfrm>
          <a:prstGeom prst="rect">
            <a:avLst/>
          </a:prstGeom>
        </p:spPr>
      </p:pic>
      <p:sp>
        <p:nvSpPr>
          <p:cNvPr id="13" name="Flowchart: Document 12"/>
          <p:cNvSpPr/>
          <p:nvPr userDrawn="1"/>
        </p:nvSpPr>
        <p:spPr>
          <a:xfrm rot="11218355" flipH="1">
            <a:off x="-231002" y="6162971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Flowchart: Document 13"/>
          <p:cNvSpPr/>
          <p:nvPr userDrawn="1"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6084000" y="44624"/>
            <a:ext cx="3131840" cy="810062"/>
            <a:chOff x="2476500" y="3095177"/>
            <a:chExt cx="5855221" cy="1514475"/>
          </a:xfrm>
        </p:grpSpPr>
        <p:pic>
          <p:nvPicPr>
            <p:cNvPr id="2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Box 25"/>
          <p:cNvSpPr txBox="1"/>
          <p:nvPr userDrawn="1"/>
        </p:nvSpPr>
        <p:spPr>
          <a:xfrm>
            <a:off x="36000" y="6127200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Rezonans mechaniczny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138731"/>
            <a:ext cx="4157129" cy="719269"/>
          </a:xfrm>
          <a:prstGeom prst="rect">
            <a:avLst/>
          </a:prstGeom>
        </p:spPr>
      </p:pic>
      <p:sp>
        <p:nvSpPr>
          <p:cNvPr id="13" name="Flowchart: Document 12"/>
          <p:cNvSpPr/>
          <p:nvPr userDrawn="1"/>
        </p:nvSpPr>
        <p:spPr>
          <a:xfrm rot="11218355" flipH="1">
            <a:off x="-231002" y="6162971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Flowchart: Document 13"/>
          <p:cNvSpPr/>
          <p:nvPr userDrawn="1"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6084000" y="44624"/>
            <a:ext cx="3131840" cy="810062"/>
            <a:chOff x="2476500" y="3095177"/>
            <a:chExt cx="5855221" cy="1514475"/>
          </a:xfrm>
        </p:grpSpPr>
        <p:pic>
          <p:nvPicPr>
            <p:cNvPr id="2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Box 25"/>
          <p:cNvSpPr txBox="1"/>
          <p:nvPr userDrawn="1"/>
        </p:nvSpPr>
        <p:spPr>
          <a:xfrm>
            <a:off x="36000" y="6127200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Rezonans mechaniczny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Właściwości materii: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pl-PL" sz="14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6138731"/>
            <a:ext cx="4157129" cy="719269"/>
          </a:xfrm>
          <a:prstGeom prst="rect">
            <a:avLst/>
          </a:prstGeom>
        </p:spPr>
      </p:pic>
      <p:sp>
        <p:nvSpPr>
          <p:cNvPr id="13" name="Flowchart: Document 12"/>
          <p:cNvSpPr/>
          <p:nvPr userDrawn="1"/>
        </p:nvSpPr>
        <p:spPr>
          <a:xfrm rot="11218355" flipH="1">
            <a:off x="-231002" y="6162971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Flowchart: Document 13"/>
          <p:cNvSpPr/>
          <p:nvPr userDrawn="1"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6084000" y="44624"/>
            <a:ext cx="3131840" cy="810062"/>
            <a:chOff x="2476500" y="3095177"/>
            <a:chExt cx="5855221" cy="1514475"/>
          </a:xfrm>
        </p:grpSpPr>
        <p:pic>
          <p:nvPicPr>
            <p:cNvPr id="2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6" name="TextBox 25"/>
          <p:cNvSpPr txBox="1"/>
          <p:nvPr userDrawn="1"/>
        </p:nvSpPr>
        <p:spPr>
          <a:xfrm>
            <a:off x="36000" y="6127200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Rezonans mechaniczny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 -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 -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 -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Fale dźwiękowe - zadania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Infradźwięki i ultradźwięki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mają wspólnego delfiny, </a:t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nietoperze, fotoradary i łodzie podwodne?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3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74639"/>
            <a:ext cx="8229600" cy="7969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1" y="128587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altLang="zh-CN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6138733"/>
            <a:ext cx="4157129" cy="719269"/>
          </a:xfrm>
          <a:prstGeom prst="rect">
            <a:avLst/>
          </a:prstGeom>
        </p:spPr>
      </p:pic>
      <p:sp>
        <p:nvSpPr>
          <p:cNvPr id="6" name="Flowchart: Document 5"/>
          <p:cNvSpPr/>
          <p:nvPr/>
        </p:nvSpPr>
        <p:spPr>
          <a:xfrm rot="11218355" flipH="1">
            <a:off x="-231002" y="6162973"/>
            <a:ext cx="5231753" cy="2285519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Flowchart: Document 10"/>
          <p:cNvSpPr/>
          <p:nvPr/>
        </p:nvSpPr>
        <p:spPr>
          <a:xfrm rot="418355" flipH="1">
            <a:off x="4060105" y="-1518543"/>
            <a:ext cx="5230800" cy="2286000"/>
          </a:xfrm>
          <a:prstGeom prst="flowChartDocument">
            <a:avLst/>
          </a:prstGeom>
          <a:solidFill>
            <a:srgbClr val="13A8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496" y="6127676"/>
            <a:ext cx="349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pl-PL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Ruch drgający i fale:</a:t>
            </a: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Lekcja powtórzeniowa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6084168" y="44624"/>
            <a:ext cx="3131840" cy="810062"/>
            <a:chOff x="2476500" y="3095177"/>
            <a:chExt cx="5855221" cy="1514475"/>
          </a:xfrm>
        </p:grpSpPr>
        <p:pic>
          <p:nvPicPr>
            <p:cNvPr id="2051" name="Picture 3"/>
            <p:cNvPicPr>
              <a:picLocks noChangeAspect="1" noChangeArrowheads="1"/>
            </p:cNvPicPr>
            <p:nvPr userDrawn="1"/>
          </p:nvPicPr>
          <p:blipFill>
            <a:blip r:embed="rId4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6500" y="3128963"/>
              <a:ext cx="4191000" cy="600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2" name="Picture 4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896" y="3727614"/>
              <a:ext cx="2809875" cy="7048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3" name="Picture 5"/>
            <p:cNvPicPr>
              <a:picLocks noChangeAspect="1" noChangeArrowheads="1"/>
            </p:cNvPicPr>
            <p:nvPr userDrawn="1"/>
          </p:nvPicPr>
          <p:blipFill>
            <a:blip r:embed="rId6">
              <a:clrChange>
                <a:clrFrom>
                  <a:srgbClr val="13A89E"/>
                </a:clrFrom>
                <a:clrTo>
                  <a:srgbClr val="13A89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71" y="3095177"/>
              <a:ext cx="1885950" cy="1514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lang="zh-CN" altLang="en-US" sz="3200" b="1" kern="1200" dirty="0">
          <a:ln w="9000" cmpd="sng">
            <a:noFill/>
            <a:prstDash val="solid"/>
          </a:ln>
          <a:solidFill>
            <a:srgbClr val="E94C21"/>
          </a:solidFill>
          <a:effectLst>
            <a:reflection blurRad="12700" stA="28000" endPos="45000" dist="1000" dir="5400000" sy="-10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0" indent="0" algn="l" rtl="0" eaLnBrk="1" fontAlgn="base" hangingPunct="1">
        <a:spcBef>
          <a:spcPts val="1800"/>
        </a:spcBef>
        <a:spcAft>
          <a:spcPct val="0"/>
        </a:spcAft>
        <a:buFont typeface="Arial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ts val="1800"/>
        </a:spcBef>
        <a:spcAft>
          <a:spcPct val="0"/>
        </a:spcAft>
        <a:buFont typeface="Arial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9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9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4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0.wmf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9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0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8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0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3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9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4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5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0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3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6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8.xml"/></Relationships>
</file>

<file path=ppt/slides/_rels/slide10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9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4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5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8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9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0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3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5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6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7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8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9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1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2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3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2.png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772817"/>
            <a:ext cx="7772400" cy="1584746"/>
          </a:xfrm>
        </p:spPr>
        <p:txBody>
          <a:bodyPr>
            <a:normAutofit fontScale="90000"/>
          </a:bodyPr>
          <a:lstStyle/>
          <a:p>
            <a:r>
              <a:rPr lang="pl-PL" dirty="0"/>
              <a:t>Podstawowe wielkości opisujące ruch drgający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Ruch drgający i fale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pc="-100" dirty="0" smtClean="0"/>
              <a:t>Okres drgań a </a:t>
            </a:r>
            <a:r>
              <a:rPr lang="pl-PL" dirty="0" smtClean="0"/>
              <a:t>częstotliwość </a:t>
            </a:r>
            <a:endParaRPr lang="ru-RU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750" spc="-100" dirty="0" smtClean="0"/>
              <a:t>Im większa długość wahadła, tym większy okres drgań,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czyli mniejsza częstotliwość drgań. </a:t>
            </a:r>
          </a:p>
          <a:p>
            <a:endParaRPr lang="pl-PL" dirty="0" smtClean="0"/>
          </a:p>
          <a:p>
            <a:r>
              <a:rPr lang="pl-PL" dirty="0" smtClean="0"/>
              <a:t>Okres drgań i częstotliwość są wielkościami odwrotnie proporcjonalnymi.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pc="-100" smtClean="0"/>
              <a:t>Częstotliwość drgań własnych </a:t>
            </a:r>
            <a:endParaRPr lang="ru-RU" spc="-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Częstotliwość drgań własnych – częstotliwość, </a:t>
            </a:r>
            <a:br>
              <a:rPr lang="pl-PL" dirty="0" smtClean="0"/>
            </a:br>
            <a:r>
              <a:rPr lang="pl-PL" dirty="0" smtClean="0"/>
              <a:t>z jaką ciało wytrącone z położenia równowagi wykonuje drgania swobodne.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 wahadło. </a:t>
            </a:r>
            <a:br>
              <a:rPr lang="pl-PL" dirty="0" smtClean="0"/>
            </a:br>
            <a:r>
              <a:rPr lang="pl-PL" dirty="0" smtClean="0"/>
              <a:t>Wpraw wahadło w ruch, wychylając je </a:t>
            </a:r>
            <a:br>
              <a:rPr lang="pl-PL" dirty="0" smtClean="0"/>
            </a:br>
            <a:r>
              <a:rPr lang="pl-PL" dirty="0" smtClean="0"/>
              <a:t>o niewielki kąt. </a:t>
            </a:r>
          </a:p>
          <a:p>
            <a:r>
              <a:rPr lang="pl-PL" dirty="0" smtClean="0"/>
              <a:t>Używając stopera, wyznacz okres drgań </a:t>
            </a:r>
            <a:br>
              <a:rPr lang="pl-PL" dirty="0" smtClean="0"/>
            </a:br>
            <a:r>
              <a:rPr lang="pl-PL" dirty="0" smtClean="0"/>
              <a:t>i częstotliwość. </a:t>
            </a:r>
          </a:p>
          <a:p>
            <a:r>
              <a:rPr lang="pl-PL" sz="2400" dirty="0" smtClean="0"/>
              <a:t>Wskazówka: </a:t>
            </a:r>
            <a:br>
              <a:rPr lang="pl-PL" sz="2400" dirty="0" smtClean="0"/>
            </a:br>
            <a:r>
              <a:rPr lang="pl-PL" sz="2400" dirty="0" smtClean="0"/>
              <a:t>wyznacz czas kilku pełnych drgań </a:t>
            </a:r>
            <a:br>
              <a:rPr lang="pl-PL" sz="2400" dirty="0" smtClean="0"/>
            </a:br>
            <a:r>
              <a:rPr lang="pl-PL" sz="2400" dirty="0" smtClean="0"/>
              <a:t>i podziel go przez ich liczbę.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Skróć nić wahadła </a:t>
            </a:r>
            <a:br>
              <a:rPr lang="pl-PL" smtClean="0"/>
            </a:br>
            <a:r>
              <a:rPr lang="pl-PL" smtClean="0"/>
              <a:t>i ponownie wyznacz okres drgań wahadła.</a:t>
            </a:r>
          </a:p>
          <a:p>
            <a:r>
              <a:rPr lang="pl-PL" smtClean="0"/>
              <a:t>Wszystkie wyniki pomiarów zapisz w tabeli.</a:t>
            </a:r>
          </a:p>
          <a:p>
            <a:r>
              <a:rPr lang="pl-PL" smtClean="0"/>
              <a:t>Co zauważyłeś?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2.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Przygotuj sprężynę zawieszoną na statywie. Zawieś obciążnik na końcu sprężyny. </a:t>
            </a:r>
          </a:p>
          <a:p>
            <a:r>
              <a:rPr lang="pl-PL" smtClean="0"/>
              <a:t>Wpraw go w pionowy ruch drgający.</a:t>
            </a:r>
          </a:p>
          <a:p>
            <a:r>
              <a:rPr lang="pl-PL" smtClean="0"/>
              <a:t>Wszystkie wyniki pomiarów zapisz w tabeli.</a:t>
            </a:r>
          </a:p>
          <a:p>
            <a:r>
              <a:rPr lang="pl-PL" smtClean="0"/>
              <a:t>Wyznacz jego okres drgań i częstotliwość.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Ruch drgający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Ruch ciała przemieszczającego się tam </a:t>
            </a:r>
            <a:br>
              <a:rPr lang="pl-PL" dirty="0" smtClean="0"/>
            </a:br>
            <a:r>
              <a:rPr lang="pl-PL" dirty="0" smtClean="0"/>
              <a:t>i z powrotem po tym samym torze, </a:t>
            </a:r>
            <a:br>
              <a:rPr lang="pl-PL" dirty="0" smtClean="0"/>
            </a:br>
            <a:r>
              <a:rPr lang="pl-PL" dirty="0" smtClean="0"/>
              <a:t>powtarzający się w równych odstępach czasu.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Położenie równowagi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Położenie początkowe sprężyny lub wahadła, </a:t>
            </a:r>
            <a:br>
              <a:rPr lang="pl-PL" dirty="0" smtClean="0"/>
            </a:br>
            <a:r>
              <a:rPr lang="pl-PL" dirty="0" smtClean="0"/>
              <a:t>przed rozciągnięciem lub wychyleniem </a:t>
            </a:r>
            <a:br>
              <a:rPr lang="pl-PL" dirty="0" smtClean="0"/>
            </a:br>
            <a:r>
              <a:rPr lang="pl-PL" dirty="0" smtClean="0"/>
              <a:t>go o pewien kąt.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Amplituda drgań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Maksymalne  wychylenie ciała z położenia równowagi.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Symbol: A</a:t>
            </a:r>
            <a:br>
              <a:rPr lang="pl-PL" dirty="0" smtClean="0"/>
            </a:br>
            <a:r>
              <a:rPr lang="pl-PL" dirty="0" smtClean="0"/>
              <a:t>Jednostka: metr (m)</a:t>
            </a:r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Okres drgań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Czas potrzebny na wykonanie jednego pełnego drgania.</a:t>
            </a:r>
          </a:p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Symbol: T</a:t>
            </a:r>
            <a:br>
              <a:rPr lang="pl-PL" dirty="0" smtClean="0"/>
            </a:br>
            <a:r>
              <a:rPr lang="pl-PL" dirty="0" smtClean="0"/>
              <a:t>Jednostka: sekunda (s)</a:t>
            </a:r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Częstotliwość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Liczba drgań wykonanych w jednostce czasu;</a:t>
            </a:r>
            <a:br>
              <a:rPr lang="pl-PL" dirty="0" smtClean="0"/>
            </a:br>
            <a:r>
              <a:rPr lang="pl-PL" dirty="0" smtClean="0"/>
              <a:t>symbol: f; jednostka: herc (Hz)</a:t>
            </a:r>
          </a:p>
          <a:p>
            <a:endParaRPr lang="pl-PL" dirty="0" smtClean="0"/>
          </a:p>
          <a:p>
            <a:r>
              <a:rPr lang="pl-PL" dirty="0" smtClean="0"/>
              <a:t>	wzór: </a:t>
            </a:r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gdzie: 	n – liczba pełnych drgań</a:t>
            </a:r>
            <a:br>
              <a:rPr lang="pl-PL" dirty="0" smtClean="0"/>
            </a:br>
            <a:r>
              <a:rPr lang="pl-PL" dirty="0" smtClean="0"/>
              <a:t>		t – czas trwania n drgań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5167137"/>
              </p:ext>
            </p:extLst>
          </p:nvPr>
        </p:nvGraphicFramePr>
        <p:xfrm>
          <a:off x="3419475" y="2493963"/>
          <a:ext cx="1468438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Równanie" r:id="rId3" imgW="419040" imgH="393480" progId="Equation.3">
                  <p:embed/>
                </p:oleObj>
              </mc:Choice>
              <mc:Fallback>
                <p:oleObj name="Równanie" r:id="rId3" imgW="41904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2493963"/>
                        <a:ext cx="1468438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Związek między </a:t>
            </a:r>
            <a:br>
              <a:rPr lang="pl-PL" dirty="0" smtClean="0"/>
            </a:br>
            <a:r>
              <a:rPr lang="pl-PL" dirty="0" smtClean="0"/>
              <a:t>częstotliwością a okresem drgań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smtClean="0"/>
          </a:p>
          <a:p>
            <a:r>
              <a:rPr lang="pl-PL" smtClean="0"/>
              <a:t>Okres drgań jest czasem potrzebnym do wykonania jednego pełnego drgania, stąd związek między częstotliwością a okresem drgań wyraża się następującym wzorem:</a:t>
            </a:r>
          </a:p>
          <a:p>
            <a:endParaRPr lang="pl-PL" smtClean="0"/>
          </a:p>
          <a:p>
            <a:endParaRPr lang="pl-PL" smtClean="0"/>
          </a:p>
          <a:p>
            <a:endParaRPr lang="pl-PL" dirty="0" smtClean="0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115244"/>
              </p:ext>
            </p:extLst>
          </p:nvPr>
        </p:nvGraphicFramePr>
        <p:xfrm>
          <a:off x="3814762" y="3789040"/>
          <a:ext cx="1514475" cy="1377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5" name="Równanie" r:id="rId3" imgW="431640" imgH="393480" progId="Equation.3">
                  <p:embed/>
                </p:oleObj>
              </mc:Choice>
              <mc:Fallback>
                <p:oleObj name="Równanie" r:id="rId3" imgW="43164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2" y="3789040"/>
                        <a:ext cx="1514475" cy="1377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Do wózka, w którym umieszczamy obciążniki, przyczepiamy do jednego końca sprężyny. </a:t>
            </a:r>
          </a:p>
          <a:p>
            <a:r>
              <a:rPr lang="pl-PL" dirty="0" smtClean="0"/>
              <a:t>Drugi koniec sprężyny przytwierdzamy do statywu.</a:t>
            </a:r>
          </a:p>
          <a:p>
            <a:r>
              <a:rPr lang="pl-PL" dirty="0" smtClean="0"/>
              <a:t>Odciągamy wózek, następnie puszczamy go swobodnie.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Opisz i zilustruj schematycznie ruch wózka. /karta pracy - obserwacje/</a:t>
            </a:r>
          </a:p>
          <a:p>
            <a:r>
              <a:rPr lang="pl-PL" smtClean="0"/>
              <a:t>Wskaż kiedy wózek znajdował się</a:t>
            </a:r>
            <a:br>
              <a:rPr lang="pl-PL" smtClean="0"/>
            </a:br>
            <a:r>
              <a:rPr lang="pl-PL" smtClean="0"/>
              <a:t>w położeniu równowagi. /karta pracy – wnioski/</a:t>
            </a:r>
          </a:p>
          <a:p>
            <a:r>
              <a:rPr lang="pl-PL" smtClean="0"/>
              <a:t>Nazwij ruch jakim poruszał się wózek. /karta pracy - wnioski/</a:t>
            </a: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4.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Zawieszamy na statywie obciążnik zawieszony na nitce/sznurku. </a:t>
            </a:r>
          </a:p>
          <a:p>
            <a:r>
              <a:rPr lang="pl-PL" smtClean="0"/>
              <a:t>Odchylamy go od pionu o niewielki kąt </a:t>
            </a:r>
            <a:br>
              <a:rPr lang="pl-PL" smtClean="0"/>
            </a:br>
            <a:r>
              <a:rPr lang="pl-PL" smtClean="0"/>
              <a:t>i puszczamy swobodnie.</a:t>
            </a: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Opisz i zilustruj schematycznie ruch wahadła. /karta pracy - obserwacje/</a:t>
            </a:r>
          </a:p>
          <a:p>
            <a:r>
              <a:rPr lang="pl-PL" smtClean="0"/>
              <a:t>Wskaż kiedy wahadło znajdowało się w położeniu równowagi. /karta pracy – wnioski/</a:t>
            </a:r>
          </a:p>
          <a:p>
            <a:r>
              <a:rPr lang="pl-PL" smtClean="0"/>
              <a:t>Nazwij ruch jakim poruszało się wahadło. /karta pracy - wnioski/</a:t>
            </a: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772816"/>
            <a:ext cx="7772400" cy="1584747"/>
          </a:xfrm>
        </p:spPr>
        <p:txBody>
          <a:bodyPr>
            <a:normAutofit fontScale="90000"/>
          </a:bodyPr>
          <a:lstStyle/>
          <a:p>
            <a:r>
              <a:rPr lang="pl-PL" dirty="0"/>
              <a:t>Wykres x(t)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dla </a:t>
            </a:r>
            <a:r>
              <a:rPr lang="pl-PL" dirty="0"/>
              <a:t>drgającego ciała.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Ruch drgający i fale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Drgania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Gasnące – amplituda drgań z czasem maleje</a:t>
            </a:r>
          </a:p>
          <a:p>
            <a:r>
              <a:rPr lang="pl-PL" smtClean="0"/>
              <a:t>Niegasnące – amplituda drgań nie maleje w czasie</a:t>
            </a: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Co należy zrobić, aby zmienić okres drgań wahadła?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mtClean="0"/>
              <a:t>Weź butelkę w połowie napełnioną piaskiem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mtClean="0"/>
              <a:t>Gwoździem zrób jeden otwór w nakrętce i dwa przy podstawie (obróć butelkę do góry dnem)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mtClean="0"/>
              <a:t>Przewlecz sznurek przez otwory przy dnie </a:t>
            </a:r>
            <a:br>
              <a:rPr lang="pl-PL" smtClean="0"/>
            </a:br>
            <a:r>
              <a:rPr lang="pl-PL" smtClean="0"/>
              <a:t>i zwiąż razem jego końce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Powieś butelkę na statywie</a:t>
            </a:r>
          </a:p>
          <a:p>
            <a:r>
              <a:rPr lang="pl-PL" dirty="0" smtClean="0"/>
              <a:t>Pod instalacją umieść rolkę papieru z narysowaną</a:t>
            </a:r>
            <a:br>
              <a:rPr lang="pl-PL" dirty="0" smtClean="0"/>
            </a:br>
            <a:r>
              <a:rPr lang="pl-PL" dirty="0" smtClean="0"/>
              <a:t> osią x (równoległą do ruchu wahadła) </a:t>
            </a:r>
            <a:br>
              <a:rPr lang="pl-PL" dirty="0" smtClean="0"/>
            </a:br>
            <a:r>
              <a:rPr lang="pl-PL" dirty="0" smtClean="0"/>
              <a:t>i osią t (prostopadłą do ruchu wahadła)</a:t>
            </a:r>
          </a:p>
          <a:p>
            <a:r>
              <a:rPr lang="pl-PL" dirty="0" smtClean="0"/>
              <a:t>Wpraw wahadło w ruch, </a:t>
            </a:r>
            <a:br>
              <a:rPr lang="pl-PL" dirty="0" smtClean="0"/>
            </a:br>
            <a:r>
              <a:rPr lang="pl-PL" dirty="0" smtClean="0"/>
              <a:t>a papier przesuwaj ze stałą szybkością</a:t>
            </a:r>
          </a:p>
          <a:p>
            <a:r>
              <a:rPr lang="pl-PL" dirty="0" smtClean="0"/>
              <a:t>Obserwuj ślad tworzony przez piasek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smtClean="0"/>
              <a:t>Zadanie 1.</a:t>
            </a:r>
            <a:endParaRPr lang="pl-PL" b="1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88938" y="764704"/>
            <a:ext cx="8540750" cy="5957887"/>
            <a:chOff x="388938" y="900113"/>
            <a:chExt cx="8540750" cy="5957887"/>
          </a:xfrm>
        </p:grpSpPr>
        <p:graphicFrame>
          <p:nvGraphicFramePr>
            <p:cNvPr id="14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07728303"/>
                </p:ext>
              </p:extLst>
            </p:nvPr>
          </p:nvGraphicFramePr>
          <p:xfrm>
            <a:off x="388938" y="900113"/>
            <a:ext cx="8540750" cy="5957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0" name="Graph" r:id="rId3" imgW="32451659" imgH="22669410" progId="">
                    <p:embed/>
                  </p:oleObj>
                </mc:Choice>
                <mc:Fallback>
                  <p:oleObj name="Graph" r:id="rId3" imgW="32451659" imgH="2266941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938" y="900113"/>
                          <a:ext cx="8540750" cy="5957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5" name="Group 3"/>
            <p:cNvGrpSpPr>
              <a:grpSpLocks/>
            </p:cNvGrpSpPr>
            <p:nvPr/>
          </p:nvGrpSpPr>
          <p:grpSpPr bwMode="auto">
            <a:xfrm>
              <a:off x="1500166" y="1500174"/>
              <a:ext cx="1928826" cy="4786346"/>
              <a:chOff x="2680" y="6169"/>
              <a:chExt cx="1928" cy="5042"/>
            </a:xfrm>
          </p:grpSpPr>
          <p:cxnSp>
            <p:nvCxnSpPr>
              <p:cNvPr id="16" name="AutoShape 4"/>
              <p:cNvCxnSpPr>
                <a:cxnSpLocks noChangeShapeType="1"/>
              </p:cNvCxnSpPr>
              <p:nvPr/>
            </p:nvCxnSpPr>
            <p:spPr bwMode="auto">
              <a:xfrm>
                <a:off x="3055" y="6410"/>
                <a:ext cx="313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7" name="Text Box 5"/>
              <p:cNvSpPr txBox="1">
                <a:spLocks noChangeArrowheads="1"/>
              </p:cNvSpPr>
              <p:nvPr/>
            </p:nvSpPr>
            <p:spPr bwMode="auto">
              <a:xfrm>
                <a:off x="2680" y="6169"/>
                <a:ext cx="462" cy="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2000" dirty="0" smtClean="0">
                    <a:solidFill>
                      <a:prstClr val="black"/>
                    </a:solidFill>
                    <a:cs typeface="Arial" pitchFamily="34" charset="0"/>
                  </a:rPr>
                  <a:t>6</a:t>
                </a:r>
                <a:endParaRPr lang="pl-PL" sz="3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18" name="AutoShape 6"/>
              <p:cNvCxnSpPr>
                <a:cxnSpLocks noChangeShapeType="1"/>
              </p:cNvCxnSpPr>
              <p:nvPr/>
            </p:nvCxnSpPr>
            <p:spPr bwMode="auto">
              <a:xfrm>
                <a:off x="4345" y="8502"/>
                <a:ext cx="0" cy="229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9" name="Text Box 7"/>
              <p:cNvSpPr txBox="1">
                <a:spLocks noChangeArrowheads="1"/>
              </p:cNvSpPr>
              <p:nvPr/>
            </p:nvSpPr>
            <p:spPr bwMode="auto">
              <a:xfrm>
                <a:off x="4139" y="10794"/>
                <a:ext cx="469" cy="4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2000" dirty="0" smtClean="0">
                    <a:solidFill>
                      <a:prstClr val="black"/>
                    </a:solidFill>
                    <a:cs typeface="Arial" pitchFamily="34" charset="0"/>
                  </a:rPr>
                  <a:t>5</a:t>
                </a:r>
                <a:endParaRPr lang="pl-PL" sz="3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</a:t>
            </a:r>
            <a:r>
              <a:rPr lang="pl-PL" dirty="0" smtClean="0"/>
              <a:t>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Podaj wartości t (w sekundach),</a:t>
            </a:r>
            <a:br>
              <a:rPr lang="pl-PL" smtClean="0"/>
            </a:br>
            <a:r>
              <a:rPr lang="pl-PL" smtClean="0"/>
              <a:t>dla których występowały maksymalne, </a:t>
            </a:r>
            <a:br>
              <a:rPr lang="pl-PL" smtClean="0"/>
            </a:br>
            <a:r>
              <a:rPr lang="pl-PL" smtClean="0"/>
              <a:t>a dla jakich minimalne wartości położenia, </a:t>
            </a:r>
            <a:br>
              <a:rPr lang="pl-PL" smtClean="0"/>
            </a:br>
            <a:r>
              <a:rPr lang="pl-PL" smtClean="0"/>
              <a:t>dla przedstawionego przedziału czasu.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Zadanie </a:t>
            </a:r>
            <a:r>
              <a:rPr lang="pl-PL" b="1" dirty="0" smtClean="0"/>
              <a:t>2.</a:t>
            </a:r>
            <a:endParaRPr lang="pl-PL" b="1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388938" y="764704"/>
            <a:ext cx="8540750" cy="5957887"/>
            <a:chOff x="388938" y="900113"/>
            <a:chExt cx="8540750" cy="5957887"/>
          </a:xfrm>
        </p:grpSpPr>
        <p:graphicFrame>
          <p:nvGraphicFramePr>
            <p:cNvPr id="14" name="Object 1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07728303"/>
                </p:ext>
              </p:extLst>
            </p:nvPr>
          </p:nvGraphicFramePr>
          <p:xfrm>
            <a:off x="388938" y="900113"/>
            <a:ext cx="8540750" cy="59578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4" name="Graph" r:id="rId3" imgW="32451659" imgH="22669410" progId="">
                    <p:embed/>
                  </p:oleObj>
                </mc:Choice>
                <mc:Fallback>
                  <p:oleObj name="Graph" r:id="rId3" imgW="32451659" imgH="2266941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88938" y="900113"/>
                          <a:ext cx="8540750" cy="59578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5" name="Group 3"/>
            <p:cNvGrpSpPr>
              <a:grpSpLocks/>
            </p:cNvGrpSpPr>
            <p:nvPr/>
          </p:nvGrpSpPr>
          <p:grpSpPr bwMode="auto">
            <a:xfrm>
              <a:off x="1500166" y="1500174"/>
              <a:ext cx="1928826" cy="4786346"/>
              <a:chOff x="2680" y="6169"/>
              <a:chExt cx="1928" cy="5042"/>
            </a:xfrm>
          </p:grpSpPr>
          <p:cxnSp>
            <p:nvCxnSpPr>
              <p:cNvPr id="16" name="AutoShape 4"/>
              <p:cNvCxnSpPr>
                <a:cxnSpLocks noChangeShapeType="1"/>
              </p:cNvCxnSpPr>
              <p:nvPr/>
            </p:nvCxnSpPr>
            <p:spPr bwMode="auto">
              <a:xfrm>
                <a:off x="3055" y="6410"/>
                <a:ext cx="313" cy="0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7" name="Text Box 5"/>
              <p:cNvSpPr txBox="1">
                <a:spLocks noChangeArrowheads="1"/>
              </p:cNvSpPr>
              <p:nvPr/>
            </p:nvSpPr>
            <p:spPr bwMode="auto">
              <a:xfrm>
                <a:off x="2680" y="6169"/>
                <a:ext cx="462" cy="3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2000" dirty="0" smtClean="0">
                    <a:solidFill>
                      <a:prstClr val="black"/>
                    </a:solidFill>
                    <a:cs typeface="Arial" pitchFamily="34" charset="0"/>
                  </a:rPr>
                  <a:t>6</a:t>
                </a:r>
                <a:endParaRPr lang="pl-PL" sz="3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cxnSp>
            <p:nvCxnSpPr>
              <p:cNvPr id="18" name="AutoShape 6"/>
              <p:cNvCxnSpPr>
                <a:cxnSpLocks noChangeShapeType="1"/>
              </p:cNvCxnSpPr>
              <p:nvPr/>
            </p:nvCxnSpPr>
            <p:spPr bwMode="auto">
              <a:xfrm>
                <a:off x="4345" y="8502"/>
                <a:ext cx="0" cy="2292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9" name="Text Box 7"/>
              <p:cNvSpPr txBox="1">
                <a:spLocks noChangeArrowheads="1"/>
              </p:cNvSpPr>
              <p:nvPr/>
            </p:nvSpPr>
            <p:spPr bwMode="auto">
              <a:xfrm>
                <a:off x="4139" y="10794"/>
                <a:ext cx="469" cy="4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2000" dirty="0" smtClean="0">
                    <a:solidFill>
                      <a:prstClr val="black"/>
                    </a:solidFill>
                    <a:cs typeface="Arial" pitchFamily="34" charset="0"/>
                  </a:rPr>
                  <a:t>5</a:t>
                </a:r>
                <a:endParaRPr lang="pl-PL" sz="3600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Odczytaj z wykresu: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dirty="0" smtClean="0"/>
              <a:t>Amplitudę drgań,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dirty="0" smtClean="0"/>
              <a:t>Położenie wahadła dla t= 2,5 ms,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dirty="0" smtClean="0"/>
              <a:t>Okres drgań,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dirty="0" smtClean="0"/>
              <a:t>Oblicz częstotliwość drgań.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</a:t>
            </a:r>
            <a:r>
              <a:rPr lang="pl-PL" dirty="0" smtClean="0"/>
              <a:t>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Podaj wartości t (w sekundach),</a:t>
            </a:r>
            <a:br>
              <a:rPr lang="pl-PL" smtClean="0"/>
            </a:br>
            <a:r>
              <a:rPr lang="pl-PL" smtClean="0"/>
              <a:t>dla których występowały maksymalne, </a:t>
            </a:r>
            <a:br>
              <a:rPr lang="pl-PL" smtClean="0"/>
            </a:br>
            <a:r>
              <a:rPr lang="pl-PL" smtClean="0"/>
              <a:t>a dla jakich minimalne wartości położenia, </a:t>
            </a:r>
            <a:br>
              <a:rPr lang="pl-PL" smtClean="0"/>
            </a:br>
            <a:r>
              <a:rPr lang="pl-PL" smtClean="0"/>
              <a:t>dla przedstawionego przedziału czasu.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 smtClean="0"/>
              <a:t>Zadanie </a:t>
            </a:r>
            <a:r>
              <a:rPr lang="pl-PL" b="1" dirty="0" smtClean="0"/>
              <a:t>3.</a:t>
            </a:r>
            <a:endParaRPr lang="pl-PL" b="1" dirty="0"/>
          </a:p>
        </p:txBody>
      </p:sp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84213" y="1196752"/>
            <a:ext cx="7310437" cy="5099050"/>
            <a:chOff x="684213" y="1412875"/>
            <a:chExt cx="7310437" cy="5099050"/>
          </a:xfrm>
        </p:grpSpPr>
        <p:graphicFrame>
          <p:nvGraphicFramePr>
            <p:cNvPr id="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67010272"/>
                </p:ext>
              </p:extLst>
            </p:nvPr>
          </p:nvGraphicFramePr>
          <p:xfrm>
            <a:off x="684213" y="1412875"/>
            <a:ext cx="7310437" cy="50990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8" r:id="rId3" imgW="32451659" imgH="22669410" progId="Origin50.Graph">
                    <p:embed/>
                  </p:oleObj>
                </mc:Choice>
                <mc:Fallback>
                  <p:oleObj r:id="rId3" imgW="32451659" imgH="22669410" progId="Origin50.Graph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84213" y="1412875"/>
                          <a:ext cx="7310437" cy="50990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8435" name="Group 3"/>
            <p:cNvGrpSpPr>
              <a:grpSpLocks/>
            </p:cNvGrpSpPr>
            <p:nvPr/>
          </p:nvGrpSpPr>
          <p:grpSpPr bwMode="auto">
            <a:xfrm>
              <a:off x="1713558" y="3861048"/>
              <a:ext cx="2642418" cy="2088232"/>
              <a:chOff x="2568" y="4959"/>
              <a:chExt cx="3366" cy="2572"/>
            </a:xfrm>
          </p:grpSpPr>
          <p:cxnSp>
            <p:nvCxnSpPr>
              <p:cNvPr id="18436" name="AutoShape 4"/>
              <p:cNvCxnSpPr>
                <a:cxnSpLocks noChangeShapeType="1"/>
              </p:cNvCxnSpPr>
              <p:nvPr/>
            </p:nvCxnSpPr>
            <p:spPr bwMode="auto">
              <a:xfrm flipH="1">
                <a:off x="5567" y="4959"/>
                <a:ext cx="13" cy="225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8437" name="AutoShape 5"/>
              <p:cNvCxnSpPr>
                <a:cxnSpLocks noChangeShapeType="1"/>
              </p:cNvCxnSpPr>
              <p:nvPr/>
            </p:nvCxnSpPr>
            <p:spPr bwMode="auto">
              <a:xfrm>
                <a:off x="2907" y="6986"/>
                <a:ext cx="1009" cy="13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8438" name="Text Box 6"/>
              <p:cNvSpPr txBox="1">
                <a:spLocks noChangeArrowheads="1"/>
              </p:cNvSpPr>
              <p:nvPr/>
            </p:nvSpPr>
            <p:spPr bwMode="auto">
              <a:xfrm>
                <a:off x="5347" y="7138"/>
                <a:ext cx="587" cy="3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1100" dirty="0" smtClean="0">
                    <a:solidFill>
                      <a:prstClr val="black"/>
                    </a:solidFill>
                    <a:cs typeface="Arial" pitchFamily="34" charset="0"/>
                  </a:rPr>
                  <a:t>12</a:t>
                </a:r>
                <a:endParaRPr lang="pl-PL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8439" name="Text Box 7"/>
              <p:cNvSpPr txBox="1">
                <a:spLocks noChangeArrowheads="1"/>
              </p:cNvSpPr>
              <p:nvPr/>
            </p:nvSpPr>
            <p:spPr bwMode="auto">
              <a:xfrm>
                <a:off x="2568" y="6820"/>
                <a:ext cx="539" cy="3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pl-PL" sz="1100" dirty="0" smtClean="0">
                    <a:solidFill>
                      <a:prstClr val="black"/>
                    </a:solidFill>
                    <a:cs typeface="Arial" pitchFamily="34" charset="0"/>
                  </a:rPr>
                  <a:t>-8</a:t>
                </a:r>
                <a:endParaRPr lang="pl-PL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</a:t>
            </a:r>
            <a:r>
              <a:rPr lang="pl-PL" dirty="0" smtClean="0"/>
              <a:t>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Odczytaj z wykresu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mtClean="0"/>
              <a:t>Amplitudę drgań,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mtClean="0"/>
              <a:t>Położenie wahadła dla t= 2,5 ms,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mtClean="0"/>
              <a:t>Okres drgań,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mtClean="0"/>
              <a:t>Oblicz częstotliwość drgań.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</a:t>
            </a:r>
            <a:r>
              <a:rPr lang="pl-PL" dirty="0" smtClean="0"/>
              <a:t>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Podaj wartości t (w sekundach),</a:t>
            </a:r>
            <a:br>
              <a:rPr lang="pl-PL" smtClean="0"/>
            </a:br>
            <a:r>
              <a:rPr lang="pl-PL" smtClean="0"/>
              <a:t>dla których występowały maksymalne, </a:t>
            </a:r>
            <a:br>
              <a:rPr lang="pl-PL" smtClean="0"/>
            </a:br>
            <a:r>
              <a:rPr lang="pl-PL" smtClean="0"/>
              <a:t>a dla jakich minimalne wartości położenia, </a:t>
            </a:r>
            <a:br>
              <a:rPr lang="pl-PL" smtClean="0"/>
            </a:br>
            <a:r>
              <a:rPr lang="pl-PL" smtClean="0"/>
              <a:t>dla przedstawionego przedziału czasu.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57158" y="1268761"/>
            <a:ext cx="7772400" cy="2088802"/>
          </a:xfrm>
        </p:spPr>
        <p:txBody>
          <a:bodyPr anchor="b">
            <a:noAutofit/>
          </a:bodyPr>
          <a:lstStyle/>
          <a:p>
            <a:r>
              <a:rPr lang="pl-PL" sz="4000" dirty="0"/>
              <a:t>Przemiany energetyczne </a:t>
            </a:r>
            <a:r>
              <a:rPr lang="pl-PL" sz="4000" dirty="0" smtClean="0"/>
              <a:t/>
            </a:r>
            <a:br>
              <a:rPr lang="pl-PL" sz="4000" dirty="0" smtClean="0"/>
            </a:br>
            <a:r>
              <a:rPr lang="pl-PL" sz="4000" dirty="0" smtClean="0"/>
              <a:t>w </a:t>
            </a:r>
            <a:r>
              <a:rPr lang="pl-PL" sz="4000" dirty="0"/>
              <a:t>ruchu drgającym – </a:t>
            </a:r>
            <a:r>
              <a:rPr lang="pl-PL" sz="4000" dirty="0" smtClean="0"/>
              <a:t>ciężarek </a:t>
            </a:r>
            <a:r>
              <a:rPr lang="pl-PL" sz="4000" dirty="0"/>
              <a:t>zawieszony na </a:t>
            </a:r>
            <a:r>
              <a:rPr lang="pl-PL" sz="4000" dirty="0" smtClean="0"/>
              <a:t>sprężynie</a:t>
            </a:r>
            <a:endParaRPr lang="pl-PL" sz="40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Ruch drgający i fale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sz="3200" dirty="0" smtClean="0"/>
              <a:t>Kinetyczna</a:t>
            </a:r>
          </a:p>
          <a:p>
            <a:pPr marL="514350" indent="-514350">
              <a:buFont typeface="+mj-lt"/>
              <a:buAutoNum type="arabicPeriod"/>
            </a:pPr>
            <a:endParaRPr lang="pl-PL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3200" dirty="0" smtClean="0"/>
              <a:t>Potencjalna</a:t>
            </a:r>
            <a:endParaRPr lang="pl-P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potencjalna sprężyny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Wartość energii </a:t>
            </a:r>
            <a:r>
              <a:rPr lang="pl-PL" u="sng" dirty="0" smtClean="0"/>
              <a:t>potencjalnej</a:t>
            </a:r>
            <a:r>
              <a:rPr lang="pl-PL" dirty="0" smtClean="0"/>
              <a:t> sprężystości jest największa przy: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pc="-100" dirty="0" smtClean="0"/>
              <a:t>maksymalnym wydłużeniu (sprężyna rozciągnięta),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maksymalnym skróceniu (sprężyna ściśnięta).</a:t>
            </a:r>
          </a:p>
          <a:p>
            <a:endParaRPr lang="pl-PL" dirty="0" smtClean="0"/>
          </a:p>
          <a:p>
            <a:r>
              <a:rPr lang="pl-PL" dirty="0" smtClean="0"/>
              <a:t>Jest równa zeru w położeniu równowagi.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Energia kinetyczna sprężyny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Wartość energii </a:t>
            </a:r>
            <a:r>
              <a:rPr lang="pl-PL" u="sng" dirty="0" smtClean="0"/>
              <a:t>kinetycznej</a:t>
            </a:r>
            <a:r>
              <a:rPr lang="pl-PL" dirty="0" smtClean="0"/>
              <a:t> sprężystości jest równa 0 przy: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pc="-100" dirty="0" smtClean="0"/>
              <a:t>maksymalnym wydłużeniu (sprężyna rozciągnięta),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maksymalnym skróceniu (sprężyna ściśnięta).</a:t>
            </a:r>
          </a:p>
          <a:p>
            <a:endParaRPr lang="pl-PL" dirty="0" smtClean="0"/>
          </a:p>
          <a:p>
            <a:r>
              <a:rPr lang="pl-PL" dirty="0" smtClean="0"/>
              <a:t>Jest maksymalna w położeniu równowagi.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Przemiany energii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poziomym ruchu obciążnika na sprężynie zachodzą cykliczne zmiany energii potencjalnej sprężystości </a:t>
            </a:r>
            <a:br>
              <a:rPr lang="pl-PL" dirty="0" smtClean="0"/>
            </a:br>
            <a:r>
              <a:rPr lang="pl-PL" dirty="0" smtClean="0"/>
              <a:t>w energię kinetyczną i na odwrót.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Suma energii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układzie, w którym można pominąć opory powietrza, zgodnie z zasadą zachowania energii mechanicznej suma energii potencjalnej </a:t>
            </a:r>
            <a:br>
              <a:rPr lang="pl-PL" dirty="0" smtClean="0"/>
            </a:br>
            <a:r>
              <a:rPr lang="pl-PL" dirty="0" smtClean="0"/>
              <a:t>i kinetycznej byłaby taka sama w każdym położeniu ciała na sprężynie </a:t>
            </a:r>
            <a:br>
              <a:rPr lang="pl-PL" dirty="0" smtClean="0"/>
            </a:br>
            <a:r>
              <a:rPr lang="pl-PL" dirty="0" smtClean="0"/>
              <a:t>i nie jest ona zależna od czasu.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Sprężynę można rozciągnąć na maksymalną długość 3 cm oraz tak ścisnąć, że skraca się o 2cm. </a:t>
            </a:r>
          </a:p>
          <a:p>
            <a:r>
              <a:rPr lang="pl-PL" dirty="0" smtClean="0"/>
              <a:t>Na jednym z jej końców przymocowano obciążnik </a:t>
            </a:r>
            <a:br>
              <a:rPr lang="pl-PL" dirty="0" smtClean="0"/>
            </a:br>
            <a:r>
              <a:rPr lang="pl-PL" dirty="0" smtClean="0"/>
              <a:t>o masie 10 g.</a:t>
            </a:r>
          </a:p>
          <a:p>
            <a:r>
              <a:rPr lang="pl-PL" dirty="0" smtClean="0"/>
              <a:t>Znajdź położenie równowagi sprężyny,</a:t>
            </a:r>
          </a:p>
          <a:p>
            <a:r>
              <a:rPr lang="pl-PL" dirty="0" smtClean="0"/>
              <a:t>Oblicz wartość maksymalnej energii potencjalnej.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wartość energii kinetycznej ciała zawieszonego na sprężynie, znajdującego się 1 cm za położeniem równowagi.</a:t>
            </a:r>
          </a:p>
          <a:p>
            <a:r>
              <a:rPr lang="pl-PL" dirty="0" smtClean="0"/>
              <a:t>Wykonaj schemat przemian energii ruchu obciążnika zawieszonego na sprężynie.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pl-PL" sz="4200" dirty="0"/>
              <a:t>Przemiany energetyczne </a:t>
            </a:r>
            <a:r>
              <a:rPr lang="pl-PL" sz="4200" dirty="0" smtClean="0"/>
              <a:t/>
            </a:r>
            <a:br>
              <a:rPr lang="pl-PL" sz="4200" dirty="0" smtClean="0"/>
            </a:br>
            <a:r>
              <a:rPr lang="pl-PL" sz="4200" dirty="0" smtClean="0"/>
              <a:t>w </a:t>
            </a:r>
            <a:r>
              <a:rPr lang="pl-PL" sz="4200" dirty="0"/>
              <a:t>ruchu drgającym – </a:t>
            </a:r>
            <a:r>
              <a:rPr lang="pl-PL" sz="4200" dirty="0" smtClean="0"/>
              <a:t>wahadło</a:t>
            </a:r>
            <a:endParaRPr lang="pl-PL" sz="42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Ruch drgający i fale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Energia potencjalna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Energia </a:t>
            </a:r>
            <a:r>
              <a:rPr lang="pl-PL" dirty="0" smtClean="0"/>
              <a:t>potencjalna jest: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największa przy maksymalnym wychyleniu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równa zeru w położeniu równowagi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Szybkość  wahadła 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Szybkość </a:t>
            </a:r>
            <a:r>
              <a:rPr lang="pl-PL" dirty="0" smtClean="0"/>
              <a:t>wahadła jest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równa </a:t>
            </a:r>
            <a:r>
              <a:rPr lang="pl-PL" dirty="0"/>
              <a:t>zero przy maksymalnym wychyleniu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maksymalna w położeniu równowagi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Przemiany energii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W ruchu wahadła zachodzą cykliczne zmiany energii potencjalnej w energię kinetyczną i na odwrót.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Suma energii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W układzie, w którym można pominąć opory powietrza, </a:t>
            </a:r>
            <a:br>
              <a:rPr lang="pl-PL" sz="2400" dirty="0" smtClean="0"/>
            </a:br>
            <a:r>
              <a:rPr lang="pl-PL" sz="2400" dirty="0" smtClean="0"/>
              <a:t>zgodnie z zasadą zachowania energii mechanicznej </a:t>
            </a:r>
            <a:br>
              <a:rPr lang="pl-PL" sz="2400" dirty="0" smtClean="0"/>
            </a:br>
            <a:r>
              <a:rPr lang="pl-PL" sz="2400" dirty="0" smtClean="0"/>
              <a:t>suma energii potencjalnej i kinetycznej </a:t>
            </a:r>
            <a:br>
              <a:rPr lang="pl-PL" sz="2400" dirty="0" smtClean="0"/>
            </a:br>
            <a:r>
              <a:rPr lang="pl-PL" sz="2400" dirty="0" smtClean="0"/>
              <a:t>byłaby taka sama w każdym położeniu ciała zawieszonego i nie jest ona zależna od czasu.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Wykonaj schemat przemian energii i szybkości ciała zawieszonego na wahadle.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Fale mechaniczne 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l-PL" dirty="0" smtClean="0"/>
              <a:t>Ruch drgający i fale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Należy przygotować: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gumowy wąż/grubą linę,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kawałek kolorowej wstążki.</a:t>
            </a:r>
          </a:p>
          <a:p>
            <a:r>
              <a:rPr lang="pl-PL" dirty="0" smtClean="0"/>
              <a:t>Wąż/linę przymocuj jednym końcem do ściany. Przywiąż wstążkę w dowolnym miejscu na wężu.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pl-PL" dirty="0" smtClean="0"/>
              <a:t>Naciągnij wąż, </a:t>
            </a:r>
            <a:br>
              <a:rPr lang="pl-PL" dirty="0" smtClean="0"/>
            </a:br>
            <a:r>
              <a:rPr lang="pl-PL" dirty="0" smtClean="0"/>
              <a:t>trzymając jego koniec jedną ręką. </a:t>
            </a:r>
            <a:br>
              <a:rPr lang="pl-PL" dirty="0" smtClean="0"/>
            </a:br>
            <a:r>
              <a:rPr lang="pl-PL" dirty="0" smtClean="0"/>
              <a:t>Następnie mocno uderz od góry drugą ręką. </a:t>
            </a:r>
            <a:br>
              <a:rPr lang="pl-PL" dirty="0" smtClean="0"/>
            </a:br>
            <a:r>
              <a:rPr lang="pl-PL" dirty="0" smtClean="0"/>
              <a:t>Co obserwujesz?</a:t>
            </a:r>
          </a:p>
          <a:p>
            <a:pPr marL="514350" indent="-514350">
              <a:buAutoNum type="alphaUcPeriod"/>
            </a:pPr>
            <a:endParaRPr lang="pl-PL" dirty="0" smtClean="0"/>
          </a:p>
          <a:p>
            <a:pPr marL="447675" indent="-447675"/>
            <a:r>
              <a:rPr lang="pl-PL" dirty="0" smtClean="0"/>
              <a:t>B. Ruszaj rytmicznie ręką w górę i w dół. </a:t>
            </a:r>
            <a:br>
              <a:rPr lang="pl-PL" dirty="0" smtClean="0"/>
            </a:br>
            <a:r>
              <a:rPr lang="pl-PL" dirty="0" smtClean="0"/>
              <a:t>Obserwuj ruch wstążki. </a:t>
            </a:r>
            <a:br>
              <a:rPr lang="pl-PL" dirty="0" smtClean="0"/>
            </a:br>
            <a:r>
              <a:rPr lang="pl-PL" dirty="0" smtClean="0"/>
              <a:t>Co obserwujesz?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Animacja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b"/>
          <a:lstStyle/>
          <a:p>
            <a:endParaRPr lang="pl-PL" sz="2000" dirty="0" smtClean="0"/>
          </a:p>
        </p:txBody>
      </p:sp>
      <p:pic>
        <p:nvPicPr>
          <p:cNvPr id="1026" name="Picture 2" descr="Plik:Simple harmonic motion animation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311000" cy="34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Impuls falowy a fala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Impuls falowy </a:t>
            </a:r>
            <a:r>
              <a:rPr lang="pl-PL" dirty="0" smtClean="0"/>
              <a:t>to pojedyncze </a:t>
            </a:r>
            <a:r>
              <a:rPr lang="pl-PL" dirty="0" smtClean="0"/>
              <a:t>odkształcenie przemieszczające się wzdłuż węża.</a:t>
            </a:r>
          </a:p>
          <a:p>
            <a:r>
              <a:rPr lang="pl-PL" dirty="0" smtClean="0"/>
              <a:t>Fala </a:t>
            </a:r>
            <a:r>
              <a:rPr lang="pl-PL" dirty="0" smtClean="0"/>
              <a:t>to ciąg </a:t>
            </a:r>
            <a:r>
              <a:rPr lang="pl-PL" dirty="0" smtClean="0"/>
              <a:t>impulsów falowych.</a:t>
            </a:r>
            <a:endParaRPr lang="pl-PL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95536" y="4581128"/>
            <a:ext cx="8229600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pl-PL" sz="4400" dirty="0">
              <a:solidFill>
                <a:prstClr val="black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6856" y="314096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</a:pPr>
            <a:endParaRPr lang="pl-PL" sz="4400" b="1" dirty="0">
              <a:solidFill>
                <a:prstClr val="black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95536" y="4437112"/>
            <a:ext cx="8229600" cy="1728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0"/>
              </a:spcBef>
            </a:pPr>
            <a:endParaRPr lang="pl-PL" sz="4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Fala mechaniczna 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Fala mechaniczna – zaburzenie (odkształcenie) ośrodka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Fala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Fala rozchodzi się na duże odległości, </a:t>
            </a:r>
            <a:br>
              <a:rPr lang="pl-PL" dirty="0" smtClean="0"/>
            </a:br>
            <a:r>
              <a:rPr lang="pl-PL" dirty="0" smtClean="0"/>
              <a:t>chociaż cząsteczki ośrodka nie przemieszczają się wraz </a:t>
            </a:r>
            <a:br>
              <a:rPr lang="pl-PL" dirty="0" smtClean="0"/>
            </a:br>
            <a:r>
              <a:rPr lang="pl-PL" dirty="0" smtClean="0"/>
              <a:t>z nią, a jedynie wykonują drgania.</a:t>
            </a:r>
          </a:p>
          <a:p>
            <a:r>
              <a:rPr lang="pl-PL" dirty="0" smtClean="0"/>
              <a:t>Fala rozchodzi się w ośrodku, który jest sprężysty.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Długość fali 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pc="-100" dirty="0"/>
              <a:t>Długość fali </a:t>
            </a:r>
            <a:r>
              <a:rPr lang="pl-PL" spc="-100" dirty="0" smtClean="0"/>
              <a:t>to odległość</a:t>
            </a:r>
            <a:r>
              <a:rPr lang="pl-PL" spc="-100" dirty="0"/>
              <a:t>, </a:t>
            </a:r>
            <a:r>
              <a:rPr lang="pl-PL" spc="-100" dirty="0" smtClean="0"/>
              <a:t>którą </a:t>
            </a:r>
            <a:r>
              <a:rPr lang="pl-PL" spc="-100" dirty="0"/>
              <a:t>fala przebywa w czasie, </a:t>
            </a:r>
            <a:r>
              <a:rPr lang="pl-PL" spc="-100" dirty="0" smtClean="0"/>
              <a:t/>
            </a:r>
            <a:br>
              <a:rPr lang="pl-PL" spc="-100" dirty="0" smtClean="0"/>
            </a:br>
            <a:r>
              <a:rPr lang="pl-PL" spc="-100" dirty="0" smtClean="0"/>
              <a:t>gdy </a:t>
            </a:r>
            <a:r>
              <a:rPr lang="pl-PL" spc="-100" dirty="0"/>
              <a:t>dana cząsteczka ośrodka wykonuje jedno pełne </a:t>
            </a:r>
            <a:r>
              <a:rPr lang="pl-PL" spc="-100" dirty="0" smtClean="0"/>
              <a:t>drganie.  </a:t>
            </a:r>
          </a:p>
          <a:p>
            <a:endParaRPr lang="pl-PL" dirty="0" smtClean="0"/>
          </a:p>
          <a:p>
            <a:r>
              <a:rPr lang="pl-PL" dirty="0" smtClean="0"/>
              <a:t>Oznaczenie</a:t>
            </a:r>
            <a:r>
              <a:rPr lang="pl-PL" dirty="0"/>
              <a:t>:  </a:t>
            </a:r>
            <a:r>
              <a:rPr lang="el-GR" dirty="0" smtClean="0"/>
              <a:t>λ</a:t>
            </a:r>
            <a:r>
              <a:rPr lang="pl-PL" dirty="0" smtClean="0"/>
              <a:t> (lambda)</a:t>
            </a:r>
          </a:p>
          <a:p>
            <a:r>
              <a:rPr lang="pl-PL" dirty="0" smtClean="0"/>
              <a:t>Jednostka: m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 txBox="1">
            <a:spLocks/>
          </p:cNvSpPr>
          <p:nvPr/>
        </p:nvSpPr>
        <p:spPr>
          <a:xfrm>
            <a:off x="685800" y="102597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defRPr/>
            </a:pPr>
            <a:endParaRPr lang="pl-PL" sz="4400" dirty="0">
              <a:solidFill>
                <a:srgbClr val="00B050"/>
              </a:solidFill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371600" y="409781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  <a:defRPr/>
            </a:pPr>
            <a:endParaRPr lang="pl-PL" sz="3600" dirty="0">
              <a:solidFill>
                <a:srgbClr val="00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Fale </a:t>
            </a:r>
            <a:r>
              <a:rPr lang="en-US" dirty="0" err="1"/>
              <a:t>mechaniczne</a:t>
            </a:r>
            <a:r>
              <a:rPr lang="en-US" dirty="0"/>
              <a:t> 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Okres drgań fali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Czas potrzebny do wykonania przez cząsteczkę ośrodka pobudzonego do jednego, pełnego drgania, nosi nazwę okresu fali. </a:t>
            </a:r>
          </a:p>
          <a:p>
            <a:r>
              <a:rPr lang="pl-PL" dirty="0" smtClean="0"/>
              <a:t>Oznaczenie: T</a:t>
            </a:r>
          </a:p>
          <a:p>
            <a:r>
              <a:rPr lang="pl-PL" dirty="0"/>
              <a:t>J</a:t>
            </a:r>
            <a:r>
              <a:rPr lang="pl-PL" dirty="0" smtClean="0"/>
              <a:t>ednostka: sekunda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Częstotliwość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Ilość pełnych drgań w ciągu 1 s.</a:t>
            </a:r>
          </a:p>
          <a:p>
            <a:endParaRPr lang="pl-PL" smtClean="0"/>
          </a:p>
          <a:p>
            <a:r>
              <a:rPr lang="pl-PL" smtClean="0"/>
              <a:t>Częstotliwość oblicza ze wzoru:</a:t>
            </a:r>
          </a:p>
          <a:p>
            <a:endParaRPr lang="pl-PL" smtClean="0"/>
          </a:p>
          <a:p>
            <a:endParaRPr lang="pl-PL" dirty="0" smtClean="0"/>
          </a:p>
        </p:txBody>
      </p:sp>
      <p:graphicFrame>
        <p:nvGraphicFramePr>
          <p:cNvPr id="4" name="Obi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0549385"/>
              </p:ext>
            </p:extLst>
          </p:nvPr>
        </p:nvGraphicFramePr>
        <p:xfrm>
          <a:off x="3996060" y="4149080"/>
          <a:ext cx="1512044" cy="1378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Równanie" r:id="rId3" imgW="431640" imgH="393480" progId="Equation.3">
                  <p:embed/>
                </p:oleObj>
              </mc:Choice>
              <mc:Fallback>
                <p:oleObj name="Równanie" r:id="rId3" imgW="4316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6060" y="4149080"/>
                        <a:ext cx="1512044" cy="137862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Szybkość fali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Fala rozchodzi się w ośrodku sprężystym ze stałą szybkością v (charakterystyczną dla danego ośrodka). </a:t>
            </a:r>
          </a:p>
          <a:p>
            <a:r>
              <a:rPr lang="pl-PL" dirty="0" smtClean="0"/>
              <a:t>Jej wartość można obliczyć ze wzoru:</a:t>
            </a:r>
          </a:p>
          <a:p>
            <a:endParaRPr lang="pl-PL" dirty="0" smtClean="0"/>
          </a:p>
          <a:p>
            <a:r>
              <a:rPr lang="pl-PL" dirty="0" smtClean="0"/>
              <a:t>   				lub</a:t>
            </a:r>
          </a:p>
          <a:p>
            <a:r>
              <a:rPr lang="pl-PL" dirty="0" smtClean="0"/>
              <a:t>   ponieważ:</a:t>
            </a:r>
          </a:p>
          <a:p>
            <a:endParaRPr lang="pl-PL" dirty="0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501071"/>
              </p:ext>
            </p:extLst>
          </p:nvPr>
        </p:nvGraphicFramePr>
        <p:xfrm>
          <a:off x="3563888" y="4797152"/>
          <a:ext cx="1296144" cy="11805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5" name="Równanie" r:id="rId3" imgW="431640" imgH="393480" progId="Equation.3">
                  <p:embed/>
                </p:oleObj>
              </mc:Choice>
              <mc:Fallback>
                <p:oleObj name="Równanie" r:id="rId3" imgW="4316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4797152"/>
                        <a:ext cx="1296144" cy="118053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0536773"/>
              </p:ext>
            </p:extLst>
          </p:nvPr>
        </p:nvGraphicFramePr>
        <p:xfrm>
          <a:off x="2267744" y="3357563"/>
          <a:ext cx="1133475" cy="113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Równanie" r:id="rId5" imgW="393529" imgH="393529" progId="Equation.3">
                  <p:embed/>
                </p:oleObj>
              </mc:Choice>
              <mc:Fallback>
                <p:oleObj name="Równanie" r:id="rId5" imgW="393529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3357563"/>
                        <a:ext cx="1133475" cy="1131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065204"/>
              </p:ext>
            </p:extLst>
          </p:nvPr>
        </p:nvGraphicFramePr>
        <p:xfrm>
          <a:off x="5292080" y="3716338"/>
          <a:ext cx="1439863" cy="67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7" name="Równanie" r:id="rId7" imgW="431613" imgH="203112" progId="Equation.3">
                  <p:embed/>
                </p:oleObj>
              </mc:Choice>
              <mc:Fallback>
                <p:oleObj name="Równanie" r:id="rId7" imgW="431613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3716338"/>
                        <a:ext cx="1439863" cy="677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Amplituda fali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Amplituda to maksymalne wychylenie </a:t>
            </a:r>
            <a:br>
              <a:rPr lang="pl-PL" dirty="0" smtClean="0"/>
            </a:br>
            <a:r>
              <a:rPr lang="pl-PL" dirty="0" smtClean="0"/>
              <a:t>z położenia równowagi cząsteczek ośrodka,</a:t>
            </a:r>
            <a:br>
              <a:rPr lang="pl-PL" dirty="0" smtClean="0"/>
            </a:br>
            <a:r>
              <a:rPr lang="pl-PL" dirty="0" smtClean="0"/>
              <a:t>w którym rozchodzi się fala.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   Przygotuj: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kuwetę fotograficzną/akwarium,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korek/kawałek styropianu,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wodę.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eriod"/>
            </a:pPr>
            <a:r>
              <a:rPr lang="pl-PL" dirty="0" smtClean="0"/>
              <a:t>Do wanienki nalej wody. </a:t>
            </a:r>
            <a:br>
              <a:rPr lang="pl-PL" dirty="0" smtClean="0"/>
            </a:br>
            <a:r>
              <a:rPr lang="pl-PL" dirty="0" smtClean="0"/>
              <a:t>Uderzaj o powierzchnię wody palcem – </a:t>
            </a:r>
            <a:br>
              <a:rPr lang="pl-PL" dirty="0" smtClean="0"/>
            </a:br>
            <a:r>
              <a:rPr lang="pl-PL" dirty="0" smtClean="0"/>
              <a:t>lekko i w stałych odstępach czasu. </a:t>
            </a:r>
            <a:br>
              <a:rPr lang="pl-PL" dirty="0" smtClean="0"/>
            </a:br>
            <a:r>
              <a:rPr lang="pl-PL" dirty="0" smtClean="0"/>
              <a:t>Co obserwujesz?</a:t>
            </a:r>
          </a:p>
          <a:p>
            <a:endParaRPr lang="pl-PL" dirty="0" smtClean="0"/>
          </a:p>
          <a:p>
            <a:pPr marL="450850" indent="-450850"/>
            <a:r>
              <a:rPr lang="pl-PL" dirty="0" smtClean="0"/>
              <a:t>B. Na powierzchni wody połóż korek. </a:t>
            </a:r>
            <a:br>
              <a:rPr lang="pl-PL" dirty="0" smtClean="0"/>
            </a:br>
            <a:r>
              <a:rPr lang="pl-PL" dirty="0" smtClean="0"/>
              <a:t>Uderzaj rytmicznie w powierzchnię wody.</a:t>
            </a:r>
            <a:br>
              <a:rPr lang="pl-PL" dirty="0" smtClean="0"/>
            </a:br>
            <a:r>
              <a:rPr lang="pl-PL" dirty="0" smtClean="0"/>
              <a:t>Co się dzieje z korkiem?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3795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Fale </a:t>
            </a:r>
            <a:r>
              <a:rPr lang="pl-PL" dirty="0"/>
              <a:t>morskie uderzają o brzeg 20 razy na minutę.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Jaka </a:t>
            </a:r>
            <a:r>
              <a:rPr lang="pl-PL" dirty="0"/>
              <a:t>jest szybkość fal,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jeżeli </a:t>
            </a:r>
            <a:r>
              <a:rPr lang="pl-PL" dirty="0"/>
              <a:t>ich długość wynosi 12 </a:t>
            </a:r>
            <a:r>
              <a:rPr lang="pl-PL" dirty="0" smtClean="0"/>
              <a:t>m</a:t>
            </a:r>
            <a:r>
              <a:rPr lang="pl-PL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2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pl-PL" dirty="0" smtClean="0"/>
              <a:t>Po </a:t>
            </a:r>
            <a:r>
              <a:rPr lang="pl-PL" dirty="0"/>
              <a:t>powierzchni jeziora rozchodzi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fala o </a:t>
            </a:r>
            <a:r>
              <a:rPr lang="pl-PL" dirty="0"/>
              <a:t>długości 12 cm z szybkością </a:t>
            </a:r>
            <a:r>
              <a:rPr lang="pl-PL" dirty="0" smtClean="0"/>
              <a:t>4. </a:t>
            </a:r>
            <a:br>
              <a:rPr lang="pl-PL" dirty="0" smtClean="0"/>
            </a:br>
            <a:r>
              <a:rPr lang="pl-PL" dirty="0" smtClean="0"/>
              <a:t>Oblicz </a:t>
            </a:r>
            <a:r>
              <a:rPr lang="pl-PL" dirty="0"/>
              <a:t>jej okres drgań oraz częstotliwość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Zadanie 3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2400"/>
              </a:spcBef>
            </a:pPr>
            <a:r>
              <a:rPr lang="pl-PL" dirty="0" smtClean="0"/>
              <a:t>Oblicz jaka jest długość fali na jeziorze,</a:t>
            </a:r>
            <a:br>
              <a:rPr lang="pl-PL" dirty="0" smtClean="0"/>
            </a:br>
            <a:r>
              <a:rPr lang="pl-PL" dirty="0" smtClean="0"/>
              <a:t>jeżeli unoszący się na niej kawałek drewna </a:t>
            </a:r>
            <a:br>
              <a:rPr lang="pl-PL" dirty="0" smtClean="0"/>
            </a:br>
            <a:r>
              <a:rPr lang="pl-PL" dirty="0" smtClean="0"/>
              <a:t>wykonał 120 drgań w ciągu 45 s,</a:t>
            </a:r>
            <a:br>
              <a:rPr lang="pl-PL" dirty="0" smtClean="0"/>
            </a:br>
            <a:r>
              <a:rPr lang="pl-PL" dirty="0" smtClean="0"/>
              <a:t>a szybkość rozchodzenia się fali wynosi 3 m/s 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/>
        </p:nvSpPr>
        <p:spPr>
          <a:xfrm>
            <a:off x="685800" y="126886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5" name="Podtytuł 2"/>
          <p:cNvSpPr>
            <a:spLocks noGrp="1"/>
          </p:cNvSpPr>
          <p:nvPr/>
        </p:nvSpPr>
        <p:spPr>
          <a:xfrm>
            <a:off x="1371600" y="4340696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3600" dirty="0">
              <a:solidFill>
                <a:srgbClr val="00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Rodzaje </a:t>
            </a:r>
            <a:r>
              <a:rPr lang="en-US" dirty="0" err="1" smtClean="0"/>
              <a:t>fal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dzielimy ze względu na: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1. Kierunek drgań cząsteczek ośrodka</a:t>
            </a:r>
          </a:p>
          <a:p>
            <a:r>
              <a:rPr lang="pl-PL" dirty="0" smtClean="0"/>
              <a:t>a) Fala poprzeczna – </a:t>
            </a:r>
          </a:p>
          <a:p>
            <a:r>
              <a:rPr lang="pl-PL" dirty="0" smtClean="0"/>
              <a:t>drganie cząsteczek ośrodka </a:t>
            </a:r>
            <a:br>
              <a:rPr lang="pl-PL" dirty="0" smtClean="0"/>
            </a:br>
            <a:r>
              <a:rPr lang="pl-PL" dirty="0" smtClean="0"/>
              <a:t>zachodzi w kierunku </a:t>
            </a:r>
            <a:br>
              <a:rPr lang="pl-PL" dirty="0" smtClean="0"/>
            </a:br>
            <a:r>
              <a:rPr lang="pl-PL" dirty="0" smtClean="0"/>
              <a:t>prostopadłym do kierunku </a:t>
            </a:r>
            <a:br>
              <a:rPr lang="pl-PL" dirty="0" smtClean="0"/>
            </a:br>
            <a:r>
              <a:rPr lang="pl-PL" dirty="0" smtClean="0"/>
              <a:t>rozchodzenia się </a:t>
            </a:r>
            <a:br>
              <a:rPr lang="pl-PL" dirty="0" smtClean="0"/>
            </a:br>
            <a:r>
              <a:rPr lang="pl-PL" dirty="0" smtClean="0"/>
              <a:t>fali</a:t>
            </a:r>
            <a:endParaRPr lang="pl-PL" dirty="0"/>
          </a:p>
        </p:txBody>
      </p:sp>
      <p:sp>
        <p:nvSpPr>
          <p:cNvPr id="2050" name="AutoShape 2"/>
          <p:cNvSpPr>
            <a:spLocks noChangeShapeType="1"/>
          </p:cNvSpPr>
          <p:nvPr/>
        </p:nvSpPr>
        <p:spPr bwMode="auto">
          <a:xfrm flipV="1">
            <a:off x="-96838" y="3070225"/>
            <a:ext cx="485776" cy="357188"/>
          </a:xfrm>
          <a:prstGeom prst="curvedConnector3">
            <a:avLst>
              <a:gd name="adj1" fmla="val 50000"/>
            </a:avLst>
          </a:prstGeom>
          <a:noFill/>
          <a:ln w="9525">
            <a:noFill/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4"/>
          <a:stretch/>
        </p:blipFill>
        <p:spPr>
          <a:xfrm rot="5400000">
            <a:off x="5098713" y="2542246"/>
            <a:ext cx="4020955" cy="2626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dzielimy ze względu na: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pl-PL" dirty="0" smtClean="0"/>
              <a:t>1. Kierunek drgań cząsteczek ośrodka</a:t>
            </a:r>
          </a:p>
          <a:p>
            <a:r>
              <a:rPr lang="pl-PL" dirty="0" smtClean="0"/>
              <a:t>b) Fala podłużna – </a:t>
            </a:r>
          </a:p>
          <a:p>
            <a:r>
              <a:rPr lang="pl-PL" dirty="0" smtClean="0"/>
              <a:t>fala rozchodzi się poprzez </a:t>
            </a:r>
            <a:br>
              <a:rPr lang="pl-PL" dirty="0" smtClean="0"/>
            </a:br>
            <a:r>
              <a:rPr lang="pl-PL" dirty="0" smtClean="0"/>
              <a:t>zagęszczenie cząsteczek </a:t>
            </a:r>
            <a:br>
              <a:rPr lang="pl-PL" dirty="0" smtClean="0"/>
            </a:br>
            <a:r>
              <a:rPr lang="pl-PL" dirty="0" smtClean="0"/>
              <a:t>ośrodka (np. zagęszczanie </a:t>
            </a:r>
            <a:br>
              <a:rPr lang="pl-PL" dirty="0" smtClean="0"/>
            </a:br>
            <a:r>
              <a:rPr lang="pl-PL" dirty="0" smtClean="0"/>
              <a:t>i rozrzedzanie zwojów </a:t>
            </a:r>
            <a:br>
              <a:rPr lang="pl-PL" dirty="0" smtClean="0"/>
            </a:br>
            <a:r>
              <a:rPr lang="pl-PL" dirty="0" smtClean="0"/>
              <a:t>sprężyny)</a:t>
            </a:r>
            <a:endParaRPr lang="pl-PL" dirty="0"/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>
              <a:solidFill>
                <a:prstClr val="black"/>
              </a:solidFill>
            </a:endParaRPr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0" y="2724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417987" y="1988840"/>
            <a:ext cx="2731141" cy="3168352"/>
            <a:chOff x="3457940" y="2780928"/>
            <a:chExt cx="2731141" cy="3168352"/>
          </a:xfrm>
        </p:grpSpPr>
        <p:pic>
          <p:nvPicPr>
            <p:cNvPr id="20" name="fancybox-img" descr="Spr&amp;eogon;&amp;zdot;yna  zaworu t&amp;lstrok;ocznego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57940" y="2780928"/>
              <a:ext cx="2731141" cy="316835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grpSp>
          <p:nvGrpSpPr>
            <p:cNvPr id="21" name="Group 2"/>
            <p:cNvGrpSpPr>
              <a:grpSpLocks/>
            </p:cNvGrpSpPr>
            <p:nvPr/>
          </p:nvGrpSpPr>
          <p:grpSpPr bwMode="auto">
            <a:xfrm>
              <a:off x="3494973" y="2855117"/>
              <a:ext cx="2402308" cy="2879917"/>
              <a:chOff x="4283" y="11400"/>
              <a:chExt cx="3140" cy="3245"/>
            </a:xfrm>
          </p:grpSpPr>
          <p:sp>
            <p:nvSpPr>
              <p:cNvPr id="22" name="AutoShape 6"/>
              <p:cNvSpPr>
                <a:spLocks noChangeShapeType="1"/>
              </p:cNvSpPr>
              <p:nvPr/>
            </p:nvSpPr>
            <p:spPr bwMode="auto">
              <a:xfrm flipH="1" flipV="1">
                <a:off x="6837" y="11560"/>
                <a:ext cx="60" cy="308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l-PL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AutoShape 5"/>
              <p:cNvSpPr>
                <a:spLocks noChangeShapeType="1"/>
              </p:cNvSpPr>
              <p:nvPr/>
            </p:nvSpPr>
            <p:spPr bwMode="auto">
              <a:xfrm flipH="1" flipV="1">
                <a:off x="4896" y="11560"/>
                <a:ext cx="63" cy="3085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l-PL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Text Box 4"/>
              <p:cNvSpPr txBox="1">
                <a:spLocks noChangeArrowheads="1"/>
              </p:cNvSpPr>
              <p:nvPr/>
            </p:nvSpPr>
            <p:spPr bwMode="auto">
              <a:xfrm rot="21449159">
                <a:off x="6960" y="11884"/>
                <a:ext cx="463" cy="27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pl-PL" sz="1100" dirty="0" smtClean="0">
                    <a:solidFill>
                      <a:prstClr val="black"/>
                    </a:solidFill>
                    <a:ea typeface="Calibri" pitchFamily="34" charset="0"/>
                    <a:cs typeface="Times New Roman" pitchFamily="18" charset="0"/>
                  </a:rPr>
                  <a:t>kierunek rozchodzenia się fali</a:t>
                </a:r>
                <a:endParaRPr lang="pl-PL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5" name="Text Box 3"/>
              <p:cNvSpPr txBox="1">
                <a:spLocks noChangeArrowheads="1"/>
              </p:cNvSpPr>
              <p:nvPr/>
            </p:nvSpPr>
            <p:spPr bwMode="auto">
              <a:xfrm>
                <a:off x="4283" y="11400"/>
                <a:ext cx="463" cy="3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vert270" wrap="square" lIns="91440" tIns="45720" rIns="91440" bIns="4572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pl-PL" sz="1100" dirty="0" smtClean="0">
                    <a:solidFill>
                      <a:prstClr val="black"/>
                    </a:solidFill>
                    <a:ea typeface="Calibri" pitchFamily="34" charset="0"/>
                    <a:cs typeface="Times New Roman" pitchFamily="18" charset="0"/>
                  </a:rPr>
                  <a:t>kierunek rozchodzenia się zaburzenia</a:t>
                </a:r>
                <a:endParaRPr lang="pl-PL" dirty="0" smtClean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Fale dzielimy ze względu na:</a:t>
            </a:r>
            <a:endParaRPr lang="pl-P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Kształt</a:t>
            </a:r>
            <a:endParaRPr lang="ru-RU" dirty="0"/>
          </a:p>
        </p:txBody>
      </p:sp>
      <p:grpSp>
        <p:nvGrpSpPr>
          <p:cNvPr id="4" name="Group 3"/>
          <p:cNvGrpSpPr/>
          <p:nvPr/>
        </p:nvGrpSpPr>
        <p:grpSpPr>
          <a:xfrm>
            <a:off x="457232" y="2348880"/>
            <a:ext cx="3570890" cy="3012722"/>
            <a:chOff x="457232" y="2348880"/>
            <a:chExt cx="3570890" cy="3012722"/>
          </a:xfrm>
        </p:grpSpPr>
        <p:sp>
          <p:nvSpPr>
            <p:cNvPr id="12301" name="Rectangle 13"/>
            <p:cNvSpPr>
              <a:spLocks noChangeArrowheads="1"/>
            </p:cNvSpPr>
            <p:nvPr/>
          </p:nvSpPr>
          <p:spPr bwMode="auto">
            <a:xfrm>
              <a:off x="457232" y="4899937"/>
              <a:ext cx="3570889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pl-PL" sz="2400" dirty="0" smtClean="0">
                  <a:solidFill>
                    <a:prstClr val="black"/>
                  </a:solidFill>
                  <a:ea typeface="Calibri" pitchFamily="34" charset="0"/>
                  <a:cs typeface="Times New Roman" pitchFamily="18" charset="0"/>
                </a:rPr>
                <a:t>Fala kolista</a:t>
              </a:r>
              <a:endParaRPr lang="pl-PL" sz="2400" dirty="0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pic>
          <p:nvPicPr>
            <p:cNvPr id="12300" name="Obraz 2" descr="https://encrypted-tbn0.gstatic.com/images?q=tbn:ANd9GcTGN6aHhOr5lhETAv0jg7enOkVMLd2-xQcXAxS6gHZaRtt2MjY9Aw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233" y="2348880"/>
              <a:ext cx="3570889" cy="252028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  <p:sp>
        <p:nvSpPr>
          <p:cNvPr id="12302" name="Rectangle 14"/>
          <p:cNvSpPr>
            <a:spLocks noChangeArrowheads="1"/>
          </p:cNvSpPr>
          <p:nvPr/>
        </p:nvSpPr>
        <p:spPr bwMode="auto">
          <a:xfrm>
            <a:off x="0" y="220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305" name="Rectangle 17"/>
          <p:cNvSpPr>
            <a:spLocks noChangeArrowheads="1"/>
          </p:cNvSpPr>
          <p:nvPr/>
        </p:nvSpPr>
        <p:spPr bwMode="auto">
          <a:xfrm>
            <a:off x="0" y="2228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004048" y="2357891"/>
            <a:ext cx="3530715" cy="3014926"/>
            <a:chOff x="5004048" y="2357891"/>
            <a:chExt cx="3530715" cy="3014926"/>
          </a:xfrm>
        </p:grpSpPr>
        <p:sp>
          <p:nvSpPr>
            <p:cNvPr id="12304" name="Rectangle 16"/>
            <p:cNvSpPr>
              <a:spLocks noChangeArrowheads="1"/>
            </p:cNvSpPr>
            <p:nvPr/>
          </p:nvSpPr>
          <p:spPr bwMode="auto">
            <a:xfrm>
              <a:off x="5004049" y="4911152"/>
              <a:ext cx="35307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pl-PL" sz="2400" dirty="0" smtClean="0">
                  <a:solidFill>
                    <a:prstClr val="black"/>
                  </a:solidFill>
                  <a:ea typeface="Calibri" pitchFamily="34" charset="0"/>
                  <a:cs typeface="Times New Roman" pitchFamily="18" charset="0"/>
                </a:rPr>
                <a:t>Fala płaska</a:t>
              </a:r>
              <a:endParaRPr lang="pl-PL" sz="2400" dirty="0" smtClean="0">
                <a:solidFill>
                  <a:prstClr val="black"/>
                </a:solidFill>
                <a:cs typeface="Arial" pitchFamily="34" charset="0"/>
              </a:endParaRPr>
            </a:p>
          </p:txBody>
        </p:sp>
        <p:pic>
          <p:nvPicPr>
            <p:cNvPr id="10" name="Obraz 5" descr="https://encrypted-tbn3.gstatic.com/images?q=tbn:ANd9GcQSLGAR8WZdUE4Aa6wMJ6IC5AOo2sCvgDkc8N-3Z9Y26Gwxk65C4Q"/>
            <p:cNvPicPr>
              <a:picLocks noChangeAspect="1" noChangeArrowheads="1"/>
            </p:cNvPicPr>
            <p:nvPr/>
          </p:nvPicPr>
          <p:blipFill rotWithShape="1">
            <a:blip r:embed="rId3" cstate="print"/>
            <a:srcRect b="8224"/>
            <a:stretch/>
          </p:blipFill>
          <p:spPr bwMode="auto">
            <a:xfrm>
              <a:off x="5004048" y="2357891"/>
              <a:ext cx="3530715" cy="251126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Doświadczenie 1.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buNone/>
            </a:pPr>
            <a:r>
              <a:rPr lang="pl-PL" sz="2400" dirty="0" smtClean="0"/>
              <a:t>Przygotuj: </a:t>
            </a:r>
          </a:p>
          <a:p>
            <a:pPr marL="342900" indent="-342900">
              <a:spcBef>
                <a:spcPts val="0"/>
              </a:spcBef>
              <a:buFont typeface="Arial" pitchFamily="34" charset="0"/>
              <a:buChar char="•"/>
            </a:pPr>
            <a:r>
              <a:rPr lang="pl-PL" sz="2400" dirty="0" smtClean="0"/>
              <a:t>gumowy wąż lub grubą </a:t>
            </a:r>
            <a:r>
              <a:rPr lang="pl-PL" sz="2400" dirty="0"/>
              <a:t>linę </a:t>
            </a:r>
            <a:endParaRPr lang="pl-PL" sz="2400" dirty="0" smtClean="0"/>
          </a:p>
          <a:p>
            <a:pPr marL="342900" indent="-342900">
              <a:spcBef>
                <a:spcPts val="0"/>
              </a:spcBef>
              <a:buFont typeface="Arial" pitchFamily="34" charset="0"/>
              <a:buChar char="•"/>
            </a:pPr>
            <a:r>
              <a:rPr lang="pl-PL" sz="2400" dirty="0" smtClean="0"/>
              <a:t>kawałek </a:t>
            </a:r>
            <a:r>
              <a:rPr lang="pl-PL" sz="2400" dirty="0"/>
              <a:t>kolorowej </a:t>
            </a:r>
            <a:r>
              <a:rPr lang="pl-PL" sz="2400" dirty="0" smtClean="0"/>
              <a:t>wstążki</a:t>
            </a:r>
          </a:p>
          <a:p>
            <a:pPr>
              <a:spcBef>
                <a:spcPts val="0"/>
              </a:spcBef>
              <a:buNone/>
            </a:pPr>
            <a:r>
              <a:rPr lang="pl-PL" sz="2400" dirty="0" smtClean="0"/>
              <a:t>Wąż/linę </a:t>
            </a:r>
            <a:r>
              <a:rPr lang="pl-PL" sz="2400" dirty="0"/>
              <a:t>przymocuj jednym końcem do ściany.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Wstążkę przywiąż w </a:t>
            </a:r>
            <a:r>
              <a:rPr lang="pl-PL" sz="2400" dirty="0"/>
              <a:t>dowolnym miejscu na wężu</a:t>
            </a:r>
            <a:r>
              <a:rPr lang="pl-PL" sz="2400" dirty="0" smtClean="0"/>
              <a:t>.</a:t>
            </a:r>
          </a:p>
          <a:p>
            <a:pPr>
              <a:spcBef>
                <a:spcPts val="0"/>
              </a:spcBef>
              <a:buNone/>
            </a:pPr>
            <a:endParaRPr lang="pl-PL" sz="2400" dirty="0"/>
          </a:p>
          <a:p>
            <a:pPr>
              <a:spcBef>
                <a:spcPts val="0"/>
              </a:spcBef>
              <a:buNone/>
            </a:pPr>
            <a:r>
              <a:rPr lang="pl-PL" sz="2400" dirty="0" smtClean="0"/>
              <a:t>A. Naciągnij </a:t>
            </a:r>
            <a:r>
              <a:rPr lang="pl-PL" sz="2400" dirty="0"/>
              <a:t>wąż, trzymając jego koniec jedną ręką.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Następnie </a:t>
            </a:r>
            <a:r>
              <a:rPr lang="pl-PL" sz="2400" dirty="0"/>
              <a:t>mocno uderz od góry drugą </a:t>
            </a:r>
            <a:r>
              <a:rPr lang="pl-PL" sz="2400" dirty="0" smtClean="0"/>
              <a:t>ręką. </a:t>
            </a:r>
            <a:br>
              <a:rPr lang="pl-PL" sz="2400" dirty="0" smtClean="0"/>
            </a:br>
            <a:r>
              <a:rPr lang="pl-PL" sz="2400" dirty="0" smtClean="0"/>
              <a:t>Co </a:t>
            </a:r>
            <a:r>
              <a:rPr lang="pl-PL" sz="2400" dirty="0"/>
              <a:t>obserwujesz?</a:t>
            </a:r>
          </a:p>
          <a:p>
            <a:pPr>
              <a:spcBef>
                <a:spcPts val="0"/>
              </a:spcBef>
              <a:buNone/>
            </a:pPr>
            <a:r>
              <a:rPr lang="pl-PL" sz="2400" dirty="0"/>
              <a:t>	</a:t>
            </a:r>
            <a:endParaRPr lang="pl-PL" sz="2400" dirty="0" smtClean="0"/>
          </a:p>
          <a:p>
            <a:pPr>
              <a:spcBef>
                <a:spcPts val="0"/>
              </a:spcBef>
              <a:buNone/>
            </a:pPr>
            <a:r>
              <a:rPr lang="pl-PL" sz="2400" dirty="0" smtClean="0"/>
              <a:t>B</a:t>
            </a:r>
            <a:r>
              <a:rPr lang="pl-PL" sz="2400" dirty="0"/>
              <a:t>. Ruszaj rytmicznie ręką w górę i w dół.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Obserwuj </a:t>
            </a:r>
            <a:r>
              <a:rPr lang="pl-PL" sz="2400" dirty="0"/>
              <a:t>ruch wstążki. </a:t>
            </a:r>
            <a:r>
              <a:rPr lang="pl-PL" sz="2400" dirty="0" smtClean="0"/>
              <a:t>Co </a:t>
            </a:r>
            <a:r>
              <a:rPr lang="pl-PL" sz="2400" dirty="0"/>
              <a:t>obserwujesz</a:t>
            </a:r>
            <a:r>
              <a:rPr lang="pl-PL" sz="2400" dirty="0" smtClean="0"/>
              <a:t>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2.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 sprężynę </a:t>
            </a:r>
            <a:br>
              <a:rPr lang="pl-PL" dirty="0" smtClean="0"/>
            </a:br>
            <a:r>
              <a:rPr lang="pl-PL" dirty="0" smtClean="0"/>
              <a:t>(np. z długopisu).</a:t>
            </a:r>
          </a:p>
          <a:p>
            <a:endParaRPr lang="pl-PL" dirty="0" smtClean="0"/>
          </a:p>
          <a:p>
            <a:r>
              <a:rPr lang="pl-PL" dirty="0" smtClean="0"/>
              <a:t>Ściskaj i rozciągaj ją.</a:t>
            </a:r>
          </a:p>
          <a:p>
            <a:endParaRPr lang="pl-PL" dirty="0" smtClean="0"/>
          </a:p>
          <a:p>
            <a:r>
              <a:rPr lang="pl-PL" dirty="0" smtClean="0"/>
              <a:t>Co obserwujesz?</a:t>
            </a:r>
            <a:endParaRPr lang="pl-PL" dirty="0"/>
          </a:p>
        </p:txBody>
      </p:sp>
      <p:pic>
        <p:nvPicPr>
          <p:cNvPr id="4098" name="Picture 2" descr="http://img.marka-pr.pl/images/1307/51f623fdb8866___790478_spring_w20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0F0F0"/>
              </a:clrFrom>
              <a:clrTo>
                <a:srgbClr val="F0F0F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2816"/>
            <a:ext cx="2265040" cy="33975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akwarium lub wanienkę fotograficzną,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wodę, patyk/linijkę.</a:t>
            </a:r>
          </a:p>
          <a:p>
            <a:pPr marL="514350" indent="-514350">
              <a:buFont typeface="+mj-lt"/>
              <a:buAutoNum type="alphaUcPeriod"/>
            </a:pPr>
            <a:r>
              <a:rPr lang="pl-PL" dirty="0" smtClean="0"/>
              <a:t>Do wanienki (lub akwarium) nalej wody. </a:t>
            </a:r>
            <a:br>
              <a:rPr lang="pl-PL" dirty="0" smtClean="0"/>
            </a:br>
            <a:r>
              <a:rPr lang="pl-PL" dirty="0" smtClean="0"/>
              <a:t>Uderz kilkakrotnie palcem o powierzchnię wody. </a:t>
            </a:r>
            <a:br>
              <a:rPr lang="pl-PL" dirty="0" smtClean="0"/>
            </a:br>
            <a:r>
              <a:rPr lang="pl-PL" dirty="0" smtClean="0"/>
              <a:t>Co obserwujesz?</a:t>
            </a:r>
          </a:p>
          <a:p>
            <a:pPr marL="514350" indent="-514350">
              <a:buFont typeface="+mj-lt"/>
              <a:buAutoNum type="alphaUcPeriod"/>
            </a:pPr>
            <a:r>
              <a:rPr lang="pl-PL" dirty="0" smtClean="0"/>
              <a:t>Uderzaj linijką, zamiast palcem. </a:t>
            </a:r>
          </a:p>
          <a:p>
            <a:r>
              <a:rPr lang="pl-PL" dirty="0" smtClean="0"/>
              <a:t>    Co obserwujesz?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/>
        </p:nvSpPr>
        <p:spPr>
          <a:xfrm>
            <a:off x="685800" y="126886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5" name="Podtytuł 2"/>
          <p:cNvSpPr>
            <a:spLocks noGrp="1"/>
          </p:cNvSpPr>
          <p:nvPr/>
        </p:nvSpPr>
        <p:spPr>
          <a:xfrm>
            <a:off x="1371600" y="4340696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3600" dirty="0">
              <a:solidFill>
                <a:srgbClr val="00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Zjawiska</a:t>
            </a:r>
            <a:r>
              <a:rPr lang="en-US" dirty="0"/>
              <a:t> </a:t>
            </a:r>
            <a:r>
              <a:rPr lang="en-US" dirty="0" err="1" smtClean="0"/>
              <a:t>falowe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pl-PL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Interferencja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Zjawisko nakładania się na siebie fal. </a:t>
            </a:r>
            <a:br>
              <a:rPr lang="pl-PL" dirty="0" smtClean="0"/>
            </a:br>
            <a:r>
              <a:rPr lang="pl-PL" dirty="0" smtClean="0"/>
              <a:t>W wyniku interferencji może dojść do: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wygaszenia fali (nałożenia się na siebie grzbietu </a:t>
            </a:r>
            <a:br>
              <a:rPr lang="pl-PL" dirty="0" smtClean="0"/>
            </a:br>
            <a:r>
              <a:rPr lang="pl-PL" dirty="0" smtClean="0"/>
              <a:t>i doliny),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wzmocnienia (nałożenie się dwóch fal grzbietami).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Dyfrakcja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Zjawisko zmiany kierunku rozchodzenia się fali </a:t>
            </a:r>
            <a:br>
              <a:rPr lang="pl-PL" dirty="0" smtClean="0"/>
            </a:br>
            <a:r>
              <a:rPr lang="pl-PL" dirty="0" smtClean="0"/>
              <a:t>po przejściu przez szczelinę, czyli ugięcie się fali, ale tylko wtedy gdy wielkość przeszkody (szczeliny) jest porównywalna z długością fali.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Odbicie fali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Fale odbijają się pod takim samym kątem </a:t>
            </a:r>
            <a:br>
              <a:rPr lang="pl-PL" dirty="0" smtClean="0"/>
            </a:br>
            <a:r>
              <a:rPr lang="pl-PL" dirty="0" smtClean="0"/>
              <a:t>pod jakim padają na inny ośrodek.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Załamanie się fali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Zmiana </a:t>
            </a:r>
            <a:r>
              <a:rPr lang="pl-PL" dirty="0"/>
              <a:t>kierunku rozchodzenia się fali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wyniku zmiany ośrodka w którym rozchodzi się fala. </a:t>
            </a:r>
            <a:endParaRPr lang="pl-PL" dirty="0" smtClean="0"/>
          </a:p>
          <a:p>
            <a:pPr algn="just">
              <a:buNone/>
            </a:pPr>
            <a:r>
              <a:rPr lang="pl-PL" dirty="0" smtClean="0"/>
              <a:t>Przykład: fale </a:t>
            </a:r>
            <a:r>
              <a:rPr lang="pl-PL" dirty="0"/>
              <a:t>rozchodzą się </a:t>
            </a:r>
            <a:r>
              <a:rPr lang="pl-PL" dirty="0" smtClean="0"/>
              <a:t>w </a:t>
            </a:r>
            <a:r>
              <a:rPr lang="pl-PL" dirty="0"/>
              <a:t>innym kierunku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wodzie, </a:t>
            </a:r>
            <a:r>
              <a:rPr lang="pl-PL" dirty="0"/>
              <a:t>a w innym kierunku w </a:t>
            </a:r>
            <a:r>
              <a:rPr lang="pl-PL" dirty="0" smtClean="0"/>
              <a:t>szkle.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</a:t>
            </a:r>
            <a:r>
              <a:rPr lang="pl-PL" dirty="0"/>
              <a:t>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Przygotuj: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wanienkę/akwarium,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klocki (dwa klocki o łącznej długości nieco mniejszej </a:t>
            </a:r>
            <a:br>
              <a:rPr lang="pl-PL" sz="2400" dirty="0" smtClean="0"/>
            </a:br>
            <a:r>
              <a:rPr lang="pl-PL" sz="2400" dirty="0" smtClean="0"/>
              <a:t>od długości akwarium/kuwety fotograficznej),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długą linijkę (taką, aby zmieściła się w naczyniu),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płytkę szklaną (może być butelka).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Dwa klocki umieść w naczyniu.</a:t>
            </a:r>
          </a:p>
          <a:p>
            <a:r>
              <a:rPr lang="pl-PL" smtClean="0"/>
              <a:t>Nalej wody, tak aby jej poziom był nieco niższy niż wysokość klocków. </a:t>
            </a:r>
          </a:p>
          <a:p>
            <a:r>
              <a:rPr lang="pl-PL" smtClean="0"/>
              <a:t>Wygeneruj falę płaską na wodzie.</a:t>
            </a:r>
          </a:p>
          <a:p>
            <a:r>
              <a:rPr lang="pl-PL" smtClean="0"/>
              <a:t>Co obserwujesz?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2.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Do wanienki nalej wody. </a:t>
            </a:r>
          </a:p>
          <a:p>
            <a:r>
              <a:rPr lang="pl-PL" smtClean="0"/>
              <a:t>Dwoma palcami uderz pionowo o powierzchnię wody w tym samym czasie. </a:t>
            </a:r>
          </a:p>
          <a:p>
            <a:r>
              <a:rPr lang="pl-PL" smtClean="0"/>
              <a:t>Co obserwujesz?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 zestaw do generowania fal. </a:t>
            </a:r>
          </a:p>
          <a:p>
            <a:r>
              <a:rPr lang="pl-PL" dirty="0" smtClean="0"/>
              <a:t>Uderzaj długą linijką, która jest nachylona pod kątem 30-45 względem ścianek naczynia</a:t>
            </a:r>
            <a:br>
              <a:rPr lang="pl-PL" dirty="0" smtClean="0"/>
            </a:br>
            <a:r>
              <a:rPr lang="pl-PL" dirty="0" smtClean="0"/>
              <a:t>o powierzchnię wody, tak aby powstała fala płaska.</a:t>
            </a:r>
          </a:p>
          <a:p>
            <a:r>
              <a:rPr lang="pl-PL" dirty="0" smtClean="0"/>
              <a:t>Co obserwujesz?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Doświadczenie 4.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algn="just">
              <a:buNone/>
            </a:pPr>
            <a:r>
              <a:rPr lang="pl-PL" dirty="0" smtClean="0"/>
              <a:t>Przygotuj </a:t>
            </a:r>
            <a:r>
              <a:rPr lang="pl-PL" dirty="0"/>
              <a:t>zestaw do generowania fal. </a:t>
            </a:r>
            <a:endParaRPr lang="pl-PL" dirty="0" smtClean="0"/>
          </a:p>
          <a:p>
            <a:pPr algn="just">
              <a:buNone/>
            </a:pPr>
            <a:r>
              <a:rPr lang="pl-PL" dirty="0" smtClean="0"/>
              <a:t>Na </a:t>
            </a:r>
            <a:r>
              <a:rPr lang="pl-PL" dirty="0"/>
              <a:t>dno naczynia połóż płytkę szklaną/butelkę (warstwa wody nad nią musi wynosić 2-3 mm). </a:t>
            </a:r>
            <a:endParaRPr lang="pl-PL" dirty="0" smtClean="0"/>
          </a:p>
          <a:p>
            <a:pPr algn="just">
              <a:buNone/>
            </a:pPr>
            <a:r>
              <a:rPr lang="pl-PL" dirty="0" smtClean="0"/>
              <a:t>Wygeneruj </a:t>
            </a:r>
            <a:r>
              <a:rPr lang="pl-PL" dirty="0"/>
              <a:t>falę płaską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/>
        </p:nvSpPr>
        <p:spPr>
          <a:xfrm>
            <a:off x="685800" y="101678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>
              <a:solidFill>
                <a:srgbClr val="00B050"/>
              </a:solidFill>
            </a:endParaRPr>
          </a:p>
        </p:txBody>
      </p:sp>
      <p:sp>
        <p:nvSpPr>
          <p:cNvPr id="5" name="Podtytuł 2"/>
          <p:cNvSpPr>
            <a:spLocks noGrp="1"/>
          </p:cNvSpPr>
          <p:nvPr/>
        </p:nvSpPr>
        <p:spPr>
          <a:xfrm>
            <a:off x="1371600" y="4088617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3600" dirty="0">
              <a:solidFill>
                <a:srgbClr val="00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Rezonans</a:t>
            </a:r>
            <a:r>
              <a:rPr lang="en-US" dirty="0" smtClean="0"/>
              <a:t> </a:t>
            </a:r>
            <a:r>
              <a:rPr lang="en-US" smtClean="0"/>
              <a:t>mechaniczny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smtClean="0"/>
              <a:t>R</a:t>
            </a:r>
            <a:r>
              <a:rPr lang="en-US" smtClean="0"/>
              <a:t>uch drgający</a:t>
            </a:r>
            <a:r>
              <a:rPr lang="pl-PL" smtClean="0"/>
              <a:t> </a:t>
            </a:r>
            <a:r>
              <a:rPr lang="en-US" smtClean="0"/>
              <a:t>i fale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Im większa długość wahadła,</a:t>
            </a:r>
            <a:br>
              <a:rPr lang="pl-PL" sz="2400" dirty="0" smtClean="0"/>
            </a:br>
            <a:r>
              <a:rPr lang="pl-PL" sz="2400" dirty="0" smtClean="0"/>
              <a:t>tym większy okres jego drgań,</a:t>
            </a:r>
            <a:br>
              <a:rPr lang="pl-PL" sz="2400" dirty="0" smtClean="0"/>
            </a:br>
            <a:r>
              <a:rPr lang="pl-PL" sz="2400" dirty="0" smtClean="0"/>
              <a:t>czyli mniejsza częstotliwość drgań.</a:t>
            </a:r>
          </a:p>
          <a:p>
            <a:r>
              <a:rPr lang="pl-PL" sz="2400" dirty="0" smtClean="0"/>
              <a:t>Częstotliwość drgań własnych:</a:t>
            </a:r>
            <a:br>
              <a:rPr lang="pl-PL" sz="2400" dirty="0" smtClean="0"/>
            </a:br>
            <a:r>
              <a:rPr lang="pl-PL" sz="2400" dirty="0" smtClean="0"/>
              <a:t>częstotliwość, z jaką ciało wytrącone </a:t>
            </a:r>
            <a:br>
              <a:rPr lang="pl-PL" sz="2400" dirty="0" smtClean="0"/>
            </a:br>
            <a:r>
              <a:rPr lang="pl-PL" sz="2400" dirty="0" smtClean="0"/>
              <a:t>z położenia równowagi wykonuje drgania swobodne.</a:t>
            </a:r>
          </a:p>
          <a:p>
            <a:r>
              <a:rPr lang="pl-PL" sz="2400" dirty="0" smtClean="0"/>
              <a:t>Rezonans mechaniczny to zjawisko pobudzenia do drgań ciała przez inne ciało drgające z częstotliwością równą częstotliwości drgań własnych ciała pobudzonego do drgań.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Most w Tacoma, USA - film</a:t>
            </a:r>
            <a:endParaRPr lang="en-US" dirty="0"/>
          </a:p>
        </p:txBody>
      </p:sp>
      <p:pic>
        <p:nvPicPr>
          <p:cNvPr id="7" name="Tacoma Bridge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 bwMode="auto">
          <a:xfrm>
            <a:off x="457201" y="12858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21375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Doświadczenie </a:t>
            </a:r>
            <a:endParaRPr lang="pl-PL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400" dirty="0" smtClean="0"/>
              <a:t>Uczniowie dzielą się na cztery grupy, </a:t>
            </a:r>
            <a:br>
              <a:rPr lang="pl-PL" sz="2400" dirty="0" smtClean="0"/>
            </a:br>
            <a:r>
              <a:rPr lang="pl-PL" sz="2400" dirty="0" smtClean="0"/>
              <a:t>każda wykonuje to samo doświadczenie:</a:t>
            </a:r>
          </a:p>
          <a:p>
            <a:r>
              <a:rPr lang="pl-PL" sz="2400" dirty="0" smtClean="0"/>
              <a:t>Przygotujcie zestaw do skonstruowania układu 4 wahadeł zawieszonych na jednej linie (2 statywy, 4 obciążniki, nitka/sznurek o różnej długości, lina/sznurek).</a:t>
            </a:r>
          </a:p>
          <a:p>
            <a:r>
              <a:rPr lang="pl-PL" sz="2400" dirty="0" smtClean="0"/>
              <a:t>Powinna być przynajmniej jedna para identycznych wahadeł, stojących niekoniecznie obok siebie.</a:t>
            </a:r>
          </a:p>
          <a:p>
            <a:r>
              <a:rPr lang="pl-PL" sz="2400" dirty="0" smtClean="0"/>
              <a:t>Wprawiajcie w drgania po jednym obciążniku.</a:t>
            </a:r>
          </a:p>
          <a:p>
            <a:r>
              <a:rPr lang="pl-PL" sz="2400" dirty="0" smtClean="0"/>
              <a:t>Co obserwujecie?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Fale </a:t>
            </a:r>
            <a:r>
              <a:rPr lang="en-US" dirty="0" err="1" smtClean="0"/>
              <a:t>dźwiękowe</a:t>
            </a:r>
            <a:endParaRPr lang="ru-RU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Źródłem dźwięku jest drgające ciało.</a:t>
            </a:r>
          </a:p>
          <a:p>
            <a:r>
              <a:rPr lang="pl-PL" dirty="0" smtClean="0"/>
              <a:t>Rozchodzenie się fali dźwiękowej polega na rozprzestrzenianiu się drgań cząsteczek ośrodka </a:t>
            </a:r>
            <a:br>
              <a:rPr lang="pl-PL" dirty="0" smtClean="0"/>
            </a:br>
            <a:r>
              <a:rPr lang="pl-PL" dirty="0" smtClean="0"/>
              <a:t>(nie tylko powietrza, ale w wodzie lub stali).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Budowa ucha ludzkiego.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75"/>
            <a:ext cx="4978896" cy="4525963"/>
          </a:xfrm>
        </p:spPr>
        <p:txBody>
          <a:bodyPr/>
          <a:lstStyle/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Docieranie fali dźwiękowej do ucha,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wprawienie w drgania błonę bębenkową,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przenoszenie drgań przez kosteczki </a:t>
            </a:r>
            <a:br>
              <a:rPr lang="pl-PL" sz="2000" dirty="0" smtClean="0"/>
            </a:br>
            <a:r>
              <a:rPr lang="pl-PL" sz="2000" dirty="0" smtClean="0"/>
              <a:t>słuchowe (młoteczek, strzemiączko</a:t>
            </a:r>
            <a:br>
              <a:rPr lang="pl-PL" sz="2000" dirty="0" smtClean="0"/>
            </a:br>
            <a:r>
              <a:rPr lang="pl-PL" sz="2000" dirty="0" smtClean="0"/>
              <a:t> i kowadełko)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ślimak (w ślimaku znajduje się tzw. narząd Cortiego, składający się </a:t>
            </a:r>
            <a:br>
              <a:rPr lang="pl-PL" sz="2000" dirty="0" smtClean="0"/>
            </a:br>
            <a:r>
              <a:rPr lang="pl-PL" sz="2000" dirty="0" smtClean="0"/>
              <a:t>z komórek słuchowych pokrytych rzęskami),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zamiana drgań na impulsy nerwowe, </a:t>
            </a:r>
          </a:p>
          <a:p>
            <a:pPr marL="174625" indent="-174625">
              <a:buFont typeface="Arial" pitchFamily="34" charset="0"/>
              <a:buChar char="•"/>
            </a:pPr>
            <a:r>
              <a:rPr lang="pl-PL" sz="2000" dirty="0" smtClean="0"/>
              <a:t>informacja przekazywana do mózgu.</a:t>
            </a:r>
            <a:endParaRPr lang="pl-PL" sz="2000" dirty="0"/>
          </a:p>
        </p:txBody>
      </p:sp>
      <p:pic>
        <p:nvPicPr>
          <p:cNvPr id="4" name="irc_mi" descr="http://www.rumburak.friko.pl/img/ucho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484784"/>
            <a:ext cx="3456384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Szybkość rozchodzenia się fali dźwiękowej zależy od gęstości ośrodka. Im gęstszy ośrodek, </a:t>
            </a:r>
            <a:br>
              <a:rPr lang="pl-PL" dirty="0" smtClean="0"/>
            </a:br>
            <a:r>
              <a:rPr lang="pl-PL" dirty="0" smtClean="0"/>
              <a:t>tym większa szybkość fali w tym ośrodku. </a:t>
            </a:r>
          </a:p>
          <a:p>
            <a:r>
              <a:rPr lang="pl-PL" dirty="0" smtClean="0"/>
              <a:t>Szybkość dźwięku w powietrzu: 340 m/s = 1 mach. Samoloty poruszające się szybciej nazywamy ponaddźwiękowymi.</a:t>
            </a:r>
          </a:p>
          <a:p>
            <a:r>
              <a:rPr lang="pl-PL" dirty="0" smtClean="0"/>
              <a:t>Fale dźwiękowe nie rozchodzą się w próżni.</a:t>
            </a:r>
          </a:p>
          <a:p>
            <a:r>
              <a:rPr lang="pl-PL" dirty="0" smtClean="0"/>
              <a:t>Jeżeli źródło fali dźwiękowej jest punktowe, </a:t>
            </a:r>
            <a:br>
              <a:rPr lang="pl-PL" dirty="0" smtClean="0"/>
            </a:br>
            <a:r>
              <a:rPr lang="pl-PL" dirty="0" smtClean="0"/>
              <a:t>to powstaje fala kulista.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400" dirty="0" smtClean="0"/>
              <a:t>Przygotuj: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/>
              <a:t>kieliszek/kieliszki, </a:t>
            </a:r>
            <a:r>
              <a:rPr lang="pl-PL" sz="2400" dirty="0" smtClean="0"/>
              <a:t>wodę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sz="2400" dirty="0" smtClean="0"/>
              <a:t>płyn do mycia naczyń, </a:t>
            </a:r>
          </a:p>
          <a:p>
            <a:r>
              <a:rPr lang="pl-PL" sz="2400" dirty="0" smtClean="0"/>
              <a:t>Umyj kieliszek płynem do mycia naczyń,</a:t>
            </a:r>
            <a:br>
              <a:rPr lang="pl-PL" sz="2400" dirty="0" smtClean="0"/>
            </a:br>
            <a:r>
              <a:rPr lang="pl-PL" sz="2400" dirty="0" smtClean="0"/>
              <a:t>nalej do niego wody. </a:t>
            </a:r>
          </a:p>
          <a:p>
            <a:r>
              <a:rPr lang="pl-PL" sz="2400" dirty="0" smtClean="0"/>
              <a:t>Pocieraj mokrym palcem brzeg kieliszka,</a:t>
            </a:r>
            <a:br>
              <a:rPr lang="pl-PL" sz="2400" dirty="0" smtClean="0"/>
            </a:br>
            <a:r>
              <a:rPr lang="pl-PL" sz="2400" dirty="0" smtClean="0"/>
              <a:t>obserwuj powierzchnię wody.</a:t>
            </a:r>
          </a:p>
          <a:p>
            <a:r>
              <a:rPr lang="pl-PL" sz="2400" dirty="0" smtClean="0"/>
              <a:t>Co obserwujesz?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2.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Przygotuj: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pojemnik próżniowy,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l-PL" dirty="0" smtClean="0"/>
              <a:t>budzik.</a:t>
            </a:r>
          </a:p>
          <a:p>
            <a:r>
              <a:rPr lang="pl-PL" dirty="0" smtClean="0"/>
              <a:t>Umieść budzik w pojemniku próżniowym. </a:t>
            </a:r>
            <a:br>
              <a:rPr lang="pl-PL" dirty="0" smtClean="0"/>
            </a:br>
            <a:r>
              <a:rPr lang="pl-PL" dirty="0" smtClean="0"/>
              <a:t>Po włączeniu budzika wypompuj powietrze.</a:t>
            </a:r>
          </a:p>
          <a:p>
            <a:r>
              <a:rPr lang="pl-PL" dirty="0" smtClean="0"/>
              <a:t>Co zaobserwowałeś?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Wysokość i głośność dźwięku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Częstotliwość - im większa, tym wyższy głos.</a:t>
            </a:r>
          </a:p>
          <a:p>
            <a:endParaRPr lang="pl-PL" smtClean="0"/>
          </a:p>
          <a:p>
            <a:r>
              <a:rPr lang="pl-PL" smtClean="0"/>
              <a:t>Amplituda - im większa, tym głośniejszy dźwięk.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Mechanizm wytwarzania </a:t>
            </a:r>
            <a:br>
              <a:rPr lang="pl-PL" smtClean="0"/>
            </a:br>
            <a:r>
              <a:rPr lang="pl-PL" smtClean="0"/>
              <a:t>dźwięku w instrumentach muzycznych.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pl-PL" dirty="0" smtClean="0"/>
              <a:t>Bęben</a:t>
            </a:r>
          </a:p>
          <a:p>
            <a:r>
              <a:rPr lang="pl-PL" sz="2400" dirty="0" smtClean="0"/>
              <a:t>Pod wpływem uderzeń drga napięta membrana.</a:t>
            </a:r>
            <a:br>
              <a:rPr lang="pl-PL" sz="2400" dirty="0" smtClean="0"/>
            </a:br>
            <a:endParaRPr lang="pl-PL" sz="2400" dirty="0" smtClean="0"/>
          </a:p>
          <a:p>
            <a:pPr marL="514350" indent="-514350">
              <a:buFont typeface="+mj-lt"/>
              <a:buAutoNum type="arabicPeriod" startAt="2"/>
            </a:pPr>
            <a:r>
              <a:rPr lang="pl-PL" dirty="0" smtClean="0"/>
              <a:t>Flet</a:t>
            </a:r>
          </a:p>
          <a:p>
            <a:r>
              <a:rPr lang="pl-PL" sz="2400" dirty="0" smtClean="0"/>
              <a:t>Drganie słupa powietrza od ustnika do otwartego otworu.</a:t>
            </a:r>
            <a:br>
              <a:rPr lang="pl-PL" sz="2400" dirty="0" smtClean="0"/>
            </a:br>
            <a:endParaRPr lang="pl-PL" sz="2400" dirty="0" smtClean="0"/>
          </a:p>
          <a:p>
            <a:pPr marL="514350" indent="-514350">
              <a:buFont typeface="+mj-lt"/>
              <a:buAutoNum type="arabicPeriod" startAt="3"/>
            </a:pPr>
            <a:r>
              <a:rPr lang="pl-PL" dirty="0" smtClean="0"/>
              <a:t>Organy</a:t>
            </a:r>
          </a:p>
          <a:p>
            <a:r>
              <a:rPr lang="pl-PL" sz="2400" dirty="0" smtClean="0"/>
              <a:t>Drganie </a:t>
            </a:r>
            <a:r>
              <a:rPr lang="pl-PL" sz="2400" dirty="0" smtClean="0"/>
              <a:t>słupa powietrza w piszczałkach o różnej długości</a:t>
            </a:r>
            <a:r>
              <a:rPr lang="pl-PL" sz="2400" dirty="0" smtClean="0"/>
              <a:t>.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mtClean="0"/>
              <a:t>Mechanizm wytwarzania </a:t>
            </a:r>
            <a:br>
              <a:rPr lang="pl-PL" smtClean="0"/>
            </a:br>
            <a:r>
              <a:rPr lang="pl-PL" smtClean="0"/>
              <a:t>dźwięku w instrumentach muzycznych.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4"/>
            </a:pPr>
            <a:r>
              <a:rPr lang="pl-PL" dirty="0" smtClean="0"/>
              <a:t>Gitara</a:t>
            </a:r>
          </a:p>
          <a:p>
            <a:r>
              <a:rPr lang="pl-PL" sz="2400" dirty="0" smtClean="0"/>
              <a:t>Struny pobudzane do drgań poprzez szarpanie.</a:t>
            </a:r>
            <a:br>
              <a:rPr lang="pl-PL" sz="2400" dirty="0" smtClean="0"/>
            </a:br>
            <a:endParaRPr lang="pl-PL" dirty="0" smtClean="0"/>
          </a:p>
          <a:p>
            <a:pPr marL="514350" indent="-514350">
              <a:buFont typeface="+mj-lt"/>
              <a:buAutoNum type="arabicPeriod" startAt="5"/>
            </a:pPr>
            <a:r>
              <a:rPr lang="pl-PL" dirty="0" smtClean="0"/>
              <a:t>Fortepian</a:t>
            </a:r>
          </a:p>
          <a:p>
            <a:r>
              <a:rPr lang="pl-PL" sz="2400" dirty="0" smtClean="0"/>
              <a:t>Struny fortepianu uderzane są przez młoteczki połączone </a:t>
            </a:r>
            <a:br>
              <a:rPr lang="pl-PL" sz="2400" dirty="0" smtClean="0"/>
            </a:br>
            <a:r>
              <a:rPr lang="pl-PL" sz="2400" dirty="0" smtClean="0"/>
              <a:t>z klawiszami</a:t>
            </a:r>
            <a:r>
              <a:rPr lang="pl-PL" sz="2400" dirty="0" smtClean="0"/>
              <a:t>.</a:t>
            </a:r>
            <a:endParaRPr lang="pl-PL" sz="2400" dirty="0" smtClean="0"/>
          </a:p>
        </p:txBody>
      </p:sp>
    </p:spTree>
    <p:extLst>
      <p:ext uri="{BB962C8B-B14F-4D97-AF65-F5344CB8AC3E}">
        <p14:creationId xmlns:p14="http://schemas.microsoft.com/office/powerpoint/2010/main" val="144593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Natężenia dźwięku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Poziom natężenia dźwięku podaje się </a:t>
            </a:r>
            <a:br>
              <a:rPr lang="pl-PL" dirty="0" smtClean="0"/>
            </a:br>
            <a:r>
              <a:rPr lang="pl-PL" dirty="0" smtClean="0"/>
              <a:t>w jednostkach zwanych belami (1 B). </a:t>
            </a:r>
            <a:br>
              <a:rPr lang="pl-PL" dirty="0" smtClean="0"/>
            </a:br>
            <a:endParaRPr lang="pl-PL" dirty="0" smtClean="0"/>
          </a:p>
          <a:p>
            <a:r>
              <a:rPr lang="pl-PL" dirty="0" smtClean="0"/>
              <a:t>W praktyce stosuje sie mniejszą jednostkę: </a:t>
            </a:r>
            <a:br>
              <a:rPr lang="pl-PL" dirty="0" smtClean="0"/>
            </a:br>
            <a:r>
              <a:rPr lang="pl-PL" dirty="0" smtClean="0"/>
              <a:t>decybel (1 dB).</a:t>
            </a:r>
          </a:p>
          <a:p>
            <a:endParaRPr lang="pl-PL" dirty="0" smtClean="0"/>
          </a:p>
          <a:p>
            <a:r>
              <a:rPr lang="pl-PL" dirty="0" smtClean="0"/>
              <a:t>Granica słyszalności: 0-70 dB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https://encrypted-tbn0.gstatic.com/images?q=tbn:ANd9GcQl6tUlTm8tqT0guLgsKDdnOzuhO0Km5-9tCb3M2aIf7xlHv6Nzo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5635" y="836712"/>
            <a:ext cx="4053034" cy="5184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Rezonans akustyczny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 algn="just">
              <a:spcBef>
                <a:spcPts val="1200"/>
              </a:spcBef>
              <a:buNone/>
            </a:pPr>
            <a:r>
              <a:rPr lang="pl-PL" dirty="0" smtClean="0"/>
              <a:t>Zjawisko </a:t>
            </a:r>
            <a:r>
              <a:rPr lang="pl-PL" dirty="0"/>
              <a:t>polegające na pobudzaniu drgań jednego ciała za pośrednictwem fali dźwiękowej wysyłanej za pośrednictwem innego ciała </a:t>
            </a:r>
            <a:r>
              <a:rPr lang="pl-PL" dirty="0" smtClean="0"/>
              <a:t>drgającego </a:t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tej samej częstości własnej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indent="17463">
              <a:buNone/>
            </a:pPr>
            <a:r>
              <a:rPr lang="pl-PL" dirty="0" smtClean="0"/>
              <a:t>Przygotuj </a:t>
            </a:r>
            <a:r>
              <a:rPr lang="pl-PL" dirty="0"/>
              <a:t>dwa kamertony.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Jeden </a:t>
            </a:r>
            <a:r>
              <a:rPr lang="pl-PL" dirty="0"/>
              <a:t>z nich wpraw w drgania. </a:t>
            </a:r>
            <a:endParaRPr lang="pl-PL" dirty="0" smtClean="0"/>
          </a:p>
          <a:p>
            <a:pPr indent="17463">
              <a:buNone/>
            </a:pPr>
            <a:r>
              <a:rPr lang="pl-PL" dirty="0" smtClean="0"/>
              <a:t>Co </a:t>
            </a:r>
            <a:r>
              <a:rPr lang="pl-PL" dirty="0"/>
              <a:t>obserwujesz</a:t>
            </a:r>
            <a:r>
              <a:rPr lang="pl-PL" dirty="0" smtClean="0"/>
              <a:t>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 smtClean="0"/>
              <a:t>Doświadczenie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 smtClean="0"/>
              <a:t>Połącz </a:t>
            </a:r>
            <a:r>
              <a:rPr lang="pl-PL" dirty="0"/>
              <a:t>mikrofon z </a:t>
            </a:r>
            <a:r>
              <a:rPr lang="pl-PL" dirty="0" smtClean="0"/>
              <a:t>komputerem i włącz </a:t>
            </a:r>
            <a:r>
              <a:rPr lang="pl-PL" dirty="0"/>
              <a:t>program </a:t>
            </a:r>
            <a:r>
              <a:rPr lang="pl-PL" dirty="0" smtClean="0"/>
              <a:t>WinScope.</a:t>
            </a:r>
          </a:p>
          <a:p>
            <a:pPr marL="0" indent="0">
              <a:buNone/>
            </a:pPr>
            <a:r>
              <a:rPr lang="pl-PL" dirty="0" smtClean="0"/>
              <a:t>Porównaj </a:t>
            </a:r>
            <a:r>
              <a:rPr lang="pl-PL" dirty="0"/>
              <a:t>wykresy otrzymane </a:t>
            </a:r>
            <a:r>
              <a:rPr lang="pl-PL" dirty="0" smtClean="0"/>
              <a:t>mówiąc </a:t>
            </a:r>
            <a:r>
              <a:rPr lang="pl-PL" dirty="0"/>
              <a:t>"</a:t>
            </a:r>
            <a:r>
              <a:rPr lang="pl-PL" dirty="0" smtClean="0"/>
              <a:t>fizyka„:</a:t>
            </a:r>
          </a:p>
          <a:p>
            <a:pPr marL="514350" indent="-514350">
              <a:buAutoNum type="alphaUcParenR"/>
            </a:pPr>
            <a:r>
              <a:rPr lang="pl-PL" dirty="0" smtClean="0"/>
              <a:t>głośno i cicho,</a:t>
            </a:r>
            <a:endParaRPr lang="pl-PL" dirty="0"/>
          </a:p>
          <a:p>
            <a:pPr>
              <a:buNone/>
            </a:pPr>
            <a:r>
              <a:rPr lang="pl-PL" dirty="0" smtClean="0"/>
              <a:t>B</a:t>
            </a:r>
            <a:r>
              <a:rPr lang="pl-PL" dirty="0"/>
              <a:t>) </a:t>
            </a:r>
            <a:r>
              <a:rPr lang="pl-PL" dirty="0" smtClean="0"/>
              <a:t> wysokim </a:t>
            </a:r>
            <a:r>
              <a:rPr lang="pl-PL" dirty="0"/>
              <a:t>i niskim tonem</a:t>
            </a:r>
            <a:r>
              <a:rPr lang="pl-PL" dirty="0" smtClean="0"/>
              <a:t>.</a:t>
            </a:r>
          </a:p>
          <a:p>
            <a:pPr>
              <a:buNone/>
            </a:pPr>
            <a:r>
              <a:rPr lang="pl-PL" dirty="0" smtClean="0"/>
              <a:t>Co </a:t>
            </a:r>
            <a:r>
              <a:rPr lang="pl-PL" dirty="0"/>
              <a:t>obserwujesz?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Fale </a:t>
            </a:r>
            <a:r>
              <a:rPr lang="en-US" dirty="0" err="1"/>
              <a:t>dźwiękowe</a:t>
            </a:r>
            <a:r>
              <a:rPr lang="en-US" dirty="0"/>
              <a:t> - </a:t>
            </a:r>
            <a:r>
              <a:rPr lang="en-US" dirty="0" err="1"/>
              <a:t>zadania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Ile wynosi długość fali dźwiękowej w powietrzu, jeżeli częstotliwość dźwięku wynosi 262 </a:t>
            </a:r>
            <a:r>
              <a:rPr lang="pl-PL" dirty="0" err="1" smtClean="0"/>
              <a:t>Hz</a:t>
            </a:r>
            <a:r>
              <a:rPr lang="pl-PL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Przyjrzyj się tabeli: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 smtClean="0"/>
          </a:p>
          <a:p>
            <a:r>
              <a:rPr lang="pl-PL" dirty="0" smtClean="0"/>
              <a:t>Oblicz, w jakim czasie dźwięk pokona drogę 2 km </a:t>
            </a:r>
            <a:br>
              <a:rPr lang="pl-PL" dirty="0" smtClean="0"/>
            </a:br>
            <a:r>
              <a:rPr lang="pl-PL" dirty="0" smtClean="0"/>
              <a:t>w każdym z tych ośrodków.</a:t>
            </a:r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276872"/>
            <a:ext cx="840333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3.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Podaj okres fali akustycznej w powietrzu, </a:t>
            </a:r>
            <a:br>
              <a:rPr lang="pl-PL" smtClean="0"/>
            </a:br>
            <a:r>
              <a:rPr lang="pl-PL" smtClean="0"/>
              <a:t>jeżeli jej długość wynosi 34 cm.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Infradźwięki</a:t>
            </a:r>
            <a:r>
              <a:rPr lang="en-US" dirty="0"/>
              <a:t> </a:t>
            </a:r>
            <a:r>
              <a:rPr lang="en-US" dirty="0" err="1"/>
              <a:t>i</a:t>
            </a:r>
            <a:r>
              <a:rPr lang="en-US" dirty="0"/>
              <a:t> </a:t>
            </a:r>
            <a:r>
              <a:rPr lang="en-US" dirty="0" err="1"/>
              <a:t>ultradźwięki</a:t>
            </a:r>
            <a:endParaRPr lang="ru-RU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Ruch</a:t>
            </a:r>
            <a:r>
              <a:rPr lang="en-US" dirty="0" smtClean="0"/>
              <a:t> </a:t>
            </a:r>
            <a:r>
              <a:rPr lang="en-US" dirty="0" err="1" smtClean="0"/>
              <a:t>drgający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fale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Ucho ludzkie rejestruje dźwięki </a:t>
            </a:r>
            <a:br>
              <a:rPr lang="pl-PL" dirty="0" smtClean="0"/>
            </a:br>
            <a:r>
              <a:rPr lang="pl-PL" dirty="0" smtClean="0"/>
              <a:t>o częstotliwości drgań z zakresu </a:t>
            </a:r>
            <a:br>
              <a:rPr lang="pl-PL" dirty="0" smtClean="0"/>
            </a:br>
            <a:r>
              <a:rPr lang="pl-PL" dirty="0" smtClean="0"/>
              <a:t>od około 16 do około 20 000 </a:t>
            </a:r>
            <a:r>
              <a:rPr lang="pl-PL" dirty="0" err="1" smtClean="0"/>
              <a:t>Hz</a:t>
            </a:r>
            <a:r>
              <a:rPr lang="pl-PL" dirty="0" smtClean="0"/>
              <a:t>.</a:t>
            </a:r>
          </a:p>
          <a:p>
            <a:r>
              <a:rPr lang="pl-PL" dirty="0" smtClean="0"/>
              <a:t>Drgania o częstotliwości niższej niż 16 </a:t>
            </a:r>
            <a:r>
              <a:rPr lang="pl-PL" dirty="0" err="1" smtClean="0"/>
              <a:t>Hz</a:t>
            </a:r>
            <a:r>
              <a:rPr lang="pl-PL" dirty="0" smtClean="0"/>
              <a:t> nazywane są infradźwiękami.</a:t>
            </a:r>
          </a:p>
          <a:p>
            <a:r>
              <a:rPr lang="pl-PL" dirty="0" smtClean="0"/>
              <a:t>Drgania o częstotliwości wyższej niż 20 000 </a:t>
            </a:r>
            <a:r>
              <a:rPr lang="pl-PL" dirty="0" err="1" smtClean="0"/>
              <a:t>Hz</a:t>
            </a:r>
            <a:r>
              <a:rPr lang="pl-PL" dirty="0" smtClean="0"/>
              <a:t> nazywane są ultradźwiękami.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Słyszalność dźwięków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Psy, delfiny, nietoperze - ultradźwięki</a:t>
            </a:r>
          </a:p>
          <a:p>
            <a:r>
              <a:rPr lang="pl-PL" smtClean="0"/>
              <a:t>Słonie - infradźwięki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Obraz 1" descr="https://encrypted-tbn1.gstatic.com/images?q=tbn:ANd9GcRCmVpT-CZOwD5fUzm85S6jSF9FguEd4ZpfQmp8ojmrai3yxF9Ar4tTjzxN"/>
          <p:cNvPicPr>
            <a:picLocks noChangeAspect="1" noChangeArrowheads="1"/>
          </p:cNvPicPr>
          <p:nvPr/>
        </p:nvPicPr>
        <p:blipFill rotWithShape="1">
          <a:blip r:embed="rId2" cstate="print"/>
          <a:srcRect l="15418" r="13542"/>
          <a:stretch/>
        </p:blipFill>
        <p:spPr bwMode="auto">
          <a:xfrm>
            <a:off x="5724128" y="1844824"/>
            <a:ext cx="2966937" cy="3285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352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l-PL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Ultrasonografia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5194920" cy="4525963"/>
          </a:xfrm>
        </p:spPr>
        <p:txBody>
          <a:bodyPr/>
          <a:lstStyle/>
          <a:p>
            <a:r>
              <a:rPr lang="pl-PL" dirty="0" smtClean="0"/>
              <a:t>Ultrasonografia to metoda wykorzystująca rozchodzenie, rozpraszanie się oraz odbicie fal dźwiękowych na granicy ośrodków. Metoda szeroko wykorzystywana w medycynie.</a:t>
            </a:r>
          </a:p>
          <a:p>
            <a:r>
              <a:rPr lang="pl-PL" dirty="0" smtClean="0"/>
              <a:t>W tej metodzie wykorzystuje się fale o częstotliwości 2-50 MHz.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 descr="https://encrypted-tbn3.gstatic.com/images?q=tbn:ANd9GcRkv8RTCZceHPitl4T1PAVqgCXWRffNRPZHLRvhuwTwEvTNf57pAQ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72000" y="1628800"/>
            <a:ext cx="4243183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Echolokacja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4258816" cy="4525963"/>
          </a:xfrm>
        </p:spPr>
        <p:txBody>
          <a:bodyPr/>
          <a:lstStyle/>
          <a:p>
            <a:pPr lvl="0"/>
            <a:r>
              <a:rPr lang="pl-PL" sz="2400" dirty="0" smtClean="0"/>
              <a:t>Echolokacja to metoda pozwalająca na orientację </a:t>
            </a:r>
            <a:br>
              <a:rPr lang="pl-PL" sz="2400" dirty="0" smtClean="0"/>
            </a:br>
            <a:r>
              <a:rPr lang="pl-PL" sz="2400" dirty="0" smtClean="0"/>
              <a:t>w przestrzeni za pomocą </a:t>
            </a:r>
            <a:br>
              <a:rPr lang="pl-PL" sz="2400" dirty="0" smtClean="0"/>
            </a:br>
            <a:r>
              <a:rPr lang="pl-PL" sz="2400" dirty="0" smtClean="0"/>
              <a:t>fal dźwiękowych. </a:t>
            </a:r>
          </a:p>
          <a:p>
            <a:pPr lvl="0"/>
            <a:r>
              <a:rPr lang="pl-PL" sz="2400" dirty="0" smtClean="0"/>
              <a:t>Polega na wysyłaniu ultradźwięków, a następnie </a:t>
            </a:r>
            <a:br>
              <a:rPr lang="pl-PL" sz="2400" dirty="0" smtClean="0"/>
            </a:br>
            <a:r>
              <a:rPr lang="pl-PL" sz="2400" dirty="0" smtClean="0"/>
              <a:t>na odbieraniu echa odbitego od przeszkody sygnału.</a:t>
            </a:r>
          </a:p>
          <a:p>
            <a:pPr lvl="0"/>
            <a:r>
              <a:rPr lang="pl-PL" sz="2400" dirty="0" smtClean="0"/>
              <a:t>Metoda wykorzystywana na przykład do badania dna morskiego i głębokości wód.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Oblicz zakres długości fal słyszalnych </a:t>
            </a:r>
            <a:br>
              <a:rPr lang="pl-PL" dirty="0" smtClean="0"/>
            </a:br>
            <a:r>
              <a:rPr lang="pl-PL" dirty="0" smtClean="0"/>
              <a:t>dla człowieka.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mtClean="0"/>
              <a:t>Oblicz częstotliwość fali akustycznej wysyłanej przez delfina. </a:t>
            </a:r>
          </a:p>
          <a:p>
            <a:r>
              <a:rPr lang="pl-PL" smtClean="0"/>
              <a:t>Długość fali wynosi 5,1 mm. </a:t>
            </a:r>
          </a:p>
          <a:p>
            <a:r>
              <a:rPr lang="pl-PL" smtClean="0"/>
              <a:t>Przyjmij, że fala rozchodzi się w powietrzu.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57158" y="1124744"/>
            <a:ext cx="7772400" cy="2232821"/>
          </a:xfrm>
        </p:spPr>
        <p:txBody>
          <a:bodyPr>
            <a:normAutofit fontScale="90000"/>
          </a:bodyPr>
          <a:lstStyle/>
          <a:p>
            <a:r>
              <a:rPr lang="pl-PL" dirty="0" smtClean="0"/>
              <a:t>Co mają wspólnego delfiny, </a:t>
            </a:r>
            <a:br>
              <a:rPr lang="pl-PL" dirty="0" smtClean="0"/>
            </a:br>
            <a:r>
              <a:rPr lang="pl-PL" dirty="0" smtClean="0"/>
              <a:t>nietoperze, fotoradary </a:t>
            </a:r>
            <a:br>
              <a:rPr lang="pl-PL" dirty="0" smtClean="0"/>
            </a:br>
            <a:r>
              <a:rPr lang="pl-PL" dirty="0" smtClean="0"/>
              <a:t>i łodzie podwodne?</a:t>
            </a:r>
            <a:endParaRPr lang="ru-RU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Ruch drgający i fale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Echo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 algn="just">
              <a:spcBef>
                <a:spcPts val="1800"/>
              </a:spcBef>
              <a:buNone/>
            </a:pPr>
            <a:r>
              <a:rPr lang="pl-PL" dirty="0" smtClean="0"/>
              <a:t>Fala akustyczna odbita od przeszkody</a:t>
            </a:r>
            <a:br>
              <a:rPr lang="pl-PL" dirty="0" smtClean="0"/>
            </a:br>
            <a:r>
              <a:rPr lang="pl-PL" dirty="0" smtClean="0"/>
              <a:t>i docierająca do obserwatora po zaniku wrażenia słuchowego fali docierającej bezpośrednio. 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pl-PL" dirty="0" smtClean="0"/>
              <a:t>Wrażenie echa pojawia się, gdy opóźnienie pomiędzy falą bezpośrednią a falą odbitą jest większe niż 100 ms. </a:t>
            </a:r>
          </a:p>
          <a:p>
            <a:pPr marL="0" indent="0" algn="just">
              <a:spcBef>
                <a:spcPts val="1800"/>
              </a:spcBef>
              <a:buNone/>
            </a:pPr>
            <a:r>
              <a:rPr lang="pl-PL" dirty="0" smtClean="0"/>
              <a:t>Przy krótszym opóźnieniu mamy do czynienia z pogłosem.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Echolokacja</a:t>
            </a:r>
            <a:endParaRPr lang="ru-RU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>
              <a:spcBef>
                <a:spcPts val="1800"/>
              </a:spcBef>
              <a:buNone/>
            </a:pPr>
            <a:r>
              <a:rPr lang="pl-PL" dirty="0" smtClean="0"/>
              <a:t>Echolokacja to metoda pozwalająca na orientację </a:t>
            </a:r>
            <a:br>
              <a:rPr lang="pl-PL" dirty="0" smtClean="0"/>
            </a:br>
            <a:r>
              <a:rPr lang="pl-PL" dirty="0" smtClean="0"/>
              <a:t>w przestrzeni za pomocą fal dźwiękowych.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pl-PL" dirty="0" smtClean="0"/>
              <a:t>Polega na wysyłaniu ultradźwięków lub infradźwięków, a następnie na odbieraniu echa odbitego od przeszkody sygnału.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pl-PL" dirty="0" smtClean="0"/>
              <a:t>Echolokacja może służyć do nawigacji, wykrywania zdobyczy, czy komunikacji pomiędzy poszczególnymi osobnikami danego gatunku.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pl-PL" dirty="0" smtClean="0"/>
              <a:t>Mechanizm działania </a:t>
            </a:r>
            <a:br>
              <a:rPr lang="pl-PL" dirty="0" smtClean="0"/>
            </a:br>
            <a:r>
              <a:rPr lang="pl-PL" dirty="0" smtClean="0"/>
              <a:t>echolokacji</a:t>
            </a:r>
            <a:endParaRPr lang="pl-PL" dirty="0"/>
          </a:p>
        </p:txBody>
      </p:sp>
      <p:pic>
        <p:nvPicPr>
          <p:cNvPr id="11" name="Picture 2" descr="C:\Users\Zbyszko\Downloads\Delfinekko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20010" y="1988840"/>
            <a:ext cx="8103980" cy="3120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/>
          </a:bodyPr>
          <a:lstStyle/>
          <a:p>
            <a:r>
              <a:rPr lang="pl-PL" dirty="0" smtClean="0"/>
              <a:t>Mechanizm działania </a:t>
            </a:r>
            <a:br>
              <a:rPr lang="pl-PL" dirty="0" smtClean="0"/>
            </a:br>
            <a:r>
              <a:rPr lang="pl-PL" dirty="0" smtClean="0"/>
              <a:t>echolokacji</a:t>
            </a:r>
            <a:endParaRPr lang="pl-PL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fontAlgn="auto">
              <a:spcBef>
                <a:spcPts val="1200"/>
              </a:spcBef>
              <a:spcAft>
                <a:spcPts val="0"/>
              </a:spcAft>
              <a:buNone/>
              <a:defRPr/>
            </a:pPr>
            <a:endParaRPr lang="pl-PL" sz="2400" dirty="0" smtClean="0"/>
          </a:p>
          <a:p>
            <a:pPr marL="0" indent="0" algn="just" fontAlgn="auto">
              <a:spcBef>
                <a:spcPts val="1200"/>
              </a:spcBef>
              <a:spcAft>
                <a:spcPts val="0"/>
              </a:spcAft>
              <a:buNone/>
              <a:defRPr/>
            </a:pPr>
            <a:endParaRPr lang="pl-PL" sz="2400" dirty="0"/>
          </a:p>
          <a:p>
            <a:pPr marL="0" indent="0" algn="just" fontAlgn="auto"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pl-PL" sz="2400" dirty="0" smtClean="0"/>
              <a:t>Mechanizm </a:t>
            </a:r>
            <a:r>
              <a:rPr lang="pl-PL" sz="2400" dirty="0"/>
              <a:t>działania</a:t>
            </a:r>
            <a:r>
              <a:rPr lang="pl-PL" sz="2400" b="1" dirty="0"/>
              <a:t> </a:t>
            </a:r>
            <a:r>
              <a:rPr lang="pl-PL" sz="2400" dirty="0"/>
              <a:t>polega na </a:t>
            </a:r>
            <a:r>
              <a:rPr lang="pl-PL" sz="2400" dirty="0" smtClean="0"/>
              <a:t>wytwarzaniu krótkotrwałych dźwięków o wysokiej częstotliwości</a:t>
            </a:r>
            <a:r>
              <a:rPr lang="pl-PL" sz="2400" dirty="0"/>
              <a:t>, </a:t>
            </a:r>
            <a:r>
              <a:rPr lang="pl-PL" sz="2400" dirty="0" smtClean="0"/>
              <a:t>a następnie </a:t>
            </a:r>
            <a:r>
              <a:rPr lang="pl-PL" sz="2400" dirty="0" smtClean="0"/>
              <a:t>odebranie</a:t>
            </a:r>
            <a:r>
              <a:rPr lang="pl-PL" sz="2400" dirty="0"/>
              <a:t> </a:t>
            </a:r>
            <a:r>
              <a:rPr lang="pl-PL" sz="2400" dirty="0" smtClean="0"/>
              <a:t>fali</a:t>
            </a:r>
            <a:r>
              <a:rPr lang="pl-PL" sz="2400" dirty="0"/>
              <a:t> </a:t>
            </a:r>
            <a:r>
              <a:rPr lang="pl-PL" sz="2400" dirty="0" smtClean="0"/>
              <a:t>odbitej </a:t>
            </a:r>
            <a:r>
              <a:rPr lang="pl-PL" sz="2400" dirty="0"/>
              <a:t>od przeszkody. </a:t>
            </a:r>
            <a:endParaRPr lang="pl-PL" sz="2400" dirty="0" smtClean="0"/>
          </a:p>
          <a:p>
            <a:pPr marL="0" indent="0" algn="just" fontAlgn="auto"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pl-PL" sz="2400" dirty="0" smtClean="0"/>
              <a:t>Na </a:t>
            </a:r>
            <a:r>
              <a:rPr lang="pl-PL" sz="2400" dirty="0"/>
              <a:t>podstawie kierunku, czasu powrotu </a:t>
            </a:r>
            <a:r>
              <a:rPr lang="pl-PL" sz="2400" dirty="0" smtClean="0"/>
              <a:t>oraz natężenia powracającej fali określany jest kierunek, odległość </a:t>
            </a:r>
            <a:br>
              <a:rPr lang="pl-PL" sz="2400" dirty="0" smtClean="0"/>
            </a:br>
            <a:r>
              <a:rPr lang="pl-PL" sz="2400" dirty="0" smtClean="0"/>
              <a:t>i wielkość</a:t>
            </a:r>
            <a:r>
              <a:rPr lang="pl-PL" sz="2400" dirty="0"/>
              <a:t> przeszkody</a:t>
            </a:r>
            <a:r>
              <a:rPr lang="pl-PL" sz="2400" dirty="0" smtClean="0"/>
              <a:t>.</a:t>
            </a:r>
          </a:p>
          <a:p>
            <a:pPr marL="0" indent="0" algn="just" fontAlgn="auto"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pl-PL" sz="2400" dirty="0" smtClean="0"/>
              <a:t>Niektóre </a:t>
            </a:r>
            <a:r>
              <a:rPr lang="pl-PL" sz="2400" dirty="0"/>
              <a:t>zwierzęta (np. nietoperze) za pomocą echa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są </a:t>
            </a:r>
            <a:r>
              <a:rPr lang="pl-PL" sz="2400" dirty="0"/>
              <a:t>w stanie określić prędkość </a:t>
            </a:r>
            <a:r>
              <a:rPr lang="pl-PL" sz="2400" dirty="0" smtClean="0"/>
              <a:t>obiektu, </a:t>
            </a:r>
            <a:r>
              <a:rPr lang="pl-PL" sz="2400" dirty="0"/>
              <a:t>do którego się zbliżają (na podstawie efektu Dopplera</a:t>
            </a:r>
            <a:r>
              <a:rPr lang="pl-PL" sz="2400" dirty="0" smtClean="0"/>
              <a:t>).</a:t>
            </a:r>
            <a:endParaRPr lang="ru-RU" sz="2400" dirty="0"/>
          </a:p>
        </p:txBody>
      </p:sp>
      <p:pic>
        <p:nvPicPr>
          <p:cNvPr id="7" name="Picture 2" descr="C:\Users\Zbyszko\Downloads\Delfinekk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132673"/>
            <a:ext cx="3024336" cy="1164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14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reemo.pl/Image/664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92" y="1028733"/>
            <a:ext cx="5544616" cy="3696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39552" y="5013176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>
                <a:solidFill>
                  <a:prstClr val="black"/>
                </a:solidFill>
              </a:rPr>
              <a:t>Niektóre nietoperze są w stanie określić prędkość poruszania się przeszkody. </a:t>
            </a:r>
            <a:r>
              <a:rPr lang="pl-PL" dirty="0" smtClean="0">
                <a:solidFill>
                  <a:prstClr val="black"/>
                </a:solidFill>
              </a:rPr>
              <a:t/>
            </a:r>
            <a:br>
              <a:rPr lang="pl-PL" dirty="0" smtClean="0">
                <a:solidFill>
                  <a:prstClr val="black"/>
                </a:solidFill>
              </a:rPr>
            </a:br>
            <a:r>
              <a:rPr lang="pl-PL" dirty="0" smtClean="0">
                <a:solidFill>
                  <a:prstClr val="black"/>
                </a:solidFill>
              </a:rPr>
              <a:t>Używają </a:t>
            </a:r>
            <a:r>
              <a:rPr lang="pl-PL" dirty="0">
                <a:solidFill>
                  <a:prstClr val="black"/>
                </a:solidFill>
              </a:rPr>
              <a:t>do tego efektu </a:t>
            </a:r>
            <a:r>
              <a:rPr lang="pl-PL" dirty="0" smtClean="0">
                <a:solidFill>
                  <a:prstClr val="black"/>
                </a:solidFill>
              </a:rPr>
              <a:t>Dopplera.</a:t>
            </a:r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Efekt Dopplera</a:t>
            </a:r>
            <a:endParaRPr lang="ru-RU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Efekt Dopplera – zjawisko obserwowane dla fal polegające na powstawaniu różnicy częstotliwości wysyłanej przez źródło fali oraz zarejestrowanej przez obserwatora, który porusza się względem źródła fali. </a:t>
            </a:r>
          </a:p>
          <a:p>
            <a:endParaRPr lang="pl-PL" dirty="0" smtClean="0"/>
          </a:p>
          <a:p>
            <a:r>
              <a:rPr lang="pl-PL" dirty="0" smtClean="0"/>
              <a:t>Najłatwiej go zaobserwować w życiu codziennym na przykładzie karetki.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Symbol zastępczy zawartości 3" descr="Plik:Doppler effect ambulance.sv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220072" y="1285875"/>
            <a:ext cx="3771635" cy="4525963"/>
          </a:xfrm>
        </p:spPr>
      </p:pic>
      <p:sp>
        <p:nvSpPr>
          <p:cNvPr id="5" name="Content Placeholder 3"/>
          <p:cNvSpPr txBox="1">
            <a:spLocks/>
          </p:cNvSpPr>
          <p:nvPr/>
        </p:nvSpPr>
        <p:spPr bwMode="auto">
          <a:xfrm>
            <a:off x="457201" y="1285876"/>
            <a:ext cx="512291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prstClr val="black"/>
                </a:solidFill>
              </a:rPr>
              <a:t>Dźwięk karetki </a:t>
            </a:r>
            <a:r>
              <a:rPr lang="pl-PL" dirty="0" smtClean="0">
                <a:solidFill>
                  <a:prstClr val="black"/>
                </a:solidFill>
              </a:rPr>
              <a:t>jadącej </a:t>
            </a:r>
            <a:r>
              <a:rPr lang="pl-PL" dirty="0">
                <a:solidFill>
                  <a:prstClr val="black"/>
                </a:solidFill>
              </a:rPr>
              <a:t>sąsiednią ulicą miasta </a:t>
            </a:r>
            <a:r>
              <a:rPr lang="pl-PL" dirty="0" smtClean="0">
                <a:solidFill>
                  <a:prstClr val="black"/>
                </a:solidFill>
              </a:rPr>
              <a:t/>
            </a:r>
            <a:br>
              <a:rPr lang="pl-PL" dirty="0" smtClean="0">
                <a:solidFill>
                  <a:prstClr val="black"/>
                </a:solidFill>
              </a:rPr>
            </a:br>
            <a:r>
              <a:rPr lang="pl-PL" dirty="0" smtClean="0">
                <a:solidFill>
                  <a:prstClr val="black"/>
                </a:solidFill>
              </a:rPr>
              <a:t>(</a:t>
            </a:r>
            <a:r>
              <a:rPr lang="pl-PL" dirty="0">
                <a:solidFill>
                  <a:prstClr val="black"/>
                </a:solidFill>
              </a:rPr>
              <a:t>nie </a:t>
            </a:r>
            <a:r>
              <a:rPr lang="pl-PL" dirty="0" smtClean="0">
                <a:solidFill>
                  <a:prstClr val="black"/>
                </a:solidFill>
              </a:rPr>
              <a:t>na </a:t>
            </a:r>
            <a:r>
              <a:rPr lang="pl-PL" dirty="0">
                <a:solidFill>
                  <a:prstClr val="black"/>
                </a:solidFill>
              </a:rPr>
              <a:t>wprost obserwatora) </a:t>
            </a:r>
            <a:r>
              <a:rPr lang="pl-PL" dirty="0" smtClean="0">
                <a:solidFill>
                  <a:prstClr val="black"/>
                </a:solidFill>
              </a:rPr>
              <a:t>najpierw </a:t>
            </a:r>
            <a:r>
              <a:rPr lang="pl-PL" dirty="0">
                <a:solidFill>
                  <a:prstClr val="black"/>
                </a:solidFill>
              </a:rPr>
              <a:t>jest </a:t>
            </a:r>
            <a:r>
              <a:rPr lang="pl-PL" dirty="0" smtClean="0">
                <a:solidFill>
                  <a:prstClr val="black"/>
                </a:solidFill>
              </a:rPr>
              <a:t>wysoki,</a:t>
            </a:r>
            <a:br>
              <a:rPr lang="pl-PL" dirty="0" smtClean="0">
                <a:solidFill>
                  <a:prstClr val="black"/>
                </a:solidFill>
              </a:rPr>
            </a:br>
            <a:r>
              <a:rPr lang="pl-PL" dirty="0" smtClean="0">
                <a:solidFill>
                  <a:prstClr val="black"/>
                </a:solidFill>
              </a:rPr>
              <a:t> </a:t>
            </a:r>
            <a:r>
              <a:rPr lang="pl-PL" dirty="0">
                <a:solidFill>
                  <a:prstClr val="black"/>
                </a:solidFill>
              </a:rPr>
              <a:t>kiedy ta jest daleko, </a:t>
            </a:r>
            <a:r>
              <a:rPr lang="pl-PL" dirty="0" smtClean="0">
                <a:solidFill>
                  <a:prstClr val="black"/>
                </a:solidFill>
              </a:rPr>
              <a:t/>
            </a:r>
            <a:br>
              <a:rPr lang="pl-PL" dirty="0" smtClean="0">
                <a:solidFill>
                  <a:prstClr val="black"/>
                </a:solidFill>
              </a:rPr>
            </a:br>
            <a:r>
              <a:rPr lang="pl-PL" dirty="0" smtClean="0">
                <a:solidFill>
                  <a:prstClr val="black"/>
                </a:solidFill>
              </a:rPr>
              <a:t>obniża </a:t>
            </a:r>
            <a:r>
              <a:rPr lang="pl-PL" dirty="0">
                <a:solidFill>
                  <a:prstClr val="black"/>
                </a:solidFill>
              </a:rPr>
              <a:t>się stopniowo w miarę jazdy karetki. </a:t>
            </a:r>
            <a:endParaRPr lang="pl-PL" dirty="0" smtClean="0">
              <a:solidFill>
                <a:prstClr val="black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 smtClean="0">
                <a:solidFill>
                  <a:prstClr val="black"/>
                </a:solidFill>
              </a:rPr>
              <a:t>Efekt </a:t>
            </a:r>
            <a:r>
              <a:rPr lang="pl-PL" dirty="0">
                <a:solidFill>
                  <a:prstClr val="black"/>
                </a:solidFill>
              </a:rPr>
              <a:t>ten powstaje na skutek zmiany składowej </a:t>
            </a:r>
            <a:r>
              <a:rPr lang="pl-PL" dirty="0" smtClean="0">
                <a:solidFill>
                  <a:prstClr val="black"/>
                </a:solidFill>
              </a:rPr>
              <a:t>promieniowej prędkości </a:t>
            </a:r>
            <a:r>
              <a:rPr lang="pl-PL" dirty="0">
                <a:solidFill>
                  <a:prstClr val="black"/>
                </a:solidFill>
              </a:rPr>
              <a:t>karetki</a:t>
            </a:r>
            <a:r>
              <a:rPr lang="pl-PL" dirty="0" smtClean="0">
                <a:solidFill>
                  <a:prstClr val="black"/>
                </a:solidFill>
              </a:rPr>
              <a:t>.</a:t>
            </a:r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Echosonda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1" y="1285876"/>
            <a:ext cx="4834879" cy="452596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Echosonda – urządzenie służące do pomiaru głębokości wody, badania ukształtowania dna morskiego oraz wykrywania obiektów znajdujących się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w </a:t>
            </a:r>
            <a:r>
              <a:rPr lang="pl-PL" dirty="0"/>
              <a:t>wodzie.</a:t>
            </a:r>
            <a:br>
              <a:rPr lang="pl-PL" dirty="0"/>
            </a:br>
            <a:r>
              <a:rPr lang="pl-PL" dirty="0"/>
              <a:t/>
            </a:r>
            <a:br>
              <a:rPr lang="pl-PL" dirty="0"/>
            </a:br>
            <a:r>
              <a:rPr lang="pl-PL" dirty="0"/>
              <a:t>W jaki sposób działa echosonda</a:t>
            </a:r>
            <a:r>
              <a:rPr lang="pl-PL" dirty="0" smtClean="0"/>
              <a:t>?</a:t>
            </a:r>
            <a:endParaRPr lang="ru-RU" dirty="0"/>
          </a:p>
        </p:txBody>
      </p:sp>
      <p:pic>
        <p:nvPicPr>
          <p:cNvPr id="5" name="Picture 2" descr="Plik:Echo Sounding USN.jpg"/>
          <p:cNvPicPr>
            <a:picLocks noChangeAspect="1" noChangeArrowheads="1"/>
          </p:cNvPicPr>
          <p:nvPr/>
        </p:nvPicPr>
        <p:blipFill rotWithShape="1">
          <a:blip r:embed="rId3" cstate="print"/>
          <a:srcRect l="20743" r="10021"/>
          <a:stretch/>
        </p:blipFill>
        <p:spPr bwMode="auto">
          <a:xfrm>
            <a:off x="5292080" y="1560913"/>
            <a:ext cx="3414595" cy="34522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Ultrasonografia</a:t>
            </a:r>
            <a:endParaRPr lang="pl-PL" dirty="0"/>
          </a:p>
        </p:txBody>
      </p:sp>
      <p:pic>
        <p:nvPicPr>
          <p:cNvPr id="11" name="Obraz 3" descr="https://encrypted-tbn1.gstatic.com/images?q=tbn:ANd9GcRCmVpT-CZOwD5fUzm85S6jSF9FguEd4ZpfQmp8ojmrai3yxF9Ar4tTjzxN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148064" y="2082683"/>
            <a:ext cx="3728060" cy="2932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ontent Placeholder 3"/>
          <p:cNvSpPr txBox="1">
            <a:spLocks/>
          </p:cNvSpPr>
          <p:nvPr/>
        </p:nvSpPr>
        <p:spPr bwMode="auto">
          <a:xfrm>
            <a:off x="457201" y="1285876"/>
            <a:ext cx="483487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ts val="18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dirty="0" smtClean="0">
                <a:solidFill>
                  <a:prstClr val="black"/>
                </a:solidFill>
              </a:rPr>
              <a:t>Ultrasonografia </a:t>
            </a:r>
            <a:r>
              <a:rPr lang="pl-PL" dirty="0">
                <a:solidFill>
                  <a:prstClr val="black"/>
                </a:solidFill>
              </a:rPr>
              <a:t>- metoda wykorzystująca rozchodzenie, rozpraszanie się oraz odbicie fal dźwiękowych na granicy ośrodków. Metoda powszechnie wykorzystywana w medycynie</a:t>
            </a:r>
            <a:r>
              <a:rPr lang="pl-PL" dirty="0" smtClean="0">
                <a:solidFill>
                  <a:prstClr val="black"/>
                </a:solidFill>
              </a:rPr>
              <a:t>.</a:t>
            </a:r>
            <a:endParaRPr lang="pl-PL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pl-PL" dirty="0" smtClean="0"/>
              <a:t>Inne wykorzystanie </a:t>
            </a:r>
            <a:br>
              <a:rPr lang="pl-PL" dirty="0" smtClean="0"/>
            </a:br>
            <a:r>
              <a:rPr lang="pl-PL" dirty="0" smtClean="0"/>
              <a:t>ultradźwięków:</a:t>
            </a:r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525963"/>
          </a:xfrm>
        </p:spPr>
        <p:txBody>
          <a:bodyPr anchor="ctr"/>
          <a:lstStyle/>
          <a:p>
            <a:pPr>
              <a:spcBef>
                <a:spcPts val="3000"/>
              </a:spcBef>
            </a:pPr>
            <a:r>
              <a:rPr lang="pl-PL" dirty="0"/>
              <a:t>Defektoskopia ultradźwiękowa</a:t>
            </a:r>
            <a:br>
              <a:rPr lang="pl-PL" dirty="0"/>
            </a:br>
            <a:r>
              <a:rPr lang="pl-PL" sz="2400" dirty="0"/>
              <a:t>jedna z nieniszczących metod badania materiałów. 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Pozwala </a:t>
            </a:r>
            <a:r>
              <a:rPr lang="pl-PL" sz="2400" dirty="0"/>
              <a:t>wykrywać niejednorodności materiału </a:t>
            </a: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>(</a:t>
            </a:r>
            <a:r>
              <a:rPr lang="pl-PL" sz="2400" dirty="0"/>
              <a:t>np. pęknięcia). Metoda ta polega na </a:t>
            </a:r>
            <a:r>
              <a:rPr lang="pl-PL" sz="2400" dirty="0" smtClean="0"/>
              <a:t>emisji ultradźwięków</a:t>
            </a:r>
            <a:br>
              <a:rPr lang="pl-PL" sz="2400" dirty="0" smtClean="0"/>
            </a:br>
            <a:r>
              <a:rPr lang="pl-PL" sz="2400" dirty="0" smtClean="0"/>
              <a:t> i rejestracji </a:t>
            </a:r>
            <a:r>
              <a:rPr lang="pl-PL" sz="2400" dirty="0"/>
              <a:t>ich po przejściu przez badaną substancję. </a:t>
            </a:r>
            <a:endParaRPr lang="pl-PL" sz="2400" dirty="0" smtClean="0"/>
          </a:p>
          <a:p>
            <a:pPr>
              <a:spcBef>
                <a:spcPts val="3000"/>
              </a:spcBef>
            </a:pPr>
            <a:r>
              <a:rPr lang="pl-PL" dirty="0" smtClean="0"/>
              <a:t>Urządzenie do pomiaru odległości</a:t>
            </a:r>
          </a:p>
          <a:p>
            <a:pPr>
              <a:spcBef>
                <a:spcPts val="3000"/>
              </a:spcBef>
            </a:pPr>
            <a:r>
              <a:rPr lang="pl-PL" dirty="0" smtClean="0"/>
              <a:t>Czy znacie inne?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pl-PL" dirty="0" smtClean="0"/>
              <a:t>Doświadczenie: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28592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pl-PL" sz="2000" dirty="0" smtClean="0"/>
              <a:t>Wydając okrzyk, a następnie mierząc czas upływający do chwili dotarcia echa (dźwięku odbitego od przeszkody), można znaleźć odległość od przeszkody.</a:t>
            </a:r>
          </a:p>
          <a:p>
            <a:pPr>
              <a:spcBef>
                <a:spcPts val="1800"/>
              </a:spcBef>
            </a:pPr>
            <a:r>
              <a:rPr lang="pl-PL" sz="2000" dirty="0" smtClean="0"/>
              <a:t>Wystarczy pomnożyć połowę zarejestrowanego czasu przez prędkość głosu.</a:t>
            </a:r>
          </a:p>
          <a:p>
            <a:pPr>
              <a:spcBef>
                <a:spcPts val="1800"/>
              </a:spcBef>
            </a:pPr>
            <a:r>
              <a:rPr lang="pl-PL" sz="2000" dirty="0" smtClean="0"/>
              <a:t>Prędkość rozchodzenia się fali dźwiękowej w powietrzu zależy od temperatury i wilgotności. Do naszych obliczeń możemy przyjąć prędkość dźwięku </a:t>
            </a:r>
            <a:br>
              <a:rPr lang="pl-PL" sz="2000" dirty="0" smtClean="0"/>
            </a:br>
            <a:r>
              <a:rPr lang="pl-PL" sz="2000" dirty="0" smtClean="0"/>
              <a:t>w powietrzu 340m/s.</a:t>
            </a:r>
          </a:p>
          <a:p>
            <a:pPr>
              <a:spcBef>
                <a:spcPts val="1800"/>
              </a:spcBef>
            </a:pPr>
            <a:r>
              <a:rPr lang="pl-PL" sz="2000" dirty="0" smtClean="0"/>
              <a:t>Na takiej zasadzie działa lokator (urządzenie do określania odległości) </a:t>
            </a:r>
            <a:br>
              <a:rPr lang="pl-PL" sz="2000" dirty="0" smtClean="0"/>
            </a:br>
            <a:r>
              <a:rPr lang="pl-PL" sz="2000" dirty="0" smtClean="0"/>
              <a:t>i echosonda, którą stosuje się do pomiaru głębokości </a:t>
            </a:r>
            <a:br>
              <a:rPr lang="pl-PL" sz="2000" dirty="0" smtClean="0"/>
            </a:br>
            <a:r>
              <a:rPr lang="pl-PL" sz="2000" dirty="0" smtClean="0"/>
              <a:t>i zdejmowania profilu dna morskiego. </a:t>
            </a:r>
            <a:br>
              <a:rPr lang="pl-PL" sz="2000" dirty="0" smtClean="0"/>
            </a:br>
            <a:r>
              <a:rPr lang="pl-PL" sz="2000" dirty="0" smtClean="0"/>
              <a:t>Znając prędkość głosu w wodzie morskiej oblicza ona głębokość dna.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Zadanie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 algn="ctr">
              <a:buNone/>
            </a:pPr>
            <a:r>
              <a:rPr lang="pl-PL" dirty="0" smtClean="0"/>
              <a:t>Jak daleko od nas znajduje się przeszkoda,</a:t>
            </a:r>
            <a:br>
              <a:rPr lang="pl-PL" dirty="0" smtClean="0"/>
            </a:br>
            <a:r>
              <a:rPr lang="pl-PL" dirty="0" smtClean="0"/>
              <a:t> jeżeli czas zarejestrowania echa przy pomocy układu komputerowego  wynosi 0,54s?</a:t>
            </a:r>
          </a:p>
          <a:p>
            <a:pPr algn="ctr"/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Prędkość dźwięku w powietrzu: 340 m/s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Zadanie </a:t>
            </a:r>
            <a:r>
              <a:rPr lang="pl-PL" dirty="0" smtClean="0"/>
              <a:t>2.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0" indent="0" algn="ctr">
              <a:buNone/>
            </a:pPr>
            <a:r>
              <a:rPr lang="pl-PL" dirty="0" smtClean="0"/>
              <a:t>Jaka powinna być rozdzielczość czasowa urządzenia pomiarowego, aby mierzyć </a:t>
            </a:r>
            <a:r>
              <a:rPr lang="pl-PL" dirty="0" err="1" smtClean="0"/>
              <a:t>odleglość</a:t>
            </a:r>
            <a:r>
              <a:rPr lang="pl-PL" dirty="0" smtClean="0"/>
              <a:t> </a:t>
            </a:r>
            <a:br>
              <a:rPr lang="pl-PL" dirty="0" smtClean="0"/>
            </a:br>
            <a:r>
              <a:rPr lang="pl-PL" dirty="0" smtClean="0"/>
              <a:t>z dokładnością 1mm przy wykorzystaniu fali dźwiękowej?</a:t>
            </a:r>
          </a:p>
          <a:p>
            <a:pPr marL="0" indent="0" algn="ctr">
              <a:buNone/>
            </a:pPr>
            <a:endParaRPr lang="pl-PL" b="1" dirty="0"/>
          </a:p>
          <a:p>
            <a:pPr marL="0" indent="0" algn="ctr">
              <a:buNone/>
            </a:pPr>
            <a:r>
              <a:rPr lang="pl-PL" b="1" dirty="0" smtClean="0"/>
              <a:t>rozdzielczość czasowa </a:t>
            </a:r>
            <a:r>
              <a:rPr lang="pl-PL" dirty="0" smtClean="0"/>
              <a:t>– minimalna różnica czasu jaką jest w stanie zarejestrować urządzenie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Radar</a:t>
            </a:r>
            <a:endParaRPr lang="ru-RU" dirty="0"/>
          </a:p>
        </p:txBody>
      </p:sp>
      <p:sp>
        <p:nvSpPr>
          <p:cNvPr id="9" name="Content Placeholder 11"/>
          <p:cNvSpPr>
            <a:spLocks noGrp="1"/>
          </p:cNvSpPr>
          <p:nvPr>
            <p:ph idx="1"/>
          </p:nvPr>
        </p:nvSpPr>
        <p:spPr>
          <a:xfrm>
            <a:off x="457200" y="1285875"/>
            <a:ext cx="4114800" cy="4525963"/>
          </a:xfrm>
        </p:spPr>
        <p:txBody>
          <a:bodyPr/>
          <a:lstStyle/>
          <a:p>
            <a:pPr marL="0" indent="0">
              <a:buNone/>
            </a:pPr>
            <a:r>
              <a:rPr lang="pl-PL" sz="2400" dirty="0" smtClean="0"/>
              <a:t>Wykrywanie </a:t>
            </a:r>
            <a:r>
              <a:rPr lang="pl-PL" sz="2400" dirty="0"/>
              <a:t>oraz wyznaczanie odległości za pomocą fal </a:t>
            </a:r>
            <a:r>
              <a:rPr lang="pl-PL" sz="2400" dirty="0" smtClean="0"/>
              <a:t>radiowych.</a:t>
            </a:r>
          </a:p>
          <a:p>
            <a:pPr marL="0" indent="0">
              <a:buNone/>
            </a:pPr>
            <a:r>
              <a:rPr lang="pl-PL" sz="2400" dirty="0"/>
              <a:t>Podobny </a:t>
            </a:r>
            <a:r>
              <a:rPr lang="pl-PL" sz="2400" dirty="0" smtClean="0"/>
              <a:t>mechanizm, lecz z </a:t>
            </a:r>
            <a:r>
              <a:rPr lang="pl-PL" sz="2400" dirty="0"/>
              <a:t>wykorzystaniem fal elektro-magnetycznych wykorzystują radary. W ich przypadku są to fale </a:t>
            </a:r>
            <a:r>
              <a:rPr lang="pl-PL" sz="2400" dirty="0" smtClean="0"/>
              <a:t>radiowe, </a:t>
            </a:r>
            <a:r>
              <a:rPr lang="pl-PL" sz="2400" dirty="0"/>
              <a:t>o których będzie mowa w następnym </a:t>
            </a:r>
            <a:r>
              <a:rPr lang="pl-PL" sz="2400" dirty="0" smtClean="0"/>
              <a:t>rozdziale.</a:t>
            </a:r>
            <a:endParaRPr lang="pl-PL" sz="2400" dirty="0"/>
          </a:p>
        </p:txBody>
      </p:sp>
      <p:pic>
        <p:nvPicPr>
          <p:cNvPr id="10" name="Picture 9" descr="rada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06118"/>
            <a:ext cx="3810000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Fotoradar</a:t>
            </a:r>
            <a:endParaRPr lang="ru-RU" dirty="0"/>
          </a:p>
        </p:txBody>
      </p:sp>
      <p:pic>
        <p:nvPicPr>
          <p:cNvPr id="5" name="Obraz 3" descr="Plik:Fotoradar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285875"/>
            <a:ext cx="3009765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ontent Placeholder 11"/>
          <p:cNvSpPr txBox="1">
            <a:spLocks/>
          </p:cNvSpPr>
          <p:nvPr/>
        </p:nvSpPr>
        <p:spPr bwMode="auto">
          <a:xfrm>
            <a:off x="457200" y="1285875"/>
            <a:ext cx="4114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pl-PL" sz="2000" dirty="0">
                <a:solidFill>
                  <a:prstClr val="black"/>
                </a:solidFill>
              </a:rPr>
              <a:t>RADAR „RAdio Detection And Ranging„</a:t>
            </a:r>
          </a:p>
          <a:p>
            <a:pPr marL="0" indent="0">
              <a:buFont typeface="Arial" charset="0"/>
              <a:buNone/>
            </a:pPr>
            <a:r>
              <a:rPr lang="pl-PL" sz="2000" dirty="0" smtClean="0">
                <a:solidFill>
                  <a:prstClr val="black"/>
                </a:solidFill>
              </a:rPr>
              <a:t> to urządzenie </a:t>
            </a:r>
            <a:r>
              <a:rPr lang="pl-PL" sz="2000" dirty="0">
                <a:solidFill>
                  <a:prstClr val="black"/>
                </a:solidFill>
              </a:rPr>
              <a:t>służące do </a:t>
            </a:r>
            <a:r>
              <a:rPr lang="pl-PL" sz="2000" dirty="0" smtClean="0">
                <a:solidFill>
                  <a:prstClr val="black"/>
                </a:solidFill>
              </a:rPr>
              <a:t>wykrywania, za </a:t>
            </a:r>
            <a:r>
              <a:rPr lang="pl-PL" sz="2000" dirty="0">
                <a:solidFill>
                  <a:prstClr val="black"/>
                </a:solidFill>
              </a:rPr>
              <a:t>pomocą fal </a:t>
            </a:r>
            <a:r>
              <a:rPr lang="pl-PL" sz="2000" dirty="0" smtClean="0">
                <a:solidFill>
                  <a:prstClr val="black"/>
                </a:solidFill>
              </a:rPr>
              <a:t>radiowych,</a:t>
            </a:r>
            <a:r>
              <a:rPr lang="pl-PL" sz="2000" dirty="0">
                <a:solidFill>
                  <a:prstClr val="black"/>
                </a:solidFill>
              </a:rPr>
              <a:t> różnego typu obiektów, określania ich wielkości oraz położenia. Przy wykorzystaniu efektu </a:t>
            </a:r>
            <a:r>
              <a:rPr lang="pl-PL" sz="2000" dirty="0" smtClean="0">
                <a:solidFill>
                  <a:prstClr val="black"/>
                </a:solidFill>
              </a:rPr>
              <a:t>Dopplera </a:t>
            </a:r>
            <a:r>
              <a:rPr lang="pl-PL" sz="2000" dirty="0">
                <a:solidFill>
                  <a:prstClr val="black"/>
                </a:solidFill>
              </a:rPr>
              <a:t>jest  także możliwy pomiar prędkości wykrywanego obiektu (wykorzystywany w fotoradarach).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pl-PL" dirty="0" smtClean="0"/>
              <a:t>Niewykrywalny samolot</a:t>
            </a:r>
            <a:endParaRPr lang="ru-RU" dirty="0"/>
          </a:p>
        </p:txBody>
      </p:sp>
      <p:pic>
        <p:nvPicPr>
          <p:cNvPr id="6" name="Picture 2" descr="Plik:F-117 Nighthawk flight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285875"/>
            <a:ext cx="3077654" cy="4525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ontent Placeholder 11"/>
          <p:cNvSpPr txBox="1">
            <a:spLocks/>
          </p:cNvSpPr>
          <p:nvPr/>
        </p:nvSpPr>
        <p:spPr bwMode="auto">
          <a:xfrm>
            <a:off x="457200" y="1285875"/>
            <a:ext cx="48348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pl-PL" sz="2000" dirty="0">
                <a:solidFill>
                  <a:prstClr val="black"/>
                </a:solidFill>
              </a:rPr>
              <a:t>Niewykrywalny samolot. Posiada </a:t>
            </a:r>
            <a:r>
              <a:rPr lang="pl-PL" sz="2000" dirty="0" smtClean="0">
                <a:solidFill>
                  <a:prstClr val="black"/>
                </a:solidFill>
              </a:rPr>
              <a:t>powłokę, </a:t>
            </a:r>
            <a:r>
              <a:rPr lang="pl-PL" sz="2000" dirty="0">
                <a:solidFill>
                  <a:prstClr val="black"/>
                </a:solidFill>
              </a:rPr>
              <a:t>która jest zdolna pochłaniać promieniowanie radiowe. </a:t>
            </a:r>
            <a:r>
              <a:rPr lang="pl-PL" sz="2000" dirty="0" smtClean="0">
                <a:solidFill>
                  <a:prstClr val="black"/>
                </a:solidFill>
              </a:rPr>
              <a:t>Typowym </a:t>
            </a:r>
            <a:r>
              <a:rPr lang="pl-PL" sz="2000" dirty="0">
                <a:solidFill>
                  <a:prstClr val="black"/>
                </a:solidFill>
              </a:rPr>
              <a:t>tego przykładem jest amerykańska technologia </a:t>
            </a:r>
            <a:r>
              <a:rPr lang="pl-PL" sz="2000" i="1" dirty="0" smtClean="0">
                <a:solidFill>
                  <a:prstClr val="black"/>
                </a:solidFill>
              </a:rPr>
              <a:t>stealth</a:t>
            </a:r>
            <a:r>
              <a:rPr lang="pl-PL" sz="2000" dirty="0" smtClean="0">
                <a:solidFill>
                  <a:prstClr val="black"/>
                </a:solidFill>
              </a:rPr>
              <a:t> wykorzystana </a:t>
            </a:r>
            <a:r>
              <a:rPr lang="pl-PL" sz="2000" dirty="0">
                <a:solidFill>
                  <a:prstClr val="black"/>
                </a:solidFill>
              </a:rPr>
              <a:t>przy konstrukcji samolotów F-117 oraz B-2. Obiekty wykonane w tej technologii nie są dla promieniowania </a:t>
            </a:r>
            <a:r>
              <a:rPr lang="pl-PL" sz="2000" dirty="0" smtClean="0">
                <a:solidFill>
                  <a:prstClr val="black"/>
                </a:solidFill>
              </a:rPr>
              <a:t>elektromagnet. </a:t>
            </a:r>
            <a:r>
              <a:rPr lang="pl-PL" sz="2000" dirty="0">
                <a:solidFill>
                  <a:prstClr val="black"/>
                </a:solidFill>
              </a:rPr>
              <a:t>"</a:t>
            </a:r>
            <a:r>
              <a:rPr lang="pl-PL" sz="2000" dirty="0" smtClean="0">
                <a:solidFill>
                  <a:prstClr val="black"/>
                </a:solidFill>
              </a:rPr>
              <a:t>przeźroczyste„, </a:t>
            </a:r>
            <a:r>
              <a:rPr lang="pl-PL" sz="2000" dirty="0">
                <a:solidFill>
                  <a:prstClr val="black"/>
                </a:solidFill>
              </a:rPr>
              <a:t>a jedynie ich "dziwny" kształt oraz powłoka wykonana </a:t>
            </a:r>
            <a:r>
              <a:rPr lang="pl-PL" sz="2000" dirty="0" smtClean="0">
                <a:solidFill>
                  <a:prstClr val="black"/>
                </a:solidFill>
              </a:rPr>
              <a:t/>
            </a:r>
            <a:br>
              <a:rPr lang="pl-PL" sz="2000" dirty="0" smtClean="0">
                <a:solidFill>
                  <a:prstClr val="black"/>
                </a:solidFill>
              </a:rPr>
            </a:br>
            <a:r>
              <a:rPr lang="pl-PL" sz="2000" dirty="0" smtClean="0">
                <a:solidFill>
                  <a:prstClr val="black"/>
                </a:solidFill>
              </a:rPr>
              <a:t>z </a:t>
            </a:r>
            <a:r>
              <a:rPr lang="pl-PL" sz="2000" dirty="0">
                <a:solidFill>
                  <a:prstClr val="black"/>
                </a:solidFill>
              </a:rPr>
              <a:t>absorbującego </a:t>
            </a:r>
            <a:r>
              <a:rPr lang="pl-PL" sz="2000" dirty="0" smtClean="0">
                <a:solidFill>
                  <a:prstClr val="black"/>
                </a:solidFill>
              </a:rPr>
              <a:t>promieniowania mikrofalowego </a:t>
            </a:r>
            <a:r>
              <a:rPr lang="pl-PL" sz="2000" dirty="0">
                <a:solidFill>
                  <a:prstClr val="black"/>
                </a:solidFill>
              </a:rPr>
              <a:t>materiału powodują, że odbite promieniowanie jest wyjątkowo słabe i nie wyróżnia się na tle szumów, co sprawia, że są one trudne do </a:t>
            </a:r>
            <a:r>
              <a:rPr lang="pl-PL" sz="2000" dirty="0" smtClean="0">
                <a:solidFill>
                  <a:prstClr val="black"/>
                </a:solidFill>
              </a:rPr>
              <a:t>wykrycia.</a:t>
            </a:r>
            <a:endParaRPr lang="pl-PL" sz="20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err="1" smtClean="0"/>
              <a:t>Georadar</a:t>
            </a:r>
            <a:endParaRPr lang="pl-PL" dirty="0"/>
          </a:p>
        </p:txBody>
      </p:sp>
      <p:pic>
        <p:nvPicPr>
          <p:cNvPr id="35842" name="Picture 2" descr="http://upload.wikimedia.org/wikipedia/commons/3/35/Gpr_zasada_dzialani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1412776"/>
            <a:ext cx="8640957" cy="38164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pl-PL" dirty="0"/>
              <a:t>Lekcja </a:t>
            </a:r>
            <a:r>
              <a:rPr lang="pl-PL" dirty="0" smtClean="0"/>
              <a:t>powtórzeniowa</a:t>
            </a:r>
            <a:endParaRPr lang="pl-PL" dirty="0"/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Ruch drgający i fale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Dźwięk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Dźwięk - zagęszczenia i rozrzedzenia cząsteczek ośrodka, w którym rozchodzi się fala.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Ciecz nienewtonowska 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000" dirty="0" smtClean="0"/>
              <a:t>Ciecz nienewtonowska (czyt. nieniutonowska), nazywana czasami również płynem nienewtonowskim, to niesamowita substancja, która w zależności od siły, z jaką na nią działamy, zachowuje się albo jak ciecz, albo ciało stałe. </a:t>
            </a:r>
          </a:p>
          <a:p>
            <a:r>
              <a:rPr lang="pl-PL" sz="2000" dirty="0" smtClean="0"/>
              <a:t>To znaczy, że jeżeli na taką ciecz nie działamy żadną siłą, zachowuje się jak ciecz (cząsteczki takiej substancji są rzadko upakowane), natomiast jeżeli uderzymy o jej powierzchnię, to powodujemy zagęszczenie cząsteczek "cieczy" i zachowuje się ona wtedy jak ciało stałe.</a:t>
            </a:r>
          </a:p>
          <a:p>
            <a:r>
              <a:rPr lang="pl-PL" sz="2000" dirty="0" smtClean="0"/>
              <a:t>Dodatkowo substancja ta jest niesamowicie prosta do przygotowania</a:t>
            </a:r>
            <a:r>
              <a:rPr lang="pl-PL" sz="2000" dirty="0" smtClean="0"/>
              <a:t>.</a:t>
            </a: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Przygotowanie </a:t>
            </a:r>
            <a:br>
              <a:rPr lang="pl-PL" dirty="0" smtClean="0"/>
            </a:br>
            <a:r>
              <a:rPr lang="pl-PL" dirty="0" smtClean="0"/>
              <a:t>cieczy nienewtonowskiej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z="2400" dirty="0" smtClean="0"/>
              <a:t>Składniki: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z="2400" dirty="0" smtClean="0"/>
              <a:t>półmisek (może być też zwykły głęboki talerz),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z="2400" dirty="0" smtClean="0"/>
              <a:t>skrobia ziemniaczana lub kukurydziana (można użyć dostępnej w każdym sklepie spożywczym mączki ziemniaczanej),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pl-PL" sz="2400" dirty="0" smtClean="0"/>
              <a:t>Woda</a:t>
            </a:r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Przygotowanie </a:t>
            </a:r>
            <a:br>
              <a:rPr lang="pl-PL" dirty="0" smtClean="0"/>
            </a:br>
            <a:r>
              <a:rPr lang="pl-PL" dirty="0" smtClean="0"/>
              <a:t>cieczy nienewtonowskiej - film</a:t>
            </a:r>
            <a:endParaRPr lang="pl-PL" dirty="0"/>
          </a:p>
        </p:txBody>
      </p:sp>
      <p:pic>
        <p:nvPicPr>
          <p:cNvPr id="4" name="ciecz nienewtonowska">
            <a:hlinkClick r:id="" action="ppaction://media"/>
          </p:cNvPr>
          <p:cNvPicPr>
            <a:picLocks noGrp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7200" y="1166019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38014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Doświadczenie 1.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2300" dirty="0" smtClean="0"/>
              <a:t>Przygotuj ciecz nienewtonowską wg. podanego wcześniej przepisu.</a:t>
            </a:r>
          </a:p>
          <a:p>
            <a:r>
              <a:rPr lang="pl-PL" sz="2300" dirty="0" smtClean="0"/>
              <a:t>Następnie przygotuj: metalową rurę, głośnik z możliwością nałożenia go na metalową rurę, baloniki.</a:t>
            </a:r>
          </a:p>
          <a:p>
            <a:r>
              <a:rPr lang="pl-PL" sz="2300" dirty="0" smtClean="0"/>
              <a:t>Na jeden z końców nałóż głośnik, a na drugi balonik, tak aby tworzył membranę.</a:t>
            </a:r>
          </a:p>
          <a:p>
            <a:r>
              <a:rPr lang="pl-PL" sz="2300" dirty="0" smtClean="0"/>
              <a:t>Na membranę nalej odrobinę przygotowanej cieczy nienewtonowskiej.</a:t>
            </a:r>
          </a:p>
          <a:p>
            <a:r>
              <a:rPr lang="pl-PL" sz="2300" dirty="0" smtClean="0"/>
              <a:t>Podłącz głośnik do źródła dźwięku i włącz muzykę.</a:t>
            </a:r>
          </a:p>
          <a:p>
            <a:r>
              <a:rPr lang="pl-PL" sz="2300" dirty="0" smtClean="0"/>
              <a:t>Co obserwujesz?</a:t>
            </a:r>
            <a:endParaRPr lang="pl-PL" sz="2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2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3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4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4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5.xml><?xml version="1.0" encoding="utf-8"?>
<a:theme xmlns:a="http://schemas.openxmlformats.org/drawingml/2006/main" name="4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6.xml><?xml version="1.0" encoding="utf-8"?>
<a:theme xmlns:a="http://schemas.openxmlformats.org/drawingml/2006/main" name="4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7.xml><?xml version="1.0" encoding="utf-8"?>
<a:theme xmlns:a="http://schemas.openxmlformats.org/drawingml/2006/main" name="4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8.xml><?xml version="1.0" encoding="utf-8"?>
<a:theme xmlns:a="http://schemas.openxmlformats.org/drawingml/2006/main" name="4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9.xml><?xml version="1.0" encoding="utf-8"?>
<a:theme xmlns:a="http://schemas.openxmlformats.org/drawingml/2006/main" name="4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0.xml><?xml version="1.0" encoding="utf-8"?>
<a:theme xmlns:a="http://schemas.openxmlformats.org/drawingml/2006/main" name="4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1.xml><?xml version="1.0" encoding="utf-8"?>
<a:theme xmlns:a="http://schemas.openxmlformats.org/drawingml/2006/main" name="5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2.xml><?xml version="1.0" encoding="utf-8"?>
<a:theme xmlns:a="http://schemas.openxmlformats.org/drawingml/2006/main" name="5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3.xml><?xml version="1.0" encoding="utf-8"?>
<a:theme xmlns:a="http://schemas.openxmlformats.org/drawingml/2006/main" name="5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4.xml><?xml version="1.0" encoding="utf-8"?>
<a:theme xmlns:a="http://schemas.openxmlformats.org/drawingml/2006/main" name="5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5.xml><?xml version="1.0" encoding="utf-8"?>
<a:theme xmlns:a="http://schemas.openxmlformats.org/drawingml/2006/main" name="5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6.xml><?xml version="1.0" encoding="utf-8"?>
<a:theme xmlns:a="http://schemas.openxmlformats.org/drawingml/2006/main" name="5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7.xml><?xml version="1.0" encoding="utf-8"?>
<a:theme xmlns:a="http://schemas.openxmlformats.org/drawingml/2006/main" name="5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8.xml><?xml version="1.0" encoding="utf-8"?>
<a:theme xmlns:a="http://schemas.openxmlformats.org/drawingml/2006/main" name="5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9.xml><?xml version="1.0" encoding="utf-8"?>
<a:theme xmlns:a="http://schemas.openxmlformats.org/drawingml/2006/main" name="5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0.xml><?xml version="1.0" encoding="utf-8"?>
<a:theme xmlns:a="http://schemas.openxmlformats.org/drawingml/2006/main" name="5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1.xml><?xml version="1.0" encoding="utf-8"?>
<a:theme xmlns:a="http://schemas.openxmlformats.org/drawingml/2006/main" name="6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2.xml><?xml version="1.0" encoding="utf-8"?>
<a:theme xmlns:a="http://schemas.openxmlformats.org/drawingml/2006/main" name="6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6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4.xml><?xml version="1.0" encoding="utf-8"?>
<a:theme xmlns:a="http://schemas.openxmlformats.org/drawingml/2006/main" name="6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5.xml><?xml version="1.0" encoding="utf-8"?>
<a:theme xmlns:a="http://schemas.openxmlformats.org/drawingml/2006/main" name="6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6.xml><?xml version="1.0" encoding="utf-8"?>
<a:theme xmlns:a="http://schemas.openxmlformats.org/drawingml/2006/main" name="6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7.xml><?xml version="1.0" encoding="utf-8"?>
<a:theme xmlns:a="http://schemas.openxmlformats.org/drawingml/2006/main" name="6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8.xml><?xml version="1.0" encoding="utf-8"?>
<a:theme xmlns:a="http://schemas.openxmlformats.org/drawingml/2006/main" name="6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9.xml><?xml version="1.0" encoding="utf-8"?>
<a:theme xmlns:a="http://schemas.openxmlformats.org/drawingml/2006/main" name="6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0.xml><?xml version="1.0" encoding="utf-8"?>
<a:theme xmlns:a="http://schemas.openxmlformats.org/drawingml/2006/main" name="7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1.xml><?xml version="1.0" encoding="utf-8"?>
<a:theme xmlns:a="http://schemas.openxmlformats.org/drawingml/2006/main" name="7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2.xml><?xml version="1.0" encoding="utf-8"?>
<a:theme xmlns:a="http://schemas.openxmlformats.org/drawingml/2006/main" name="7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3.xml><?xml version="1.0" encoding="utf-8"?>
<a:theme xmlns:a="http://schemas.openxmlformats.org/drawingml/2006/main" name="7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4.xml><?xml version="1.0" encoding="utf-8"?>
<a:theme xmlns:a="http://schemas.openxmlformats.org/drawingml/2006/main" name="7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5.xml><?xml version="1.0" encoding="utf-8"?>
<a:theme xmlns:a="http://schemas.openxmlformats.org/drawingml/2006/main" name="7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6.xml><?xml version="1.0" encoding="utf-8"?>
<a:theme xmlns:a="http://schemas.openxmlformats.org/drawingml/2006/main" name="7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7.xml><?xml version="1.0" encoding="utf-8"?>
<a:theme xmlns:a="http://schemas.openxmlformats.org/drawingml/2006/main" name="7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8.xml><?xml version="1.0" encoding="utf-8"?>
<a:theme xmlns:a="http://schemas.openxmlformats.org/drawingml/2006/main" name="7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9.xml><?xml version="1.0" encoding="utf-8"?>
<a:theme xmlns:a="http://schemas.openxmlformats.org/drawingml/2006/main" name="8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0.xml><?xml version="1.0" encoding="utf-8"?>
<a:theme xmlns:a="http://schemas.openxmlformats.org/drawingml/2006/main" name="7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1.xml><?xml version="1.0" encoding="utf-8"?>
<a:theme xmlns:a="http://schemas.openxmlformats.org/drawingml/2006/main" name="8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2.xml><?xml version="1.0" encoding="utf-8"?>
<a:theme xmlns:a="http://schemas.openxmlformats.org/drawingml/2006/main" name="8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3.xml><?xml version="1.0" encoding="utf-8"?>
<a:theme xmlns:a="http://schemas.openxmlformats.org/drawingml/2006/main" name="8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4.xml><?xml version="1.0" encoding="utf-8"?>
<a:theme xmlns:a="http://schemas.openxmlformats.org/drawingml/2006/main" name="8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5.xml><?xml version="1.0" encoding="utf-8"?>
<a:theme xmlns:a="http://schemas.openxmlformats.org/drawingml/2006/main" name="8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6.xml><?xml version="1.0" encoding="utf-8"?>
<a:theme xmlns:a="http://schemas.openxmlformats.org/drawingml/2006/main" name="8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7.xml><?xml version="1.0" encoding="utf-8"?>
<a:theme xmlns:a="http://schemas.openxmlformats.org/drawingml/2006/main" name="8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8.xml><?xml version="1.0" encoding="utf-8"?>
<a:theme xmlns:a="http://schemas.openxmlformats.org/drawingml/2006/main" name="8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9.xml><?xml version="1.0" encoding="utf-8"?>
<a:theme xmlns:a="http://schemas.openxmlformats.org/drawingml/2006/main" name="8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0.xml><?xml version="1.0" encoding="utf-8"?>
<a:theme xmlns:a="http://schemas.openxmlformats.org/drawingml/2006/main" name="9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1.xml><?xml version="1.0" encoding="utf-8"?>
<a:theme xmlns:a="http://schemas.openxmlformats.org/drawingml/2006/main" name="9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2.xml><?xml version="1.0" encoding="utf-8"?>
<a:theme xmlns:a="http://schemas.openxmlformats.org/drawingml/2006/main" name="9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3.xml><?xml version="1.0" encoding="utf-8"?>
<a:theme xmlns:a="http://schemas.openxmlformats.org/drawingml/2006/main" name="9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4.xml><?xml version="1.0" encoding="utf-8"?>
<a:theme xmlns:a="http://schemas.openxmlformats.org/drawingml/2006/main" name="9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5.xml><?xml version="1.0" encoding="utf-8"?>
<a:theme xmlns:a="http://schemas.openxmlformats.org/drawingml/2006/main" name="9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6.xml><?xml version="1.0" encoding="utf-8"?>
<a:theme xmlns:a="http://schemas.openxmlformats.org/drawingml/2006/main" name="9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7.xml><?xml version="1.0" encoding="utf-8"?>
<a:theme xmlns:a="http://schemas.openxmlformats.org/drawingml/2006/main" name="9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8.xml><?xml version="1.0" encoding="utf-8"?>
<a:theme xmlns:a="http://schemas.openxmlformats.org/drawingml/2006/main" name="9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9.xml><?xml version="1.0" encoding="utf-8"?>
<a:theme xmlns:a="http://schemas.openxmlformats.org/drawingml/2006/main" name="9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0.xml><?xml version="1.0" encoding="utf-8"?>
<a:theme xmlns:a="http://schemas.openxmlformats.org/drawingml/2006/main" name="10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1.xml><?xml version="1.0" encoding="utf-8"?>
<a:theme xmlns:a="http://schemas.openxmlformats.org/drawingml/2006/main" name="10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2.xml><?xml version="1.0" encoding="utf-8"?>
<a:theme xmlns:a="http://schemas.openxmlformats.org/drawingml/2006/main" name="10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3.xml><?xml version="1.0" encoding="utf-8"?>
<a:theme xmlns:a="http://schemas.openxmlformats.org/drawingml/2006/main" name="10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4.xml><?xml version="1.0" encoding="utf-8"?>
<a:theme xmlns:a="http://schemas.openxmlformats.org/drawingml/2006/main" name="104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5.xml><?xml version="1.0" encoding="utf-8"?>
<a:theme xmlns:a="http://schemas.openxmlformats.org/drawingml/2006/main" name="105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6.xml><?xml version="1.0" encoding="utf-8"?>
<a:theme xmlns:a="http://schemas.openxmlformats.org/drawingml/2006/main" name="106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7.xml><?xml version="1.0" encoding="utf-8"?>
<a:theme xmlns:a="http://schemas.openxmlformats.org/drawingml/2006/main" name="107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8.xml><?xml version="1.0" encoding="utf-8"?>
<a:theme xmlns:a="http://schemas.openxmlformats.org/drawingml/2006/main" name="108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9.xml><?xml version="1.0" encoding="utf-8"?>
<a:theme xmlns:a="http://schemas.openxmlformats.org/drawingml/2006/main" name="109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0.xml><?xml version="1.0" encoding="utf-8"?>
<a:theme xmlns:a="http://schemas.openxmlformats.org/drawingml/2006/main" name="110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1.xml><?xml version="1.0" encoding="utf-8"?>
<a:theme xmlns:a="http://schemas.openxmlformats.org/drawingml/2006/main" name="111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2.xml><?xml version="1.0" encoding="utf-8"?>
<a:theme xmlns:a="http://schemas.openxmlformats.org/drawingml/2006/main" name="112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3.xml><?xml version="1.0" encoding="utf-8"?>
<a:theme xmlns:a="http://schemas.openxmlformats.org/drawingml/2006/main" name="113_zFIZYKAiTECHNIKAzaPANbrat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zFIZYKAiTECHNIKAzaPANbrat3</Template>
  <TotalTime>239</TotalTime>
  <Words>2020</Words>
  <Application>Microsoft Office PowerPoint</Application>
  <PresentationFormat>On-screen Show (4:3)</PresentationFormat>
  <Paragraphs>472</Paragraphs>
  <Slides>130</Slides>
  <Notes>12</Notes>
  <HiddenSlides>0</HiddenSlides>
  <MMClips>2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113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130</vt:i4>
      </vt:variant>
    </vt:vector>
  </HeadingPairs>
  <TitlesOfParts>
    <vt:vector size="250" baseType="lpstr">
      <vt:lpstr>宋体</vt:lpstr>
      <vt:lpstr>Arial</vt:lpstr>
      <vt:lpstr>Calibri</vt:lpstr>
      <vt:lpstr>Times New Roman</vt:lpstr>
      <vt:lpstr>zFIZYKAiTECHNIKAzaPANbrat3</vt:lpstr>
      <vt:lpstr>1_zFIZYKAiTECHNIKAzaPANbrat3</vt:lpstr>
      <vt:lpstr>2_zFIZYKAiTECHNIKAzaPANbrat3</vt:lpstr>
      <vt:lpstr>3_zFIZYKAiTECHNIKAzaPANbrat3</vt:lpstr>
      <vt:lpstr>4_zFIZYKAiTECHNIKAzaPANbrat3</vt:lpstr>
      <vt:lpstr>5_zFIZYKAiTECHNIKAzaPANbrat3</vt:lpstr>
      <vt:lpstr>6_zFIZYKAiTECHNIKAzaPANbrat3</vt:lpstr>
      <vt:lpstr>7_zFIZYKAiTECHNIKAzaPANbrat3</vt:lpstr>
      <vt:lpstr>8_zFIZYKAiTECHNIKAzaPANbrat3</vt:lpstr>
      <vt:lpstr>9_zFIZYKAiTECHNIKAzaPANbrat3</vt:lpstr>
      <vt:lpstr>10_zFIZYKAiTECHNIKAzaPANbrat3</vt:lpstr>
      <vt:lpstr>11_zFIZYKAiTECHNIKAzaPANbrat3</vt:lpstr>
      <vt:lpstr>12_zFIZYKAiTECHNIKAzaPANbrat3</vt:lpstr>
      <vt:lpstr>13_zFIZYKAiTECHNIKAzaPANbrat3</vt:lpstr>
      <vt:lpstr>14_zFIZYKAiTECHNIKAzaPANbrat3</vt:lpstr>
      <vt:lpstr>15_zFIZYKAiTECHNIKAzaPANbrat3</vt:lpstr>
      <vt:lpstr>16_zFIZYKAiTECHNIKAzaPANbrat3</vt:lpstr>
      <vt:lpstr>17_zFIZYKAiTECHNIKAzaPANbrat3</vt:lpstr>
      <vt:lpstr>18_zFIZYKAiTECHNIKAzaPANbrat3</vt:lpstr>
      <vt:lpstr>19_zFIZYKAiTECHNIKAzaPANbrat3</vt:lpstr>
      <vt:lpstr>20_zFIZYKAiTECHNIKAzaPANbrat3</vt:lpstr>
      <vt:lpstr>21_zFIZYKAiTECHNIKAzaPANbrat3</vt:lpstr>
      <vt:lpstr>22_zFIZYKAiTECHNIKAzaPANbrat3</vt:lpstr>
      <vt:lpstr>23_zFIZYKAiTECHNIKAzaPANbrat3</vt:lpstr>
      <vt:lpstr>24_zFIZYKAiTECHNIKAzaPANbrat3</vt:lpstr>
      <vt:lpstr>25_zFIZYKAiTECHNIKAzaPANbrat3</vt:lpstr>
      <vt:lpstr>26_zFIZYKAiTECHNIKAzaPANbrat3</vt:lpstr>
      <vt:lpstr>27_zFIZYKAiTECHNIKAzaPANbrat3</vt:lpstr>
      <vt:lpstr>28_zFIZYKAiTECHNIKAzaPANbrat3</vt:lpstr>
      <vt:lpstr>29_zFIZYKAiTECHNIKAzaPANbrat3</vt:lpstr>
      <vt:lpstr>30_zFIZYKAiTECHNIKAzaPANbrat3</vt:lpstr>
      <vt:lpstr>31_zFIZYKAiTECHNIKAzaPANbrat3</vt:lpstr>
      <vt:lpstr>32_zFIZYKAiTECHNIKAzaPANbrat3</vt:lpstr>
      <vt:lpstr>33_zFIZYKAiTECHNIKAzaPANbrat3</vt:lpstr>
      <vt:lpstr>34_zFIZYKAiTECHNIKAzaPANbrat3</vt:lpstr>
      <vt:lpstr>35_zFIZYKAiTECHNIKAzaPANbrat3</vt:lpstr>
      <vt:lpstr>36_zFIZYKAiTECHNIKAzaPANbrat3</vt:lpstr>
      <vt:lpstr>37_zFIZYKAiTECHNIKAzaPANbrat3</vt:lpstr>
      <vt:lpstr>38_zFIZYKAiTECHNIKAzaPANbrat3</vt:lpstr>
      <vt:lpstr>39_zFIZYKAiTECHNIKAzaPANbrat3</vt:lpstr>
      <vt:lpstr>40_zFIZYKAiTECHNIKAzaPANbrat3</vt:lpstr>
      <vt:lpstr>41_zFIZYKAiTECHNIKAzaPANbrat3</vt:lpstr>
      <vt:lpstr>42_zFIZYKAiTECHNIKAzaPANbrat3</vt:lpstr>
      <vt:lpstr>43_zFIZYKAiTECHNIKAzaPANbrat3</vt:lpstr>
      <vt:lpstr>44_zFIZYKAiTECHNIKAzaPANbrat3</vt:lpstr>
      <vt:lpstr>45_zFIZYKAiTECHNIKAzaPANbrat3</vt:lpstr>
      <vt:lpstr>46_zFIZYKAiTECHNIKAzaPANbrat3</vt:lpstr>
      <vt:lpstr>47_zFIZYKAiTECHNIKAzaPANbrat3</vt:lpstr>
      <vt:lpstr>48_zFIZYKAiTECHNIKAzaPANbrat3</vt:lpstr>
      <vt:lpstr>49_zFIZYKAiTECHNIKAzaPANbrat3</vt:lpstr>
      <vt:lpstr>50_zFIZYKAiTECHNIKAzaPANbrat3</vt:lpstr>
      <vt:lpstr>51_zFIZYKAiTECHNIKAzaPANbrat3</vt:lpstr>
      <vt:lpstr>52_zFIZYKAiTECHNIKAzaPANbrat3</vt:lpstr>
      <vt:lpstr>53_zFIZYKAiTECHNIKAzaPANbrat3</vt:lpstr>
      <vt:lpstr>54_zFIZYKAiTECHNIKAzaPANbrat3</vt:lpstr>
      <vt:lpstr>55_zFIZYKAiTECHNIKAzaPANbrat3</vt:lpstr>
      <vt:lpstr>56_zFIZYKAiTECHNIKAzaPANbrat3</vt:lpstr>
      <vt:lpstr>57_zFIZYKAiTECHNIKAzaPANbrat3</vt:lpstr>
      <vt:lpstr>58_zFIZYKAiTECHNIKAzaPANbrat3</vt:lpstr>
      <vt:lpstr>59_zFIZYKAiTECHNIKAzaPANbrat3</vt:lpstr>
      <vt:lpstr>60_zFIZYKAiTECHNIKAzaPANbrat3</vt:lpstr>
      <vt:lpstr>61_zFIZYKAiTECHNIKAzaPANbrat3</vt:lpstr>
      <vt:lpstr>62_zFIZYKAiTECHNIKAzaPANbrat3</vt:lpstr>
      <vt:lpstr>63_zFIZYKAiTECHNIKAzaPANbrat3</vt:lpstr>
      <vt:lpstr>65_zFIZYKAiTECHNIKAzaPANbrat3</vt:lpstr>
      <vt:lpstr>66_zFIZYKAiTECHNIKAzaPANbrat3</vt:lpstr>
      <vt:lpstr>67_zFIZYKAiTECHNIKAzaPANbrat3</vt:lpstr>
      <vt:lpstr>68_zFIZYKAiTECHNIKAzaPANbrat3</vt:lpstr>
      <vt:lpstr>69_zFIZYKAiTECHNIKAzaPANbrat3</vt:lpstr>
      <vt:lpstr>70_zFIZYKAiTECHNIKAzaPANbrat3</vt:lpstr>
      <vt:lpstr>71_zFIZYKAiTECHNIKAzaPANbrat3</vt:lpstr>
      <vt:lpstr>73_zFIZYKAiTECHNIKAzaPANbrat3</vt:lpstr>
      <vt:lpstr>74_zFIZYKAiTECHNIKAzaPANbrat3</vt:lpstr>
      <vt:lpstr>75_zFIZYKAiTECHNIKAzaPANbrat3</vt:lpstr>
      <vt:lpstr>76_zFIZYKAiTECHNIKAzaPANbrat3</vt:lpstr>
      <vt:lpstr>77_zFIZYKAiTECHNIKAzaPANbrat3</vt:lpstr>
      <vt:lpstr>78_zFIZYKAiTECHNIKAzaPANbrat3</vt:lpstr>
      <vt:lpstr>79_zFIZYKAiTECHNIKAzaPANbrat3</vt:lpstr>
      <vt:lpstr>80_zFIZYKAiTECHNIKAzaPANbrat3</vt:lpstr>
      <vt:lpstr>72_zFIZYKAiTECHNIKAzaPANbrat3</vt:lpstr>
      <vt:lpstr>81_zFIZYKAiTECHNIKAzaPANbrat3</vt:lpstr>
      <vt:lpstr>82_zFIZYKAiTECHNIKAzaPANbrat3</vt:lpstr>
      <vt:lpstr>83_zFIZYKAiTECHNIKAzaPANbrat3</vt:lpstr>
      <vt:lpstr>84_zFIZYKAiTECHNIKAzaPANbrat3</vt:lpstr>
      <vt:lpstr>85_zFIZYKAiTECHNIKAzaPANbrat3</vt:lpstr>
      <vt:lpstr>86_zFIZYKAiTECHNIKAzaPANbrat3</vt:lpstr>
      <vt:lpstr>87_zFIZYKAiTECHNIKAzaPANbrat3</vt:lpstr>
      <vt:lpstr>88_zFIZYKAiTECHNIKAzaPANbrat3</vt:lpstr>
      <vt:lpstr>89_zFIZYKAiTECHNIKAzaPANbrat3</vt:lpstr>
      <vt:lpstr>90_zFIZYKAiTECHNIKAzaPANbrat3</vt:lpstr>
      <vt:lpstr>91_zFIZYKAiTECHNIKAzaPANbrat3</vt:lpstr>
      <vt:lpstr>92_zFIZYKAiTECHNIKAzaPANbrat3</vt:lpstr>
      <vt:lpstr>93_zFIZYKAiTECHNIKAzaPANbrat3</vt:lpstr>
      <vt:lpstr>94_zFIZYKAiTECHNIKAzaPANbrat3</vt:lpstr>
      <vt:lpstr>95_zFIZYKAiTECHNIKAzaPANbrat3</vt:lpstr>
      <vt:lpstr>96_zFIZYKAiTECHNIKAzaPANbrat3</vt:lpstr>
      <vt:lpstr>97_zFIZYKAiTECHNIKAzaPANbrat3</vt:lpstr>
      <vt:lpstr>98_zFIZYKAiTECHNIKAzaPANbrat3</vt:lpstr>
      <vt:lpstr>99_zFIZYKAiTECHNIKAzaPANbrat3</vt:lpstr>
      <vt:lpstr>100_zFIZYKAiTECHNIKAzaPANbrat3</vt:lpstr>
      <vt:lpstr>101_zFIZYKAiTECHNIKAzaPANbrat3</vt:lpstr>
      <vt:lpstr>102_zFIZYKAiTECHNIKAzaPANbrat3</vt:lpstr>
      <vt:lpstr>103_zFIZYKAiTECHNIKAzaPANbrat3</vt:lpstr>
      <vt:lpstr>104_zFIZYKAiTECHNIKAzaPANbrat3</vt:lpstr>
      <vt:lpstr>105_zFIZYKAiTECHNIKAzaPANbrat3</vt:lpstr>
      <vt:lpstr>106_zFIZYKAiTECHNIKAzaPANbrat3</vt:lpstr>
      <vt:lpstr>107_zFIZYKAiTECHNIKAzaPANbrat3</vt:lpstr>
      <vt:lpstr>108_zFIZYKAiTECHNIKAzaPANbrat3</vt:lpstr>
      <vt:lpstr>109_zFIZYKAiTECHNIKAzaPANbrat3</vt:lpstr>
      <vt:lpstr>110_zFIZYKAiTECHNIKAzaPANbrat3</vt:lpstr>
      <vt:lpstr>111_zFIZYKAiTECHNIKAzaPANbrat3</vt:lpstr>
      <vt:lpstr>112_zFIZYKAiTECHNIKAzaPANbrat3</vt:lpstr>
      <vt:lpstr>113_zFIZYKAiTECHNIKAzaPANbrat3</vt:lpstr>
      <vt:lpstr>Równanie</vt:lpstr>
      <vt:lpstr>Graph</vt:lpstr>
      <vt:lpstr>Origin50.Graph</vt:lpstr>
      <vt:lpstr>Podstawowe wielkości opisujące ruch drgający.</vt:lpstr>
      <vt:lpstr>Okres drgań a częstotliwość </vt:lpstr>
      <vt:lpstr>Częstotliwość drgań własnych </vt:lpstr>
      <vt:lpstr>Doświadczenie 1.</vt:lpstr>
      <vt:lpstr>Doświadczenie 1.</vt:lpstr>
      <vt:lpstr>Doświadczenie 2. </vt:lpstr>
      <vt:lpstr>Ruch drgający</vt:lpstr>
      <vt:lpstr>Położenie równowagi</vt:lpstr>
      <vt:lpstr>Amplituda drgań </vt:lpstr>
      <vt:lpstr>Okres drgań</vt:lpstr>
      <vt:lpstr>Częstotliwość</vt:lpstr>
      <vt:lpstr>Związek między  częstotliwością a okresem drgań</vt:lpstr>
      <vt:lpstr>Doświadczenie 3</vt:lpstr>
      <vt:lpstr>Zadania</vt:lpstr>
      <vt:lpstr>Doświadczenie 4. </vt:lpstr>
      <vt:lpstr>Zadania</vt:lpstr>
      <vt:lpstr>Wykres x(t)  dla drgającego ciała.</vt:lpstr>
      <vt:lpstr>Drgania</vt:lpstr>
      <vt:lpstr>Doświadczenie 1.</vt:lpstr>
      <vt:lpstr>Doświadczenie 2.</vt:lpstr>
      <vt:lpstr>Zadanie 1.</vt:lpstr>
      <vt:lpstr>Zadanie 1.</vt:lpstr>
      <vt:lpstr>Zadanie 2.</vt:lpstr>
      <vt:lpstr>Zadanie 3.</vt:lpstr>
      <vt:lpstr>Zadanie 2.</vt:lpstr>
      <vt:lpstr>Zadanie 3.</vt:lpstr>
      <vt:lpstr>Zadanie 3.</vt:lpstr>
      <vt:lpstr>Zadanie 3.</vt:lpstr>
      <vt:lpstr>Przemiany energetyczne  w ruchu drgającym – ciężarek zawieszony na sprężynie</vt:lpstr>
      <vt:lpstr>Energia</vt:lpstr>
      <vt:lpstr>Energia potencjalna sprężyny</vt:lpstr>
      <vt:lpstr>Energia kinetyczna sprężyny</vt:lpstr>
      <vt:lpstr>Przemiany energii</vt:lpstr>
      <vt:lpstr>Suma energii</vt:lpstr>
      <vt:lpstr>Zadanie</vt:lpstr>
      <vt:lpstr>Zadanie</vt:lpstr>
      <vt:lpstr>Przemiany energetyczne  w ruchu drgającym – wahadło</vt:lpstr>
      <vt:lpstr>Energia potencjalna</vt:lpstr>
      <vt:lpstr>Szybkość  wahadła </vt:lpstr>
      <vt:lpstr>Przemiany energii</vt:lpstr>
      <vt:lpstr>Suma energii</vt:lpstr>
      <vt:lpstr>Zadanie</vt:lpstr>
      <vt:lpstr>Fale mechaniczne </vt:lpstr>
      <vt:lpstr>Doświadczenie 1.</vt:lpstr>
      <vt:lpstr>Doświadczenie 1.</vt:lpstr>
      <vt:lpstr>Animacja</vt:lpstr>
      <vt:lpstr>Impuls falowy a fala</vt:lpstr>
      <vt:lpstr>Fala mechaniczna </vt:lpstr>
      <vt:lpstr>Fala</vt:lpstr>
      <vt:lpstr>Długość fali </vt:lpstr>
      <vt:lpstr>Fale mechaniczne </vt:lpstr>
      <vt:lpstr>Okres drgań fali</vt:lpstr>
      <vt:lpstr>Częstotliwość</vt:lpstr>
      <vt:lpstr>Szybkość fali</vt:lpstr>
      <vt:lpstr>Amplituda fali</vt:lpstr>
      <vt:lpstr>Doświadczenie</vt:lpstr>
      <vt:lpstr>Doświadczenie</vt:lpstr>
      <vt:lpstr>Zadanie 1.</vt:lpstr>
      <vt:lpstr>Zadanie 2</vt:lpstr>
      <vt:lpstr>Zadanie 3</vt:lpstr>
      <vt:lpstr>Rodzaje fal</vt:lpstr>
      <vt:lpstr>Fale dzielimy ze względu na:</vt:lpstr>
      <vt:lpstr>Fale dzielimy ze względu na:</vt:lpstr>
      <vt:lpstr>Fale dzielimy ze względu na:</vt:lpstr>
      <vt:lpstr>Doświadczenie 1.</vt:lpstr>
      <vt:lpstr>Doświadczenie 2. </vt:lpstr>
      <vt:lpstr>Doświadczenie 3.</vt:lpstr>
      <vt:lpstr>Zjawiska falowe</vt:lpstr>
      <vt:lpstr>Interferencja</vt:lpstr>
      <vt:lpstr>Dyfrakcja</vt:lpstr>
      <vt:lpstr>Odbicie fali</vt:lpstr>
      <vt:lpstr>Załamanie się fali</vt:lpstr>
      <vt:lpstr>Doświadczenie 1.</vt:lpstr>
      <vt:lpstr>Doświadczenie 1.</vt:lpstr>
      <vt:lpstr>Doświadczenie 2. </vt:lpstr>
      <vt:lpstr>Doświadczenie 3.</vt:lpstr>
      <vt:lpstr>Doświadczenie 4.</vt:lpstr>
      <vt:lpstr>Rezonans mechaniczny</vt:lpstr>
      <vt:lpstr>PowerPoint Presentation</vt:lpstr>
      <vt:lpstr>Most w Tacoma, USA - film</vt:lpstr>
      <vt:lpstr>Doświadczenie </vt:lpstr>
      <vt:lpstr>Fale dźwiękowe</vt:lpstr>
      <vt:lpstr>PowerPoint Presentation</vt:lpstr>
      <vt:lpstr>Budowa ucha ludzkiego.</vt:lpstr>
      <vt:lpstr>PowerPoint Presentation</vt:lpstr>
      <vt:lpstr>Doświadczenie 1.</vt:lpstr>
      <vt:lpstr>Doświadczenie 2. </vt:lpstr>
      <vt:lpstr>Wysokość i głośność dźwięku</vt:lpstr>
      <vt:lpstr>Mechanizm wytwarzania  dźwięku w instrumentach muzycznych.</vt:lpstr>
      <vt:lpstr>Mechanizm wytwarzania  dźwięku w instrumentach muzycznych.</vt:lpstr>
      <vt:lpstr>Natężenia dźwięku</vt:lpstr>
      <vt:lpstr>PowerPoint Presentation</vt:lpstr>
      <vt:lpstr>Rezonans akustyczny </vt:lpstr>
      <vt:lpstr>Doświadczenie 1.</vt:lpstr>
      <vt:lpstr>Doświadczenie 2.</vt:lpstr>
      <vt:lpstr>Fale dźwiękowe - zadania</vt:lpstr>
      <vt:lpstr>Zadanie 1.</vt:lpstr>
      <vt:lpstr>Zadanie 2.</vt:lpstr>
      <vt:lpstr>Zadanie 3.</vt:lpstr>
      <vt:lpstr>Infradźwięki i ultradźwięki</vt:lpstr>
      <vt:lpstr>PowerPoint Presentation</vt:lpstr>
      <vt:lpstr>Słyszalność dźwięków</vt:lpstr>
      <vt:lpstr>Ultrasonografia </vt:lpstr>
      <vt:lpstr>Echolokacja</vt:lpstr>
      <vt:lpstr>Zadanie 1.</vt:lpstr>
      <vt:lpstr>Zadanie 2.</vt:lpstr>
      <vt:lpstr>Co mają wspólnego delfiny,  nietoperze, fotoradary  i łodzie podwodne?</vt:lpstr>
      <vt:lpstr>Echo</vt:lpstr>
      <vt:lpstr>Echolokacja</vt:lpstr>
      <vt:lpstr>Mechanizm działania  echolokacji</vt:lpstr>
      <vt:lpstr>Mechanizm działania  echolokacji</vt:lpstr>
      <vt:lpstr>PowerPoint Presentation</vt:lpstr>
      <vt:lpstr>Efekt Dopplera</vt:lpstr>
      <vt:lpstr>PowerPoint Presentation</vt:lpstr>
      <vt:lpstr>Echosonda</vt:lpstr>
      <vt:lpstr>Ultrasonografia</vt:lpstr>
      <vt:lpstr>Inne wykorzystanie  ultradźwięków:</vt:lpstr>
      <vt:lpstr>Doświadczenie:</vt:lpstr>
      <vt:lpstr>Zadanie 1.</vt:lpstr>
      <vt:lpstr>Zadanie 2.</vt:lpstr>
      <vt:lpstr>Radar</vt:lpstr>
      <vt:lpstr>Fotoradar</vt:lpstr>
      <vt:lpstr>Niewykrywalny samolot</vt:lpstr>
      <vt:lpstr>Georadar</vt:lpstr>
      <vt:lpstr>Lekcja powtórzeniowa</vt:lpstr>
      <vt:lpstr>Dźwięk</vt:lpstr>
      <vt:lpstr>Ciecz nienewtonowska </vt:lpstr>
      <vt:lpstr>Przygotowanie  cieczy nienewtonowskiej</vt:lpstr>
      <vt:lpstr>Przygotowanie  cieczy nienewtonowskiej - film</vt:lpstr>
      <vt:lpstr>Doświadczenie 1.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RUCH DRGAJĄCY I FALE</dc:title>
  <dc:creator>jam Miłosz</dc:creator>
  <cp:lastModifiedBy>Artur</cp:lastModifiedBy>
  <cp:revision>38</cp:revision>
  <dcterms:created xsi:type="dcterms:W3CDTF">2013-10-13T13:53:33Z</dcterms:created>
  <dcterms:modified xsi:type="dcterms:W3CDTF">2015-08-19T19:05:34Z</dcterms:modified>
</cp:coreProperties>
</file>