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2"/>
  </p:notesMasterIdLst>
  <p:sldIdLst>
    <p:sldId id="256" r:id="rId2"/>
    <p:sldId id="347" r:id="rId3"/>
    <p:sldId id="339" r:id="rId4"/>
    <p:sldId id="340" r:id="rId5"/>
    <p:sldId id="341" r:id="rId6"/>
    <p:sldId id="342" r:id="rId7"/>
    <p:sldId id="345" r:id="rId8"/>
    <p:sldId id="348" r:id="rId9"/>
    <p:sldId id="351" r:id="rId10"/>
    <p:sldId id="349" r:id="rId11"/>
    <p:sldId id="330" r:id="rId12"/>
    <p:sldId id="322" r:id="rId13"/>
    <p:sldId id="332" r:id="rId14"/>
    <p:sldId id="350" r:id="rId15"/>
    <p:sldId id="325" r:id="rId16"/>
    <p:sldId id="327" r:id="rId17"/>
    <p:sldId id="337" r:id="rId18"/>
    <p:sldId id="333" r:id="rId19"/>
    <p:sldId id="338" r:id="rId20"/>
    <p:sldId id="334" r:id="rId21"/>
  </p:sldIdLst>
  <p:sldSz cx="9144000" cy="6858000" type="screen4x3"/>
  <p:notesSz cx="6761163" cy="9942513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485" autoAdjust="0"/>
    <p:restoredTop sz="94718" autoAdjust="0"/>
  </p:normalViewPr>
  <p:slideViewPr>
    <p:cSldViewPr>
      <p:cViewPr varScale="1">
        <p:scale>
          <a:sx n="67" d="100"/>
          <a:sy n="67" d="100"/>
        </p:scale>
        <p:origin x="-57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04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29761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D4254D-4287-4D7A-9CB6-C3895DDFAADC}" type="datetimeFigureOut">
              <a:rPr lang="pl-PL" smtClean="0"/>
              <a:pPr/>
              <a:t>2015-10-23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6117" y="4722694"/>
            <a:ext cx="5408930" cy="44741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29761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0DC9CF-8877-4ADA-8FBF-9C5AFF5DC571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691099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rójkąt prostokątny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ytuł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7" name="Podtytuł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grpSp>
        <p:nvGrpSpPr>
          <p:cNvPr id="2" name="Grup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Dowolny kształt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Dowolny kształt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Dowolny kształt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Łącznik prosty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Symbol zastępczy daty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6221E02-25CB-4963-84BC-0813985E7D90}" type="datetimeFigureOut">
              <a:rPr lang="pl-PL" smtClean="0"/>
              <a:pPr/>
              <a:t>2015-10-23</a:t>
            </a:fld>
            <a:endParaRPr lang="pl-PL"/>
          </a:p>
        </p:txBody>
      </p:sp>
      <p:sp>
        <p:nvSpPr>
          <p:cNvPr id="19" name="Symbol zastępczy stopki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27" name="Symbol zastępczy numeru slajd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2015-10-23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2015-10-23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Pag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Pag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2015-10-23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2015-10-23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2015-10-23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6" name="Tytuł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2015-10-23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2015-10-23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6221E02-25CB-4963-84BC-0813985E7D90}" type="datetimeFigureOut">
              <a:rPr lang="pl-PL" smtClean="0"/>
              <a:pPr/>
              <a:t>2015-10-23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8" name="Dowolny kształt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Dowolny kształt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Trójkąt prostokątny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Łącznik prosty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Pag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Pag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2015-10-23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2015-10-23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owolny kształt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Dowolny kształt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Trójkąt prostokątny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Łącznik prosty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ymbol zastępczy tytułu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0" name="Symbol zastępczy tekstu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6221E02-25CB-4963-84BC-0813985E7D90}" type="datetimeFigureOut">
              <a:rPr lang="pl-PL" smtClean="0"/>
              <a:pPr/>
              <a:t>2015-10-23</a:t>
            </a:fld>
            <a:endParaRPr lang="pl-PL"/>
          </a:p>
        </p:txBody>
      </p:sp>
      <p:sp>
        <p:nvSpPr>
          <p:cNvPr id="22" name="Symbol zastępczy stopki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18" name="Symbol zastępczy numeru slajd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827584" y="2204864"/>
            <a:ext cx="7556376" cy="2972543"/>
          </a:xfrm>
        </p:spPr>
        <p:txBody>
          <a:bodyPr>
            <a:normAutofit fontScale="90000"/>
          </a:bodyPr>
          <a:lstStyle/>
          <a:p>
            <a:pPr algn="ctr"/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sz="3600" dirty="0" smtClean="0">
                <a:solidFill>
                  <a:schemeClr val="accent1"/>
                </a:solidFill>
              </a:rPr>
              <a:t>CHALLENGES OF TEACHER EDUCATION  </a:t>
            </a:r>
            <a:br>
              <a:rPr lang="pl-PL" sz="3600" dirty="0" smtClean="0">
                <a:solidFill>
                  <a:schemeClr val="accent1"/>
                </a:solidFill>
              </a:rPr>
            </a:br>
            <a:r>
              <a:rPr lang="pl-PL" sz="3600" dirty="0" smtClean="0">
                <a:solidFill>
                  <a:schemeClr val="accent1"/>
                </a:solidFill>
              </a:rPr>
              <a:t>IN POLAND</a:t>
            </a:r>
            <a:r>
              <a:rPr lang="pl-PL" dirty="0" smtClean="0">
                <a:solidFill>
                  <a:schemeClr val="accent1"/>
                </a:solidFill>
              </a:rPr>
              <a:t/>
            </a:r>
            <a:br>
              <a:rPr lang="pl-PL" dirty="0" smtClean="0">
                <a:solidFill>
                  <a:schemeClr val="accent1"/>
                </a:solidFill>
              </a:rPr>
            </a:br>
            <a:r>
              <a:rPr lang="en-US" dirty="0" smtClean="0">
                <a:solidFill>
                  <a:schemeClr val="accent1"/>
                </a:solidFill>
              </a:rPr>
              <a:t> </a:t>
            </a:r>
            <a:r>
              <a:rPr lang="pl-PL" sz="4000" dirty="0" smtClean="0">
                <a:solidFill>
                  <a:schemeClr val="accent4"/>
                </a:solidFill>
              </a:rPr>
              <a:t/>
            </a:r>
            <a:br>
              <a:rPr lang="pl-PL" sz="4000" dirty="0" smtClean="0">
                <a:solidFill>
                  <a:schemeClr val="accent4"/>
                </a:solidFill>
              </a:rPr>
            </a:br>
            <a:r>
              <a:rPr lang="pl-PL" sz="4000" dirty="0" smtClean="0">
                <a:solidFill>
                  <a:schemeClr val="accent4"/>
                </a:solidFill>
              </a:rPr>
              <a:t/>
            </a:r>
            <a:br>
              <a:rPr lang="pl-PL" sz="4000" dirty="0" smtClean="0">
                <a:solidFill>
                  <a:schemeClr val="accent4"/>
                </a:solidFill>
              </a:rPr>
            </a:br>
            <a:r>
              <a:rPr lang="en-US" sz="4000" dirty="0" smtClean="0">
                <a:solidFill>
                  <a:schemeClr val="accent4"/>
                </a:solidFill>
              </a:rPr>
              <a:t> </a:t>
            </a:r>
            <a:endParaRPr lang="pl-PL" sz="40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631173" y="3336031"/>
            <a:ext cx="7772400" cy="1872208"/>
          </a:xfrm>
        </p:spPr>
        <p:txBody>
          <a:bodyPr>
            <a:normAutofit fontScale="92500" lnSpcReduction="20000"/>
          </a:bodyPr>
          <a:lstStyle/>
          <a:p>
            <a:pPr algn="ctr"/>
            <a:endParaRPr lang="pl-PL" b="1" dirty="0" smtClean="0"/>
          </a:p>
          <a:p>
            <a:pPr algn="ctr"/>
            <a:r>
              <a:rPr lang="pl-PL" b="1" dirty="0" smtClean="0"/>
              <a:t> Prof. Małgorzata Żytko </a:t>
            </a:r>
          </a:p>
          <a:p>
            <a:pPr algn="ctr"/>
            <a:r>
              <a:rPr lang="pl-PL" b="1" dirty="0" err="1" smtClean="0"/>
              <a:t>University</a:t>
            </a:r>
            <a:r>
              <a:rPr lang="pl-PL" b="1" dirty="0" smtClean="0"/>
              <a:t> of Warsaw</a:t>
            </a:r>
          </a:p>
          <a:p>
            <a:pPr algn="ctr"/>
            <a:r>
              <a:rPr lang="pl-PL" b="1" dirty="0" err="1" smtClean="0"/>
              <a:t>Faculty</a:t>
            </a:r>
            <a:r>
              <a:rPr lang="pl-PL" b="1" dirty="0" smtClean="0"/>
              <a:t> of </a:t>
            </a:r>
            <a:r>
              <a:rPr lang="pl-PL" b="1" dirty="0" err="1" smtClean="0"/>
              <a:t>Education</a:t>
            </a:r>
            <a:endParaRPr lang="pl-PL" b="1" dirty="0" smtClean="0"/>
          </a:p>
          <a:p>
            <a:pPr algn="ctr"/>
            <a:r>
              <a:rPr lang="pl-PL" b="1" dirty="0" smtClean="0"/>
              <a:t>e-mail: </a:t>
            </a:r>
            <a:r>
              <a:rPr lang="pl-PL" b="1" dirty="0" err="1" smtClean="0"/>
              <a:t>mzytko@uw.edu.pl</a:t>
            </a:r>
            <a:endParaRPr lang="pl-PL" b="1" dirty="0" smtClean="0"/>
          </a:p>
          <a:p>
            <a:pPr algn="ctr"/>
            <a:endParaRPr lang="pl-PL" dirty="0"/>
          </a:p>
        </p:txBody>
      </p:sp>
      <p:sp>
        <p:nvSpPr>
          <p:cNvPr id="4" name="pole tekstowe 3"/>
          <p:cNvSpPr txBox="1"/>
          <p:nvPr/>
        </p:nvSpPr>
        <p:spPr>
          <a:xfrm>
            <a:off x="5336420" y="5877272"/>
            <a:ext cx="180671" cy="386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l-PL" b="1" dirty="0"/>
          </a:p>
        </p:txBody>
      </p:sp>
      <p:sp>
        <p:nvSpPr>
          <p:cNvPr id="7" name="Prostokąt 6"/>
          <p:cNvSpPr/>
          <p:nvPr/>
        </p:nvSpPr>
        <p:spPr>
          <a:xfrm>
            <a:off x="539552" y="1268760"/>
            <a:ext cx="807249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800" dirty="0" smtClean="0">
                <a:latin typeface="Arial" pitchFamily="34" charset="0"/>
                <a:cs typeface="Arial" pitchFamily="34" charset="0"/>
              </a:rPr>
              <a:t>Project </a:t>
            </a:r>
            <a:r>
              <a:rPr lang="en-US" sz="800" dirty="0" smtClean="0">
                <a:latin typeface="Arial" pitchFamily="34" charset="0"/>
                <a:cs typeface="Arial" pitchFamily="34" charset="0"/>
              </a:rPr>
              <a:t>Bilingual education. MA in teaching English to young learners as a second and foreign language</a:t>
            </a:r>
            <a:r>
              <a:rPr lang="pl-PL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800" dirty="0">
                <a:latin typeface="Arial" pitchFamily="34" charset="0"/>
                <a:cs typeface="Arial" pitchFamily="34" charset="0"/>
              </a:rPr>
              <a:t>co-financed by the European Union under the European Social Fund</a:t>
            </a:r>
            <a:endParaRPr lang="pl-PL" sz="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 descr="C:\Users\JZ\Pictures\Logos_various\57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39752" cy="1182062"/>
          </a:xfrm>
          <a:prstGeom prst="rect">
            <a:avLst/>
          </a:prstGeom>
          <a:noFill/>
        </p:spPr>
      </p:pic>
      <p:pic>
        <p:nvPicPr>
          <p:cNvPr id="9" name="Picture 4" descr="C:\Users\JZ\Pictures\Logos_various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188640"/>
            <a:ext cx="2843808" cy="1042474"/>
          </a:xfrm>
          <a:prstGeom prst="rect">
            <a:avLst/>
          </a:prstGeom>
          <a:noFill/>
        </p:spPr>
      </p:pic>
      <p:pic>
        <p:nvPicPr>
          <p:cNvPr id="12" name="Picture 5" descr="8_Znak ogólnodostępny_wersja uzupełniająca_uproszczony_P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425" y="5622156"/>
            <a:ext cx="1108088" cy="1047204"/>
          </a:xfrm>
          <a:prstGeom prst="rect">
            <a:avLst/>
          </a:prstGeom>
          <a:noFill/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63227" y="5786453"/>
            <a:ext cx="822823" cy="822823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14" name="Picture 2" descr="log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8147" y="5786453"/>
            <a:ext cx="897625" cy="897625"/>
          </a:xfrm>
          <a:prstGeom prst="rect">
            <a:avLst/>
          </a:prstGeom>
          <a:noFill/>
        </p:spPr>
      </p:pic>
      <p:pic>
        <p:nvPicPr>
          <p:cNvPr id="15" name="Picture 3" descr="jy_text_50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59795" y="5786454"/>
            <a:ext cx="1227696" cy="703135"/>
          </a:xfrm>
          <a:prstGeom prst="rect">
            <a:avLst/>
          </a:prstGeom>
          <a:noFill/>
        </p:spPr>
      </p:pic>
      <p:pic>
        <p:nvPicPr>
          <p:cNvPr id="16" name="Picture 1" descr="LogotipUL_L [Converted]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40892" y="5715015"/>
            <a:ext cx="1017302" cy="857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ymbol zastępczy zawartości 13"/>
          <p:cNvSpPr>
            <a:spLocks noGrp="1"/>
          </p:cNvSpPr>
          <p:nvPr>
            <p:ph idx="1"/>
          </p:nvPr>
        </p:nvSpPr>
        <p:spPr>
          <a:xfrm>
            <a:off x="414366" y="1417638"/>
            <a:ext cx="8229600" cy="51880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4100" b="1" dirty="0" err="1" smtClean="0">
                <a:solidFill>
                  <a:schemeClr val="accent1"/>
                </a:solidFill>
              </a:rPr>
              <a:t>Overview</a:t>
            </a:r>
            <a:r>
              <a:rPr lang="pl-PL" sz="4100" b="1" dirty="0" smtClean="0">
                <a:solidFill>
                  <a:schemeClr val="accent1"/>
                </a:solidFill>
              </a:rPr>
              <a:t> of </a:t>
            </a:r>
            <a:r>
              <a:rPr lang="pl-PL" sz="4100" b="1" dirty="0" err="1" smtClean="0">
                <a:solidFill>
                  <a:schemeClr val="accent1"/>
                </a:solidFill>
              </a:rPr>
              <a:t>the</a:t>
            </a:r>
            <a:r>
              <a:rPr lang="pl-PL" sz="4100" b="1" dirty="0" smtClean="0">
                <a:solidFill>
                  <a:schemeClr val="accent1"/>
                </a:solidFill>
              </a:rPr>
              <a:t> </a:t>
            </a:r>
            <a:r>
              <a:rPr lang="pl-PL" sz="4100" b="1" dirty="0" err="1" smtClean="0">
                <a:solidFill>
                  <a:schemeClr val="accent1"/>
                </a:solidFill>
              </a:rPr>
              <a:t>presentation</a:t>
            </a:r>
            <a:endParaRPr lang="pl-PL" sz="4100" b="1" dirty="0" smtClean="0">
              <a:solidFill>
                <a:schemeClr val="accent1"/>
              </a:solidFill>
            </a:endParaRPr>
          </a:p>
          <a:p>
            <a:pPr>
              <a:buNone/>
            </a:pPr>
            <a:endParaRPr lang="pl-PL" sz="4100" b="1" dirty="0" smtClean="0">
              <a:solidFill>
                <a:schemeClr val="accent1"/>
              </a:solidFill>
            </a:endParaRPr>
          </a:p>
          <a:p>
            <a:pPr>
              <a:buNone/>
            </a:pPr>
            <a:r>
              <a:rPr lang="pl-PL" sz="2800" b="1" dirty="0" smtClean="0">
                <a:solidFill>
                  <a:schemeClr val="accent1"/>
                </a:solidFill>
              </a:rPr>
              <a:t>1. </a:t>
            </a:r>
            <a:r>
              <a:rPr lang="pl-PL" sz="2800" b="1" dirty="0" err="1" smtClean="0">
                <a:solidFill>
                  <a:schemeClr val="accent1"/>
                </a:solidFill>
              </a:rPr>
              <a:t>Teachers</a:t>
            </a:r>
            <a:r>
              <a:rPr lang="pl-PL" sz="2800" b="1" dirty="0" smtClean="0">
                <a:solidFill>
                  <a:schemeClr val="accent1"/>
                </a:solidFill>
              </a:rPr>
              <a:t>’ </a:t>
            </a:r>
            <a:r>
              <a:rPr lang="pl-PL" sz="2800" b="1" dirty="0" err="1" smtClean="0">
                <a:solidFill>
                  <a:schemeClr val="accent2">
                    <a:lumMod val="75000"/>
                  </a:schemeClr>
                </a:solidFill>
              </a:rPr>
              <a:t>models</a:t>
            </a:r>
            <a:r>
              <a:rPr lang="pl-PL" sz="2800" b="1" dirty="0" smtClean="0">
                <a:solidFill>
                  <a:schemeClr val="accent1"/>
                </a:solidFill>
              </a:rPr>
              <a:t> of </a:t>
            </a:r>
            <a:r>
              <a:rPr lang="pl-PL" sz="2800" b="1" dirty="0" err="1" smtClean="0">
                <a:solidFill>
                  <a:schemeClr val="accent1"/>
                </a:solidFill>
              </a:rPr>
              <a:t>teaching</a:t>
            </a:r>
            <a:endParaRPr lang="pl-PL" sz="2800" b="1" dirty="0" smtClean="0">
              <a:solidFill>
                <a:schemeClr val="accent1"/>
              </a:solidFill>
            </a:endParaRPr>
          </a:p>
          <a:p>
            <a:pPr>
              <a:buNone/>
            </a:pPr>
            <a:endParaRPr lang="pl-PL" sz="2800" b="1" dirty="0" smtClean="0">
              <a:solidFill>
                <a:schemeClr val="accent1"/>
              </a:solidFill>
            </a:endParaRPr>
          </a:p>
          <a:p>
            <a:pPr marL="852678" indent="-742950">
              <a:buNone/>
            </a:pPr>
            <a:r>
              <a:rPr lang="pl-PL" sz="2800" b="1" dirty="0" smtClean="0">
                <a:solidFill>
                  <a:schemeClr val="accent1"/>
                </a:solidFill>
              </a:rPr>
              <a:t>2. </a:t>
            </a:r>
            <a:r>
              <a:rPr lang="pl-PL" sz="2800" b="1" dirty="0" err="1" smtClean="0">
                <a:solidFill>
                  <a:schemeClr val="accent1"/>
                </a:solidFill>
              </a:rPr>
              <a:t>Teacher</a:t>
            </a:r>
            <a:r>
              <a:rPr lang="pl-PL" sz="2800" b="1" dirty="0" smtClean="0">
                <a:solidFill>
                  <a:schemeClr val="accent1"/>
                </a:solidFill>
              </a:rPr>
              <a:t> </a:t>
            </a:r>
            <a:r>
              <a:rPr lang="pl-PL" sz="2800" b="1" dirty="0" err="1" smtClean="0">
                <a:solidFill>
                  <a:schemeClr val="accent1"/>
                </a:solidFill>
              </a:rPr>
              <a:t>profession-</a:t>
            </a:r>
            <a:r>
              <a:rPr lang="pl-PL" sz="2800" b="1" dirty="0" err="1" smtClean="0">
                <a:solidFill>
                  <a:schemeClr val="accent2">
                    <a:lumMod val="75000"/>
                  </a:schemeClr>
                </a:solidFill>
              </a:rPr>
              <a:t>challenges</a:t>
            </a:r>
            <a:endParaRPr lang="pl-PL" sz="28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852678" indent="-742950">
              <a:buNone/>
            </a:pPr>
            <a:endParaRPr lang="pl-PL" sz="2800" b="1" dirty="0" smtClean="0">
              <a:solidFill>
                <a:schemeClr val="accent1"/>
              </a:solidFill>
            </a:endParaRPr>
          </a:p>
          <a:p>
            <a:pPr marL="852678" indent="-742950">
              <a:buNone/>
            </a:pPr>
            <a:r>
              <a:rPr lang="pl-PL" sz="2800" b="1" dirty="0" smtClean="0">
                <a:solidFill>
                  <a:schemeClr val="accent1"/>
                </a:solidFill>
              </a:rPr>
              <a:t>3. </a:t>
            </a:r>
            <a:r>
              <a:rPr lang="pl-PL" sz="2800" b="1" dirty="0" err="1" smtClean="0">
                <a:solidFill>
                  <a:schemeClr val="accent1"/>
                </a:solidFill>
              </a:rPr>
              <a:t>Possible</a:t>
            </a:r>
            <a:r>
              <a:rPr lang="pl-PL" sz="2800" b="1" dirty="0" smtClean="0">
                <a:solidFill>
                  <a:schemeClr val="accent1"/>
                </a:solidFill>
              </a:rPr>
              <a:t> </a:t>
            </a:r>
            <a:r>
              <a:rPr lang="pl-PL" sz="2800" b="1" dirty="0" err="1" smtClean="0">
                <a:solidFill>
                  <a:schemeClr val="accent2">
                    <a:lumMod val="75000"/>
                  </a:schemeClr>
                </a:solidFill>
              </a:rPr>
              <a:t>solutions</a:t>
            </a:r>
            <a:r>
              <a:rPr lang="pl-PL" sz="2800" b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pPr marL="852678" indent="-742950">
              <a:buAutoNum type="arabicPeriod"/>
            </a:pPr>
            <a:endParaRPr lang="pl-PL" sz="2800" b="1" dirty="0" smtClean="0">
              <a:solidFill>
                <a:schemeClr val="accent1"/>
              </a:solidFill>
            </a:endParaRPr>
          </a:p>
          <a:p>
            <a:pPr marL="852678" indent="-742950">
              <a:buNone/>
            </a:pPr>
            <a:endParaRPr lang="pl-PL" sz="4100" b="1" dirty="0" smtClean="0">
              <a:solidFill>
                <a:schemeClr val="accent1"/>
              </a:solidFill>
            </a:endParaRPr>
          </a:p>
          <a:p>
            <a:pPr marL="852678" indent="-742950">
              <a:buAutoNum type="arabicPeriod"/>
            </a:pPr>
            <a:endParaRPr lang="pl-PL" sz="4100" b="1" dirty="0" smtClean="0">
              <a:solidFill>
                <a:schemeClr val="accent1"/>
              </a:solidFill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sz="40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5332360" y="58772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l-PL" b="1" dirty="0"/>
          </a:p>
        </p:txBody>
      </p:sp>
      <p:sp>
        <p:nvSpPr>
          <p:cNvPr id="7" name="Prostokąt 6"/>
          <p:cNvSpPr/>
          <p:nvPr/>
        </p:nvSpPr>
        <p:spPr>
          <a:xfrm>
            <a:off x="571472" y="1214422"/>
            <a:ext cx="807249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800" dirty="0" smtClean="0">
                <a:latin typeface="Arial" pitchFamily="34" charset="0"/>
                <a:cs typeface="Arial" pitchFamily="34" charset="0"/>
              </a:rPr>
              <a:t>Project </a:t>
            </a:r>
            <a:r>
              <a:rPr lang="en-US" sz="800" dirty="0" smtClean="0">
                <a:latin typeface="Arial" pitchFamily="34" charset="0"/>
                <a:cs typeface="Arial" pitchFamily="34" charset="0"/>
              </a:rPr>
              <a:t>Bilingual education. MA in teaching English to young learners as a second and foreign language</a:t>
            </a:r>
            <a:r>
              <a:rPr lang="pl-PL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800" dirty="0">
                <a:latin typeface="Arial" pitchFamily="34" charset="0"/>
                <a:cs typeface="Arial" pitchFamily="34" charset="0"/>
              </a:rPr>
              <a:t>co-financed by the European Union under the European Social Fund</a:t>
            </a:r>
            <a:endParaRPr lang="pl-PL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755576" y="2780928"/>
            <a:ext cx="7848872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pl-PL" b="1" dirty="0" smtClean="0"/>
          </a:p>
          <a:p>
            <a:pPr>
              <a:buNone/>
            </a:pPr>
            <a:r>
              <a:rPr lang="pl-PL" sz="1200" i="1" dirty="0" smtClean="0"/>
              <a:t>			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539552" y="1628800"/>
            <a:ext cx="82809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l-PL" sz="3600" b="1" dirty="0" smtClean="0">
              <a:solidFill>
                <a:schemeClr val="accent1"/>
              </a:solidFill>
            </a:endParaRPr>
          </a:p>
          <a:p>
            <a:pPr algn="ctr"/>
            <a:endParaRPr lang="pl-PL" sz="3600" b="1" dirty="0" smtClean="0"/>
          </a:p>
          <a:p>
            <a:pPr algn="ctr"/>
            <a:endParaRPr lang="pl-PL" sz="3600" b="1" dirty="0" smtClean="0">
              <a:solidFill>
                <a:schemeClr val="accent1"/>
              </a:solidFill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539552" y="2492896"/>
            <a:ext cx="8280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endParaRPr lang="pl-PL" sz="2400" b="1" dirty="0"/>
          </a:p>
        </p:txBody>
      </p:sp>
      <p:pic>
        <p:nvPicPr>
          <p:cNvPr id="16" name="Picture 3" descr="C:\Users\JZ\Pictures\Logos_various\57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39752" cy="1182062"/>
          </a:xfrm>
          <a:prstGeom prst="rect">
            <a:avLst/>
          </a:prstGeom>
          <a:noFill/>
        </p:spPr>
      </p:pic>
      <p:pic>
        <p:nvPicPr>
          <p:cNvPr id="17" name="Picture 4" descr="C:\Users\JZ\Pictures\Logos_various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0"/>
            <a:ext cx="2843808" cy="1042474"/>
          </a:xfrm>
          <a:prstGeom prst="rect">
            <a:avLst/>
          </a:prstGeom>
          <a:noFill/>
        </p:spPr>
      </p:pic>
      <p:sp>
        <p:nvSpPr>
          <p:cNvPr id="15" name="pole tekstowe 14"/>
          <p:cNvSpPr txBox="1"/>
          <p:nvPr/>
        </p:nvSpPr>
        <p:spPr>
          <a:xfrm>
            <a:off x="5336420" y="5877272"/>
            <a:ext cx="180671" cy="386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l-PL" b="1" dirty="0"/>
          </a:p>
        </p:txBody>
      </p:sp>
      <p:pic>
        <p:nvPicPr>
          <p:cNvPr id="18" name="Picture 5" descr="8_Znak ogólnodostępny_wersja uzupełniająca_uproszczony_P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425" y="5622156"/>
            <a:ext cx="1108088" cy="1047204"/>
          </a:xfrm>
          <a:prstGeom prst="rect">
            <a:avLst/>
          </a:prstGeom>
          <a:noFill/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63227" y="5786453"/>
            <a:ext cx="822823" cy="822823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20" name="Picture 2" descr="log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8147" y="5786453"/>
            <a:ext cx="897625" cy="897625"/>
          </a:xfrm>
          <a:prstGeom prst="rect">
            <a:avLst/>
          </a:prstGeom>
          <a:noFill/>
        </p:spPr>
      </p:pic>
      <p:pic>
        <p:nvPicPr>
          <p:cNvPr id="21" name="Picture 3" descr="jy_text_50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59795" y="5786454"/>
            <a:ext cx="1227696" cy="703135"/>
          </a:xfrm>
          <a:prstGeom prst="rect">
            <a:avLst/>
          </a:prstGeom>
          <a:noFill/>
        </p:spPr>
      </p:pic>
      <p:pic>
        <p:nvPicPr>
          <p:cNvPr id="22" name="Picture 1" descr="LogotipUL_L [Converted]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40892" y="5715015"/>
            <a:ext cx="1017302" cy="857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827584" y="2348880"/>
            <a:ext cx="7556376" cy="2972543"/>
          </a:xfrm>
        </p:spPr>
        <p:txBody>
          <a:bodyPr>
            <a:normAutofit fontScale="90000"/>
          </a:bodyPr>
          <a:lstStyle/>
          <a:p>
            <a:pPr algn="ctr"/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sz="40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5332360" y="58772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l-PL" b="1" dirty="0"/>
          </a:p>
        </p:txBody>
      </p:sp>
      <p:sp>
        <p:nvSpPr>
          <p:cNvPr id="7" name="Prostokąt 6"/>
          <p:cNvSpPr/>
          <p:nvPr/>
        </p:nvSpPr>
        <p:spPr>
          <a:xfrm>
            <a:off x="571472" y="1214422"/>
            <a:ext cx="807249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800" dirty="0" smtClean="0">
                <a:latin typeface="Arial" pitchFamily="34" charset="0"/>
                <a:cs typeface="Arial" pitchFamily="34" charset="0"/>
              </a:rPr>
              <a:t>Project </a:t>
            </a:r>
            <a:r>
              <a:rPr lang="en-US" sz="800" dirty="0" smtClean="0">
                <a:latin typeface="Arial" pitchFamily="34" charset="0"/>
                <a:cs typeface="Arial" pitchFamily="34" charset="0"/>
              </a:rPr>
              <a:t>Bilingual education. MA in teaching English to young learners as a second and foreign language</a:t>
            </a:r>
            <a:r>
              <a:rPr lang="pl-PL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800" dirty="0">
                <a:latin typeface="Arial" pitchFamily="34" charset="0"/>
                <a:cs typeface="Arial" pitchFamily="34" charset="0"/>
              </a:rPr>
              <a:t>co-financed by the European Union under the European Social Fund</a:t>
            </a:r>
            <a:endParaRPr lang="pl-PL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1547664" y="1628800"/>
            <a:ext cx="67778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b="1" dirty="0" err="1" smtClean="0">
                <a:solidFill>
                  <a:schemeClr val="accent1"/>
                </a:solidFill>
              </a:rPr>
              <a:t>Teachers</a:t>
            </a:r>
            <a:r>
              <a:rPr lang="pl-PL" sz="3600" b="1" dirty="0" smtClean="0">
                <a:solidFill>
                  <a:schemeClr val="accent1"/>
                </a:solidFill>
              </a:rPr>
              <a:t>’ </a:t>
            </a:r>
            <a:r>
              <a:rPr lang="pl-PL" sz="3600" b="1" dirty="0" err="1" smtClean="0">
                <a:solidFill>
                  <a:schemeClr val="accent1"/>
                </a:solidFill>
              </a:rPr>
              <a:t>models</a:t>
            </a:r>
            <a:r>
              <a:rPr lang="pl-PL" sz="3600" b="1" dirty="0" smtClean="0">
                <a:solidFill>
                  <a:schemeClr val="accent1"/>
                </a:solidFill>
              </a:rPr>
              <a:t> of </a:t>
            </a:r>
            <a:r>
              <a:rPr lang="pl-PL" sz="3600" b="1" dirty="0" err="1" smtClean="0">
                <a:solidFill>
                  <a:schemeClr val="accent1"/>
                </a:solidFill>
              </a:rPr>
              <a:t>teaching</a:t>
            </a:r>
            <a:endParaRPr lang="pl-PL" sz="3600" b="1" dirty="0">
              <a:solidFill>
                <a:schemeClr val="accent1"/>
              </a:solidFill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11560" y="2274839"/>
            <a:ext cx="799288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pl-PL" sz="3200" b="1" dirty="0" smtClean="0"/>
              <a:t> </a:t>
            </a:r>
            <a:r>
              <a:rPr lang="pl-PL" sz="3200" b="1" dirty="0" err="1" smtClean="0"/>
              <a:t>Skillful</a:t>
            </a:r>
            <a:r>
              <a:rPr lang="pl-PL" sz="3200" b="1" dirty="0" smtClean="0"/>
              <a:t> </a:t>
            </a:r>
            <a:r>
              <a:rPr lang="pl-PL" sz="3200" b="1" dirty="0" err="1" smtClean="0"/>
              <a:t>follower</a:t>
            </a:r>
            <a:endParaRPr lang="pl-PL" sz="3200" b="1" dirty="0" smtClean="0"/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pl-PL" sz="3200" b="1" dirty="0" smtClean="0"/>
              <a:t> </a:t>
            </a:r>
            <a:r>
              <a:rPr lang="pl-PL" sz="3200" b="1" dirty="0" err="1" smtClean="0"/>
              <a:t>Open</a:t>
            </a:r>
            <a:r>
              <a:rPr lang="pl-PL" sz="3200" b="1" dirty="0" smtClean="0"/>
              <a:t> to </a:t>
            </a:r>
            <a:r>
              <a:rPr lang="pl-PL" sz="3200" b="1" dirty="0" err="1" smtClean="0"/>
              <a:t>dialogue</a:t>
            </a:r>
            <a:r>
              <a:rPr lang="pl-PL" sz="3200" b="1" dirty="0" smtClean="0"/>
              <a:t> </a:t>
            </a:r>
            <a:r>
              <a:rPr lang="pl-PL" sz="3200" b="1" dirty="0" err="1" smtClean="0"/>
              <a:t>with</a:t>
            </a:r>
            <a:r>
              <a:rPr lang="pl-PL" sz="3200" b="1" dirty="0" smtClean="0"/>
              <a:t> </a:t>
            </a:r>
            <a:r>
              <a:rPr lang="pl-PL" sz="3200" b="1" dirty="0" err="1" smtClean="0"/>
              <a:t>students</a:t>
            </a:r>
            <a:endParaRPr lang="pl-PL" sz="3200" b="1" dirty="0" smtClean="0"/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pl-PL" sz="3200" b="1" dirty="0" smtClean="0"/>
              <a:t> </a:t>
            </a:r>
            <a:r>
              <a:rPr lang="pl-PL" sz="3200" b="1" dirty="0" err="1" smtClean="0"/>
              <a:t>Reflective</a:t>
            </a:r>
            <a:r>
              <a:rPr lang="pl-PL" sz="3200" b="1" dirty="0" smtClean="0"/>
              <a:t> </a:t>
            </a:r>
            <a:r>
              <a:rPr lang="pl-PL" sz="3200" b="1" dirty="0" err="1" smtClean="0"/>
              <a:t>practitioner</a:t>
            </a:r>
            <a:endParaRPr lang="pl-PL" sz="3200" b="1" dirty="0" smtClean="0"/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pl-PL" sz="3200" b="1" dirty="0" smtClean="0"/>
              <a:t> </a:t>
            </a:r>
            <a:r>
              <a:rPr lang="pl-PL" sz="3200" b="1" dirty="0" err="1" smtClean="0"/>
              <a:t>Transformation</a:t>
            </a:r>
            <a:r>
              <a:rPr lang="pl-PL" sz="3200" b="1" dirty="0" smtClean="0"/>
              <a:t> </a:t>
            </a:r>
            <a:r>
              <a:rPr lang="pl-PL" sz="3200" b="1" dirty="0" err="1" smtClean="0"/>
              <a:t>protagonist</a:t>
            </a:r>
            <a:r>
              <a:rPr lang="pl-PL" sz="3200" b="1" dirty="0" smtClean="0"/>
              <a:t>                </a:t>
            </a:r>
            <a:r>
              <a:rPr lang="pl-PL" i="1" dirty="0" err="1" smtClean="0"/>
              <a:t>G.Evert</a:t>
            </a:r>
            <a:r>
              <a:rPr lang="pl-PL" i="1" dirty="0" smtClean="0"/>
              <a:t> (1993), M. </a:t>
            </a:r>
            <a:r>
              <a:rPr lang="pl-PL" i="1" dirty="0" err="1" smtClean="0"/>
              <a:t>Lewartowska</a:t>
            </a:r>
            <a:r>
              <a:rPr lang="pl-PL" i="1" dirty="0" smtClean="0"/>
              <a:t>- Zychowicz (2009)</a:t>
            </a:r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endParaRPr lang="pl-PL" sz="3200" b="1" dirty="0" smtClean="0"/>
          </a:p>
          <a:p>
            <a:pPr>
              <a:lnSpc>
                <a:spcPct val="200000"/>
              </a:lnSpc>
            </a:pPr>
            <a:endParaRPr lang="pl-PL" sz="3200" b="1" dirty="0" smtClean="0"/>
          </a:p>
        </p:txBody>
      </p:sp>
      <p:pic>
        <p:nvPicPr>
          <p:cNvPr id="10" name="Picture 3" descr="C:\Users\JZ\Pictures\Logos_various\57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39752" cy="1182062"/>
          </a:xfrm>
          <a:prstGeom prst="rect">
            <a:avLst/>
          </a:prstGeom>
          <a:noFill/>
        </p:spPr>
      </p:pic>
      <p:pic>
        <p:nvPicPr>
          <p:cNvPr id="11" name="Picture 4" descr="C:\Users\JZ\Pictures\Logos_various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0"/>
            <a:ext cx="2843808" cy="10424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ymbol zastępczy zawartości 7"/>
          <p:cNvSpPr>
            <a:spLocks noGrp="1"/>
          </p:cNvSpPr>
          <p:nvPr>
            <p:ph idx="1"/>
          </p:nvPr>
        </p:nvSpPr>
        <p:spPr>
          <a:xfrm>
            <a:off x="411593" y="994154"/>
            <a:ext cx="8229600" cy="5040560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  <a:buNone/>
            </a:pPr>
            <a:endParaRPr lang="pl-PL" b="1" dirty="0" smtClean="0"/>
          </a:p>
          <a:p>
            <a:pPr>
              <a:lnSpc>
                <a:spcPct val="150000"/>
              </a:lnSpc>
              <a:buNone/>
            </a:pPr>
            <a:endParaRPr lang="pl-PL" b="1" dirty="0" smtClean="0"/>
          </a:p>
          <a:p>
            <a:pPr>
              <a:lnSpc>
                <a:spcPct val="150000"/>
              </a:lnSpc>
              <a:buNone/>
            </a:pPr>
            <a:endParaRPr lang="pl-PL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pl-PL" sz="3800" b="1" dirty="0" err="1" smtClean="0"/>
              <a:t>Adapts</a:t>
            </a:r>
            <a:r>
              <a:rPr lang="pl-PL" sz="3800" b="1" dirty="0" smtClean="0"/>
              <a:t> to </a:t>
            </a:r>
            <a:r>
              <a:rPr lang="pl-PL" sz="3800" b="1" dirty="0" err="1" smtClean="0"/>
              <a:t>imposed</a:t>
            </a:r>
            <a:r>
              <a:rPr lang="pl-PL" sz="3800" b="1" dirty="0" smtClean="0"/>
              <a:t> </a:t>
            </a:r>
            <a:r>
              <a:rPr lang="pl-PL" sz="3800" b="1" dirty="0" err="1" smtClean="0"/>
              <a:t>school</a:t>
            </a:r>
            <a:r>
              <a:rPr lang="pl-PL" sz="3800" b="1" dirty="0" smtClean="0"/>
              <a:t> reality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pl-PL" sz="3800" b="1" dirty="0" err="1" smtClean="0"/>
              <a:t>Thoroughly</a:t>
            </a:r>
            <a:r>
              <a:rPr lang="pl-PL" sz="3800" b="1" dirty="0" smtClean="0"/>
              <a:t> </a:t>
            </a:r>
            <a:r>
              <a:rPr lang="pl-PL" sz="3800" b="1" dirty="0" err="1" smtClean="0"/>
              <a:t>carries</a:t>
            </a:r>
            <a:r>
              <a:rPr lang="pl-PL" sz="3800" b="1" dirty="0" smtClean="0"/>
              <a:t> out </a:t>
            </a:r>
            <a:r>
              <a:rPr lang="pl-PL" sz="3800" b="1" dirty="0" err="1" smtClean="0"/>
              <a:t>given</a:t>
            </a:r>
            <a:r>
              <a:rPr lang="pl-PL" sz="3800" b="1" dirty="0" smtClean="0"/>
              <a:t> </a:t>
            </a:r>
            <a:r>
              <a:rPr lang="pl-PL" sz="3800" b="1" dirty="0" err="1" smtClean="0"/>
              <a:t>tasks</a:t>
            </a:r>
            <a:endParaRPr lang="pl-PL" sz="38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pl-PL" sz="3800" b="1" dirty="0" err="1" smtClean="0"/>
              <a:t>Follows</a:t>
            </a:r>
            <a:r>
              <a:rPr lang="pl-PL" sz="3800" b="1" dirty="0" smtClean="0"/>
              <a:t> </a:t>
            </a:r>
            <a:r>
              <a:rPr lang="pl-PL" sz="3800" b="1" dirty="0" err="1" smtClean="0"/>
              <a:t>well</a:t>
            </a:r>
            <a:r>
              <a:rPr lang="pl-PL" sz="3800" b="1" dirty="0" smtClean="0"/>
              <a:t> </a:t>
            </a:r>
            <a:r>
              <a:rPr lang="pl-PL" sz="3800" b="1" dirty="0" err="1" smtClean="0"/>
              <a:t>established</a:t>
            </a:r>
            <a:r>
              <a:rPr lang="pl-PL" sz="3800" b="1" dirty="0" smtClean="0"/>
              <a:t> </a:t>
            </a:r>
            <a:r>
              <a:rPr lang="pl-PL" sz="3800" b="1" dirty="0" err="1" smtClean="0"/>
              <a:t>goals</a:t>
            </a:r>
            <a:r>
              <a:rPr lang="pl-PL" sz="3800" b="1" dirty="0" smtClean="0"/>
              <a:t> and </a:t>
            </a:r>
            <a:r>
              <a:rPr lang="pl-PL" sz="3800" b="1" dirty="0" err="1" smtClean="0"/>
              <a:t>methods</a:t>
            </a:r>
            <a:r>
              <a:rPr lang="pl-PL" sz="3800" b="1" dirty="0" smtClean="0"/>
              <a:t>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pl-PL" sz="3800" b="1" dirty="0" err="1" smtClean="0"/>
              <a:t>Perceives</a:t>
            </a:r>
            <a:r>
              <a:rPr lang="pl-PL" sz="3800" b="1" dirty="0" smtClean="0"/>
              <a:t> </a:t>
            </a:r>
            <a:r>
              <a:rPr lang="pl-PL" sz="3800" b="1" dirty="0" err="1" smtClean="0"/>
              <a:t>students</a:t>
            </a:r>
            <a:r>
              <a:rPr lang="pl-PL" sz="3800" b="1" dirty="0" smtClean="0"/>
              <a:t> as </a:t>
            </a:r>
            <a:r>
              <a:rPr lang="pl-PL" sz="3800" b="1" dirty="0" err="1" smtClean="0"/>
              <a:t>object</a:t>
            </a:r>
            <a:r>
              <a:rPr lang="pl-PL" sz="3800" b="1" dirty="0" smtClean="0"/>
              <a:t> of </a:t>
            </a:r>
            <a:r>
              <a:rPr lang="pl-PL" sz="3800" b="1" dirty="0" err="1" smtClean="0"/>
              <a:t>implementing</a:t>
            </a:r>
            <a:r>
              <a:rPr lang="pl-PL" sz="3800" b="1" dirty="0" smtClean="0"/>
              <a:t> </a:t>
            </a:r>
            <a:r>
              <a:rPr lang="pl-PL" sz="3800" b="1" dirty="0" err="1" smtClean="0"/>
              <a:t>procedures</a:t>
            </a:r>
            <a:r>
              <a:rPr lang="pl-PL" sz="3800" b="1" dirty="0" smtClean="0"/>
              <a:t> and </a:t>
            </a:r>
            <a:r>
              <a:rPr lang="pl-PL" sz="3800" b="1" dirty="0" err="1" smtClean="0"/>
              <a:t>expecting</a:t>
            </a:r>
            <a:r>
              <a:rPr lang="pl-PL" sz="3800" b="1" dirty="0" smtClean="0"/>
              <a:t> </a:t>
            </a:r>
            <a:r>
              <a:rPr lang="pl-PL" sz="3800" b="1" dirty="0" err="1" smtClean="0"/>
              <a:t>results</a:t>
            </a:r>
            <a:endParaRPr lang="pl-PL" sz="3800" b="1" dirty="0" smtClean="0"/>
          </a:p>
          <a:p>
            <a:endParaRPr lang="pl-PL" dirty="0" smtClean="0"/>
          </a:p>
          <a:p>
            <a:pPr>
              <a:buNone/>
            </a:pPr>
            <a:r>
              <a:rPr lang="pl-PL" dirty="0" smtClean="0"/>
              <a:t>							</a:t>
            </a:r>
            <a:r>
              <a:rPr lang="pl-PL" dirty="0" err="1" smtClean="0"/>
              <a:t>Cog</a:t>
            </a:r>
            <a:r>
              <a:rPr lang="pl-PL" dirty="0" smtClean="0"/>
              <a:t> </a:t>
            </a:r>
            <a:r>
              <a:rPr lang="pl-PL" dirty="0" err="1" smtClean="0"/>
              <a:t>in</a:t>
            </a:r>
            <a:r>
              <a:rPr lang="pl-PL" dirty="0" smtClean="0"/>
              <a:t> a </a:t>
            </a:r>
            <a:r>
              <a:rPr lang="pl-PL" dirty="0" err="1" smtClean="0"/>
              <a:t>machine</a:t>
            </a:r>
            <a:endParaRPr lang="pl-PL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sz="40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5332360" y="58772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l-PL" b="1" dirty="0"/>
          </a:p>
        </p:txBody>
      </p:sp>
      <p:sp>
        <p:nvSpPr>
          <p:cNvPr id="7" name="Prostokąt 6"/>
          <p:cNvSpPr/>
          <p:nvPr/>
        </p:nvSpPr>
        <p:spPr>
          <a:xfrm>
            <a:off x="571472" y="1214422"/>
            <a:ext cx="807249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800" dirty="0" smtClean="0">
                <a:latin typeface="Arial" pitchFamily="34" charset="0"/>
                <a:cs typeface="Arial" pitchFamily="34" charset="0"/>
              </a:rPr>
              <a:t>Project </a:t>
            </a:r>
            <a:r>
              <a:rPr lang="en-US" sz="800" dirty="0" smtClean="0">
                <a:latin typeface="Arial" pitchFamily="34" charset="0"/>
                <a:cs typeface="Arial" pitchFamily="34" charset="0"/>
              </a:rPr>
              <a:t>Bilingual education. MA in teaching English to young learners as a second and foreign language</a:t>
            </a:r>
            <a:r>
              <a:rPr lang="pl-PL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800" dirty="0">
                <a:latin typeface="Arial" pitchFamily="34" charset="0"/>
                <a:cs typeface="Arial" pitchFamily="34" charset="0"/>
              </a:rPr>
              <a:t>co-financed by the European Union under the European Social Fund</a:t>
            </a:r>
            <a:endParaRPr lang="pl-PL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915816" y="1700808"/>
            <a:ext cx="36439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b="1" dirty="0" err="1" smtClean="0">
                <a:solidFill>
                  <a:schemeClr val="accent1"/>
                </a:solidFill>
              </a:rPr>
              <a:t>Skillful</a:t>
            </a:r>
            <a:r>
              <a:rPr lang="pl-PL" sz="3600" b="1" dirty="0" smtClean="0">
                <a:solidFill>
                  <a:schemeClr val="accent1"/>
                </a:solidFill>
              </a:rPr>
              <a:t> </a:t>
            </a:r>
            <a:r>
              <a:rPr lang="pl-PL" sz="3600" b="1" dirty="0" err="1" smtClean="0">
                <a:solidFill>
                  <a:schemeClr val="accent1"/>
                </a:solidFill>
              </a:rPr>
              <a:t>follower</a:t>
            </a:r>
            <a:endParaRPr lang="pl-PL" sz="3600" b="1" dirty="0"/>
          </a:p>
        </p:txBody>
      </p:sp>
      <p:pic>
        <p:nvPicPr>
          <p:cNvPr id="10" name="Picture 4" descr="C:\Users\JZ\Pictures\Logos_various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0"/>
            <a:ext cx="2843808" cy="1042474"/>
          </a:xfrm>
          <a:prstGeom prst="rect">
            <a:avLst/>
          </a:prstGeom>
          <a:noFill/>
        </p:spPr>
      </p:pic>
      <p:pic>
        <p:nvPicPr>
          <p:cNvPr id="11" name="Picture 3" descr="C:\Users\JZ\Pictures\Logos_various\57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39752" cy="1182062"/>
          </a:xfrm>
          <a:prstGeom prst="rect">
            <a:avLst/>
          </a:prstGeom>
          <a:noFill/>
        </p:spPr>
      </p:pic>
      <p:sp>
        <p:nvSpPr>
          <p:cNvPr id="12" name="pole tekstowe 11"/>
          <p:cNvSpPr txBox="1"/>
          <p:nvPr/>
        </p:nvSpPr>
        <p:spPr>
          <a:xfrm>
            <a:off x="5336420" y="5877272"/>
            <a:ext cx="180671" cy="386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l-PL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ymbol zastępczy zawartości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 smtClean="0">
                <a:solidFill>
                  <a:schemeClr val="accent1"/>
                </a:solidFill>
              </a:rPr>
              <a:t>	  </a:t>
            </a:r>
            <a:r>
              <a:rPr lang="pl-PL" sz="3600" b="1" dirty="0" err="1" smtClean="0">
                <a:solidFill>
                  <a:schemeClr val="accent1"/>
                </a:solidFill>
              </a:rPr>
              <a:t>Open</a:t>
            </a:r>
            <a:r>
              <a:rPr lang="pl-PL" sz="3600" b="1" dirty="0" smtClean="0">
                <a:solidFill>
                  <a:schemeClr val="accent1"/>
                </a:solidFill>
              </a:rPr>
              <a:t> to </a:t>
            </a:r>
            <a:r>
              <a:rPr lang="pl-PL" sz="3600" b="1" dirty="0" err="1" smtClean="0">
                <a:solidFill>
                  <a:schemeClr val="accent1"/>
                </a:solidFill>
              </a:rPr>
              <a:t>dialogue</a:t>
            </a:r>
            <a:r>
              <a:rPr lang="pl-PL" sz="3600" b="1" dirty="0" smtClean="0">
                <a:solidFill>
                  <a:schemeClr val="accent1"/>
                </a:solidFill>
              </a:rPr>
              <a:t> </a:t>
            </a:r>
            <a:r>
              <a:rPr lang="pl-PL" sz="3600" b="1" dirty="0" err="1" smtClean="0">
                <a:solidFill>
                  <a:schemeClr val="accent1"/>
                </a:solidFill>
              </a:rPr>
              <a:t>with</a:t>
            </a:r>
            <a:r>
              <a:rPr lang="pl-PL" sz="3600" b="1" dirty="0" smtClean="0">
                <a:solidFill>
                  <a:schemeClr val="accent1"/>
                </a:solidFill>
              </a:rPr>
              <a:t> </a:t>
            </a:r>
            <a:r>
              <a:rPr lang="pl-PL" sz="3600" b="1" dirty="0" err="1" smtClean="0">
                <a:solidFill>
                  <a:schemeClr val="accent1"/>
                </a:solidFill>
              </a:rPr>
              <a:t>students</a:t>
            </a:r>
            <a:endParaRPr lang="pl-PL" sz="3600" b="1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sz="40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5332360" y="58772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l-PL" b="1" dirty="0"/>
          </a:p>
        </p:txBody>
      </p:sp>
      <p:sp>
        <p:nvSpPr>
          <p:cNvPr id="7" name="Prostokąt 6"/>
          <p:cNvSpPr/>
          <p:nvPr/>
        </p:nvSpPr>
        <p:spPr>
          <a:xfrm>
            <a:off x="571472" y="1214422"/>
            <a:ext cx="807249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800" dirty="0" smtClean="0">
                <a:latin typeface="Arial" pitchFamily="34" charset="0"/>
                <a:cs typeface="Arial" pitchFamily="34" charset="0"/>
              </a:rPr>
              <a:t>Project </a:t>
            </a:r>
            <a:r>
              <a:rPr lang="en-US" sz="800" dirty="0" smtClean="0">
                <a:latin typeface="Arial" pitchFamily="34" charset="0"/>
                <a:cs typeface="Arial" pitchFamily="34" charset="0"/>
              </a:rPr>
              <a:t>Bilingual education. MA in teaching English to young learners as a second and foreign language</a:t>
            </a:r>
            <a:r>
              <a:rPr lang="pl-PL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800" dirty="0">
                <a:latin typeface="Arial" pitchFamily="34" charset="0"/>
                <a:cs typeface="Arial" pitchFamily="34" charset="0"/>
              </a:rPr>
              <a:t>co-financed by the European Union under the European Social Fund</a:t>
            </a:r>
            <a:endParaRPr lang="pl-PL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83568" y="2204864"/>
            <a:ext cx="8136904" cy="373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pl-PL" sz="2800" b="1" dirty="0" smtClean="0"/>
              <a:t> </a:t>
            </a:r>
            <a:r>
              <a:rPr lang="pl-PL" sz="2800" b="1" dirty="0" err="1" smtClean="0"/>
              <a:t>Interprets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knowledge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with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students</a:t>
            </a:r>
            <a:endParaRPr lang="pl-PL" sz="28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pl-PL" sz="2800" b="1" dirty="0" smtClean="0"/>
              <a:t> </a:t>
            </a:r>
            <a:r>
              <a:rPr lang="pl-PL" sz="2800" b="1" dirty="0" err="1" smtClean="0"/>
              <a:t>Resigns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from</a:t>
            </a:r>
            <a:r>
              <a:rPr lang="pl-PL" sz="2800" b="1" dirty="0" smtClean="0"/>
              <a:t> his/</a:t>
            </a:r>
            <a:r>
              <a:rPr lang="pl-PL" sz="2800" b="1" dirty="0" err="1" smtClean="0"/>
              <a:t>her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only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truth</a:t>
            </a:r>
            <a:endParaRPr lang="pl-PL" sz="28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pl-PL" sz="2800" b="1" dirty="0" smtClean="0"/>
              <a:t> </a:t>
            </a:r>
            <a:r>
              <a:rPr lang="pl-PL" sz="2800" b="1" dirty="0" err="1" smtClean="0"/>
              <a:t>Creates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opportunity</a:t>
            </a:r>
            <a:r>
              <a:rPr lang="pl-PL" sz="2800" b="1" dirty="0" smtClean="0"/>
              <a:t> to </a:t>
            </a:r>
            <a:r>
              <a:rPr lang="pl-PL" sz="2800" b="1" dirty="0" err="1" smtClean="0"/>
              <a:t>think</a:t>
            </a:r>
            <a:r>
              <a:rPr lang="pl-PL" sz="2800" b="1" dirty="0" smtClean="0"/>
              <a:t> and </a:t>
            </a:r>
            <a:r>
              <a:rPr lang="pl-PL" sz="2800" b="1" dirty="0" err="1" smtClean="0"/>
              <a:t>waits</a:t>
            </a:r>
            <a:r>
              <a:rPr lang="pl-PL" sz="2800" b="1" dirty="0" smtClean="0"/>
              <a:t>           for </a:t>
            </a:r>
            <a:r>
              <a:rPr lang="pl-PL" sz="2800" b="1" dirty="0" err="1" smtClean="0"/>
              <a:t>students</a:t>
            </a:r>
            <a:r>
              <a:rPr lang="pl-PL" sz="2800" b="1" dirty="0" smtClean="0"/>
              <a:t>’ </a:t>
            </a:r>
            <a:r>
              <a:rPr lang="pl-PL" sz="2800" b="1" dirty="0" err="1" smtClean="0"/>
              <a:t>ideas</a:t>
            </a:r>
            <a:endParaRPr lang="pl-PL" sz="28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pl-PL" sz="2800" b="1" dirty="0" smtClean="0"/>
              <a:t> </a:t>
            </a:r>
            <a:r>
              <a:rPr lang="pl-PL" sz="2800" b="1" dirty="0" err="1" smtClean="0"/>
              <a:t>Looks</a:t>
            </a:r>
            <a:r>
              <a:rPr lang="pl-PL" sz="2800" b="1" dirty="0" smtClean="0"/>
              <a:t> for </a:t>
            </a:r>
            <a:r>
              <a:rPr lang="pl-PL" sz="2800" b="1" dirty="0" err="1" smtClean="0"/>
              <a:t>challenging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educational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situation</a:t>
            </a:r>
            <a:endParaRPr lang="pl-PL" sz="2800" b="1" dirty="0" smtClean="0"/>
          </a:p>
          <a:p>
            <a:pPr>
              <a:lnSpc>
                <a:spcPct val="150000"/>
              </a:lnSpc>
              <a:buNone/>
            </a:pPr>
            <a:r>
              <a:rPr lang="pl-PL" i="1" dirty="0" smtClean="0"/>
              <a:t>H.G. Gadamer (1980)</a:t>
            </a:r>
          </a:p>
        </p:txBody>
      </p:sp>
      <p:pic>
        <p:nvPicPr>
          <p:cNvPr id="10" name="Picture 3" descr="C:\Users\JZ\Pictures\Logos_various\57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39752" cy="1182062"/>
          </a:xfrm>
          <a:prstGeom prst="rect">
            <a:avLst/>
          </a:prstGeom>
          <a:noFill/>
        </p:spPr>
      </p:pic>
      <p:pic>
        <p:nvPicPr>
          <p:cNvPr id="11" name="Picture 4" descr="C:\Users\JZ\Pictures\Logos_various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0"/>
            <a:ext cx="2843808" cy="1042474"/>
          </a:xfrm>
          <a:prstGeom prst="rect">
            <a:avLst/>
          </a:prstGeom>
          <a:noFill/>
        </p:spPr>
      </p:pic>
      <p:sp>
        <p:nvSpPr>
          <p:cNvPr id="12" name="pole tekstowe 11"/>
          <p:cNvSpPr txBox="1"/>
          <p:nvPr/>
        </p:nvSpPr>
        <p:spPr>
          <a:xfrm>
            <a:off x="5336420" y="5877272"/>
            <a:ext cx="1806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l-PL" sz="1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ymbol zastępczy zawartości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pl-PL" sz="3600" b="1" dirty="0" smtClean="0">
                <a:solidFill>
                  <a:schemeClr val="accent1"/>
                </a:solidFill>
              </a:rPr>
              <a:t>		 </a:t>
            </a:r>
            <a:r>
              <a:rPr lang="pl-PL" sz="3600" b="1" dirty="0" err="1" smtClean="0">
                <a:solidFill>
                  <a:schemeClr val="accent1"/>
                </a:solidFill>
              </a:rPr>
              <a:t>Reflective</a:t>
            </a:r>
            <a:r>
              <a:rPr lang="pl-PL" sz="3600" b="1" dirty="0" smtClean="0">
                <a:solidFill>
                  <a:schemeClr val="accent1"/>
                </a:solidFill>
              </a:rPr>
              <a:t> </a:t>
            </a:r>
            <a:r>
              <a:rPr lang="pl-PL" sz="3600" b="1" dirty="0" err="1" smtClean="0">
                <a:solidFill>
                  <a:schemeClr val="accent1"/>
                </a:solidFill>
              </a:rPr>
              <a:t>practitioner</a:t>
            </a:r>
            <a:endParaRPr lang="pl-PL" sz="3600" b="1" dirty="0" smtClean="0">
              <a:solidFill>
                <a:schemeClr val="accent1"/>
              </a:solidFill>
            </a:endParaRPr>
          </a:p>
          <a:p>
            <a:pPr>
              <a:buNone/>
            </a:pPr>
            <a:endParaRPr lang="pl-PL" sz="3600" b="1" dirty="0" smtClean="0">
              <a:solidFill>
                <a:schemeClr val="accent1"/>
              </a:solidFill>
            </a:endParaRPr>
          </a:p>
          <a:p>
            <a:pPr>
              <a:buNone/>
            </a:pPr>
            <a:endParaRPr lang="pl-PL" sz="3600" b="1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sz="40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5332360" y="58772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l-PL" b="1" dirty="0"/>
          </a:p>
        </p:txBody>
      </p:sp>
      <p:sp>
        <p:nvSpPr>
          <p:cNvPr id="7" name="Prostokąt 6"/>
          <p:cNvSpPr/>
          <p:nvPr/>
        </p:nvSpPr>
        <p:spPr>
          <a:xfrm>
            <a:off x="571472" y="1214422"/>
            <a:ext cx="807249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800" dirty="0" smtClean="0">
                <a:latin typeface="Arial" pitchFamily="34" charset="0"/>
                <a:cs typeface="Arial" pitchFamily="34" charset="0"/>
              </a:rPr>
              <a:t>Project </a:t>
            </a:r>
            <a:r>
              <a:rPr lang="en-US" sz="800" dirty="0" smtClean="0">
                <a:latin typeface="Arial" pitchFamily="34" charset="0"/>
                <a:cs typeface="Arial" pitchFamily="34" charset="0"/>
              </a:rPr>
              <a:t>Bilingual education. MA in teaching English to young learners as a second and foreign language</a:t>
            </a:r>
            <a:r>
              <a:rPr lang="pl-PL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800" dirty="0">
                <a:latin typeface="Arial" pitchFamily="34" charset="0"/>
                <a:cs typeface="Arial" pitchFamily="34" charset="0"/>
              </a:rPr>
              <a:t>co-financed by the European Union under the European Social Fund</a:t>
            </a:r>
            <a:endParaRPr lang="pl-PL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51520" y="2276872"/>
            <a:ext cx="871296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pl-PL" sz="2400" b="1" dirty="0" err="1" smtClean="0"/>
              <a:t>Analyses</a:t>
            </a:r>
            <a:r>
              <a:rPr lang="pl-PL" sz="2400" b="1" dirty="0" smtClean="0"/>
              <a:t> and </a:t>
            </a:r>
            <a:r>
              <a:rPr lang="pl-PL" sz="2400" b="1" dirty="0" err="1" smtClean="0"/>
              <a:t>evaluates</a:t>
            </a:r>
            <a:r>
              <a:rPr lang="pl-PL" sz="2400" b="1" dirty="0" smtClean="0"/>
              <a:t> his/</a:t>
            </a:r>
            <a:r>
              <a:rPr lang="pl-PL" sz="2400" b="1" dirty="0" err="1" smtClean="0"/>
              <a:t>her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educational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experience</a:t>
            </a:r>
            <a:endParaRPr lang="pl-PL" sz="24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pl-PL" sz="2400" b="1" dirty="0" err="1" smtClean="0"/>
              <a:t>Is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ready</a:t>
            </a:r>
            <a:r>
              <a:rPr lang="pl-PL" sz="2400" b="1" dirty="0" smtClean="0"/>
              <a:t> to </a:t>
            </a:r>
            <a:r>
              <a:rPr lang="pl-PL" sz="2400" b="1" dirty="0" err="1" smtClean="0"/>
              <a:t>modify</a:t>
            </a:r>
            <a:r>
              <a:rPr lang="pl-PL" sz="2400" b="1" dirty="0" smtClean="0"/>
              <a:t> his/</a:t>
            </a:r>
            <a:r>
              <a:rPr lang="pl-PL" sz="2400" b="1" dirty="0" err="1" smtClean="0"/>
              <a:t>her</a:t>
            </a:r>
            <a:r>
              <a:rPr lang="pl-PL" sz="2400" b="1" dirty="0" smtClean="0"/>
              <a:t> action and </a:t>
            </a:r>
            <a:r>
              <a:rPr lang="pl-PL" sz="2400" b="1" dirty="0" err="1" smtClean="0"/>
              <a:t>draw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conclusions</a:t>
            </a:r>
            <a:endParaRPr lang="pl-PL" sz="24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pl-PL" sz="2400" b="1" dirty="0" err="1" smtClean="0"/>
              <a:t>Stimulates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students</a:t>
            </a:r>
            <a:r>
              <a:rPr lang="pl-PL" sz="2400" b="1" dirty="0" smtClean="0"/>
              <a:t> to </a:t>
            </a:r>
            <a:r>
              <a:rPr lang="pl-PL" sz="2400" b="1" dirty="0" err="1" smtClean="0"/>
              <a:t>work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independently</a:t>
            </a:r>
            <a:r>
              <a:rPr lang="pl-PL" sz="2400" b="1" dirty="0" smtClean="0"/>
              <a:t> and be </a:t>
            </a:r>
            <a:r>
              <a:rPr lang="pl-PL" sz="2400" b="1" dirty="0" err="1" smtClean="0"/>
              <a:t>successful</a:t>
            </a:r>
            <a:endParaRPr lang="pl-PL" sz="24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pl-PL" sz="2400" b="1" dirty="0" err="1" smtClean="0"/>
              <a:t>Is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able</a:t>
            </a:r>
            <a:r>
              <a:rPr lang="pl-PL" sz="2400" b="1" dirty="0" smtClean="0"/>
              <a:t> to </a:t>
            </a:r>
            <a:r>
              <a:rPr lang="pl-PL" sz="2400" b="1" dirty="0" err="1" smtClean="0"/>
              <a:t>perceive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educational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tradition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in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critical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way</a:t>
            </a:r>
            <a:endParaRPr lang="pl-PL" sz="24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pl-PL" sz="2400" b="1" dirty="0" err="1" smtClean="0"/>
              <a:t>Is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able</a:t>
            </a:r>
            <a:r>
              <a:rPr lang="pl-PL" sz="2400" b="1" dirty="0" smtClean="0"/>
              <a:t> to be a partner to </a:t>
            </a:r>
            <a:r>
              <a:rPr lang="pl-PL" sz="2400" b="1" dirty="0" err="1" smtClean="0"/>
              <a:t>students</a:t>
            </a:r>
            <a:endParaRPr lang="pl-PL" sz="2400" b="1" dirty="0" smtClean="0"/>
          </a:p>
          <a:p>
            <a:pPr lvl="5">
              <a:lnSpc>
                <a:spcPct val="150000"/>
              </a:lnSpc>
              <a:buNone/>
            </a:pPr>
            <a:r>
              <a:rPr lang="pl-PL" sz="2400" i="1" dirty="0" smtClean="0"/>
              <a:t>				</a:t>
            </a:r>
            <a:r>
              <a:rPr lang="pl-PL" i="1" dirty="0" smtClean="0"/>
              <a:t>D.A. </a:t>
            </a:r>
            <a:r>
              <a:rPr lang="pl-PL" i="1" dirty="0" err="1" smtClean="0"/>
              <a:t>Schön</a:t>
            </a:r>
            <a:r>
              <a:rPr lang="pl-PL" i="1" dirty="0" smtClean="0"/>
              <a:t> (1983)</a:t>
            </a:r>
          </a:p>
        </p:txBody>
      </p:sp>
      <p:pic>
        <p:nvPicPr>
          <p:cNvPr id="10" name="Picture 3" descr="C:\Users\JZ\Pictures\Logos_various\57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39752" cy="1182062"/>
          </a:xfrm>
          <a:prstGeom prst="rect">
            <a:avLst/>
          </a:prstGeom>
          <a:noFill/>
        </p:spPr>
      </p:pic>
      <p:pic>
        <p:nvPicPr>
          <p:cNvPr id="11" name="Picture 4" descr="C:\Users\JZ\Pictures\Logos_various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0"/>
            <a:ext cx="2843808" cy="10424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ymbol zastępczy zawartości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pl-PL" sz="3600" b="1" dirty="0" smtClean="0">
                <a:solidFill>
                  <a:schemeClr val="accent1"/>
                </a:solidFill>
              </a:rPr>
              <a:t>		</a:t>
            </a:r>
            <a:endParaRPr lang="pl-PL" sz="3600" b="1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sz="40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5332360" y="58772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l-PL" b="1" dirty="0"/>
          </a:p>
        </p:txBody>
      </p:sp>
      <p:sp>
        <p:nvSpPr>
          <p:cNvPr id="7" name="Prostokąt 6"/>
          <p:cNvSpPr/>
          <p:nvPr/>
        </p:nvSpPr>
        <p:spPr>
          <a:xfrm>
            <a:off x="571472" y="1214422"/>
            <a:ext cx="807249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800" dirty="0" smtClean="0">
                <a:latin typeface="Arial" pitchFamily="34" charset="0"/>
                <a:cs typeface="Arial" pitchFamily="34" charset="0"/>
              </a:rPr>
              <a:t>Project </a:t>
            </a:r>
            <a:r>
              <a:rPr lang="en-US" sz="800" dirty="0" smtClean="0">
                <a:latin typeface="Arial" pitchFamily="34" charset="0"/>
                <a:cs typeface="Arial" pitchFamily="34" charset="0"/>
              </a:rPr>
              <a:t>Bilingual education. MA in teaching English to young learners as a second and foreign language</a:t>
            </a:r>
            <a:r>
              <a:rPr lang="pl-PL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800" dirty="0">
                <a:latin typeface="Arial" pitchFamily="34" charset="0"/>
                <a:cs typeface="Arial" pitchFamily="34" charset="0"/>
              </a:rPr>
              <a:t>co-financed by the European Union under the European Social Fund</a:t>
            </a:r>
            <a:endParaRPr lang="pl-PL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827584" y="1628800"/>
            <a:ext cx="77861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b="1" dirty="0" smtClean="0">
                <a:solidFill>
                  <a:schemeClr val="accent1"/>
                </a:solidFill>
              </a:rPr>
              <a:t>TRANSFORMATION PROTAGONIST</a:t>
            </a:r>
            <a:endParaRPr lang="pl-PL" sz="3600" b="1" dirty="0"/>
          </a:p>
        </p:txBody>
      </p:sp>
      <p:sp>
        <p:nvSpPr>
          <p:cNvPr id="11" name="Prostokąt 10"/>
          <p:cNvSpPr/>
          <p:nvPr/>
        </p:nvSpPr>
        <p:spPr>
          <a:xfrm>
            <a:off x="755576" y="2348880"/>
            <a:ext cx="7848872" cy="398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pl-PL" sz="2800" b="1" dirty="0" err="1" smtClean="0"/>
              <a:t>Actively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participates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in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education</a:t>
            </a:r>
            <a:r>
              <a:rPr lang="pl-PL" sz="2800" b="1" dirty="0" smtClean="0"/>
              <a:t> and </a:t>
            </a:r>
            <a:r>
              <a:rPr lang="pl-PL" sz="2800" b="1" dirty="0" err="1" smtClean="0"/>
              <a:t>promotes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democratic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values</a:t>
            </a:r>
            <a:endParaRPr lang="pl-PL" sz="28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pl-PL" sz="2800" b="1" dirty="0" err="1" smtClean="0"/>
              <a:t>Ready</a:t>
            </a:r>
            <a:r>
              <a:rPr lang="pl-PL" sz="2800" b="1" dirty="0" smtClean="0"/>
              <a:t> to </a:t>
            </a:r>
            <a:r>
              <a:rPr lang="pl-PL" sz="2800" b="1" dirty="0" err="1" smtClean="0"/>
              <a:t>react</a:t>
            </a:r>
            <a:r>
              <a:rPr lang="pl-PL" sz="2800" b="1" dirty="0" smtClean="0"/>
              <a:t> to </a:t>
            </a:r>
            <a:r>
              <a:rPr lang="pl-PL" sz="2800" b="1" dirty="0" err="1" smtClean="0"/>
              <a:t>negative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phenomena</a:t>
            </a:r>
            <a:endParaRPr lang="pl-PL" sz="28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pl-PL" sz="2800" b="1" dirty="0" err="1" smtClean="0"/>
              <a:t>Prepares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students</a:t>
            </a:r>
            <a:r>
              <a:rPr lang="pl-PL" sz="2800" b="1" dirty="0" smtClean="0"/>
              <a:t> to be </a:t>
            </a:r>
            <a:r>
              <a:rPr lang="pl-PL" sz="2800" b="1" dirty="0" err="1" smtClean="0"/>
              <a:t>critical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reviewers</a:t>
            </a:r>
            <a:endParaRPr lang="pl-PL" sz="28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pl-PL" sz="2800" b="1" dirty="0" err="1" smtClean="0"/>
              <a:t>Perceives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school</a:t>
            </a:r>
            <a:r>
              <a:rPr lang="pl-PL" sz="2800" b="1" dirty="0" smtClean="0"/>
              <a:t> as </a:t>
            </a:r>
            <a:r>
              <a:rPr lang="pl-PL" sz="2800" b="1" dirty="0" err="1" smtClean="0"/>
              <a:t>basis</a:t>
            </a:r>
            <a:r>
              <a:rPr lang="pl-PL" sz="2800" b="1" dirty="0" smtClean="0"/>
              <a:t> for </a:t>
            </a:r>
            <a:r>
              <a:rPr lang="pl-PL" sz="2800" b="1" dirty="0" err="1" smtClean="0"/>
              <a:t>change</a:t>
            </a:r>
            <a:endParaRPr lang="pl-PL" sz="2800" b="1" dirty="0" smtClean="0"/>
          </a:p>
          <a:p>
            <a:pPr>
              <a:lnSpc>
                <a:spcPct val="150000"/>
              </a:lnSpc>
            </a:pPr>
            <a:endParaRPr lang="pl-PL" b="1" dirty="0" smtClean="0"/>
          </a:p>
          <a:p>
            <a:pPr>
              <a:buNone/>
            </a:pPr>
            <a:r>
              <a:rPr lang="pl-PL" sz="1200" i="1" dirty="0" smtClean="0"/>
              <a:t>			</a:t>
            </a:r>
            <a:r>
              <a:rPr lang="pl-PL" i="1" dirty="0" smtClean="0"/>
              <a:t>H. </a:t>
            </a:r>
            <a:r>
              <a:rPr lang="pl-PL" i="1" dirty="0" err="1" smtClean="0"/>
              <a:t>A.Giroux</a:t>
            </a:r>
            <a:r>
              <a:rPr lang="pl-PL" i="1" dirty="0" smtClean="0"/>
              <a:t> (1983)</a:t>
            </a:r>
          </a:p>
        </p:txBody>
      </p:sp>
      <p:pic>
        <p:nvPicPr>
          <p:cNvPr id="12" name="Picture 3" descr="C:\Users\JZ\Pictures\Logos_various\57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39752" cy="1182062"/>
          </a:xfrm>
          <a:prstGeom prst="rect">
            <a:avLst/>
          </a:prstGeom>
          <a:noFill/>
        </p:spPr>
      </p:pic>
      <p:pic>
        <p:nvPicPr>
          <p:cNvPr id="13" name="Picture 4" descr="C:\Users\JZ\Pictures\Logos_various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0"/>
            <a:ext cx="2843808" cy="10424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 smtClean="0"/>
          </a:p>
          <a:p>
            <a:endParaRPr lang="pl-PL" dirty="0" smtClean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err="1" smtClean="0"/>
              <a:t>Which</a:t>
            </a:r>
            <a:r>
              <a:rPr lang="pl-PL" dirty="0" smtClean="0"/>
              <a:t> model of </a:t>
            </a:r>
            <a:r>
              <a:rPr lang="pl-PL" dirty="0" err="1" smtClean="0"/>
              <a:t>teacher</a:t>
            </a:r>
            <a:r>
              <a:rPr lang="pl-PL" dirty="0" smtClean="0"/>
              <a:t> </a:t>
            </a:r>
            <a:r>
              <a:rPr lang="pl-PL" dirty="0" err="1" smtClean="0"/>
              <a:t>identity</a:t>
            </a:r>
            <a:r>
              <a:rPr lang="pl-PL" dirty="0" smtClean="0"/>
              <a:t> </a:t>
            </a:r>
            <a:r>
              <a:rPr lang="pl-PL" dirty="0" err="1" smtClean="0"/>
              <a:t>is</a:t>
            </a:r>
            <a:r>
              <a:rPr lang="pl-PL" dirty="0" smtClean="0"/>
              <a:t> most popular </a:t>
            </a:r>
            <a:r>
              <a:rPr lang="pl-PL" dirty="0" err="1" smtClean="0"/>
              <a:t>at</a:t>
            </a:r>
            <a:r>
              <a:rPr lang="pl-PL" dirty="0" smtClean="0"/>
              <a:t> </a:t>
            </a:r>
            <a:r>
              <a:rPr lang="pl-PL" dirty="0" err="1" smtClean="0"/>
              <a:t>school</a:t>
            </a:r>
            <a:r>
              <a:rPr lang="pl-PL" dirty="0" smtClean="0"/>
              <a:t>?</a:t>
            </a:r>
            <a:endParaRPr lang="pl-PL" dirty="0"/>
          </a:p>
        </p:txBody>
      </p:sp>
      <p:pic>
        <p:nvPicPr>
          <p:cNvPr id="4" name="Symbol zastępczy zawartości 3" descr="FORMATOWANIE UCZNIÓ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1556792"/>
            <a:ext cx="6048056" cy="45259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 </a:t>
            </a:r>
            <a:endParaRPr lang="pl-PL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19117"/>
            <a:ext cx="9159265" cy="5838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 smtClean="0"/>
          </a:p>
          <a:p>
            <a:endParaRPr lang="pl-PL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200" dirty="0" err="1" smtClean="0">
                <a:solidFill>
                  <a:schemeClr val="accent1"/>
                </a:solidFill>
              </a:rPr>
              <a:t>Which</a:t>
            </a:r>
            <a:r>
              <a:rPr lang="pl-PL" sz="3200" dirty="0" smtClean="0">
                <a:solidFill>
                  <a:schemeClr val="accent1"/>
                </a:solidFill>
              </a:rPr>
              <a:t> model of </a:t>
            </a:r>
            <a:r>
              <a:rPr lang="pl-PL" sz="3200" dirty="0" err="1" smtClean="0">
                <a:solidFill>
                  <a:schemeClr val="accent1"/>
                </a:solidFill>
              </a:rPr>
              <a:t>teacher</a:t>
            </a:r>
            <a:r>
              <a:rPr lang="pl-PL" sz="3200" dirty="0" smtClean="0">
                <a:solidFill>
                  <a:schemeClr val="accent1"/>
                </a:solidFill>
              </a:rPr>
              <a:t> </a:t>
            </a:r>
            <a:r>
              <a:rPr lang="pl-PL" sz="3200" dirty="0" err="1" smtClean="0">
                <a:solidFill>
                  <a:schemeClr val="accent1"/>
                </a:solidFill>
              </a:rPr>
              <a:t>identity</a:t>
            </a:r>
            <a:r>
              <a:rPr lang="pl-PL" sz="3200" dirty="0" smtClean="0">
                <a:solidFill>
                  <a:schemeClr val="accent1"/>
                </a:solidFill>
              </a:rPr>
              <a:t> </a:t>
            </a:r>
            <a:r>
              <a:rPr lang="pl-PL" sz="3200" dirty="0" err="1" smtClean="0">
                <a:solidFill>
                  <a:schemeClr val="accent1"/>
                </a:solidFill>
              </a:rPr>
              <a:t>is</a:t>
            </a:r>
            <a:r>
              <a:rPr lang="pl-PL" sz="3200" dirty="0" smtClean="0">
                <a:solidFill>
                  <a:schemeClr val="accent1"/>
                </a:solidFill>
              </a:rPr>
              <a:t> </a:t>
            </a:r>
            <a:r>
              <a:rPr lang="pl-PL" sz="3200" dirty="0" err="1" smtClean="0">
                <a:solidFill>
                  <a:schemeClr val="accent1"/>
                </a:solidFill>
              </a:rPr>
              <a:t>expected</a:t>
            </a:r>
            <a:r>
              <a:rPr lang="pl-PL" sz="3200" dirty="0" smtClean="0">
                <a:solidFill>
                  <a:schemeClr val="accent1"/>
                </a:solidFill>
              </a:rPr>
              <a:t> by modern </a:t>
            </a:r>
            <a:r>
              <a:rPr lang="pl-PL" sz="3200" dirty="0" err="1" smtClean="0">
                <a:solidFill>
                  <a:schemeClr val="accent1"/>
                </a:solidFill>
              </a:rPr>
              <a:t>democratic</a:t>
            </a:r>
            <a:r>
              <a:rPr lang="pl-PL" sz="3200" dirty="0" smtClean="0">
                <a:solidFill>
                  <a:schemeClr val="accent1"/>
                </a:solidFill>
              </a:rPr>
              <a:t> state?</a:t>
            </a:r>
            <a:endParaRPr lang="pl-PL" sz="3200" dirty="0">
              <a:solidFill>
                <a:schemeClr val="accent1"/>
              </a:solidFill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760"/>
            <a:ext cx="9144000" cy="5211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ymbol zastępczy zawartości 13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1880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4100" b="1" dirty="0" smtClean="0">
                <a:solidFill>
                  <a:schemeClr val="accent1"/>
                </a:solidFill>
              </a:rPr>
              <a:t>UNIVERSITY LEVEL EDUCATION</a:t>
            </a: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sz="40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5332360" y="58772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l-PL" b="1" dirty="0"/>
          </a:p>
        </p:txBody>
      </p:sp>
      <p:sp>
        <p:nvSpPr>
          <p:cNvPr id="7" name="Prostokąt 6"/>
          <p:cNvSpPr/>
          <p:nvPr/>
        </p:nvSpPr>
        <p:spPr>
          <a:xfrm>
            <a:off x="571472" y="1214422"/>
            <a:ext cx="807249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800" dirty="0" smtClean="0">
                <a:latin typeface="Arial" pitchFamily="34" charset="0"/>
                <a:cs typeface="Arial" pitchFamily="34" charset="0"/>
              </a:rPr>
              <a:t>Project </a:t>
            </a:r>
            <a:r>
              <a:rPr lang="en-US" sz="800" dirty="0" smtClean="0">
                <a:latin typeface="Arial" pitchFamily="34" charset="0"/>
                <a:cs typeface="Arial" pitchFamily="34" charset="0"/>
              </a:rPr>
              <a:t>Bilingual education. MA in teaching English to young learners as a second and foreign language</a:t>
            </a:r>
            <a:r>
              <a:rPr lang="pl-PL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800" dirty="0">
                <a:latin typeface="Arial" pitchFamily="34" charset="0"/>
                <a:cs typeface="Arial" pitchFamily="34" charset="0"/>
              </a:rPr>
              <a:t>co-financed by the European Union under the European Social Fund</a:t>
            </a:r>
            <a:endParaRPr lang="pl-PL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755576" y="2780928"/>
            <a:ext cx="7848872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pl-PL" b="1" dirty="0" smtClean="0"/>
          </a:p>
          <a:p>
            <a:pPr>
              <a:buNone/>
            </a:pPr>
            <a:r>
              <a:rPr lang="pl-PL" sz="1200" i="1" dirty="0" smtClean="0"/>
              <a:t>			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539552" y="1628800"/>
            <a:ext cx="82809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l-PL" sz="3600" b="1" dirty="0" smtClean="0">
              <a:solidFill>
                <a:schemeClr val="accent1"/>
              </a:solidFill>
            </a:endParaRPr>
          </a:p>
          <a:p>
            <a:pPr algn="ctr"/>
            <a:endParaRPr lang="pl-PL" sz="3600" b="1" dirty="0" smtClean="0"/>
          </a:p>
          <a:p>
            <a:pPr algn="ctr"/>
            <a:endParaRPr lang="pl-PL" sz="3600" b="1" dirty="0" smtClean="0">
              <a:solidFill>
                <a:schemeClr val="accent1"/>
              </a:solidFill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539552" y="2492896"/>
            <a:ext cx="8280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endParaRPr lang="pl-PL" sz="2400" b="1" dirty="0"/>
          </a:p>
        </p:txBody>
      </p:sp>
      <p:sp>
        <p:nvSpPr>
          <p:cNvPr id="15" name="Prostokąt 14"/>
          <p:cNvSpPr/>
          <p:nvPr/>
        </p:nvSpPr>
        <p:spPr>
          <a:xfrm>
            <a:off x="827584" y="2060848"/>
            <a:ext cx="7632848" cy="8309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endParaRPr lang="pl-PL" sz="2400" b="1" dirty="0" smtClean="0"/>
          </a:p>
          <a:p>
            <a:pPr>
              <a:buNone/>
            </a:pPr>
            <a:r>
              <a:rPr lang="pl-PL" sz="2400" b="1" dirty="0" err="1" smtClean="0"/>
              <a:t>Two-tier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study</a:t>
            </a:r>
            <a:endParaRPr lang="pl-PL" sz="2400" b="1" dirty="0" smtClean="0"/>
          </a:p>
          <a:p>
            <a:pPr>
              <a:buNone/>
            </a:pPr>
            <a:endParaRPr lang="pl-PL" sz="2400" b="1" dirty="0" smtClean="0"/>
          </a:p>
          <a:p>
            <a:pPr>
              <a:lnSpc>
                <a:spcPct val="150000"/>
              </a:lnSpc>
            </a:pPr>
            <a:r>
              <a:rPr lang="pl-PL" sz="2400" b="1" dirty="0" err="1" smtClean="0"/>
              <a:t>Bachelor’s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degree</a:t>
            </a:r>
            <a:r>
              <a:rPr lang="pl-PL" sz="2400" b="1" dirty="0" smtClean="0"/>
              <a:t> </a:t>
            </a:r>
          </a:p>
          <a:p>
            <a:pPr>
              <a:lnSpc>
                <a:spcPct val="150000"/>
              </a:lnSpc>
            </a:pPr>
            <a:r>
              <a:rPr lang="pl-PL" sz="2400" b="1" dirty="0" err="1" smtClean="0"/>
              <a:t>Master’s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degre</a:t>
            </a:r>
            <a:endParaRPr lang="pl-PL" sz="2400" b="1" dirty="0" smtClean="0"/>
          </a:p>
          <a:p>
            <a:pPr>
              <a:lnSpc>
                <a:spcPct val="150000"/>
              </a:lnSpc>
            </a:pPr>
            <a:endParaRPr lang="pl-PL" sz="2400" b="1" dirty="0" smtClean="0"/>
          </a:p>
          <a:p>
            <a:pPr>
              <a:lnSpc>
                <a:spcPct val="150000"/>
              </a:lnSpc>
            </a:pPr>
            <a:r>
              <a:rPr lang="pl-PL" sz="2000" b="1" dirty="0" err="1" smtClean="0"/>
              <a:t>Teachers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who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hold</a:t>
            </a:r>
            <a:r>
              <a:rPr lang="pl-PL" sz="2000" b="1" dirty="0" smtClean="0"/>
              <a:t> a </a:t>
            </a:r>
            <a:r>
              <a:rPr lang="pl-PL" sz="2000" b="1" dirty="0" err="1" smtClean="0"/>
              <a:t>higher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education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diploma</a:t>
            </a:r>
            <a:r>
              <a:rPr lang="pl-PL" sz="2000" b="1" dirty="0" smtClean="0"/>
              <a:t> (</a:t>
            </a:r>
            <a:r>
              <a:rPr lang="pl-PL" sz="2000" b="1" dirty="0" err="1" smtClean="0"/>
              <a:t>Bachelor’s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or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Master’s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degree</a:t>
            </a:r>
            <a:r>
              <a:rPr lang="pl-PL" sz="2000" b="1" dirty="0" smtClean="0"/>
              <a:t>) </a:t>
            </a:r>
            <a:r>
              <a:rPr lang="pl-PL" sz="2000" b="1" dirty="0" err="1" smtClean="0"/>
              <a:t>represent</a:t>
            </a:r>
            <a:r>
              <a:rPr lang="pl-PL" sz="2000" b="1" dirty="0" smtClean="0"/>
              <a:t> 97% of </a:t>
            </a:r>
            <a:r>
              <a:rPr lang="pl-PL" sz="2000" b="1" dirty="0" err="1" smtClean="0"/>
              <a:t>all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teachers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working</a:t>
            </a:r>
            <a:r>
              <a:rPr lang="pl-PL" sz="2000" b="1" dirty="0" smtClean="0"/>
              <a:t> (</a:t>
            </a:r>
            <a:r>
              <a:rPr lang="pl-PL" sz="2000" b="1" dirty="0" err="1" smtClean="0"/>
              <a:t>with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vast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majority</a:t>
            </a:r>
            <a:r>
              <a:rPr lang="pl-PL" sz="2000" b="1" dirty="0" smtClean="0"/>
              <a:t> - 92%, holding a </a:t>
            </a:r>
            <a:r>
              <a:rPr lang="pl-PL" sz="2000" b="1" dirty="0" err="1" smtClean="0"/>
              <a:t>Master’s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degree</a:t>
            </a:r>
            <a:r>
              <a:rPr lang="pl-PL" sz="2000" b="1" dirty="0" smtClean="0"/>
              <a:t>). </a:t>
            </a:r>
          </a:p>
          <a:p>
            <a:pPr>
              <a:lnSpc>
                <a:spcPct val="150000"/>
              </a:lnSpc>
            </a:pPr>
            <a:endParaRPr lang="pl-PL" sz="2400" b="1" dirty="0" smtClean="0"/>
          </a:p>
          <a:p>
            <a:pPr>
              <a:lnSpc>
                <a:spcPct val="150000"/>
              </a:lnSpc>
            </a:pPr>
            <a:endParaRPr lang="pl-PL" sz="2400" b="1" dirty="0" smtClean="0"/>
          </a:p>
          <a:p>
            <a:pPr>
              <a:lnSpc>
                <a:spcPct val="150000"/>
              </a:lnSpc>
            </a:pPr>
            <a:endParaRPr lang="pl-PL" sz="2400" b="1" dirty="0" smtClean="0"/>
          </a:p>
          <a:p>
            <a:pPr>
              <a:lnSpc>
                <a:spcPct val="150000"/>
              </a:lnSpc>
            </a:pPr>
            <a:endParaRPr lang="pl-PL" sz="2400" b="1" dirty="0" smtClean="0"/>
          </a:p>
          <a:p>
            <a:endParaRPr lang="pl-PL" sz="2400" b="1" dirty="0" smtClean="0"/>
          </a:p>
          <a:p>
            <a:endParaRPr lang="pl-PL" sz="2400" b="1" dirty="0" smtClean="0"/>
          </a:p>
          <a:p>
            <a:endParaRPr lang="pl-PL" sz="2400" b="1" dirty="0" smtClean="0"/>
          </a:p>
          <a:p>
            <a:endParaRPr lang="pl-PL" sz="2400" b="1" dirty="0" smtClean="0"/>
          </a:p>
          <a:p>
            <a:pPr>
              <a:buNone/>
            </a:pPr>
            <a:r>
              <a:rPr lang="pl-PL" sz="2400" b="1" dirty="0" smtClean="0"/>
              <a:t>	</a:t>
            </a:r>
          </a:p>
        </p:txBody>
      </p:sp>
      <p:pic>
        <p:nvPicPr>
          <p:cNvPr id="16" name="Picture 3" descr="C:\Users\JZ\Pictures\Logos_various\57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39752" cy="1182062"/>
          </a:xfrm>
          <a:prstGeom prst="rect">
            <a:avLst/>
          </a:prstGeom>
          <a:noFill/>
        </p:spPr>
      </p:pic>
      <p:pic>
        <p:nvPicPr>
          <p:cNvPr id="17" name="Picture 4" descr="C:\Users\JZ\Pictures\Logos_various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0"/>
            <a:ext cx="2843808" cy="10424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ymbol zastępczy zawartości 7"/>
          <p:cNvSpPr>
            <a:spLocks noGrp="1"/>
          </p:cNvSpPr>
          <p:nvPr>
            <p:ph idx="1"/>
          </p:nvPr>
        </p:nvSpPr>
        <p:spPr>
          <a:xfrm>
            <a:off x="457200" y="1481328"/>
            <a:ext cx="8507288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800" b="1" dirty="0" smtClean="0"/>
              <a:t>	</a:t>
            </a:r>
            <a:r>
              <a:rPr lang="pl-PL" sz="3600" b="1" dirty="0" smtClean="0">
                <a:solidFill>
                  <a:schemeClr val="accent1"/>
                </a:solidFill>
              </a:rPr>
              <a:t>TEACHER EDUCATION STANDARDS</a:t>
            </a:r>
          </a:p>
          <a:p>
            <a:pPr>
              <a:lnSpc>
                <a:spcPct val="150000"/>
              </a:lnSpc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800" b="1" dirty="0" smtClean="0"/>
              <a:t>	</a:t>
            </a:r>
            <a:r>
              <a:rPr lang="pl-PL" sz="2800" b="1" dirty="0" err="1" smtClean="0"/>
              <a:t>are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formulated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in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the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new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regulation</a:t>
            </a:r>
            <a:r>
              <a:rPr lang="pl-PL" sz="2800" b="1" dirty="0" smtClean="0"/>
              <a:t> by </a:t>
            </a:r>
            <a:r>
              <a:rPr lang="pl-PL" sz="2800" b="1" dirty="0" err="1" smtClean="0"/>
              <a:t>Ministry</a:t>
            </a:r>
            <a:r>
              <a:rPr lang="pl-PL" sz="2800" b="1" dirty="0" smtClean="0"/>
              <a:t> of Science and </a:t>
            </a:r>
            <a:r>
              <a:rPr lang="pl-PL" sz="2800" b="1" dirty="0" err="1" smtClean="0"/>
              <a:t>Higher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Education</a:t>
            </a:r>
            <a:r>
              <a:rPr lang="pl-PL" sz="2800" b="1" dirty="0" smtClean="0"/>
              <a:t>        of 2012 on </a:t>
            </a:r>
            <a:r>
              <a:rPr lang="pl-PL" sz="2800" b="1" dirty="0" err="1" smtClean="0"/>
              <a:t>training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standards</a:t>
            </a:r>
            <a:r>
              <a:rPr lang="pl-PL" sz="2800" b="1" dirty="0" smtClean="0"/>
              <a:t> for </a:t>
            </a:r>
            <a:r>
              <a:rPr lang="pl-PL" sz="2800" b="1" dirty="0" err="1" smtClean="0"/>
              <a:t>the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teaching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profession</a:t>
            </a:r>
            <a:r>
              <a:rPr lang="pl-PL" sz="2800" b="1" dirty="0" smtClean="0"/>
              <a:t>.</a:t>
            </a: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sz="40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5332360" y="58772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l-PL" b="1" dirty="0"/>
          </a:p>
        </p:txBody>
      </p:sp>
      <p:sp>
        <p:nvSpPr>
          <p:cNvPr id="7" name="Prostokąt 6"/>
          <p:cNvSpPr/>
          <p:nvPr/>
        </p:nvSpPr>
        <p:spPr>
          <a:xfrm>
            <a:off x="571472" y="1214422"/>
            <a:ext cx="807249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800" dirty="0" smtClean="0">
                <a:latin typeface="Arial" pitchFamily="34" charset="0"/>
                <a:cs typeface="Arial" pitchFamily="34" charset="0"/>
              </a:rPr>
              <a:t>Project </a:t>
            </a:r>
            <a:r>
              <a:rPr lang="en-US" sz="800" dirty="0" smtClean="0">
                <a:latin typeface="Arial" pitchFamily="34" charset="0"/>
                <a:cs typeface="Arial" pitchFamily="34" charset="0"/>
              </a:rPr>
              <a:t>Bilingual education. MA in teaching English to young learners as a second and foreign language</a:t>
            </a:r>
            <a:r>
              <a:rPr lang="pl-PL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800" dirty="0">
                <a:latin typeface="Arial" pitchFamily="34" charset="0"/>
                <a:cs typeface="Arial" pitchFamily="34" charset="0"/>
              </a:rPr>
              <a:t>co-financed by the European Union under the European Social Fund</a:t>
            </a:r>
            <a:endParaRPr lang="pl-PL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467544" y="836712"/>
            <a:ext cx="7848872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pl-PL" b="1" dirty="0" smtClean="0"/>
          </a:p>
          <a:p>
            <a:pPr>
              <a:buNone/>
            </a:pPr>
            <a:r>
              <a:rPr lang="pl-PL" sz="1200" i="1" dirty="0" smtClean="0"/>
              <a:t>			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539552" y="1700808"/>
            <a:ext cx="82809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l-PL" sz="3600" b="1" dirty="0" smtClean="0">
              <a:solidFill>
                <a:schemeClr val="accent1"/>
              </a:solidFill>
            </a:endParaRPr>
          </a:p>
          <a:p>
            <a:pPr algn="ctr"/>
            <a:endParaRPr lang="pl-PL" sz="3600" b="1" dirty="0" smtClean="0"/>
          </a:p>
          <a:p>
            <a:pPr algn="ctr"/>
            <a:endParaRPr lang="pl-PL" sz="3600" b="1" dirty="0" smtClean="0">
              <a:solidFill>
                <a:schemeClr val="accent1"/>
              </a:solidFill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539552" y="2492896"/>
            <a:ext cx="8280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endParaRPr lang="pl-PL" sz="2400" b="1" dirty="0"/>
          </a:p>
        </p:txBody>
      </p:sp>
      <p:sp>
        <p:nvSpPr>
          <p:cNvPr id="15" name="Prostokąt 14"/>
          <p:cNvSpPr/>
          <p:nvPr/>
        </p:nvSpPr>
        <p:spPr>
          <a:xfrm>
            <a:off x="827584" y="2564904"/>
            <a:ext cx="6984776" cy="442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3000"/>
              </a:lnSpc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pl-PL" sz="2400" b="1" dirty="0" smtClean="0"/>
          </a:p>
        </p:txBody>
      </p:sp>
      <p:pic>
        <p:nvPicPr>
          <p:cNvPr id="14" name="Picture 3" descr="C:\Users\JZ\Pictures\Logos_various\57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39752" cy="1182062"/>
          </a:xfrm>
          <a:prstGeom prst="rect">
            <a:avLst/>
          </a:prstGeom>
          <a:noFill/>
        </p:spPr>
      </p:pic>
      <p:pic>
        <p:nvPicPr>
          <p:cNvPr id="16" name="Picture 4" descr="C:\Users\JZ\Pictures\Logos_various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0"/>
            <a:ext cx="2843808" cy="10424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ymbol zastępczy zawartości 13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1880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4100" b="1" dirty="0" smtClean="0">
                <a:solidFill>
                  <a:schemeClr val="accent1"/>
                </a:solidFill>
              </a:rPr>
              <a:t>			MAIN PROBLEMS</a:t>
            </a:r>
          </a:p>
          <a:p>
            <a:pPr>
              <a:buNone/>
            </a:pPr>
            <a:endParaRPr lang="pl-PL" sz="4100" b="1" dirty="0" smtClean="0">
              <a:solidFill>
                <a:schemeClr val="accent1"/>
              </a:solidFill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sz="40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5332360" y="58772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l-PL" b="1" dirty="0"/>
          </a:p>
        </p:txBody>
      </p:sp>
      <p:sp>
        <p:nvSpPr>
          <p:cNvPr id="7" name="Prostokąt 6"/>
          <p:cNvSpPr/>
          <p:nvPr/>
        </p:nvSpPr>
        <p:spPr>
          <a:xfrm>
            <a:off x="571472" y="1214422"/>
            <a:ext cx="807249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800" dirty="0" smtClean="0">
                <a:latin typeface="Arial" pitchFamily="34" charset="0"/>
                <a:cs typeface="Arial" pitchFamily="34" charset="0"/>
              </a:rPr>
              <a:t>Project </a:t>
            </a:r>
            <a:r>
              <a:rPr lang="en-US" sz="800" dirty="0" smtClean="0">
                <a:latin typeface="Arial" pitchFamily="34" charset="0"/>
                <a:cs typeface="Arial" pitchFamily="34" charset="0"/>
              </a:rPr>
              <a:t>Bilingual education. MA in teaching English to young learners as a second and foreign language</a:t>
            </a:r>
            <a:r>
              <a:rPr lang="pl-PL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800" dirty="0">
                <a:latin typeface="Arial" pitchFamily="34" charset="0"/>
                <a:cs typeface="Arial" pitchFamily="34" charset="0"/>
              </a:rPr>
              <a:t>co-financed by the European Union under the European Social Fund</a:t>
            </a:r>
            <a:endParaRPr lang="pl-PL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755576" y="2780928"/>
            <a:ext cx="7848872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pl-PL" b="1" dirty="0" smtClean="0"/>
          </a:p>
          <a:p>
            <a:pPr>
              <a:buNone/>
            </a:pPr>
            <a:r>
              <a:rPr lang="pl-PL" sz="1200" i="1" dirty="0" smtClean="0"/>
              <a:t>			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539552" y="1628800"/>
            <a:ext cx="82809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l-PL" sz="3600" b="1" dirty="0" smtClean="0">
              <a:solidFill>
                <a:schemeClr val="accent1"/>
              </a:solidFill>
            </a:endParaRPr>
          </a:p>
          <a:p>
            <a:pPr algn="ctr"/>
            <a:endParaRPr lang="pl-PL" sz="3600" b="1" dirty="0" smtClean="0"/>
          </a:p>
          <a:p>
            <a:pPr algn="ctr"/>
            <a:endParaRPr lang="pl-PL" sz="3600" b="1" dirty="0" smtClean="0">
              <a:solidFill>
                <a:schemeClr val="accent1"/>
              </a:solidFill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611560" y="2204864"/>
            <a:ext cx="82809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pl-PL" sz="2400" dirty="0" smtClean="0"/>
              <a:t> </a:t>
            </a:r>
            <a:r>
              <a:rPr lang="pl-PL" sz="2400" b="1" dirty="0" err="1" smtClean="0"/>
              <a:t>Rise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in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number</a:t>
            </a:r>
            <a:r>
              <a:rPr lang="pl-PL" sz="2400" b="1" dirty="0" smtClean="0"/>
              <a:t> of </a:t>
            </a:r>
            <a:r>
              <a:rPr lang="pl-PL" sz="2400" b="1" dirty="0" err="1" smtClean="0"/>
              <a:t>students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during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the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last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decade</a:t>
            </a:r>
            <a:endParaRPr lang="pl-PL" sz="2400" b="1" dirty="0" smtClean="0"/>
          </a:p>
          <a:p>
            <a:r>
              <a:rPr lang="pl-PL" sz="2400" b="1" dirty="0" smtClean="0"/>
              <a:t>( </a:t>
            </a:r>
            <a:r>
              <a:rPr lang="pl-PL" sz="2400" b="1" dirty="0" err="1" smtClean="0"/>
              <a:t>doubled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compared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with</a:t>
            </a:r>
            <a:r>
              <a:rPr lang="pl-PL" sz="2400" b="1" dirty="0" smtClean="0"/>
              <a:t> pre-1999)</a:t>
            </a:r>
          </a:p>
          <a:p>
            <a:endParaRPr lang="pl-PL" sz="2400" b="1" dirty="0" smtClean="0"/>
          </a:p>
          <a:p>
            <a:pPr>
              <a:buFont typeface="Wingdings" pitchFamily="2" charset="2"/>
              <a:buChar char="Ø"/>
            </a:pPr>
            <a:r>
              <a:rPr lang="pl-PL" sz="2400" b="1" dirty="0" smtClean="0"/>
              <a:t> New </a:t>
            </a:r>
            <a:r>
              <a:rPr lang="pl-PL" sz="2400" b="1" dirty="0" err="1" smtClean="0"/>
              <a:t>phenomenon</a:t>
            </a:r>
            <a:r>
              <a:rPr lang="pl-PL" sz="2400" b="1" dirty="0" smtClean="0"/>
              <a:t> – </a:t>
            </a:r>
            <a:r>
              <a:rPr lang="pl-PL" sz="2400" b="1" dirty="0" err="1" smtClean="0"/>
              <a:t>wider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access</a:t>
            </a:r>
            <a:r>
              <a:rPr lang="pl-PL" sz="2400" b="1" dirty="0" smtClean="0"/>
              <a:t> but </a:t>
            </a:r>
            <a:r>
              <a:rPr lang="pl-PL" sz="2400" b="1" dirty="0" err="1" smtClean="0"/>
              <a:t>lower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quality</a:t>
            </a:r>
            <a:endParaRPr lang="pl-PL" sz="2400" b="1" dirty="0" smtClean="0"/>
          </a:p>
          <a:p>
            <a:endParaRPr lang="pl-PL" sz="2400" b="1" dirty="0" smtClean="0"/>
          </a:p>
          <a:p>
            <a:r>
              <a:rPr lang="pl-PL" sz="2400" b="1" dirty="0" err="1" smtClean="0"/>
              <a:t>Unexpected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results</a:t>
            </a:r>
            <a:r>
              <a:rPr lang="pl-PL" sz="2400" b="1" dirty="0" smtClean="0"/>
              <a:t>:</a:t>
            </a:r>
          </a:p>
          <a:p>
            <a:r>
              <a:rPr lang="pl-PL" sz="2400" b="1" dirty="0" smtClean="0"/>
              <a:t> </a:t>
            </a:r>
          </a:p>
          <a:p>
            <a:pPr>
              <a:buNone/>
            </a:pPr>
            <a:r>
              <a:rPr lang="pl-PL" sz="2400" b="1" dirty="0" smtClean="0"/>
              <a:t>– </a:t>
            </a:r>
            <a:r>
              <a:rPr lang="pl-PL" sz="2400" b="1" dirty="0" err="1" smtClean="0"/>
              <a:t>devaluation</a:t>
            </a:r>
            <a:r>
              <a:rPr lang="pl-PL" sz="2400" b="1" dirty="0" smtClean="0"/>
              <a:t> of </a:t>
            </a:r>
            <a:r>
              <a:rPr lang="pl-PL" sz="2400" b="1" dirty="0" err="1" smtClean="0"/>
              <a:t>higher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education</a:t>
            </a:r>
            <a:endParaRPr lang="pl-PL" sz="2400" b="1" dirty="0" smtClean="0"/>
          </a:p>
          <a:p>
            <a:pPr>
              <a:buNone/>
            </a:pPr>
            <a:endParaRPr lang="pl-PL" sz="2400" b="1" dirty="0" smtClean="0"/>
          </a:p>
          <a:p>
            <a:pPr>
              <a:buNone/>
            </a:pPr>
            <a:r>
              <a:rPr lang="pl-PL" sz="2400" b="1" dirty="0" smtClean="0"/>
              <a:t>- </a:t>
            </a:r>
            <a:r>
              <a:rPr lang="pl-PL" sz="2400" b="1" dirty="0" err="1" smtClean="0"/>
              <a:t>difficulty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in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finding</a:t>
            </a:r>
            <a:r>
              <a:rPr lang="pl-PL" sz="2400" b="1" dirty="0" smtClean="0"/>
              <a:t> a </a:t>
            </a:r>
            <a:r>
              <a:rPr lang="pl-PL" sz="2400" b="1" dirty="0" err="1" smtClean="0"/>
              <a:t>job</a:t>
            </a:r>
            <a:r>
              <a:rPr lang="pl-PL" sz="2400" b="1" dirty="0" smtClean="0"/>
              <a:t> for </a:t>
            </a:r>
            <a:r>
              <a:rPr lang="pl-PL" sz="2400" b="1" dirty="0" err="1" smtClean="0"/>
              <a:t>graduates</a:t>
            </a:r>
            <a:endParaRPr lang="pl-PL" sz="2400" b="1" dirty="0" smtClean="0"/>
          </a:p>
        </p:txBody>
      </p:sp>
      <p:sp>
        <p:nvSpPr>
          <p:cNvPr id="15" name="Prostokąt 14"/>
          <p:cNvSpPr/>
          <p:nvPr/>
        </p:nvSpPr>
        <p:spPr>
          <a:xfrm>
            <a:off x="827584" y="2564904"/>
            <a:ext cx="6984776" cy="442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3000"/>
              </a:lnSpc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pl-PL" sz="2400" b="1" dirty="0" smtClean="0"/>
          </a:p>
        </p:txBody>
      </p:sp>
      <p:pic>
        <p:nvPicPr>
          <p:cNvPr id="16" name="Picture 3" descr="C:\Users\JZ\Pictures\Logos_various\57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39752" cy="1182062"/>
          </a:xfrm>
          <a:prstGeom prst="rect">
            <a:avLst/>
          </a:prstGeom>
          <a:noFill/>
        </p:spPr>
      </p:pic>
      <p:pic>
        <p:nvPicPr>
          <p:cNvPr id="17" name="Picture 4" descr="C:\Users\JZ\Pictures\Logos_various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0"/>
            <a:ext cx="2843808" cy="10424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b="1" dirty="0" err="1" smtClean="0"/>
              <a:t>The</a:t>
            </a:r>
            <a:r>
              <a:rPr lang="pl-PL" b="1" dirty="0" smtClean="0"/>
              <a:t> </a:t>
            </a:r>
            <a:r>
              <a:rPr lang="pl-PL" b="1" dirty="0" err="1" smtClean="0"/>
              <a:t>new</a:t>
            </a:r>
            <a:r>
              <a:rPr lang="pl-PL" b="1" dirty="0" smtClean="0"/>
              <a:t> trend to </a:t>
            </a:r>
            <a:r>
              <a:rPr lang="pl-PL" b="1" dirty="0" err="1" smtClean="0"/>
              <a:t>increase</a:t>
            </a:r>
            <a:r>
              <a:rPr lang="pl-PL" b="1" dirty="0" smtClean="0"/>
              <a:t> </a:t>
            </a:r>
            <a:r>
              <a:rPr lang="pl-PL" b="1" dirty="0" err="1" smtClean="0"/>
              <a:t>the</a:t>
            </a:r>
            <a:r>
              <a:rPr lang="pl-PL" b="1" dirty="0" smtClean="0"/>
              <a:t> role of </a:t>
            </a:r>
            <a:r>
              <a:rPr lang="pl-PL" b="1" dirty="0" err="1" smtClean="0"/>
              <a:t>practical</a:t>
            </a:r>
            <a:r>
              <a:rPr lang="pl-PL" b="1" dirty="0" smtClean="0"/>
              <a:t> </a:t>
            </a:r>
            <a:r>
              <a:rPr lang="pl-PL" b="1" dirty="0" err="1" smtClean="0"/>
              <a:t>training</a:t>
            </a:r>
            <a:endParaRPr lang="pl-PL" b="1" dirty="0" smtClean="0"/>
          </a:p>
          <a:p>
            <a:pPr>
              <a:buNone/>
            </a:pPr>
            <a:endParaRPr lang="pl-PL" b="1" dirty="0" smtClean="0"/>
          </a:p>
          <a:p>
            <a:r>
              <a:rPr lang="pl-PL" b="1" dirty="0" err="1" smtClean="0"/>
              <a:t>Closer</a:t>
            </a:r>
            <a:r>
              <a:rPr lang="pl-PL" b="1" dirty="0" smtClean="0"/>
              <a:t> link </a:t>
            </a:r>
            <a:r>
              <a:rPr lang="pl-PL" b="1" dirty="0" err="1" smtClean="0"/>
              <a:t>between</a:t>
            </a:r>
            <a:r>
              <a:rPr lang="pl-PL" b="1" dirty="0" smtClean="0"/>
              <a:t> </a:t>
            </a:r>
            <a:r>
              <a:rPr lang="pl-PL" b="1" dirty="0" err="1" smtClean="0"/>
              <a:t>university</a:t>
            </a:r>
            <a:r>
              <a:rPr lang="pl-PL" b="1" dirty="0" smtClean="0"/>
              <a:t> and </a:t>
            </a:r>
            <a:r>
              <a:rPr lang="pl-PL" b="1" dirty="0" err="1" smtClean="0"/>
              <a:t>school</a:t>
            </a:r>
            <a:r>
              <a:rPr lang="pl-PL" b="1" dirty="0" smtClean="0"/>
              <a:t>,</a:t>
            </a:r>
          </a:p>
          <a:p>
            <a:pPr>
              <a:buNone/>
            </a:pPr>
            <a:endParaRPr lang="pl-PL" b="1" dirty="0" smtClean="0"/>
          </a:p>
          <a:p>
            <a:r>
              <a:rPr lang="pl-PL" b="1" dirty="0" err="1" smtClean="0"/>
              <a:t>Stronger</a:t>
            </a:r>
            <a:r>
              <a:rPr lang="pl-PL" b="1" dirty="0" smtClean="0"/>
              <a:t> </a:t>
            </a:r>
            <a:r>
              <a:rPr lang="pl-PL" b="1" dirty="0" err="1" smtClean="0"/>
              <a:t>tie</a:t>
            </a:r>
            <a:r>
              <a:rPr lang="pl-PL" b="1" dirty="0" smtClean="0"/>
              <a:t> </a:t>
            </a:r>
            <a:r>
              <a:rPr lang="pl-PL" b="1" dirty="0" err="1" smtClean="0"/>
              <a:t>with</a:t>
            </a:r>
            <a:r>
              <a:rPr lang="pl-PL" b="1" dirty="0" smtClean="0"/>
              <a:t> </a:t>
            </a:r>
            <a:r>
              <a:rPr lang="pl-PL" b="1" dirty="0" err="1" smtClean="0"/>
              <a:t>school</a:t>
            </a:r>
            <a:r>
              <a:rPr lang="pl-PL" b="1" dirty="0" smtClean="0"/>
              <a:t> </a:t>
            </a:r>
            <a:r>
              <a:rPr lang="pl-PL" b="1" dirty="0" err="1" smtClean="0"/>
              <a:t>teachers</a:t>
            </a:r>
            <a:r>
              <a:rPr lang="pl-PL" b="1" dirty="0" smtClean="0"/>
              <a:t> as </a:t>
            </a:r>
            <a:r>
              <a:rPr lang="pl-PL" b="1" dirty="0" err="1" smtClean="0"/>
              <a:t>tutors</a:t>
            </a:r>
            <a:r>
              <a:rPr lang="pl-PL" b="1" dirty="0" smtClean="0"/>
              <a:t> of </a:t>
            </a:r>
            <a:r>
              <a:rPr lang="pl-PL" b="1" dirty="0" err="1" smtClean="0"/>
              <a:t>students</a:t>
            </a:r>
            <a:endParaRPr lang="pl-PL" b="1" dirty="0" smtClean="0"/>
          </a:p>
          <a:p>
            <a:endParaRPr lang="pl-PL" b="1" dirty="0" smtClean="0"/>
          </a:p>
          <a:p>
            <a:r>
              <a:rPr lang="pl-PL" b="1" dirty="0" err="1" smtClean="0"/>
              <a:t>Emphasis</a:t>
            </a:r>
            <a:r>
              <a:rPr lang="pl-PL" b="1" dirty="0" smtClean="0"/>
              <a:t> </a:t>
            </a:r>
            <a:r>
              <a:rPr lang="pl-PL" b="1" dirty="0" err="1" smtClean="0"/>
              <a:t>put</a:t>
            </a:r>
            <a:r>
              <a:rPr lang="pl-PL" b="1" dirty="0" smtClean="0"/>
              <a:t> on team </a:t>
            </a:r>
            <a:r>
              <a:rPr lang="pl-PL" b="1" dirty="0" err="1" smtClean="0"/>
              <a:t>work</a:t>
            </a:r>
            <a:r>
              <a:rPr lang="pl-PL" b="1" dirty="0" smtClean="0"/>
              <a:t> and </a:t>
            </a:r>
            <a:r>
              <a:rPr lang="pl-PL" b="1" dirty="0" err="1" smtClean="0"/>
              <a:t>cooperation</a:t>
            </a:r>
            <a:r>
              <a:rPr lang="pl-PL" b="1" dirty="0" smtClean="0"/>
              <a:t> </a:t>
            </a:r>
            <a:r>
              <a:rPr lang="pl-PL" b="1" dirty="0" err="1" smtClean="0"/>
              <a:t>between</a:t>
            </a:r>
            <a:r>
              <a:rPr lang="pl-PL" b="1" dirty="0" smtClean="0"/>
              <a:t> </a:t>
            </a:r>
            <a:r>
              <a:rPr lang="pl-PL" b="1" dirty="0" err="1" smtClean="0"/>
              <a:t>teachers</a:t>
            </a:r>
            <a:r>
              <a:rPr lang="pl-PL" b="1" dirty="0" smtClean="0"/>
              <a:t>, </a:t>
            </a:r>
            <a:r>
              <a:rPr lang="pl-PL" b="1" dirty="0" err="1" smtClean="0"/>
              <a:t>pupils</a:t>
            </a:r>
            <a:r>
              <a:rPr lang="pl-PL" b="1" dirty="0" smtClean="0"/>
              <a:t>, </a:t>
            </a:r>
            <a:r>
              <a:rPr lang="pl-PL" b="1" dirty="0" err="1" smtClean="0"/>
              <a:t>parents</a:t>
            </a:r>
            <a:r>
              <a:rPr lang="pl-PL" b="1" dirty="0" smtClean="0"/>
              <a:t>, </a:t>
            </a:r>
            <a:r>
              <a:rPr lang="pl-PL" b="1" dirty="0" err="1" smtClean="0"/>
              <a:t>local</a:t>
            </a:r>
            <a:r>
              <a:rPr lang="pl-PL" b="1" dirty="0" smtClean="0"/>
              <a:t> community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dirty="0" err="1" smtClean="0">
                <a:solidFill>
                  <a:schemeClr val="accent1"/>
                </a:solidFill>
              </a:rPr>
              <a:t>Theory</a:t>
            </a:r>
            <a:r>
              <a:rPr lang="pl-PL" dirty="0" smtClean="0">
                <a:solidFill>
                  <a:schemeClr val="accent1"/>
                </a:solidFill>
              </a:rPr>
              <a:t> and </a:t>
            </a:r>
            <a:r>
              <a:rPr lang="pl-PL" dirty="0" err="1" smtClean="0">
                <a:solidFill>
                  <a:schemeClr val="accent1"/>
                </a:solidFill>
              </a:rPr>
              <a:t>practice</a:t>
            </a:r>
            <a:r>
              <a:rPr lang="pl-PL" dirty="0" smtClean="0">
                <a:solidFill>
                  <a:schemeClr val="accent1"/>
                </a:solidFill>
              </a:rPr>
              <a:t> </a:t>
            </a:r>
            <a:r>
              <a:rPr lang="pl-PL" dirty="0" err="1" smtClean="0">
                <a:solidFill>
                  <a:schemeClr val="accent1"/>
                </a:solidFill>
              </a:rPr>
              <a:t>in</a:t>
            </a:r>
            <a:r>
              <a:rPr lang="pl-PL" dirty="0" smtClean="0">
                <a:solidFill>
                  <a:schemeClr val="accent1"/>
                </a:solidFill>
              </a:rPr>
              <a:t> </a:t>
            </a:r>
            <a:r>
              <a:rPr lang="pl-PL" dirty="0" err="1" smtClean="0">
                <a:solidFill>
                  <a:schemeClr val="accent1"/>
                </a:solidFill>
              </a:rPr>
              <a:t>teacher</a:t>
            </a:r>
            <a:r>
              <a:rPr lang="pl-PL" dirty="0" smtClean="0">
                <a:solidFill>
                  <a:schemeClr val="accent1"/>
                </a:solidFill>
              </a:rPr>
              <a:t> </a:t>
            </a:r>
            <a:r>
              <a:rPr lang="pl-PL" dirty="0" err="1" smtClean="0">
                <a:solidFill>
                  <a:schemeClr val="accent1"/>
                </a:solidFill>
              </a:rPr>
              <a:t>education</a:t>
            </a:r>
            <a:endParaRPr lang="pl-PL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ymbol zastępczy zawartości 1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pl-PL" b="1" dirty="0" err="1" smtClean="0">
                <a:solidFill>
                  <a:schemeClr val="accent2"/>
                </a:solidFill>
              </a:rPr>
              <a:t>Career</a:t>
            </a:r>
            <a:r>
              <a:rPr lang="pl-PL" b="1" dirty="0" smtClean="0">
                <a:solidFill>
                  <a:schemeClr val="accent2"/>
                </a:solidFill>
              </a:rPr>
              <a:t> </a:t>
            </a:r>
            <a:r>
              <a:rPr lang="pl-PL" b="1" dirty="0" err="1" smtClean="0">
                <a:solidFill>
                  <a:schemeClr val="accent2"/>
                </a:solidFill>
              </a:rPr>
              <a:t>path</a:t>
            </a:r>
            <a:endParaRPr lang="pl-PL" b="1" dirty="0" smtClean="0">
              <a:solidFill>
                <a:schemeClr val="accent2"/>
              </a:solidFill>
            </a:endParaRPr>
          </a:p>
          <a:p>
            <a:pPr algn="ctr">
              <a:buNone/>
            </a:pPr>
            <a:endParaRPr lang="pl-PL" b="1" dirty="0" smtClean="0">
              <a:solidFill>
                <a:schemeClr val="accent2"/>
              </a:solidFill>
            </a:endParaRPr>
          </a:p>
          <a:p>
            <a:pPr>
              <a:buNone/>
            </a:pPr>
            <a:r>
              <a:rPr lang="pl-PL" b="1" dirty="0" smtClean="0">
                <a:solidFill>
                  <a:schemeClr val="accent1"/>
                </a:solidFill>
              </a:rPr>
              <a:t>	</a:t>
            </a:r>
            <a:r>
              <a:rPr lang="pl-PL" b="1" dirty="0" err="1" smtClean="0">
                <a:solidFill>
                  <a:schemeClr val="accent1"/>
                </a:solidFill>
              </a:rPr>
              <a:t>Pursuant</a:t>
            </a:r>
            <a:r>
              <a:rPr lang="pl-PL" b="1" dirty="0" smtClean="0">
                <a:solidFill>
                  <a:schemeClr val="accent1"/>
                </a:solidFill>
              </a:rPr>
              <a:t> to </a:t>
            </a:r>
            <a:r>
              <a:rPr lang="pl-PL" b="1" dirty="0" err="1" smtClean="0">
                <a:solidFill>
                  <a:schemeClr val="accent1"/>
                </a:solidFill>
              </a:rPr>
              <a:t>the</a:t>
            </a:r>
            <a:r>
              <a:rPr lang="pl-PL" b="1" dirty="0" smtClean="0">
                <a:solidFill>
                  <a:schemeClr val="accent1"/>
                </a:solidFill>
              </a:rPr>
              <a:t> </a:t>
            </a:r>
            <a:r>
              <a:rPr lang="pl-PL" b="1" dirty="0" err="1" smtClean="0">
                <a:solidFill>
                  <a:schemeClr val="accent1"/>
                </a:solidFill>
              </a:rPr>
              <a:t>Teachers</a:t>
            </a:r>
            <a:r>
              <a:rPr lang="pl-PL" b="1" dirty="0" smtClean="0">
                <a:solidFill>
                  <a:schemeClr val="accent1"/>
                </a:solidFill>
              </a:rPr>
              <a:t>’ Charter </a:t>
            </a:r>
            <a:r>
              <a:rPr lang="pl-PL" b="1" dirty="0" err="1" smtClean="0">
                <a:solidFill>
                  <a:schemeClr val="accent1"/>
                </a:solidFill>
              </a:rPr>
              <a:t>teachers</a:t>
            </a:r>
            <a:r>
              <a:rPr lang="pl-PL" b="1" dirty="0" smtClean="0">
                <a:solidFill>
                  <a:schemeClr val="accent1"/>
                </a:solidFill>
              </a:rPr>
              <a:t> </a:t>
            </a:r>
            <a:r>
              <a:rPr lang="pl-PL" b="1" dirty="0" err="1" smtClean="0">
                <a:solidFill>
                  <a:schemeClr val="accent1"/>
                </a:solidFill>
              </a:rPr>
              <a:t>can</a:t>
            </a:r>
            <a:r>
              <a:rPr lang="pl-PL" b="1" dirty="0" smtClean="0">
                <a:solidFill>
                  <a:schemeClr val="accent1"/>
                </a:solidFill>
              </a:rPr>
              <a:t> </a:t>
            </a:r>
            <a:r>
              <a:rPr lang="pl-PL" b="1" dirty="0" err="1" smtClean="0">
                <a:solidFill>
                  <a:schemeClr val="accent1"/>
                </a:solidFill>
              </a:rPr>
              <a:t>obtain</a:t>
            </a:r>
            <a:r>
              <a:rPr lang="pl-PL" b="1" dirty="0" smtClean="0">
                <a:solidFill>
                  <a:schemeClr val="accent1"/>
                </a:solidFill>
              </a:rPr>
              <a:t> </a:t>
            </a:r>
            <a:r>
              <a:rPr lang="pl-PL" b="1" dirty="0" err="1" smtClean="0">
                <a:solidFill>
                  <a:schemeClr val="accent1"/>
                </a:solidFill>
              </a:rPr>
              <a:t>the</a:t>
            </a:r>
            <a:r>
              <a:rPr lang="pl-PL" b="1" dirty="0" smtClean="0">
                <a:solidFill>
                  <a:schemeClr val="accent1"/>
                </a:solidFill>
              </a:rPr>
              <a:t> </a:t>
            </a:r>
            <a:r>
              <a:rPr lang="pl-PL" b="1" dirty="0" err="1" smtClean="0">
                <a:solidFill>
                  <a:schemeClr val="accent1"/>
                </a:solidFill>
              </a:rPr>
              <a:t>following</a:t>
            </a:r>
            <a:r>
              <a:rPr lang="pl-PL" b="1" dirty="0" smtClean="0">
                <a:solidFill>
                  <a:schemeClr val="accent1"/>
                </a:solidFill>
              </a:rPr>
              <a:t> </a:t>
            </a:r>
            <a:r>
              <a:rPr lang="pl-PL" b="1" dirty="0" err="1" smtClean="0">
                <a:solidFill>
                  <a:schemeClr val="accent1"/>
                </a:solidFill>
              </a:rPr>
              <a:t>professional</a:t>
            </a:r>
            <a:r>
              <a:rPr lang="pl-PL" b="1" dirty="0" smtClean="0">
                <a:solidFill>
                  <a:schemeClr val="accent1"/>
                </a:solidFill>
              </a:rPr>
              <a:t> </a:t>
            </a:r>
            <a:r>
              <a:rPr lang="pl-PL" b="1" dirty="0" err="1" smtClean="0">
                <a:solidFill>
                  <a:schemeClr val="accent1"/>
                </a:solidFill>
              </a:rPr>
              <a:t>promotion</a:t>
            </a:r>
            <a:r>
              <a:rPr lang="pl-PL" b="1" dirty="0" smtClean="0">
                <a:solidFill>
                  <a:schemeClr val="accent1"/>
                </a:solidFill>
              </a:rPr>
              <a:t> </a:t>
            </a:r>
            <a:r>
              <a:rPr lang="pl-PL" b="1" dirty="0" err="1" smtClean="0">
                <a:solidFill>
                  <a:schemeClr val="accent1"/>
                </a:solidFill>
              </a:rPr>
              <a:t>grades</a:t>
            </a:r>
            <a:r>
              <a:rPr lang="pl-PL" b="1" dirty="0" smtClean="0">
                <a:solidFill>
                  <a:schemeClr val="accent1"/>
                </a:solidFill>
              </a:rPr>
              <a:t>:</a:t>
            </a:r>
          </a:p>
          <a:p>
            <a:pPr>
              <a:buNone/>
            </a:pPr>
            <a:endParaRPr lang="pl-PL" b="1" dirty="0" smtClean="0">
              <a:solidFill>
                <a:schemeClr val="accent1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pl-PL" b="1" dirty="0" smtClean="0"/>
              <a:t> a </a:t>
            </a:r>
            <a:r>
              <a:rPr lang="pl-PL" b="1" dirty="0" err="1" smtClean="0"/>
              <a:t>trainee</a:t>
            </a:r>
            <a:r>
              <a:rPr lang="pl-PL" b="1" dirty="0" smtClean="0"/>
              <a:t> </a:t>
            </a:r>
            <a:r>
              <a:rPr lang="pl-PL" b="1" dirty="0" err="1" smtClean="0"/>
              <a:t>teacher</a:t>
            </a:r>
            <a:endParaRPr lang="pl-PL" b="1" dirty="0" smtClean="0"/>
          </a:p>
          <a:p>
            <a:pPr>
              <a:buFont typeface="Wingdings" pitchFamily="2" charset="2"/>
              <a:buChar char="q"/>
            </a:pPr>
            <a:r>
              <a:rPr lang="pl-PL" b="1" dirty="0" smtClean="0"/>
              <a:t> a </a:t>
            </a:r>
            <a:r>
              <a:rPr lang="pl-PL" b="1" dirty="0" err="1" smtClean="0"/>
              <a:t>contract</a:t>
            </a:r>
            <a:r>
              <a:rPr lang="pl-PL" b="1" dirty="0" smtClean="0"/>
              <a:t> </a:t>
            </a:r>
            <a:r>
              <a:rPr lang="pl-PL" b="1" dirty="0" err="1" smtClean="0"/>
              <a:t>teacher</a:t>
            </a:r>
            <a:endParaRPr lang="pl-PL" b="1" dirty="0" smtClean="0"/>
          </a:p>
          <a:p>
            <a:pPr>
              <a:buFont typeface="Wingdings" pitchFamily="2" charset="2"/>
              <a:buChar char="q"/>
            </a:pPr>
            <a:r>
              <a:rPr lang="pl-PL" b="1" dirty="0" smtClean="0"/>
              <a:t> an </a:t>
            </a:r>
            <a:r>
              <a:rPr lang="pl-PL" b="1" dirty="0" err="1" smtClean="0"/>
              <a:t>appointed</a:t>
            </a:r>
            <a:r>
              <a:rPr lang="pl-PL" b="1" dirty="0" smtClean="0"/>
              <a:t> </a:t>
            </a:r>
            <a:r>
              <a:rPr lang="pl-PL" b="1" dirty="0" err="1" smtClean="0"/>
              <a:t>teacher</a:t>
            </a:r>
            <a:endParaRPr lang="pl-PL" b="1" dirty="0" smtClean="0"/>
          </a:p>
          <a:p>
            <a:pPr>
              <a:buFont typeface="Wingdings" pitchFamily="2" charset="2"/>
              <a:buChar char="q"/>
            </a:pPr>
            <a:r>
              <a:rPr lang="pl-PL" b="1" dirty="0" smtClean="0"/>
              <a:t> a chartered </a:t>
            </a:r>
            <a:r>
              <a:rPr lang="pl-PL" b="1" dirty="0" err="1" smtClean="0"/>
              <a:t>teacher</a:t>
            </a:r>
            <a:endParaRPr lang="pl-PL" b="1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sz="40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5332360" y="58772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l-PL" b="1" dirty="0"/>
          </a:p>
        </p:txBody>
      </p:sp>
      <p:sp>
        <p:nvSpPr>
          <p:cNvPr id="7" name="Prostokąt 6"/>
          <p:cNvSpPr/>
          <p:nvPr/>
        </p:nvSpPr>
        <p:spPr>
          <a:xfrm>
            <a:off x="571472" y="1214422"/>
            <a:ext cx="807249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800" dirty="0" smtClean="0">
                <a:latin typeface="Arial" pitchFamily="34" charset="0"/>
                <a:cs typeface="Arial" pitchFamily="34" charset="0"/>
              </a:rPr>
              <a:t>Project </a:t>
            </a:r>
            <a:r>
              <a:rPr lang="en-US" sz="800" dirty="0" smtClean="0">
                <a:latin typeface="Arial" pitchFamily="34" charset="0"/>
                <a:cs typeface="Arial" pitchFamily="34" charset="0"/>
              </a:rPr>
              <a:t>Bilingual education. MA in teaching English to young learners as a second and foreign language</a:t>
            </a:r>
            <a:r>
              <a:rPr lang="pl-PL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800" dirty="0">
                <a:latin typeface="Arial" pitchFamily="34" charset="0"/>
                <a:cs typeface="Arial" pitchFamily="34" charset="0"/>
              </a:rPr>
              <a:t>co-financed by the European Union under the European Social Fund</a:t>
            </a:r>
            <a:endParaRPr lang="pl-PL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755576" y="2780928"/>
            <a:ext cx="7848872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pl-PL" b="1" dirty="0" smtClean="0"/>
          </a:p>
          <a:p>
            <a:pPr>
              <a:buNone/>
            </a:pPr>
            <a:r>
              <a:rPr lang="pl-PL" sz="1200" i="1" dirty="0" smtClean="0"/>
              <a:t>			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539552" y="1700808"/>
            <a:ext cx="82809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l-PL" sz="3600" b="1" dirty="0" smtClean="0">
              <a:solidFill>
                <a:schemeClr val="accent1"/>
              </a:solidFill>
            </a:endParaRPr>
          </a:p>
          <a:p>
            <a:pPr algn="ctr"/>
            <a:endParaRPr lang="pl-PL" sz="3600" b="1" dirty="0" smtClean="0"/>
          </a:p>
          <a:p>
            <a:pPr algn="ctr"/>
            <a:endParaRPr lang="pl-PL" sz="3600" b="1" dirty="0" smtClean="0">
              <a:solidFill>
                <a:schemeClr val="accent1"/>
              </a:solidFill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539552" y="2492896"/>
            <a:ext cx="8280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endParaRPr lang="pl-PL" sz="2400" b="1" dirty="0"/>
          </a:p>
        </p:txBody>
      </p:sp>
      <p:sp>
        <p:nvSpPr>
          <p:cNvPr id="15" name="Prostokąt 14"/>
          <p:cNvSpPr/>
          <p:nvPr/>
        </p:nvSpPr>
        <p:spPr>
          <a:xfrm>
            <a:off x="827584" y="2564904"/>
            <a:ext cx="6984776" cy="442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3000"/>
              </a:lnSpc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pl-PL" sz="2400" b="1" dirty="0" smtClean="0"/>
          </a:p>
        </p:txBody>
      </p:sp>
      <p:pic>
        <p:nvPicPr>
          <p:cNvPr id="16" name="Picture 3" descr="C:\Users\JZ\Pictures\Logos_various\57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39752" cy="1182062"/>
          </a:xfrm>
          <a:prstGeom prst="rect">
            <a:avLst/>
          </a:prstGeom>
          <a:noFill/>
        </p:spPr>
      </p:pic>
      <p:pic>
        <p:nvPicPr>
          <p:cNvPr id="17" name="Picture 4" descr="C:\Users\JZ\Pictures\Logos_various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0"/>
            <a:ext cx="2843808" cy="10424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ymbol zastępczy zawartości 13"/>
          <p:cNvSpPr>
            <a:spLocks noGrp="1"/>
          </p:cNvSpPr>
          <p:nvPr>
            <p:ph idx="1"/>
          </p:nvPr>
        </p:nvSpPr>
        <p:spPr>
          <a:xfrm>
            <a:off x="467544" y="1481328"/>
            <a:ext cx="8229600" cy="518803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4100" b="1" dirty="0" smtClean="0">
                <a:solidFill>
                  <a:schemeClr val="accent1"/>
                </a:solidFill>
              </a:rPr>
              <a:t>	 </a:t>
            </a:r>
            <a:r>
              <a:rPr lang="pl-PL" sz="3600" b="1" dirty="0" err="1" smtClean="0">
                <a:solidFill>
                  <a:schemeClr val="accent1"/>
                </a:solidFill>
              </a:rPr>
              <a:t>Teaching</a:t>
            </a:r>
            <a:r>
              <a:rPr lang="pl-PL" sz="3600" b="1" dirty="0" smtClean="0">
                <a:solidFill>
                  <a:schemeClr val="accent1"/>
                </a:solidFill>
              </a:rPr>
              <a:t> </a:t>
            </a:r>
            <a:r>
              <a:rPr lang="pl-PL" sz="3600" b="1" dirty="0" err="1" smtClean="0">
                <a:solidFill>
                  <a:schemeClr val="accent1"/>
                </a:solidFill>
              </a:rPr>
              <a:t>profession</a:t>
            </a:r>
            <a:r>
              <a:rPr lang="pl-PL" sz="3600" b="1" dirty="0" smtClean="0">
                <a:solidFill>
                  <a:schemeClr val="accent1"/>
                </a:solidFill>
              </a:rPr>
              <a:t> –</a:t>
            </a:r>
            <a:r>
              <a:rPr lang="pl-PL" sz="3600" b="1" dirty="0" err="1" smtClean="0">
                <a:solidFill>
                  <a:schemeClr val="accent1"/>
                </a:solidFill>
              </a:rPr>
              <a:t>challenges</a:t>
            </a:r>
            <a:endParaRPr lang="pl-PL" sz="3600" b="1" dirty="0" smtClean="0">
              <a:solidFill>
                <a:schemeClr val="accent1"/>
              </a:solidFill>
            </a:endParaRPr>
          </a:p>
          <a:p>
            <a:pPr>
              <a:buNone/>
            </a:pPr>
            <a:endParaRPr lang="pl-PL" sz="4100" b="1" dirty="0" smtClean="0">
              <a:solidFill>
                <a:schemeClr val="accent1"/>
              </a:solidFill>
            </a:endParaRPr>
          </a:p>
          <a:p>
            <a:pPr>
              <a:buNone/>
            </a:pPr>
            <a:endParaRPr lang="pl-PL" sz="4100" b="1" dirty="0" smtClean="0">
              <a:solidFill>
                <a:schemeClr val="accent1"/>
              </a:solidFill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sz="40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5332360" y="58772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l-PL" b="1" dirty="0"/>
          </a:p>
        </p:txBody>
      </p:sp>
      <p:sp>
        <p:nvSpPr>
          <p:cNvPr id="7" name="Prostokąt 6"/>
          <p:cNvSpPr/>
          <p:nvPr/>
        </p:nvSpPr>
        <p:spPr>
          <a:xfrm>
            <a:off x="539552" y="1124744"/>
            <a:ext cx="807249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800" dirty="0" smtClean="0">
                <a:latin typeface="Arial" pitchFamily="34" charset="0"/>
                <a:cs typeface="Arial" pitchFamily="34" charset="0"/>
              </a:rPr>
              <a:t>Project </a:t>
            </a:r>
            <a:r>
              <a:rPr lang="en-US" sz="800" dirty="0" smtClean="0">
                <a:latin typeface="Arial" pitchFamily="34" charset="0"/>
                <a:cs typeface="Arial" pitchFamily="34" charset="0"/>
              </a:rPr>
              <a:t>Bilingual education. MA in teaching English to young learners as a second and foreign language</a:t>
            </a:r>
            <a:r>
              <a:rPr lang="pl-PL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800" dirty="0">
                <a:latin typeface="Arial" pitchFamily="34" charset="0"/>
                <a:cs typeface="Arial" pitchFamily="34" charset="0"/>
              </a:rPr>
              <a:t>co-financed by the European Union under the European Social Fund</a:t>
            </a:r>
            <a:endParaRPr lang="pl-PL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683568" y="2348880"/>
            <a:ext cx="7848872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pl-PL" b="1" dirty="0" smtClean="0"/>
          </a:p>
          <a:p>
            <a:pPr>
              <a:buNone/>
            </a:pPr>
            <a:r>
              <a:rPr lang="pl-PL" sz="1200" i="1" dirty="0" smtClean="0"/>
              <a:t>			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539552" y="1628800"/>
            <a:ext cx="82809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l-PL" sz="3600" b="1" dirty="0" smtClean="0">
              <a:solidFill>
                <a:schemeClr val="accent1"/>
              </a:solidFill>
            </a:endParaRPr>
          </a:p>
          <a:p>
            <a:pPr algn="ctr"/>
            <a:endParaRPr lang="pl-PL" sz="3600" b="1" dirty="0" smtClean="0"/>
          </a:p>
          <a:p>
            <a:pPr algn="ctr"/>
            <a:endParaRPr lang="pl-PL" sz="3600" b="1" dirty="0" smtClean="0">
              <a:solidFill>
                <a:schemeClr val="accent1"/>
              </a:solidFill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251520" y="2132856"/>
            <a:ext cx="828092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200000"/>
              </a:lnSpc>
              <a:buFont typeface="Wingdings" pitchFamily="2" charset="2"/>
              <a:buChar char="Ø"/>
            </a:pPr>
            <a:r>
              <a:rPr lang="pl-PL" sz="2400" b="1" dirty="0" smtClean="0"/>
              <a:t> </a:t>
            </a:r>
            <a:r>
              <a:rPr lang="pl-PL" sz="2400" b="1" dirty="0" err="1" smtClean="0"/>
              <a:t>Low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social</a:t>
            </a:r>
            <a:r>
              <a:rPr lang="pl-PL" sz="2400" b="1" dirty="0" smtClean="0"/>
              <a:t> and financial status</a:t>
            </a:r>
          </a:p>
          <a:p>
            <a:pPr lvl="1">
              <a:lnSpc>
                <a:spcPct val="200000"/>
              </a:lnSpc>
              <a:buFont typeface="Wingdings" pitchFamily="2" charset="2"/>
              <a:buChar char="Ø"/>
            </a:pPr>
            <a:r>
              <a:rPr lang="pl-PL" sz="2400" b="1" dirty="0" smtClean="0"/>
              <a:t> </a:t>
            </a:r>
            <a:r>
              <a:rPr lang="pl-PL" sz="2400" b="1" dirty="0" err="1" smtClean="0"/>
              <a:t>Bureaucratic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control</a:t>
            </a:r>
            <a:endParaRPr lang="pl-PL" sz="2400" b="1" dirty="0" smtClean="0"/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pl-PL" sz="2400" b="1" dirty="0" smtClean="0"/>
              <a:t> </a:t>
            </a:r>
            <a:r>
              <a:rPr lang="pl-PL" sz="2400" b="1" dirty="0" err="1" smtClean="0"/>
              <a:t>Hierarchical</a:t>
            </a:r>
            <a:r>
              <a:rPr lang="pl-PL" sz="2400" b="1" dirty="0" smtClean="0"/>
              <a:t> system 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pl-PL" sz="2400" b="1" dirty="0" smtClean="0"/>
              <a:t> </a:t>
            </a:r>
            <a:r>
              <a:rPr lang="pl-PL" sz="2400" b="1" dirty="0" err="1" smtClean="0"/>
              <a:t>Accountability</a:t>
            </a:r>
            <a:r>
              <a:rPr lang="pl-PL" sz="2400" b="1" dirty="0" smtClean="0"/>
              <a:t> (curriculum, </a:t>
            </a:r>
            <a:r>
              <a:rPr lang="pl-PL" sz="2400" b="1" dirty="0" err="1" smtClean="0"/>
              <a:t>syllabus</a:t>
            </a:r>
            <a:r>
              <a:rPr lang="pl-PL" sz="2400" b="1" dirty="0" smtClean="0"/>
              <a:t>, </a:t>
            </a:r>
            <a:r>
              <a:rPr lang="pl-PL" sz="2400" b="1" dirty="0" err="1" smtClean="0"/>
              <a:t>students</a:t>
            </a:r>
            <a:r>
              <a:rPr lang="pl-PL" sz="2400" b="1" dirty="0" smtClean="0"/>
              <a:t>’     	</a:t>
            </a:r>
            <a:r>
              <a:rPr lang="pl-PL" sz="2400" b="1" dirty="0" err="1" smtClean="0"/>
              <a:t>grades</a:t>
            </a:r>
            <a:r>
              <a:rPr lang="pl-PL" sz="2400" b="1" dirty="0" smtClean="0"/>
              <a:t>, </a:t>
            </a:r>
            <a:r>
              <a:rPr lang="pl-PL" sz="2400" b="1" dirty="0" err="1" smtClean="0"/>
              <a:t>exams</a:t>
            </a:r>
            <a:r>
              <a:rPr lang="pl-PL" sz="2400" b="1" dirty="0" smtClean="0"/>
              <a:t>)</a:t>
            </a:r>
          </a:p>
          <a:p>
            <a:pPr>
              <a:lnSpc>
                <a:spcPct val="150000"/>
              </a:lnSpc>
            </a:pPr>
            <a:endParaRPr lang="pl-PL" sz="2400" b="1" dirty="0" smtClean="0"/>
          </a:p>
          <a:p>
            <a:pPr>
              <a:buFont typeface="Wingdings" pitchFamily="2" charset="2"/>
              <a:buChar char="Ø"/>
            </a:pPr>
            <a:endParaRPr lang="pl-PL" sz="2400" b="1" dirty="0" smtClean="0"/>
          </a:p>
          <a:p>
            <a:endParaRPr lang="pl-PL" sz="2400" b="1" dirty="0" smtClean="0"/>
          </a:p>
          <a:p>
            <a:endParaRPr lang="pl-PL" sz="2400" b="1" dirty="0" smtClean="0"/>
          </a:p>
          <a:p>
            <a:pPr>
              <a:buFont typeface="Wingdings" pitchFamily="2" charset="2"/>
              <a:buChar char="Ø"/>
            </a:pPr>
            <a:endParaRPr lang="pl-PL" sz="2400" b="1" dirty="0" smtClean="0"/>
          </a:p>
          <a:p>
            <a:pPr>
              <a:buFont typeface="Wingdings" pitchFamily="2" charset="2"/>
              <a:buChar char="Ø"/>
            </a:pPr>
            <a:endParaRPr lang="pl-PL" sz="2400" b="1" dirty="0" smtClean="0"/>
          </a:p>
          <a:p>
            <a:pPr>
              <a:buFont typeface="Wingdings" pitchFamily="2" charset="2"/>
              <a:buChar char="Ø"/>
            </a:pPr>
            <a:endParaRPr lang="pl-PL" sz="2400" b="1" dirty="0" smtClean="0"/>
          </a:p>
          <a:p>
            <a:pPr>
              <a:buFont typeface="Wingdings" pitchFamily="2" charset="2"/>
              <a:buChar char="Ø"/>
            </a:pPr>
            <a:endParaRPr lang="pl-PL" sz="2400" b="1" dirty="0"/>
          </a:p>
        </p:txBody>
      </p:sp>
      <p:pic>
        <p:nvPicPr>
          <p:cNvPr id="1027" name="Picture 3" descr="C:\Users\JZ\Pictures\Logos_various\57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39752" cy="1182062"/>
          </a:xfrm>
          <a:prstGeom prst="rect">
            <a:avLst/>
          </a:prstGeom>
          <a:noFill/>
        </p:spPr>
      </p:pic>
      <p:pic>
        <p:nvPicPr>
          <p:cNvPr id="1028" name="Picture 4" descr="C:\Users\JZ\Pictures\Logos_various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0"/>
            <a:ext cx="2843808" cy="10424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ymbol zastępczy zawartości 13"/>
          <p:cNvSpPr>
            <a:spLocks noGrp="1"/>
          </p:cNvSpPr>
          <p:nvPr>
            <p:ph idx="1"/>
          </p:nvPr>
        </p:nvSpPr>
        <p:spPr>
          <a:xfrm>
            <a:off x="467544" y="1481328"/>
            <a:ext cx="8229600" cy="518803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4100" b="1" dirty="0" smtClean="0">
                <a:solidFill>
                  <a:schemeClr val="accent1"/>
                </a:solidFill>
              </a:rPr>
              <a:t>	 </a:t>
            </a:r>
            <a:r>
              <a:rPr lang="pl-PL" sz="3600" b="1" dirty="0" err="1" smtClean="0">
                <a:solidFill>
                  <a:schemeClr val="accent1"/>
                </a:solidFill>
              </a:rPr>
              <a:t>Teaching</a:t>
            </a:r>
            <a:r>
              <a:rPr lang="pl-PL" sz="3200" b="1" dirty="0" smtClean="0">
                <a:solidFill>
                  <a:schemeClr val="accent1"/>
                </a:solidFill>
              </a:rPr>
              <a:t> </a:t>
            </a:r>
            <a:r>
              <a:rPr lang="pl-PL" sz="3600" b="1" dirty="0" err="1" smtClean="0">
                <a:solidFill>
                  <a:schemeClr val="accent1"/>
                </a:solidFill>
              </a:rPr>
              <a:t>profession</a:t>
            </a:r>
            <a:r>
              <a:rPr lang="pl-PL" sz="3600" b="1" dirty="0" smtClean="0">
                <a:solidFill>
                  <a:schemeClr val="accent1"/>
                </a:solidFill>
              </a:rPr>
              <a:t> –</a:t>
            </a:r>
            <a:r>
              <a:rPr lang="pl-PL" sz="3600" b="1" dirty="0" err="1" smtClean="0">
                <a:solidFill>
                  <a:schemeClr val="accent1"/>
                </a:solidFill>
              </a:rPr>
              <a:t>challenges</a:t>
            </a:r>
            <a:endParaRPr lang="pl-PL" sz="3600" b="1" dirty="0" smtClean="0">
              <a:solidFill>
                <a:schemeClr val="accent1"/>
              </a:solidFill>
            </a:endParaRPr>
          </a:p>
          <a:p>
            <a:pPr>
              <a:buNone/>
            </a:pPr>
            <a:endParaRPr lang="pl-PL" sz="4100" b="1" dirty="0" smtClean="0">
              <a:solidFill>
                <a:schemeClr val="accent1"/>
              </a:solidFill>
            </a:endParaRPr>
          </a:p>
          <a:p>
            <a:pPr>
              <a:buNone/>
            </a:pPr>
            <a:endParaRPr lang="pl-PL" sz="4100" b="1" dirty="0" smtClean="0">
              <a:solidFill>
                <a:schemeClr val="accent1"/>
              </a:solidFill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sz="40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5332360" y="58772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l-PL" b="1" dirty="0"/>
          </a:p>
        </p:txBody>
      </p:sp>
      <p:sp>
        <p:nvSpPr>
          <p:cNvPr id="7" name="Prostokąt 6"/>
          <p:cNvSpPr/>
          <p:nvPr/>
        </p:nvSpPr>
        <p:spPr>
          <a:xfrm>
            <a:off x="539552" y="1124744"/>
            <a:ext cx="807249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800" dirty="0" smtClean="0">
                <a:latin typeface="Arial" pitchFamily="34" charset="0"/>
                <a:cs typeface="Arial" pitchFamily="34" charset="0"/>
              </a:rPr>
              <a:t>Project </a:t>
            </a:r>
            <a:r>
              <a:rPr lang="en-US" sz="800" dirty="0" smtClean="0">
                <a:latin typeface="Arial" pitchFamily="34" charset="0"/>
                <a:cs typeface="Arial" pitchFamily="34" charset="0"/>
              </a:rPr>
              <a:t>Bilingual education. MA in teaching English to young learners as a second and foreign language</a:t>
            </a:r>
            <a:r>
              <a:rPr lang="pl-PL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800" dirty="0">
                <a:latin typeface="Arial" pitchFamily="34" charset="0"/>
                <a:cs typeface="Arial" pitchFamily="34" charset="0"/>
              </a:rPr>
              <a:t>co-financed by the European Union under the European Social Fund</a:t>
            </a:r>
            <a:endParaRPr lang="pl-PL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683568" y="2348880"/>
            <a:ext cx="7848872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pl-PL" b="1" dirty="0" smtClean="0"/>
          </a:p>
          <a:p>
            <a:pPr>
              <a:buNone/>
            </a:pPr>
            <a:r>
              <a:rPr lang="pl-PL" sz="1200" i="1" dirty="0" smtClean="0"/>
              <a:t>			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539552" y="1628800"/>
            <a:ext cx="82809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l-PL" sz="3600" b="1" dirty="0" smtClean="0">
              <a:solidFill>
                <a:schemeClr val="accent1"/>
              </a:solidFill>
            </a:endParaRPr>
          </a:p>
          <a:p>
            <a:pPr algn="ctr"/>
            <a:endParaRPr lang="pl-PL" sz="3600" b="1" dirty="0" smtClean="0"/>
          </a:p>
          <a:p>
            <a:pPr algn="ctr"/>
            <a:endParaRPr lang="pl-PL" sz="3600" b="1" dirty="0" smtClean="0">
              <a:solidFill>
                <a:schemeClr val="accent1"/>
              </a:solidFill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971600" y="2482706"/>
            <a:ext cx="69847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pl-PL" sz="2400" b="1" dirty="0" smtClean="0"/>
              <a:t> Lack of </a:t>
            </a:r>
            <a:r>
              <a:rPr lang="pl-PL" sz="2400" b="1" dirty="0" err="1" smtClean="0"/>
              <a:t>autonomy</a:t>
            </a:r>
            <a:endParaRPr lang="pl-PL" sz="2400" b="1" dirty="0" smtClean="0"/>
          </a:p>
          <a:p>
            <a:pPr>
              <a:lnSpc>
                <a:spcPct val="150000"/>
              </a:lnSpc>
            </a:pPr>
            <a:endParaRPr lang="pl-PL" sz="24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pl-PL" sz="2400" b="1" dirty="0" smtClean="0"/>
              <a:t> Lack of trust </a:t>
            </a:r>
            <a:r>
              <a:rPr lang="pl-PL" sz="2400" b="1" dirty="0" err="1" smtClean="0"/>
              <a:t>between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the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various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stakeholders</a:t>
            </a:r>
            <a:r>
              <a:rPr lang="pl-PL" sz="2400" b="1" dirty="0" smtClean="0"/>
              <a:t> of </a:t>
            </a:r>
            <a:r>
              <a:rPr lang="pl-PL" sz="2400" b="1" dirty="0" err="1" smtClean="0"/>
              <a:t>the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educational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process</a:t>
            </a:r>
            <a:r>
              <a:rPr lang="pl-PL" sz="2400" b="1" dirty="0" smtClean="0"/>
              <a:t>: </a:t>
            </a:r>
            <a:r>
              <a:rPr lang="pl-PL" sz="2400" b="1" dirty="0" err="1" smtClean="0"/>
              <a:t>teachers</a:t>
            </a:r>
            <a:r>
              <a:rPr lang="pl-PL" sz="2400" b="1" dirty="0" smtClean="0"/>
              <a:t>, </a:t>
            </a:r>
            <a:r>
              <a:rPr lang="pl-PL" sz="2400" b="1" dirty="0" err="1" smtClean="0"/>
              <a:t>students</a:t>
            </a:r>
            <a:r>
              <a:rPr lang="pl-PL" sz="2400" b="1" dirty="0" smtClean="0"/>
              <a:t>, </a:t>
            </a:r>
            <a:r>
              <a:rPr lang="pl-PL" sz="2400" b="1" dirty="0" err="1" smtClean="0"/>
              <a:t>parents</a:t>
            </a:r>
            <a:r>
              <a:rPr lang="pl-PL" sz="2400" b="1" dirty="0" smtClean="0"/>
              <a:t>, </a:t>
            </a:r>
            <a:r>
              <a:rPr lang="pl-PL" sz="2400" b="1" dirty="0" err="1" smtClean="0"/>
              <a:t>educational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authorities</a:t>
            </a:r>
            <a:r>
              <a:rPr lang="pl-PL" sz="2400" b="1" dirty="0" smtClean="0"/>
              <a:t>.</a:t>
            </a:r>
          </a:p>
        </p:txBody>
      </p:sp>
      <p:pic>
        <p:nvPicPr>
          <p:cNvPr id="1027" name="Picture 3" descr="C:\Users\JZ\Pictures\Logos_various\57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39752" cy="1182062"/>
          </a:xfrm>
          <a:prstGeom prst="rect">
            <a:avLst/>
          </a:prstGeom>
          <a:noFill/>
        </p:spPr>
      </p:pic>
      <p:pic>
        <p:nvPicPr>
          <p:cNvPr id="1028" name="Picture 4" descr="C:\Users\JZ\Pictures\Logos_various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0"/>
            <a:ext cx="2843808" cy="10424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ymbol zastępczy zawartości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pl-PL" sz="3600" b="1" dirty="0" smtClean="0">
                <a:solidFill>
                  <a:schemeClr val="accent1"/>
                </a:solidFill>
              </a:rPr>
              <a:t>			  </a:t>
            </a:r>
            <a:r>
              <a:rPr lang="pl-PL" sz="3600" b="1" dirty="0" err="1" smtClean="0">
                <a:solidFill>
                  <a:schemeClr val="accent1"/>
                </a:solidFill>
              </a:rPr>
              <a:t>Possible</a:t>
            </a:r>
            <a:r>
              <a:rPr lang="pl-PL" sz="3600" b="1" dirty="0" smtClean="0">
                <a:solidFill>
                  <a:schemeClr val="accent1"/>
                </a:solidFill>
              </a:rPr>
              <a:t> </a:t>
            </a:r>
            <a:r>
              <a:rPr lang="pl-PL" sz="3600" b="1" dirty="0" err="1" smtClean="0">
                <a:solidFill>
                  <a:schemeClr val="accent1"/>
                </a:solidFill>
              </a:rPr>
              <a:t>solutions</a:t>
            </a:r>
            <a:endParaRPr lang="pl-PL" sz="3600" b="1" dirty="0" smtClean="0">
              <a:solidFill>
                <a:schemeClr val="accent1"/>
              </a:solidFill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sz="40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5332360" y="58772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l-PL" b="1" dirty="0"/>
          </a:p>
        </p:txBody>
      </p:sp>
      <p:sp>
        <p:nvSpPr>
          <p:cNvPr id="7" name="Prostokąt 6"/>
          <p:cNvSpPr/>
          <p:nvPr/>
        </p:nvSpPr>
        <p:spPr>
          <a:xfrm>
            <a:off x="571472" y="1214422"/>
            <a:ext cx="807249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800" dirty="0" smtClean="0">
                <a:latin typeface="Arial" pitchFamily="34" charset="0"/>
                <a:cs typeface="Arial" pitchFamily="34" charset="0"/>
              </a:rPr>
              <a:t>Project </a:t>
            </a:r>
            <a:r>
              <a:rPr lang="en-US" sz="800" dirty="0" smtClean="0">
                <a:latin typeface="Arial" pitchFamily="34" charset="0"/>
                <a:cs typeface="Arial" pitchFamily="34" charset="0"/>
              </a:rPr>
              <a:t>Bilingual education. MA in teaching English to young learners as a second and foreign language</a:t>
            </a:r>
            <a:r>
              <a:rPr lang="pl-PL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800" dirty="0">
                <a:latin typeface="Arial" pitchFamily="34" charset="0"/>
                <a:cs typeface="Arial" pitchFamily="34" charset="0"/>
              </a:rPr>
              <a:t>co-financed by the European Union under the European Social Fund</a:t>
            </a:r>
            <a:endParaRPr lang="pl-PL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755576" y="2348880"/>
            <a:ext cx="7848872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pl-PL" b="1" dirty="0" smtClean="0"/>
          </a:p>
          <a:p>
            <a:pPr>
              <a:buNone/>
            </a:pPr>
            <a:r>
              <a:rPr lang="pl-PL" sz="1200" i="1" dirty="0" smtClean="0"/>
              <a:t>			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539552" y="1484784"/>
            <a:ext cx="8280920" cy="9448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l-PL" sz="2400" b="1" dirty="0" smtClean="0"/>
          </a:p>
          <a:p>
            <a:pPr algn="ctr"/>
            <a:endParaRPr lang="pl-PL" sz="2400" b="1" dirty="0" smtClean="0"/>
          </a:p>
          <a:p>
            <a:endParaRPr lang="pl-PL" sz="2400" b="1" dirty="0" smtClean="0"/>
          </a:p>
          <a:p>
            <a:pPr>
              <a:buFont typeface="Wingdings" pitchFamily="2" charset="2"/>
              <a:buChar char="Ø"/>
            </a:pPr>
            <a:r>
              <a:rPr lang="pl-PL" sz="2400" b="1" dirty="0" smtClean="0"/>
              <a:t> </a:t>
            </a:r>
            <a:r>
              <a:rPr lang="pl-PL" sz="2800" b="1" dirty="0" err="1" smtClean="0"/>
              <a:t>Inspiring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teachers</a:t>
            </a:r>
            <a:r>
              <a:rPr lang="pl-PL" sz="2800" b="1" dirty="0" smtClean="0"/>
              <a:t>  (</a:t>
            </a:r>
            <a:r>
              <a:rPr lang="pl-PL" sz="2800" b="1" dirty="0" err="1" smtClean="0"/>
              <a:t>pre-service</a:t>
            </a:r>
            <a:r>
              <a:rPr lang="pl-PL" sz="2800" b="1" dirty="0" smtClean="0"/>
              <a:t> and             </a:t>
            </a:r>
            <a:r>
              <a:rPr lang="pl-PL" sz="2800" b="1" dirty="0" err="1" smtClean="0"/>
              <a:t>in-service</a:t>
            </a:r>
            <a:r>
              <a:rPr lang="pl-PL" sz="2800" b="1" dirty="0" smtClean="0"/>
              <a:t>) </a:t>
            </a:r>
            <a:r>
              <a:rPr lang="pl-PL" sz="2800" b="1" dirty="0" err="1" smtClean="0"/>
              <a:t>with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new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ideas</a:t>
            </a:r>
            <a:r>
              <a:rPr lang="pl-PL" sz="2800" b="1" dirty="0" smtClean="0"/>
              <a:t> and </a:t>
            </a:r>
            <a:r>
              <a:rPr lang="pl-PL" sz="2800" b="1" dirty="0" err="1" smtClean="0"/>
              <a:t>concepts</a:t>
            </a:r>
            <a:endParaRPr lang="pl-PL" sz="2800" b="1" dirty="0" smtClean="0"/>
          </a:p>
          <a:p>
            <a:pPr>
              <a:buFont typeface="Wingdings" pitchFamily="2" charset="2"/>
              <a:buChar char="Ø"/>
            </a:pPr>
            <a:endParaRPr lang="pl-PL" sz="2800" b="1" dirty="0" smtClean="0"/>
          </a:p>
          <a:p>
            <a:pPr>
              <a:buFont typeface="Wingdings" pitchFamily="2" charset="2"/>
              <a:buChar char="Ø"/>
            </a:pPr>
            <a:r>
              <a:rPr lang="pl-PL" sz="2800" b="1" dirty="0" smtClean="0"/>
              <a:t>Long - term </a:t>
            </a:r>
            <a:r>
              <a:rPr lang="pl-PL" sz="2800" b="1" dirty="0" err="1" smtClean="0"/>
              <a:t>support</a:t>
            </a:r>
            <a:r>
              <a:rPr lang="pl-PL" sz="2800" b="1" dirty="0" smtClean="0"/>
              <a:t> for </a:t>
            </a:r>
            <a:r>
              <a:rPr lang="pl-PL" sz="2800" b="1" dirty="0" err="1" smtClean="0"/>
              <a:t>the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interested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teachers</a:t>
            </a:r>
            <a:r>
              <a:rPr lang="pl-PL" sz="2800" b="1" dirty="0" smtClean="0"/>
              <a:t>, </a:t>
            </a:r>
            <a:r>
              <a:rPr lang="pl-PL" sz="2800" b="1" dirty="0" err="1" smtClean="0"/>
              <a:t>regular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contact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with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experts</a:t>
            </a:r>
            <a:r>
              <a:rPr lang="pl-PL" sz="2800" b="1" dirty="0" smtClean="0"/>
              <a:t> and </a:t>
            </a:r>
            <a:r>
              <a:rPr lang="pl-PL" sz="2800" b="1" dirty="0" err="1" smtClean="0"/>
              <a:t>mentors</a:t>
            </a:r>
            <a:endParaRPr lang="pl-PL" sz="2800" b="1" dirty="0" smtClean="0"/>
          </a:p>
          <a:p>
            <a:endParaRPr lang="pl-PL" sz="2800" b="1" dirty="0" smtClean="0"/>
          </a:p>
          <a:p>
            <a:pPr>
              <a:buFont typeface="Wingdings" pitchFamily="2" charset="2"/>
              <a:buChar char="Ø"/>
            </a:pPr>
            <a:r>
              <a:rPr lang="pl-PL" sz="2800" b="1" dirty="0" smtClean="0"/>
              <a:t> </a:t>
            </a:r>
            <a:r>
              <a:rPr lang="pl-PL" sz="2800" b="1" dirty="0" err="1" smtClean="0"/>
              <a:t>Establishing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cooperation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between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school</a:t>
            </a:r>
            <a:r>
              <a:rPr lang="pl-PL" sz="2800" b="1" dirty="0" smtClean="0"/>
              <a:t> </a:t>
            </a:r>
            <a:r>
              <a:rPr lang="pl-PL" sz="2800" b="1" dirty="0" err="1" smtClean="0"/>
              <a:t>teachers</a:t>
            </a:r>
            <a:endParaRPr lang="pl-PL" sz="2800" b="1" dirty="0" smtClean="0"/>
          </a:p>
          <a:p>
            <a:pPr>
              <a:buFont typeface="Wingdings" pitchFamily="2" charset="2"/>
              <a:buChar char="Ø"/>
            </a:pPr>
            <a:endParaRPr lang="pl-PL" sz="2800" b="1" dirty="0" smtClean="0"/>
          </a:p>
          <a:p>
            <a:pPr>
              <a:buFont typeface="Wingdings" pitchFamily="2" charset="2"/>
              <a:buChar char="Ø"/>
            </a:pPr>
            <a:r>
              <a:rPr lang="pl-PL" sz="2800" b="1" dirty="0" smtClean="0"/>
              <a:t> </a:t>
            </a:r>
            <a:endParaRPr lang="pl-PL" sz="2400" b="1" dirty="0" smtClean="0"/>
          </a:p>
          <a:p>
            <a:pPr>
              <a:buFont typeface="Wingdings" pitchFamily="2" charset="2"/>
              <a:buChar char="Ø"/>
            </a:pPr>
            <a:endParaRPr lang="pl-PL" sz="2400" b="1" dirty="0" smtClean="0"/>
          </a:p>
          <a:p>
            <a:pPr algn="ctr"/>
            <a:r>
              <a:rPr lang="pl-PL" sz="2400" b="1" dirty="0" smtClean="0"/>
              <a:t> </a:t>
            </a:r>
          </a:p>
          <a:p>
            <a:pPr>
              <a:buNone/>
            </a:pPr>
            <a:endParaRPr lang="pl-PL" sz="2400" b="1" dirty="0" smtClean="0"/>
          </a:p>
          <a:p>
            <a:pPr>
              <a:buNone/>
            </a:pPr>
            <a:endParaRPr lang="pl-PL" sz="2400" b="1" dirty="0" smtClean="0"/>
          </a:p>
          <a:p>
            <a:endParaRPr lang="pl-PL" sz="2400" b="1" dirty="0" smtClean="0"/>
          </a:p>
          <a:p>
            <a:pPr algn="ctr"/>
            <a:endParaRPr lang="pl-PL" sz="3600" b="1" dirty="0" smtClean="0">
              <a:solidFill>
                <a:schemeClr val="accent1"/>
              </a:solidFill>
            </a:endParaRPr>
          </a:p>
          <a:p>
            <a:pPr algn="ctr"/>
            <a:endParaRPr lang="pl-PL" sz="3600" b="1" dirty="0" smtClean="0"/>
          </a:p>
          <a:p>
            <a:pPr algn="ctr"/>
            <a:endParaRPr lang="pl-PL" sz="3600" b="1" dirty="0" smtClean="0">
              <a:solidFill>
                <a:schemeClr val="accent1"/>
              </a:solidFill>
            </a:endParaRPr>
          </a:p>
        </p:txBody>
      </p:sp>
      <p:pic>
        <p:nvPicPr>
          <p:cNvPr id="10" name="Picture 3" descr="C:\Users\JZ\Pictures\Logos_various\57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39752" cy="1182062"/>
          </a:xfrm>
          <a:prstGeom prst="rect">
            <a:avLst/>
          </a:prstGeom>
          <a:noFill/>
        </p:spPr>
      </p:pic>
      <p:pic>
        <p:nvPicPr>
          <p:cNvPr id="13" name="Picture 4" descr="C:\Users\JZ\Pictures\Logos_various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0"/>
            <a:ext cx="2843808" cy="10424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ymbol zastępczy zawartości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pl-PL" sz="3600" b="1" dirty="0" smtClean="0">
                <a:solidFill>
                  <a:schemeClr val="accent1"/>
                </a:solidFill>
              </a:rPr>
              <a:t>	</a:t>
            </a:r>
          </a:p>
          <a:p>
            <a:pPr>
              <a:buNone/>
            </a:pPr>
            <a:endParaRPr lang="pl-PL" sz="3600" b="1" dirty="0" smtClean="0">
              <a:solidFill>
                <a:schemeClr val="accent1"/>
              </a:solidFill>
            </a:endParaRPr>
          </a:p>
          <a:p>
            <a:pPr>
              <a:buNone/>
            </a:pPr>
            <a:endParaRPr lang="pl-PL" sz="3600" b="1" dirty="0" smtClean="0">
              <a:solidFill>
                <a:schemeClr val="accent1"/>
              </a:solidFill>
            </a:endParaRPr>
          </a:p>
          <a:p>
            <a:pPr>
              <a:buNone/>
            </a:pPr>
            <a:r>
              <a:rPr lang="pl-PL" sz="3600" b="1" dirty="0" smtClean="0">
                <a:solidFill>
                  <a:schemeClr val="accent1"/>
                </a:solidFill>
              </a:rPr>
              <a:t>	</a:t>
            </a:r>
            <a:endParaRPr lang="pl-PL" sz="3600" b="1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sz="40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5332360" y="58772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l-PL" b="1" dirty="0"/>
          </a:p>
        </p:txBody>
      </p:sp>
      <p:sp>
        <p:nvSpPr>
          <p:cNvPr id="7" name="Prostokąt 6"/>
          <p:cNvSpPr/>
          <p:nvPr/>
        </p:nvSpPr>
        <p:spPr>
          <a:xfrm>
            <a:off x="571472" y="1214422"/>
            <a:ext cx="807249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800" dirty="0" smtClean="0">
                <a:latin typeface="Arial" pitchFamily="34" charset="0"/>
                <a:cs typeface="Arial" pitchFamily="34" charset="0"/>
              </a:rPr>
              <a:t>Project </a:t>
            </a:r>
            <a:r>
              <a:rPr lang="en-US" sz="800" dirty="0" smtClean="0">
                <a:latin typeface="Arial" pitchFamily="34" charset="0"/>
                <a:cs typeface="Arial" pitchFamily="34" charset="0"/>
              </a:rPr>
              <a:t>Bilingual education. MA in teaching English to young learners as a second and foreign language</a:t>
            </a:r>
            <a:r>
              <a:rPr lang="pl-PL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800" dirty="0">
                <a:latin typeface="Arial" pitchFamily="34" charset="0"/>
                <a:cs typeface="Arial" pitchFamily="34" charset="0"/>
              </a:rPr>
              <a:t>co-financed by the European Union under the European Social Fund</a:t>
            </a:r>
            <a:endParaRPr lang="pl-PL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755576" y="2348880"/>
            <a:ext cx="7848872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pl-PL" b="1" dirty="0" smtClean="0"/>
          </a:p>
          <a:p>
            <a:pPr>
              <a:buNone/>
            </a:pPr>
            <a:r>
              <a:rPr lang="pl-PL" sz="1200" i="1" dirty="0" smtClean="0"/>
              <a:t>			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539552" y="1700808"/>
            <a:ext cx="82809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l-PL" sz="3600" b="1" dirty="0" smtClean="0">
              <a:solidFill>
                <a:schemeClr val="accent1"/>
              </a:solidFill>
            </a:endParaRPr>
          </a:p>
          <a:p>
            <a:pPr algn="ctr"/>
            <a:endParaRPr lang="pl-PL" sz="3600" b="1" dirty="0" smtClean="0"/>
          </a:p>
          <a:p>
            <a:pPr algn="ctr"/>
            <a:endParaRPr lang="pl-PL" sz="3600" b="1" dirty="0" smtClean="0">
              <a:solidFill>
                <a:schemeClr val="accent1"/>
              </a:solidFill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1403648" y="1484784"/>
            <a:ext cx="65527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l-PL" sz="3600" b="1" dirty="0" smtClean="0">
              <a:solidFill>
                <a:schemeClr val="accent1"/>
              </a:solidFill>
            </a:endParaRPr>
          </a:p>
          <a:p>
            <a:pPr algn="ctr"/>
            <a:endParaRPr lang="pl-PL" sz="3600" b="1" dirty="0" smtClean="0">
              <a:solidFill>
                <a:schemeClr val="accent1"/>
              </a:solidFill>
            </a:endParaRPr>
          </a:p>
          <a:p>
            <a:pPr algn="ctr"/>
            <a:endParaRPr lang="pl-PL" sz="3600" b="1" dirty="0" smtClean="0">
              <a:solidFill>
                <a:schemeClr val="accent1"/>
              </a:solidFill>
            </a:endParaRPr>
          </a:p>
          <a:p>
            <a:pPr algn="ctr"/>
            <a:endParaRPr lang="pl-PL" sz="3600" b="1" dirty="0"/>
          </a:p>
        </p:txBody>
      </p:sp>
      <p:sp>
        <p:nvSpPr>
          <p:cNvPr id="13" name="Prostokąt 12"/>
          <p:cNvSpPr/>
          <p:nvPr/>
        </p:nvSpPr>
        <p:spPr>
          <a:xfrm>
            <a:off x="467544" y="1595021"/>
            <a:ext cx="828092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l-PL" sz="2400" b="1" dirty="0" smtClean="0"/>
          </a:p>
          <a:p>
            <a:pPr>
              <a:buFont typeface="Wingdings" pitchFamily="2" charset="2"/>
              <a:buChar char="Ø"/>
            </a:pPr>
            <a:r>
              <a:rPr lang="pl-PL" sz="2400" b="1" dirty="0" smtClean="0"/>
              <a:t> </a:t>
            </a:r>
            <a:r>
              <a:rPr lang="pl-PL" sz="2400" b="1" dirty="0" err="1" smtClean="0"/>
              <a:t>Supporting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critical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thinking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about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educational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tradition</a:t>
            </a:r>
            <a:r>
              <a:rPr lang="pl-PL" sz="2400" b="1" dirty="0" smtClean="0"/>
              <a:t> and model</a:t>
            </a:r>
          </a:p>
          <a:p>
            <a:pPr>
              <a:buFont typeface="Wingdings" pitchFamily="2" charset="2"/>
              <a:buChar char="Ø"/>
            </a:pPr>
            <a:endParaRPr lang="pl-PL" sz="2400" b="1" dirty="0" smtClean="0"/>
          </a:p>
          <a:p>
            <a:pPr>
              <a:buFont typeface="Wingdings" pitchFamily="2" charset="2"/>
              <a:buChar char="Ø"/>
            </a:pPr>
            <a:r>
              <a:rPr lang="pl-PL" sz="2400" b="1" dirty="0" err="1" smtClean="0"/>
              <a:t>Stimulating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cooperation</a:t>
            </a:r>
            <a:r>
              <a:rPr lang="pl-PL" sz="2400" b="1" dirty="0" smtClean="0"/>
              <a:t>, </a:t>
            </a:r>
            <a:r>
              <a:rPr lang="pl-PL" sz="2400" b="1" dirty="0" err="1" smtClean="0"/>
              <a:t>encouraging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teachers</a:t>
            </a:r>
            <a:r>
              <a:rPr lang="pl-PL" sz="2400" b="1" dirty="0" smtClean="0"/>
              <a:t>’ </a:t>
            </a:r>
            <a:r>
              <a:rPr lang="pl-PL" sz="2400" b="1" dirty="0" err="1" smtClean="0"/>
              <a:t>own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ideas</a:t>
            </a:r>
            <a:endParaRPr lang="pl-PL" sz="2400" b="1" dirty="0" smtClean="0"/>
          </a:p>
          <a:p>
            <a:pPr>
              <a:buNone/>
            </a:pPr>
            <a:endParaRPr lang="pl-PL" sz="2400" b="1" dirty="0" smtClean="0"/>
          </a:p>
          <a:p>
            <a:pPr>
              <a:buFont typeface="Wingdings" pitchFamily="2" charset="2"/>
              <a:buChar char="Ø"/>
            </a:pPr>
            <a:r>
              <a:rPr lang="pl-PL" sz="2400" b="1" dirty="0" smtClean="0"/>
              <a:t> </a:t>
            </a:r>
            <a:r>
              <a:rPr lang="pl-PL" sz="2400" b="1" dirty="0" err="1" smtClean="0"/>
              <a:t>Transforming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school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into</a:t>
            </a:r>
            <a:r>
              <a:rPr lang="pl-PL" sz="2400" b="1" dirty="0" smtClean="0"/>
              <a:t> learning </a:t>
            </a:r>
            <a:r>
              <a:rPr lang="pl-PL" sz="2400" b="1" dirty="0" err="1" smtClean="0"/>
              <a:t>institution</a:t>
            </a:r>
            <a:r>
              <a:rPr lang="pl-PL" sz="2400" b="1" dirty="0" smtClean="0"/>
              <a:t>, not </a:t>
            </a:r>
            <a:r>
              <a:rPr lang="pl-PL" sz="2400" b="1" dirty="0" err="1" smtClean="0"/>
              <a:t>only</a:t>
            </a:r>
            <a:r>
              <a:rPr lang="pl-PL" sz="2400" b="1" dirty="0" smtClean="0"/>
              <a:t> for </a:t>
            </a:r>
            <a:r>
              <a:rPr lang="pl-PL" sz="2400" b="1" dirty="0" err="1" smtClean="0"/>
              <a:t>students</a:t>
            </a:r>
            <a:r>
              <a:rPr lang="pl-PL" sz="2400" b="1" dirty="0" smtClean="0"/>
              <a:t> but </a:t>
            </a:r>
            <a:r>
              <a:rPr lang="pl-PL" sz="2400" b="1" dirty="0" err="1" smtClean="0"/>
              <a:t>also</a:t>
            </a:r>
            <a:r>
              <a:rPr lang="pl-PL" sz="2400" b="1" dirty="0" smtClean="0"/>
              <a:t> for </a:t>
            </a:r>
            <a:r>
              <a:rPr lang="pl-PL" sz="2400" b="1" dirty="0" err="1" smtClean="0"/>
              <a:t>teachers</a:t>
            </a:r>
            <a:r>
              <a:rPr lang="pl-PL" sz="2400" b="1" dirty="0" smtClean="0"/>
              <a:t> and </a:t>
            </a:r>
            <a:r>
              <a:rPr lang="pl-PL" sz="2400" b="1" dirty="0" err="1" smtClean="0"/>
              <a:t>parents</a:t>
            </a:r>
            <a:r>
              <a:rPr lang="pl-PL" sz="2400" b="1" dirty="0" smtClean="0"/>
              <a:t>,</a:t>
            </a:r>
          </a:p>
          <a:p>
            <a:pPr>
              <a:buNone/>
            </a:pPr>
            <a:endParaRPr lang="pl-PL" sz="2400" b="1" dirty="0" smtClean="0"/>
          </a:p>
          <a:p>
            <a:endParaRPr lang="pl-PL" sz="2400" b="1" dirty="0"/>
          </a:p>
        </p:txBody>
      </p:sp>
      <p:pic>
        <p:nvPicPr>
          <p:cNvPr id="14" name="Picture 3" descr="C:\Users\JZ\Pictures\Logos_various\57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39752" cy="1182062"/>
          </a:xfrm>
          <a:prstGeom prst="rect">
            <a:avLst/>
          </a:prstGeom>
          <a:noFill/>
        </p:spPr>
      </p:pic>
      <p:pic>
        <p:nvPicPr>
          <p:cNvPr id="15" name="Picture 4" descr="C:\Users\JZ\Pictures\Logos_various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0"/>
            <a:ext cx="2843808" cy="10424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sz="4000" dirty="0"/>
          </a:p>
        </p:txBody>
      </p:sp>
      <p:sp>
        <p:nvSpPr>
          <p:cNvPr id="8" name="Symbol zastępczy zawartości 7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pl-PL" sz="3600" b="1" dirty="0" smtClean="0">
                <a:solidFill>
                  <a:schemeClr val="accent1"/>
                </a:solidFill>
              </a:rPr>
              <a:t>		</a:t>
            </a:r>
            <a:endParaRPr lang="pl-PL" sz="3600" b="1" dirty="0"/>
          </a:p>
        </p:txBody>
      </p:sp>
      <p:sp>
        <p:nvSpPr>
          <p:cNvPr id="4" name="pole tekstowe 3"/>
          <p:cNvSpPr txBox="1"/>
          <p:nvPr/>
        </p:nvSpPr>
        <p:spPr>
          <a:xfrm>
            <a:off x="5332360" y="58772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l-PL" b="1" dirty="0"/>
          </a:p>
        </p:txBody>
      </p:sp>
      <p:sp>
        <p:nvSpPr>
          <p:cNvPr id="7" name="Prostokąt 6"/>
          <p:cNvSpPr/>
          <p:nvPr/>
        </p:nvSpPr>
        <p:spPr>
          <a:xfrm>
            <a:off x="571472" y="1214422"/>
            <a:ext cx="807249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800" dirty="0" smtClean="0">
                <a:latin typeface="Arial" pitchFamily="34" charset="0"/>
                <a:cs typeface="Arial" pitchFamily="34" charset="0"/>
              </a:rPr>
              <a:t>Project </a:t>
            </a:r>
            <a:r>
              <a:rPr lang="en-US" sz="800" dirty="0" smtClean="0">
                <a:latin typeface="Arial" pitchFamily="34" charset="0"/>
                <a:cs typeface="Arial" pitchFamily="34" charset="0"/>
              </a:rPr>
              <a:t>Bilingual education. MA in teaching English to young learners as a second and foreign language</a:t>
            </a:r>
            <a:r>
              <a:rPr lang="pl-PL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800" dirty="0">
                <a:latin typeface="Arial" pitchFamily="34" charset="0"/>
                <a:cs typeface="Arial" pitchFamily="34" charset="0"/>
              </a:rPr>
              <a:t>co-financed by the European Union under the European Social Fund</a:t>
            </a:r>
            <a:endParaRPr lang="pl-PL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755576" y="2348880"/>
            <a:ext cx="7848872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pl-PL" b="1" dirty="0" smtClean="0"/>
          </a:p>
          <a:p>
            <a:pPr>
              <a:buNone/>
            </a:pPr>
            <a:r>
              <a:rPr lang="pl-PL" sz="1200" i="1" dirty="0" smtClean="0"/>
              <a:t>			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539552" y="1700808"/>
            <a:ext cx="82809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l-PL" sz="3600" b="1" dirty="0" smtClean="0">
              <a:solidFill>
                <a:schemeClr val="accent1"/>
              </a:solidFill>
            </a:endParaRPr>
          </a:p>
          <a:p>
            <a:pPr algn="ctr"/>
            <a:endParaRPr lang="pl-PL" sz="3600" b="1" dirty="0" smtClean="0"/>
          </a:p>
          <a:p>
            <a:pPr algn="ctr"/>
            <a:r>
              <a:rPr lang="pl-PL" sz="3600" b="1" dirty="0" smtClean="0">
                <a:solidFill>
                  <a:schemeClr val="accent1"/>
                </a:solidFill>
              </a:rPr>
              <a:t> </a:t>
            </a:r>
          </a:p>
        </p:txBody>
      </p:sp>
      <p:sp>
        <p:nvSpPr>
          <p:cNvPr id="10" name="Prostokąt 9"/>
          <p:cNvSpPr/>
          <p:nvPr/>
        </p:nvSpPr>
        <p:spPr>
          <a:xfrm>
            <a:off x="1403648" y="1484784"/>
            <a:ext cx="65527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l-PL" sz="3600" b="1" dirty="0" smtClean="0">
              <a:solidFill>
                <a:schemeClr val="accent1"/>
              </a:solidFill>
            </a:endParaRPr>
          </a:p>
          <a:p>
            <a:pPr algn="ctr"/>
            <a:endParaRPr lang="pl-PL" sz="3600" b="1" dirty="0" smtClean="0">
              <a:solidFill>
                <a:schemeClr val="accent1"/>
              </a:solidFill>
            </a:endParaRPr>
          </a:p>
          <a:p>
            <a:pPr algn="ctr"/>
            <a:endParaRPr lang="pl-PL" sz="3600" b="1" dirty="0" smtClean="0">
              <a:solidFill>
                <a:schemeClr val="accent1"/>
              </a:solidFill>
            </a:endParaRPr>
          </a:p>
          <a:p>
            <a:pPr algn="ctr"/>
            <a:endParaRPr lang="pl-PL" sz="3600" b="1" dirty="0"/>
          </a:p>
        </p:txBody>
      </p:sp>
      <p:sp>
        <p:nvSpPr>
          <p:cNvPr id="13" name="Prostokąt 12"/>
          <p:cNvSpPr/>
          <p:nvPr/>
        </p:nvSpPr>
        <p:spPr>
          <a:xfrm>
            <a:off x="539552" y="2204864"/>
            <a:ext cx="8280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l-PL" sz="2400" b="1" dirty="0" smtClean="0"/>
          </a:p>
          <a:p>
            <a:r>
              <a:rPr lang="pl-PL" sz="2400" b="1" dirty="0" smtClean="0"/>
              <a:t> </a:t>
            </a:r>
            <a:endParaRPr lang="pl-PL" sz="2400" b="1" dirty="0"/>
          </a:p>
        </p:txBody>
      </p:sp>
      <p:pic>
        <p:nvPicPr>
          <p:cNvPr id="14" name="Picture 3" descr="C:\Users\JZ\Pictures\Logos_various\57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39752" cy="1182062"/>
          </a:xfrm>
          <a:prstGeom prst="rect">
            <a:avLst/>
          </a:prstGeom>
          <a:noFill/>
        </p:spPr>
      </p:pic>
      <p:pic>
        <p:nvPicPr>
          <p:cNvPr id="15" name="Picture 4" descr="C:\Users\JZ\Pictures\Logos_various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0"/>
            <a:ext cx="2843808" cy="1042474"/>
          </a:xfrm>
          <a:prstGeom prst="rect">
            <a:avLst/>
          </a:prstGeom>
          <a:noFill/>
        </p:spPr>
      </p:pic>
      <p:sp>
        <p:nvSpPr>
          <p:cNvPr id="18" name="pole tekstowe 17"/>
          <p:cNvSpPr txBox="1"/>
          <p:nvPr/>
        </p:nvSpPr>
        <p:spPr>
          <a:xfrm>
            <a:off x="539552" y="2636912"/>
            <a:ext cx="81083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b="1" dirty="0" smtClean="0">
                <a:solidFill>
                  <a:schemeClr val="accent1"/>
                </a:solidFill>
              </a:rPr>
              <a:t>THANK YOU FOR YOUR ATTENTION</a:t>
            </a:r>
            <a:endParaRPr lang="pl-PL" sz="36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ol">
  <a:themeElements>
    <a:clrScheme name="Hol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Hol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Hol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3409</TotalTime>
  <Words>909</Words>
  <Application>Microsoft Office PowerPoint</Application>
  <PresentationFormat>Pokaz na ekranie (4:3)</PresentationFormat>
  <Paragraphs>215</Paragraphs>
  <Slides>20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20</vt:i4>
      </vt:variant>
    </vt:vector>
  </HeadingPairs>
  <TitlesOfParts>
    <vt:vector size="21" baseType="lpstr">
      <vt:lpstr>Hol</vt:lpstr>
      <vt:lpstr>      CHALLENGES OF TEACHER EDUCATION   IN POLAND     </vt:lpstr>
      <vt:lpstr>      </vt:lpstr>
      <vt:lpstr>      </vt:lpstr>
      <vt:lpstr>      </vt:lpstr>
      <vt:lpstr>      </vt:lpstr>
      <vt:lpstr>      </vt:lpstr>
      <vt:lpstr>      </vt:lpstr>
      <vt:lpstr>Which model of teacher identity is most popular at school?</vt:lpstr>
      <vt:lpstr> </vt:lpstr>
      <vt:lpstr>Which model of teacher identity is expected by modern democratic state?</vt:lpstr>
      <vt:lpstr>      </vt:lpstr>
      <vt:lpstr>      </vt:lpstr>
      <vt:lpstr>      </vt:lpstr>
      <vt:lpstr>Theory and practice in teacher education</vt:lpstr>
      <vt:lpstr>      </vt:lpstr>
      <vt:lpstr>      </vt:lpstr>
      <vt:lpstr>      </vt:lpstr>
      <vt:lpstr>      </vt:lpstr>
      <vt:lpstr>      </vt:lpstr>
      <vt:lpstr> 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Teachers’ peer tutoring as a method of initiating and disseminating innovations in the education process at school: the case of maths</dc:title>
  <dc:creator>Margot</dc:creator>
  <cp:lastModifiedBy>Krzywosądzka Magdalena</cp:lastModifiedBy>
  <cp:revision>345</cp:revision>
  <dcterms:created xsi:type="dcterms:W3CDTF">2014-08-01T04:33:00Z</dcterms:created>
  <dcterms:modified xsi:type="dcterms:W3CDTF">2015-10-23T08:57:03Z</dcterms:modified>
</cp:coreProperties>
</file>