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vml" ContentType="application/vnd.openxmlformats-officedocument.vmlDrawing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Masters/slideMaster44.xml" ContentType="application/vnd.openxmlformats-officedocument.presentationml.slideMaster+xml"/>
  <Override PartName="/ppt/slideMasters/slideMaster45.xml" ContentType="application/vnd.openxmlformats-officedocument.presentationml.slideMaster+xml"/>
  <Override PartName="/ppt/slideMasters/slideMaster46.xml" ContentType="application/vnd.openxmlformats-officedocument.presentationml.slideMaster+xml"/>
  <Override PartName="/ppt/slideMasters/slideMaster47.xml" ContentType="application/vnd.openxmlformats-officedocument.presentationml.slideMaster+xml"/>
  <Override PartName="/ppt/slideMasters/slideMaster48.xml" ContentType="application/vnd.openxmlformats-officedocument.presentationml.slideMaster+xml"/>
  <Override PartName="/ppt/slideMasters/slideMaster49.xml" ContentType="application/vnd.openxmlformats-officedocument.presentationml.slideMaster+xml"/>
  <Override PartName="/ppt/slideMasters/slideMaster50.xml" ContentType="application/vnd.openxmlformats-officedocument.presentationml.slideMaster+xml"/>
  <Override PartName="/ppt/slideMasters/slideMaster51.xml" ContentType="application/vnd.openxmlformats-officedocument.presentationml.slideMaster+xml"/>
  <Override PartName="/ppt/slideMasters/slideMaster52.xml" ContentType="application/vnd.openxmlformats-officedocument.presentationml.slideMaster+xml"/>
  <Override PartName="/ppt/slideMasters/slideMaster53.xml" ContentType="application/vnd.openxmlformats-officedocument.presentationml.slideMaster+xml"/>
  <Override PartName="/ppt/slideMasters/slideMaster54.xml" ContentType="application/vnd.openxmlformats-officedocument.presentationml.slideMaster+xml"/>
  <Override PartName="/ppt/slideMasters/slideMaster55.xml" ContentType="application/vnd.openxmlformats-officedocument.presentationml.slideMaster+xml"/>
  <Override PartName="/ppt/slideMasters/slideMaster56.xml" ContentType="application/vnd.openxmlformats-officedocument.presentationml.slideMaster+xml"/>
  <Override PartName="/ppt/slideMasters/slideMaster57.xml" ContentType="application/vnd.openxmlformats-officedocument.presentationml.slideMaster+xml"/>
  <Override PartName="/ppt/slideMasters/slideMaster58.xml" ContentType="application/vnd.openxmlformats-officedocument.presentationml.slideMaster+xml"/>
  <Override PartName="/ppt/slideMasters/slideMaster59.xml" ContentType="application/vnd.openxmlformats-officedocument.presentationml.slideMaster+xml"/>
  <Override PartName="/ppt/slideMasters/slideMaster60.xml" ContentType="application/vnd.openxmlformats-officedocument.presentationml.slideMaster+xml"/>
  <Override PartName="/ppt/slideMasters/slideMaster61.xml" ContentType="application/vnd.openxmlformats-officedocument.presentationml.slideMaster+xml"/>
  <Override PartName="/ppt/slideMasters/slideMaster62.xml" ContentType="application/vnd.openxmlformats-officedocument.presentationml.slideMaster+xml"/>
  <Override PartName="/ppt/slideMasters/slideMaster63.xml" ContentType="application/vnd.openxmlformats-officedocument.presentationml.slideMaster+xml"/>
  <Override PartName="/ppt/slideMasters/slideMaster64.xml" ContentType="application/vnd.openxmlformats-officedocument.presentationml.slideMaster+xml"/>
  <Override PartName="/ppt/slideMasters/slideMaster65.xml" ContentType="application/vnd.openxmlformats-officedocument.presentationml.slideMaster+xml"/>
  <Override PartName="/ppt/slideMasters/slideMaster66.xml" ContentType="application/vnd.openxmlformats-officedocument.presentationml.slideMaster+xml"/>
  <Override PartName="/ppt/slideMasters/slideMaster67.xml" ContentType="application/vnd.openxmlformats-officedocument.presentationml.slideMaster+xml"/>
  <Override PartName="/ppt/slideMasters/slideMaster68.xml" ContentType="application/vnd.openxmlformats-officedocument.presentationml.slideMaster+xml"/>
  <Override PartName="/ppt/slideMasters/slideMaster69.xml" ContentType="application/vnd.openxmlformats-officedocument.presentationml.slideMaster+xml"/>
  <Override PartName="/ppt/slideMasters/slideMaster70.xml" ContentType="application/vnd.openxmlformats-officedocument.presentationml.slideMaster+xml"/>
  <Override PartName="/ppt/slideMasters/slideMaster71.xml" ContentType="application/vnd.openxmlformats-officedocument.presentationml.slideMaster+xml"/>
  <Override PartName="/ppt/slideMasters/slideMaster72.xml" ContentType="application/vnd.openxmlformats-officedocument.presentationml.slideMaster+xml"/>
  <Override PartName="/ppt/slideMasters/slideMaster7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slideLayouts/slideLayout9.xml" ContentType="application/vnd.openxmlformats-officedocument.presentationml.slideLayout+xml"/>
  <Override PartName="/ppt/theme/theme8.xml" ContentType="application/vnd.openxmlformats-officedocument.theme+xml"/>
  <Override PartName="/ppt/slideLayouts/slideLayout10.xml" ContentType="application/vnd.openxmlformats-officedocument.presentationml.slideLayout+xml"/>
  <Override PartName="/ppt/theme/theme9.xml" ContentType="application/vnd.openxmlformats-officedocument.theme+xml"/>
  <Override PartName="/ppt/slideLayouts/slideLayout11.xml" ContentType="application/vnd.openxmlformats-officedocument.presentationml.slideLayout+xml"/>
  <Override PartName="/ppt/theme/theme10.xml" ContentType="application/vnd.openxmlformats-officedocument.theme+xml"/>
  <Override PartName="/ppt/slideLayouts/slideLayout12.xml" ContentType="application/vnd.openxmlformats-officedocument.presentationml.slideLayout+xml"/>
  <Override PartName="/ppt/theme/theme11.xml" ContentType="application/vnd.openxmlformats-officedocument.theme+xml"/>
  <Override PartName="/ppt/slideLayouts/slideLayout13.xml" ContentType="application/vnd.openxmlformats-officedocument.presentationml.slideLayout+xml"/>
  <Override PartName="/ppt/theme/theme12.xml" ContentType="application/vnd.openxmlformats-officedocument.theme+xml"/>
  <Override PartName="/ppt/slideLayouts/slideLayout14.xml" ContentType="application/vnd.openxmlformats-officedocument.presentationml.slideLayout+xml"/>
  <Override PartName="/ppt/theme/theme13.xml" ContentType="application/vnd.openxmlformats-officedocument.theme+xml"/>
  <Override PartName="/ppt/slideLayouts/slideLayout15.xml" ContentType="application/vnd.openxmlformats-officedocument.presentationml.slideLayout+xml"/>
  <Override PartName="/ppt/theme/theme14.xml" ContentType="application/vnd.openxmlformats-officedocument.theme+xml"/>
  <Override PartName="/ppt/slideLayouts/slideLayout16.xml" ContentType="application/vnd.openxmlformats-officedocument.presentationml.slideLayout+xml"/>
  <Override PartName="/ppt/theme/theme15.xml" ContentType="application/vnd.openxmlformats-officedocument.theme+xml"/>
  <Override PartName="/ppt/slideLayouts/slideLayout17.xml" ContentType="application/vnd.openxmlformats-officedocument.presentationml.slideLayout+xml"/>
  <Override PartName="/ppt/theme/theme16.xml" ContentType="application/vnd.openxmlformats-officedocument.theme+xml"/>
  <Override PartName="/ppt/slideLayouts/slideLayout18.xml" ContentType="application/vnd.openxmlformats-officedocument.presentationml.slideLayout+xml"/>
  <Override PartName="/ppt/theme/theme17.xml" ContentType="application/vnd.openxmlformats-officedocument.theme+xml"/>
  <Override PartName="/ppt/slideLayouts/slideLayout19.xml" ContentType="application/vnd.openxmlformats-officedocument.presentationml.slideLayout+xml"/>
  <Override PartName="/ppt/theme/theme18.xml" ContentType="application/vnd.openxmlformats-officedocument.theme+xml"/>
  <Override PartName="/ppt/slideLayouts/slideLayout20.xml" ContentType="application/vnd.openxmlformats-officedocument.presentationml.slideLayout+xml"/>
  <Override PartName="/ppt/theme/theme19.xml" ContentType="application/vnd.openxmlformats-officedocument.theme+xml"/>
  <Override PartName="/ppt/slideLayouts/slideLayout21.xml" ContentType="application/vnd.openxmlformats-officedocument.presentationml.slideLayout+xml"/>
  <Override PartName="/ppt/theme/theme20.xml" ContentType="application/vnd.openxmlformats-officedocument.theme+xml"/>
  <Override PartName="/ppt/slideLayouts/slideLayout22.xml" ContentType="application/vnd.openxmlformats-officedocument.presentationml.slideLayout+xml"/>
  <Override PartName="/ppt/theme/theme21.xml" ContentType="application/vnd.openxmlformats-officedocument.theme+xml"/>
  <Override PartName="/ppt/slideLayouts/slideLayout23.xml" ContentType="application/vnd.openxmlformats-officedocument.presentationml.slideLayout+xml"/>
  <Override PartName="/ppt/theme/theme22.xml" ContentType="application/vnd.openxmlformats-officedocument.theme+xml"/>
  <Override PartName="/ppt/slideLayouts/slideLayout24.xml" ContentType="application/vnd.openxmlformats-officedocument.presentationml.slideLayout+xml"/>
  <Override PartName="/ppt/theme/theme23.xml" ContentType="application/vnd.openxmlformats-officedocument.theme+xml"/>
  <Override PartName="/ppt/slideLayouts/slideLayout25.xml" ContentType="application/vnd.openxmlformats-officedocument.presentationml.slideLayout+xml"/>
  <Override PartName="/ppt/theme/theme24.xml" ContentType="application/vnd.openxmlformats-officedocument.theme+xml"/>
  <Override PartName="/ppt/slideLayouts/slideLayout26.xml" ContentType="application/vnd.openxmlformats-officedocument.presentationml.slideLayout+xml"/>
  <Override PartName="/ppt/theme/theme25.xml" ContentType="application/vnd.openxmlformats-officedocument.theme+xml"/>
  <Override PartName="/ppt/slideLayouts/slideLayout27.xml" ContentType="application/vnd.openxmlformats-officedocument.presentationml.slideLayout+xml"/>
  <Override PartName="/ppt/theme/theme26.xml" ContentType="application/vnd.openxmlformats-officedocument.theme+xml"/>
  <Override PartName="/ppt/slideLayouts/slideLayout28.xml" ContentType="application/vnd.openxmlformats-officedocument.presentationml.slideLayout+xml"/>
  <Override PartName="/ppt/theme/theme27.xml" ContentType="application/vnd.openxmlformats-officedocument.theme+xml"/>
  <Override PartName="/ppt/slideLayouts/slideLayout29.xml" ContentType="application/vnd.openxmlformats-officedocument.presentationml.slideLayout+xml"/>
  <Override PartName="/ppt/theme/theme28.xml" ContentType="application/vnd.openxmlformats-officedocument.theme+xml"/>
  <Override PartName="/ppt/slideLayouts/slideLayout30.xml" ContentType="application/vnd.openxmlformats-officedocument.presentationml.slideLayout+xml"/>
  <Override PartName="/ppt/theme/theme29.xml" ContentType="application/vnd.openxmlformats-officedocument.theme+xml"/>
  <Override PartName="/ppt/slideLayouts/slideLayout31.xml" ContentType="application/vnd.openxmlformats-officedocument.presentationml.slideLayout+xml"/>
  <Override PartName="/ppt/theme/theme30.xml" ContentType="application/vnd.openxmlformats-officedocument.theme+xml"/>
  <Override PartName="/ppt/slideLayouts/slideLayout32.xml" ContentType="application/vnd.openxmlformats-officedocument.presentationml.slideLayout+xml"/>
  <Override PartName="/ppt/theme/theme31.xml" ContentType="application/vnd.openxmlformats-officedocument.theme+xml"/>
  <Override PartName="/ppt/slideLayouts/slideLayout33.xml" ContentType="application/vnd.openxmlformats-officedocument.presentationml.slideLayout+xml"/>
  <Override PartName="/ppt/theme/theme32.xml" ContentType="application/vnd.openxmlformats-officedocument.theme+xml"/>
  <Override PartName="/ppt/slideLayouts/slideLayout34.xml" ContentType="application/vnd.openxmlformats-officedocument.presentationml.slideLayout+xml"/>
  <Override PartName="/ppt/theme/theme33.xml" ContentType="application/vnd.openxmlformats-officedocument.theme+xml"/>
  <Override PartName="/ppt/slideLayouts/slideLayout35.xml" ContentType="application/vnd.openxmlformats-officedocument.presentationml.slideLayout+xml"/>
  <Override PartName="/ppt/theme/theme34.xml" ContentType="application/vnd.openxmlformats-officedocument.theme+xml"/>
  <Override PartName="/ppt/slideLayouts/slideLayout36.xml" ContentType="application/vnd.openxmlformats-officedocument.presentationml.slideLayout+xml"/>
  <Override PartName="/ppt/theme/theme35.xml" ContentType="application/vnd.openxmlformats-officedocument.theme+xml"/>
  <Override PartName="/ppt/slideLayouts/slideLayout37.xml" ContentType="application/vnd.openxmlformats-officedocument.presentationml.slideLayout+xml"/>
  <Override PartName="/ppt/theme/theme36.xml" ContentType="application/vnd.openxmlformats-officedocument.theme+xml"/>
  <Override PartName="/ppt/slideLayouts/slideLayout38.xml" ContentType="application/vnd.openxmlformats-officedocument.presentationml.slideLayout+xml"/>
  <Override PartName="/ppt/theme/theme37.xml" ContentType="application/vnd.openxmlformats-officedocument.theme+xml"/>
  <Override PartName="/ppt/slideLayouts/slideLayout39.xml" ContentType="application/vnd.openxmlformats-officedocument.presentationml.slideLayout+xml"/>
  <Override PartName="/ppt/theme/theme38.xml" ContentType="application/vnd.openxmlformats-officedocument.theme+xml"/>
  <Override PartName="/ppt/slideLayouts/slideLayout40.xml" ContentType="application/vnd.openxmlformats-officedocument.presentationml.slideLayout+xml"/>
  <Override PartName="/ppt/theme/theme39.xml" ContentType="application/vnd.openxmlformats-officedocument.theme+xml"/>
  <Override PartName="/ppt/slideLayouts/slideLayout41.xml" ContentType="application/vnd.openxmlformats-officedocument.presentationml.slideLayout+xml"/>
  <Override PartName="/ppt/theme/theme40.xml" ContentType="application/vnd.openxmlformats-officedocument.theme+xml"/>
  <Override PartName="/ppt/slideLayouts/slideLayout42.xml" ContentType="application/vnd.openxmlformats-officedocument.presentationml.slideLayout+xml"/>
  <Override PartName="/ppt/theme/theme41.xml" ContentType="application/vnd.openxmlformats-officedocument.theme+xml"/>
  <Override PartName="/ppt/slideLayouts/slideLayout43.xml" ContentType="application/vnd.openxmlformats-officedocument.presentationml.slideLayout+xml"/>
  <Override PartName="/ppt/theme/theme42.xml" ContentType="application/vnd.openxmlformats-officedocument.theme+xml"/>
  <Override PartName="/ppt/slideLayouts/slideLayout44.xml" ContentType="application/vnd.openxmlformats-officedocument.presentationml.slideLayout+xml"/>
  <Override PartName="/ppt/theme/theme43.xml" ContentType="application/vnd.openxmlformats-officedocument.theme+xml"/>
  <Override PartName="/ppt/slideLayouts/slideLayout45.xml" ContentType="application/vnd.openxmlformats-officedocument.presentationml.slideLayout+xml"/>
  <Override PartName="/ppt/theme/theme44.xml" ContentType="application/vnd.openxmlformats-officedocument.theme+xml"/>
  <Override PartName="/ppt/slideLayouts/slideLayout46.xml" ContentType="application/vnd.openxmlformats-officedocument.presentationml.slideLayout+xml"/>
  <Override PartName="/ppt/theme/theme45.xml" ContentType="application/vnd.openxmlformats-officedocument.theme+xml"/>
  <Override PartName="/ppt/slideLayouts/slideLayout47.xml" ContentType="application/vnd.openxmlformats-officedocument.presentationml.slideLayout+xml"/>
  <Override PartName="/ppt/theme/theme46.xml" ContentType="application/vnd.openxmlformats-officedocument.theme+xml"/>
  <Override PartName="/ppt/slideLayouts/slideLayout48.xml" ContentType="application/vnd.openxmlformats-officedocument.presentationml.slideLayout+xml"/>
  <Override PartName="/ppt/theme/theme47.xml" ContentType="application/vnd.openxmlformats-officedocument.theme+xml"/>
  <Override PartName="/ppt/slideLayouts/slideLayout49.xml" ContentType="application/vnd.openxmlformats-officedocument.presentationml.slideLayout+xml"/>
  <Override PartName="/ppt/theme/theme48.xml" ContentType="application/vnd.openxmlformats-officedocument.theme+xml"/>
  <Override PartName="/ppt/slideLayouts/slideLayout50.xml" ContentType="application/vnd.openxmlformats-officedocument.presentationml.slideLayout+xml"/>
  <Override PartName="/ppt/theme/theme49.xml" ContentType="application/vnd.openxmlformats-officedocument.theme+xml"/>
  <Override PartName="/ppt/slideLayouts/slideLayout51.xml" ContentType="application/vnd.openxmlformats-officedocument.presentationml.slideLayout+xml"/>
  <Override PartName="/ppt/theme/theme50.xml" ContentType="application/vnd.openxmlformats-officedocument.theme+xml"/>
  <Override PartName="/ppt/slideLayouts/slideLayout52.xml" ContentType="application/vnd.openxmlformats-officedocument.presentationml.slideLayout+xml"/>
  <Override PartName="/ppt/theme/theme51.xml" ContentType="application/vnd.openxmlformats-officedocument.theme+xml"/>
  <Override PartName="/ppt/slideLayouts/slideLayout53.xml" ContentType="application/vnd.openxmlformats-officedocument.presentationml.slideLayout+xml"/>
  <Override PartName="/ppt/theme/theme52.xml" ContentType="application/vnd.openxmlformats-officedocument.theme+xml"/>
  <Override PartName="/ppt/slideLayouts/slideLayout54.xml" ContentType="application/vnd.openxmlformats-officedocument.presentationml.slideLayout+xml"/>
  <Override PartName="/ppt/theme/theme53.xml" ContentType="application/vnd.openxmlformats-officedocument.theme+xml"/>
  <Override PartName="/ppt/slideLayouts/slideLayout55.xml" ContentType="application/vnd.openxmlformats-officedocument.presentationml.slideLayout+xml"/>
  <Override PartName="/ppt/theme/theme54.xml" ContentType="application/vnd.openxmlformats-officedocument.theme+xml"/>
  <Override PartName="/ppt/slideLayouts/slideLayout56.xml" ContentType="application/vnd.openxmlformats-officedocument.presentationml.slideLayout+xml"/>
  <Override PartName="/ppt/theme/theme55.xml" ContentType="application/vnd.openxmlformats-officedocument.theme+xml"/>
  <Override PartName="/ppt/slideLayouts/slideLayout57.xml" ContentType="application/vnd.openxmlformats-officedocument.presentationml.slideLayout+xml"/>
  <Override PartName="/ppt/theme/theme56.xml" ContentType="application/vnd.openxmlformats-officedocument.theme+xml"/>
  <Override PartName="/ppt/slideLayouts/slideLayout58.xml" ContentType="application/vnd.openxmlformats-officedocument.presentationml.slideLayout+xml"/>
  <Override PartName="/ppt/theme/theme57.xml" ContentType="application/vnd.openxmlformats-officedocument.theme+xml"/>
  <Override PartName="/ppt/slideLayouts/slideLayout59.xml" ContentType="application/vnd.openxmlformats-officedocument.presentationml.slideLayout+xml"/>
  <Override PartName="/ppt/theme/theme58.xml" ContentType="application/vnd.openxmlformats-officedocument.theme+xml"/>
  <Override PartName="/ppt/slideLayouts/slideLayout60.xml" ContentType="application/vnd.openxmlformats-officedocument.presentationml.slideLayout+xml"/>
  <Override PartName="/ppt/theme/theme59.xml" ContentType="application/vnd.openxmlformats-officedocument.theme+xml"/>
  <Override PartName="/ppt/slideLayouts/slideLayout61.xml" ContentType="application/vnd.openxmlformats-officedocument.presentationml.slideLayout+xml"/>
  <Override PartName="/ppt/theme/theme60.xml" ContentType="application/vnd.openxmlformats-officedocument.theme+xml"/>
  <Override PartName="/ppt/slideLayouts/slideLayout62.xml" ContentType="application/vnd.openxmlformats-officedocument.presentationml.slideLayout+xml"/>
  <Override PartName="/ppt/theme/theme61.xml" ContentType="application/vnd.openxmlformats-officedocument.theme+xml"/>
  <Override PartName="/ppt/slideLayouts/slideLayout63.xml" ContentType="application/vnd.openxmlformats-officedocument.presentationml.slideLayout+xml"/>
  <Override PartName="/ppt/theme/theme62.xml" ContentType="application/vnd.openxmlformats-officedocument.theme+xml"/>
  <Override PartName="/ppt/slideLayouts/slideLayout64.xml" ContentType="application/vnd.openxmlformats-officedocument.presentationml.slideLayout+xml"/>
  <Override PartName="/ppt/theme/theme63.xml" ContentType="application/vnd.openxmlformats-officedocument.theme+xml"/>
  <Override PartName="/ppt/slideLayouts/slideLayout65.xml" ContentType="application/vnd.openxmlformats-officedocument.presentationml.slideLayout+xml"/>
  <Override PartName="/ppt/theme/theme64.xml" ContentType="application/vnd.openxmlformats-officedocument.theme+xml"/>
  <Override PartName="/ppt/slideLayouts/slideLayout66.xml" ContentType="application/vnd.openxmlformats-officedocument.presentationml.slideLayout+xml"/>
  <Override PartName="/ppt/theme/theme65.xml" ContentType="application/vnd.openxmlformats-officedocument.theme+xml"/>
  <Override PartName="/ppt/slideLayouts/slideLayout67.xml" ContentType="application/vnd.openxmlformats-officedocument.presentationml.slideLayout+xml"/>
  <Override PartName="/ppt/theme/theme66.xml" ContentType="application/vnd.openxmlformats-officedocument.theme+xml"/>
  <Override PartName="/ppt/slideLayouts/slideLayout68.xml" ContentType="application/vnd.openxmlformats-officedocument.presentationml.slideLayout+xml"/>
  <Override PartName="/ppt/theme/theme67.xml" ContentType="application/vnd.openxmlformats-officedocument.theme+xml"/>
  <Override PartName="/ppt/slideLayouts/slideLayout69.xml" ContentType="application/vnd.openxmlformats-officedocument.presentationml.slideLayout+xml"/>
  <Override PartName="/ppt/theme/theme68.xml" ContentType="application/vnd.openxmlformats-officedocument.theme+xml"/>
  <Override PartName="/ppt/slideLayouts/slideLayout70.xml" ContentType="application/vnd.openxmlformats-officedocument.presentationml.slideLayout+xml"/>
  <Override PartName="/ppt/theme/theme69.xml" ContentType="application/vnd.openxmlformats-officedocument.theme+xml"/>
  <Override PartName="/ppt/slideLayouts/slideLayout71.xml" ContentType="application/vnd.openxmlformats-officedocument.presentationml.slideLayout+xml"/>
  <Override PartName="/ppt/theme/theme70.xml" ContentType="application/vnd.openxmlformats-officedocument.theme+xml"/>
  <Override PartName="/ppt/slideLayouts/slideLayout72.xml" ContentType="application/vnd.openxmlformats-officedocument.presentationml.slideLayout+xml"/>
  <Override PartName="/ppt/theme/theme71.xml" ContentType="application/vnd.openxmlformats-officedocument.theme+xml"/>
  <Override PartName="/ppt/slideLayouts/slideLayout73.xml" ContentType="application/vnd.openxmlformats-officedocument.presentationml.slideLayout+xml"/>
  <Override PartName="/ppt/theme/theme72.xml" ContentType="application/vnd.openxmlformats-officedocument.theme+xml"/>
  <Override PartName="/ppt/slideLayouts/slideLayout74.xml" ContentType="application/vnd.openxmlformats-officedocument.presentationml.slideLayout+xml"/>
  <Override PartName="/ppt/theme/theme73.xml" ContentType="application/vnd.openxmlformats-officedocument.theme+xml"/>
  <Override PartName="/ppt/charts/chart1.xml" ContentType="application/vnd.openxmlformats-officedocument.drawingml.chart+xml"/>
  <Override PartName="/ppt/activeX/activeX1.xml" ContentType="application/vnd.ms-office.activeX+xml"/>
  <Override PartName="/ppt/activeX/activeX1.bin" ContentType="application/vnd.ms-office.activeX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4" r:id="rId1"/>
    <p:sldMasterId id="2147483677" r:id="rId2"/>
    <p:sldMasterId id="2147483679" r:id="rId3"/>
    <p:sldMasterId id="2147483681" r:id="rId4"/>
    <p:sldMasterId id="2147483683" r:id="rId5"/>
    <p:sldMasterId id="2147483685" r:id="rId6"/>
    <p:sldMasterId id="2147483687" r:id="rId7"/>
    <p:sldMasterId id="2147483689" r:id="rId8"/>
    <p:sldMasterId id="2147483691" r:id="rId9"/>
    <p:sldMasterId id="2147483693" r:id="rId10"/>
    <p:sldMasterId id="2147483695" r:id="rId11"/>
    <p:sldMasterId id="2147483697" r:id="rId12"/>
    <p:sldMasterId id="2147483699" r:id="rId13"/>
    <p:sldMasterId id="2147483701" r:id="rId14"/>
    <p:sldMasterId id="2147483703" r:id="rId15"/>
    <p:sldMasterId id="2147483705" r:id="rId16"/>
    <p:sldMasterId id="2147483707" r:id="rId17"/>
    <p:sldMasterId id="2147483709" r:id="rId18"/>
    <p:sldMasterId id="2147483711" r:id="rId19"/>
    <p:sldMasterId id="2147483713" r:id="rId20"/>
    <p:sldMasterId id="2147483715" r:id="rId21"/>
    <p:sldMasterId id="2147483717" r:id="rId22"/>
    <p:sldMasterId id="2147483719" r:id="rId23"/>
    <p:sldMasterId id="2147483721" r:id="rId24"/>
    <p:sldMasterId id="2147483723" r:id="rId25"/>
    <p:sldMasterId id="2147483725" r:id="rId26"/>
    <p:sldMasterId id="2147483727" r:id="rId27"/>
    <p:sldMasterId id="2147483729" r:id="rId28"/>
    <p:sldMasterId id="2147483731" r:id="rId29"/>
    <p:sldMasterId id="2147483733" r:id="rId30"/>
    <p:sldMasterId id="2147483735" r:id="rId31"/>
    <p:sldMasterId id="2147483737" r:id="rId32"/>
    <p:sldMasterId id="2147483739" r:id="rId33"/>
    <p:sldMasterId id="2147483741" r:id="rId34"/>
    <p:sldMasterId id="2147483743" r:id="rId35"/>
    <p:sldMasterId id="2147483745" r:id="rId36"/>
    <p:sldMasterId id="2147483747" r:id="rId37"/>
    <p:sldMasterId id="2147483749" r:id="rId38"/>
    <p:sldMasterId id="2147483751" r:id="rId39"/>
    <p:sldMasterId id="2147483753" r:id="rId40"/>
    <p:sldMasterId id="2147483755" r:id="rId41"/>
    <p:sldMasterId id="2147483757" r:id="rId42"/>
    <p:sldMasterId id="2147483759" r:id="rId43"/>
    <p:sldMasterId id="2147483761" r:id="rId44"/>
    <p:sldMasterId id="2147483763" r:id="rId45"/>
    <p:sldMasterId id="2147483765" r:id="rId46"/>
    <p:sldMasterId id="2147483767" r:id="rId47"/>
    <p:sldMasterId id="2147483769" r:id="rId48"/>
    <p:sldMasterId id="2147483771" r:id="rId49"/>
    <p:sldMasterId id="2147483773" r:id="rId50"/>
    <p:sldMasterId id="2147483775" r:id="rId51"/>
    <p:sldMasterId id="2147483777" r:id="rId52"/>
    <p:sldMasterId id="2147483779" r:id="rId53"/>
    <p:sldMasterId id="2147483781" r:id="rId54"/>
    <p:sldMasterId id="2147483783" r:id="rId55"/>
    <p:sldMasterId id="2147483785" r:id="rId56"/>
    <p:sldMasterId id="2147483787" r:id="rId57"/>
    <p:sldMasterId id="2147483789" r:id="rId58"/>
    <p:sldMasterId id="2147483791" r:id="rId59"/>
    <p:sldMasterId id="2147483793" r:id="rId60"/>
    <p:sldMasterId id="2147483795" r:id="rId61"/>
    <p:sldMasterId id="2147483797" r:id="rId62"/>
    <p:sldMasterId id="2147483799" r:id="rId63"/>
    <p:sldMasterId id="2147483801" r:id="rId64"/>
    <p:sldMasterId id="2147483803" r:id="rId65"/>
    <p:sldMasterId id="2147483805" r:id="rId66"/>
    <p:sldMasterId id="2147483807" r:id="rId67"/>
    <p:sldMasterId id="2147483809" r:id="rId68"/>
    <p:sldMasterId id="2147483811" r:id="rId69"/>
    <p:sldMasterId id="2147483813" r:id="rId70"/>
    <p:sldMasterId id="2147483815" r:id="rId71"/>
    <p:sldMasterId id="2147483817" r:id="rId72"/>
    <p:sldMasterId id="2147483819" r:id="rId73"/>
  </p:sldMasterIdLst>
  <p:sldIdLst>
    <p:sldId id="256" r:id="rId74"/>
    <p:sldId id="257" r:id="rId75"/>
    <p:sldId id="259" r:id="rId76"/>
    <p:sldId id="260" r:id="rId77"/>
    <p:sldId id="261" r:id="rId78"/>
    <p:sldId id="262" r:id="rId79"/>
    <p:sldId id="263" r:id="rId80"/>
    <p:sldId id="264" r:id="rId81"/>
    <p:sldId id="265" r:id="rId82"/>
    <p:sldId id="266" r:id="rId83"/>
    <p:sldId id="267" r:id="rId84"/>
    <p:sldId id="268" r:id="rId85"/>
    <p:sldId id="269" r:id="rId86"/>
    <p:sldId id="270" r:id="rId87"/>
    <p:sldId id="271" r:id="rId88"/>
    <p:sldId id="272" r:id="rId89"/>
    <p:sldId id="273" r:id="rId90"/>
    <p:sldId id="274" r:id="rId91"/>
    <p:sldId id="275" r:id="rId92"/>
    <p:sldId id="276" r:id="rId93"/>
    <p:sldId id="333" r:id="rId94"/>
    <p:sldId id="277" r:id="rId95"/>
    <p:sldId id="278" r:id="rId96"/>
    <p:sldId id="279" r:id="rId97"/>
    <p:sldId id="280" r:id="rId98"/>
    <p:sldId id="281" r:id="rId99"/>
    <p:sldId id="282" r:id="rId100"/>
    <p:sldId id="283" r:id="rId101"/>
    <p:sldId id="284" r:id="rId102"/>
    <p:sldId id="285" r:id="rId103"/>
    <p:sldId id="286" r:id="rId104"/>
    <p:sldId id="287" r:id="rId105"/>
    <p:sldId id="288" r:id="rId106"/>
    <p:sldId id="289" r:id="rId107"/>
    <p:sldId id="290" r:id="rId108"/>
    <p:sldId id="291" r:id="rId109"/>
    <p:sldId id="292" r:id="rId110"/>
    <p:sldId id="293" r:id="rId111"/>
    <p:sldId id="294" r:id="rId112"/>
    <p:sldId id="295" r:id="rId113"/>
    <p:sldId id="296" r:id="rId114"/>
    <p:sldId id="297" r:id="rId115"/>
    <p:sldId id="298" r:id="rId116"/>
    <p:sldId id="299" r:id="rId117"/>
    <p:sldId id="300" r:id="rId118"/>
    <p:sldId id="301" r:id="rId119"/>
    <p:sldId id="302" r:id="rId120"/>
    <p:sldId id="303" r:id="rId121"/>
    <p:sldId id="304" r:id="rId122"/>
    <p:sldId id="305" r:id="rId123"/>
    <p:sldId id="306" r:id="rId124"/>
    <p:sldId id="307" r:id="rId125"/>
    <p:sldId id="308" r:id="rId126"/>
    <p:sldId id="309" r:id="rId127"/>
    <p:sldId id="310" r:id="rId128"/>
    <p:sldId id="311" r:id="rId129"/>
    <p:sldId id="312" r:id="rId130"/>
    <p:sldId id="313" r:id="rId131"/>
    <p:sldId id="314" r:id="rId132"/>
    <p:sldId id="315" r:id="rId133"/>
    <p:sldId id="316" r:id="rId134"/>
    <p:sldId id="317" r:id="rId135"/>
    <p:sldId id="318" r:id="rId136"/>
    <p:sldId id="319" r:id="rId137"/>
    <p:sldId id="320" r:id="rId138"/>
    <p:sldId id="321" r:id="rId139"/>
    <p:sldId id="322" r:id="rId140"/>
    <p:sldId id="323" r:id="rId141"/>
    <p:sldId id="324" r:id="rId142"/>
    <p:sldId id="325" r:id="rId143"/>
    <p:sldId id="326" r:id="rId144"/>
    <p:sldId id="327" r:id="rId145"/>
    <p:sldId id="328" r:id="rId146"/>
    <p:sldId id="329" r:id="rId147"/>
    <p:sldId id="330" r:id="rId148"/>
    <p:sldId id="331" r:id="rId149"/>
    <p:sldId id="332" r:id="rId150"/>
  </p:sldIdLst>
  <p:sldSz cx="9145588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6" autoAdjust="0"/>
    <p:restoredTop sz="93342" autoAdjust="0"/>
  </p:normalViewPr>
  <p:slideViewPr>
    <p:cSldViewPr snapToGrid="0">
      <p:cViewPr varScale="1">
        <p:scale>
          <a:sx n="69" d="100"/>
          <a:sy n="69" d="100"/>
        </p:scale>
        <p:origin x="1356" y="78"/>
      </p:cViewPr>
      <p:guideLst>
        <p:guide orient="horz" pos="2160"/>
        <p:guide pos="288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602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Master" Target="slideMasters/slideMaster26.xml"/><Relationship Id="rId117" Type="http://schemas.openxmlformats.org/officeDocument/2006/relationships/slide" Target="slides/slide44.xml"/><Relationship Id="rId21" Type="http://schemas.openxmlformats.org/officeDocument/2006/relationships/slideMaster" Target="slideMasters/slideMaster21.xml"/><Relationship Id="rId42" Type="http://schemas.openxmlformats.org/officeDocument/2006/relationships/slideMaster" Target="slideMasters/slideMaster42.xml"/><Relationship Id="rId47" Type="http://schemas.openxmlformats.org/officeDocument/2006/relationships/slideMaster" Target="slideMasters/slideMaster47.xml"/><Relationship Id="rId63" Type="http://schemas.openxmlformats.org/officeDocument/2006/relationships/slideMaster" Target="slideMasters/slideMaster63.xml"/><Relationship Id="rId68" Type="http://schemas.openxmlformats.org/officeDocument/2006/relationships/slideMaster" Target="slideMasters/slideMaster68.xml"/><Relationship Id="rId84" Type="http://schemas.openxmlformats.org/officeDocument/2006/relationships/slide" Target="slides/slide11.xml"/><Relationship Id="rId89" Type="http://schemas.openxmlformats.org/officeDocument/2006/relationships/slide" Target="slides/slide16.xml"/><Relationship Id="rId112" Type="http://schemas.openxmlformats.org/officeDocument/2006/relationships/slide" Target="slides/slide39.xml"/><Relationship Id="rId133" Type="http://schemas.openxmlformats.org/officeDocument/2006/relationships/slide" Target="slides/slide60.xml"/><Relationship Id="rId138" Type="http://schemas.openxmlformats.org/officeDocument/2006/relationships/slide" Target="slides/slide65.xml"/><Relationship Id="rId154" Type="http://schemas.openxmlformats.org/officeDocument/2006/relationships/tableStyles" Target="tableStyles.xml"/><Relationship Id="rId16" Type="http://schemas.openxmlformats.org/officeDocument/2006/relationships/slideMaster" Target="slideMasters/slideMaster16.xml"/><Relationship Id="rId107" Type="http://schemas.openxmlformats.org/officeDocument/2006/relationships/slide" Target="slides/slide34.xml"/><Relationship Id="rId11" Type="http://schemas.openxmlformats.org/officeDocument/2006/relationships/slideMaster" Target="slideMasters/slideMaster11.xml"/><Relationship Id="rId32" Type="http://schemas.openxmlformats.org/officeDocument/2006/relationships/slideMaster" Target="slideMasters/slideMaster32.xml"/><Relationship Id="rId37" Type="http://schemas.openxmlformats.org/officeDocument/2006/relationships/slideMaster" Target="slideMasters/slideMaster37.xml"/><Relationship Id="rId53" Type="http://schemas.openxmlformats.org/officeDocument/2006/relationships/slideMaster" Target="slideMasters/slideMaster53.xml"/><Relationship Id="rId58" Type="http://schemas.openxmlformats.org/officeDocument/2006/relationships/slideMaster" Target="slideMasters/slideMaster58.xml"/><Relationship Id="rId74" Type="http://schemas.openxmlformats.org/officeDocument/2006/relationships/slide" Target="slides/slide1.xml"/><Relationship Id="rId79" Type="http://schemas.openxmlformats.org/officeDocument/2006/relationships/slide" Target="slides/slide6.xml"/><Relationship Id="rId102" Type="http://schemas.openxmlformats.org/officeDocument/2006/relationships/slide" Target="slides/slide29.xml"/><Relationship Id="rId123" Type="http://schemas.openxmlformats.org/officeDocument/2006/relationships/slide" Target="slides/slide50.xml"/><Relationship Id="rId128" Type="http://schemas.openxmlformats.org/officeDocument/2006/relationships/slide" Target="slides/slide55.xml"/><Relationship Id="rId144" Type="http://schemas.openxmlformats.org/officeDocument/2006/relationships/slide" Target="slides/slide71.xml"/><Relationship Id="rId149" Type="http://schemas.openxmlformats.org/officeDocument/2006/relationships/slide" Target="slides/slide76.xml"/><Relationship Id="rId5" Type="http://schemas.openxmlformats.org/officeDocument/2006/relationships/slideMaster" Target="slideMasters/slideMaster5.xml"/><Relationship Id="rId90" Type="http://schemas.openxmlformats.org/officeDocument/2006/relationships/slide" Target="slides/slide17.xml"/><Relationship Id="rId95" Type="http://schemas.openxmlformats.org/officeDocument/2006/relationships/slide" Target="slides/slide22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43" Type="http://schemas.openxmlformats.org/officeDocument/2006/relationships/slideMaster" Target="slideMasters/slideMaster43.xml"/><Relationship Id="rId48" Type="http://schemas.openxmlformats.org/officeDocument/2006/relationships/slideMaster" Target="slideMasters/slideMaster48.xml"/><Relationship Id="rId64" Type="http://schemas.openxmlformats.org/officeDocument/2006/relationships/slideMaster" Target="slideMasters/slideMaster64.xml"/><Relationship Id="rId69" Type="http://schemas.openxmlformats.org/officeDocument/2006/relationships/slideMaster" Target="slideMasters/slideMaster69.xml"/><Relationship Id="rId113" Type="http://schemas.openxmlformats.org/officeDocument/2006/relationships/slide" Target="slides/slide40.xml"/><Relationship Id="rId118" Type="http://schemas.openxmlformats.org/officeDocument/2006/relationships/slide" Target="slides/slide45.xml"/><Relationship Id="rId134" Type="http://schemas.openxmlformats.org/officeDocument/2006/relationships/slide" Target="slides/slide61.xml"/><Relationship Id="rId139" Type="http://schemas.openxmlformats.org/officeDocument/2006/relationships/slide" Target="slides/slide66.xml"/><Relationship Id="rId80" Type="http://schemas.openxmlformats.org/officeDocument/2006/relationships/slide" Target="slides/slide7.xml"/><Relationship Id="rId85" Type="http://schemas.openxmlformats.org/officeDocument/2006/relationships/slide" Target="slides/slide12.xml"/><Relationship Id="rId150" Type="http://schemas.openxmlformats.org/officeDocument/2006/relationships/slide" Target="slides/slide7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46" Type="http://schemas.openxmlformats.org/officeDocument/2006/relationships/slideMaster" Target="slideMasters/slideMaster46.xml"/><Relationship Id="rId59" Type="http://schemas.openxmlformats.org/officeDocument/2006/relationships/slideMaster" Target="slideMasters/slideMaster59.xml"/><Relationship Id="rId67" Type="http://schemas.openxmlformats.org/officeDocument/2006/relationships/slideMaster" Target="slideMasters/slideMaster67.xml"/><Relationship Id="rId103" Type="http://schemas.openxmlformats.org/officeDocument/2006/relationships/slide" Target="slides/slide30.xml"/><Relationship Id="rId108" Type="http://schemas.openxmlformats.org/officeDocument/2006/relationships/slide" Target="slides/slide35.xml"/><Relationship Id="rId116" Type="http://schemas.openxmlformats.org/officeDocument/2006/relationships/slide" Target="slides/slide43.xml"/><Relationship Id="rId124" Type="http://schemas.openxmlformats.org/officeDocument/2006/relationships/slide" Target="slides/slide51.xml"/><Relationship Id="rId129" Type="http://schemas.openxmlformats.org/officeDocument/2006/relationships/slide" Target="slides/slide56.xml"/><Relationship Id="rId137" Type="http://schemas.openxmlformats.org/officeDocument/2006/relationships/slide" Target="slides/slide64.xml"/><Relationship Id="rId20" Type="http://schemas.openxmlformats.org/officeDocument/2006/relationships/slideMaster" Target="slideMasters/slideMaster20.xml"/><Relationship Id="rId41" Type="http://schemas.openxmlformats.org/officeDocument/2006/relationships/slideMaster" Target="slideMasters/slideMaster41.xml"/><Relationship Id="rId54" Type="http://schemas.openxmlformats.org/officeDocument/2006/relationships/slideMaster" Target="slideMasters/slideMaster54.xml"/><Relationship Id="rId62" Type="http://schemas.openxmlformats.org/officeDocument/2006/relationships/slideMaster" Target="slideMasters/slideMaster62.xml"/><Relationship Id="rId70" Type="http://schemas.openxmlformats.org/officeDocument/2006/relationships/slideMaster" Target="slideMasters/slideMaster70.xml"/><Relationship Id="rId75" Type="http://schemas.openxmlformats.org/officeDocument/2006/relationships/slide" Target="slides/slide2.xml"/><Relationship Id="rId83" Type="http://schemas.openxmlformats.org/officeDocument/2006/relationships/slide" Target="slides/slide10.xml"/><Relationship Id="rId88" Type="http://schemas.openxmlformats.org/officeDocument/2006/relationships/slide" Target="slides/slide15.xml"/><Relationship Id="rId91" Type="http://schemas.openxmlformats.org/officeDocument/2006/relationships/slide" Target="slides/slide18.xml"/><Relationship Id="rId96" Type="http://schemas.openxmlformats.org/officeDocument/2006/relationships/slide" Target="slides/slide23.xml"/><Relationship Id="rId111" Type="http://schemas.openxmlformats.org/officeDocument/2006/relationships/slide" Target="slides/slide38.xml"/><Relationship Id="rId132" Type="http://schemas.openxmlformats.org/officeDocument/2006/relationships/slide" Target="slides/slide59.xml"/><Relationship Id="rId140" Type="http://schemas.openxmlformats.org/officeDocument/2006/relationships/slide" Target="slides/slide67.xml"/><Relationship Id="rId145" Type="http://schemas.openxmlformats.org/officeDocument/2006/relationships/slide" Target="slides/slide72.xml"/><Relationship Id="rId15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Master" Target="slideMasters/slideMaster36.xml"/><Relationship Id="rId49" Type="http://schemas.openxmlformats.org/officeDocument/2006/relationships/slideMaster" Target="slideMasters/slideMaster49.xml"/><Relationship Id="rId57" Type="http://schemas.openxmlformats.org/officeDocument/2006/relationships/slideMaster" Target="slideMasters/slideMaster57.xml"/><Relationship Id="rId106" Type="http://schemas.openxmlformats.org/officeDocument/2006/relationships/slide" Target="slides/slide33.xml"/><Relationship Id="rId114" Type="http://schemas.openxmlformats.org/officeDocument/2006/relationships/slide" Target="slides/slide41.xml"/><Relationship Id="rId119" Type="http://schemas.openxmlformats.org/officeDocument/2006/relationships/slide" Target="slides/slide46.xml"/><Relationship Id="rId127" Type="http://schemas.openxmlformats.org/officeDocument/2006/relationships/slide" Target="slides/slide54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44" Type="http://schemas.openxmlformats.org/officeDocument/2006/relationships/slideMaster" Target="slideMasters/slideMaster44.xml"/><Relationship Id="rId52" Type="http://schemas.openxmlformats.org/officeDocument/2006/relationships/slideMaster" Target="slideMasters/slideMaster52.xml"/><Relationship Id="rId60" Type="http://schemas.openxmlformats.org/officeDocument/2006/relationships/slideMaster" Target="slideMasters/slideMaster60.xml"/><Relationship Id="rId65" Type="http://schemas.openxmlformats.org/officeDocument/2006/relationships/slideMaster" Target="slideMasters/slideMaster65.xml"/><Relationship Id="rId73" Type="http://schemas.openxmlformats.org/officeDocument/2006/relationships/slideMaster" Target="slideMasters/slideMaster73.xml"/><Relationship Id="rId78" Type="http://schemas.openxmlformats.org/officeDocument/2006/relationships/slide" Target="slides/slide5.xml"/><Relationship Id="rId81" Type="http://schemas.openxmlformats.org/officeDocument/2006/relationships/slide" Target="slides/slide8.xml"/><Relationship Id="rId86" Type="http://schemas.openxmlformats.org/officeDocument/2006/relationships/slide" Target="slides/slide13.xml"/><Relationship Id="rId94" Type="http://schemas.openxmlformats.org/officeDocument/2006/relationships/slide" Target="slides/slide21.xml"/><Relationship Id="rId99" Type="http://schemas.openxmlformats.org/officeDocument/2006/relationships/slide" Target="slides/slide26.xml"/><Relationship Id="rId101" Type="http://schemas.openxmlformats.org/officeDocument/2006/relationships/slide" Target="slides/slide28.xml"/><Relationship Id="rId122" Type="http://schemas.openxmlformats.org/officeDocument/2006/relationships/slide" Target="slides/slide49.xml"/><Relationship Id="rId130" Type="http://schemas.openxmlformats.org/officeDocument/2006/relationships/slide" Target="slides/slide57.xml"/><Relationship Id="rId135" Type="http://schemas.openxmlformats.org/officeDocument/2006/relationships/slide" Target="slides/slide62.xml"/><Relationship Id="rId143" Type="http://schemas.openxmlformats.org/officeDocument/2006/relationships/slide" Target="slides/slide70.xml"/><Relationship Id="rId148" Type="http://schemas.openxmlformats.org/officeDocument/2006/relationships/slide" Target="slides/slide75.xml"/><Relationship Id="rId15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Master" Target="slideMasters/slideMaster39.xml"/><Relationship Id="rId109" Type="http://schemas.openxmlformats.org/officeDocument/2006/relationships/slide" Target="slides/slide36.xml"/><Relationship Id="rId34" Type="http://schemas.openxmlformats.org/officeDocument/2006/relationships/slideMaster" Target="slideMasters/slideMaster34.xml"/><Relationship Id="rId50" Type="http://schemas.openxmlformats.org/officeDocument/2006/relationships/slideMaster" Target="slideMasters/slideMaster50.xml"/><Relationship Id="rId55" Type="http://schemas.openxmlformats.org/officeDocument/2006/relationships/slideMaster" Target="slideMasters/slideMaster55.xml"/><Relationship Id="rId76" Type="http://schemas.openxmlformats.org/officeDocument/2006/relationships/slide" Target="slides/slide3.xml"/><Relationship Id="rId97" Type="http://schemas.openxmlformats.org/officeDocument/2006/relationships/slide" Target="slides/slide24.xml"/><Relationship Id="rId104" Type="http://schemas.openxmlformats.org/officeDocument/2006/relationships/slide" Target="slides/slide31.xml"/><Relationship Id="rId120" Type="http://schemas.openxmlformats.org/officeDocument/2006/relationships/slide" Target="slides/slide47.xml"/><Relationship Id="rId125" Type="http://schemas.openxmlformats.org/officeDocument/2006/relationships/slide" Target="slides/slide52.xml"/><Relationship Id="rId141" Type="http://schemas.openxmlformats.org/officeDocument/2006/relationships/slide" Target="slides/slide68.xml"/><Relationship Id="rId146" Type="http://schemas.openxmlformats.org/officeDocument/2006/relationships/slide" Target="slides/slide73.xml"/><Relationship Id="rId7" Type="http://schemas.openxmlformats.org/officeDocument/2006/relationships/slideMaster" Target="slideMasters/slideMaster7.xml"/><Relationship Id="rId71" Type="http://schemas.openxmlformats.org/officeDocument/2006/relationships/slideMaster" Target="slideMasters/slideMaster71.xml"/><Relationship Id="rId92" Type="http://schemas.openxmlformats.org/officeDocument/2006/relationships/slide" Target="slides/slide19.xml"/><Relationship Id="rId2" Type="http://schemas.openxmlformats.org/officeDocument/2006/relationships/slideMaster" Target="slideMasters/slideMaster2.xml"/><Relationship Id="rId29" Type="http://schemas.openxmlformats.org/officeDocument/2006/relationships/slideMaster" Target="slideMasters/slideMaster29.xml"/><Relationship Id="rId24" Type="http://schemas.openxmlformats.org/officeDocument/2006/relationships/slideMaster" Target="slideMasters/slideMaster24.xml"/><Relationship Id="rId40" Type="http://schemas.openxmlformats.org/officeDocument/2006/relationships/slideMaster" Target="slideMasters/slideMaster40.xml"/><Relationship Id="rId45" Type="http://schemas.openxmlformats.org/officeDocument/2006/relationships/slideMaster" Target="slideMasters/slideMaster45.xml"/><Relationship Id="rId66" Type="http://schemas.openxmlformats.org/officeDocument/2006/relationships/slideMaster" Target="slideMasters/slideMaster66.xml"/><Relationship Id="rId87" Type="http://schemas.openxmlformats.org/officeDocument/2006/relationships/slide" Target="slides/slide14.xml"/><Relationship Id="rId110" Type="http://schemas.openxmlformats.org/officeDocument/2006/relationships/slide" Target="slides/slide37.xml"/><Relationship Id="rId115" Type="http://schemas.openxmlformats.org/officeDocument/2006/relationships/slide" Target="slides/slide42.xml"/><Relationship Id="rId131" Type="http://schemas.openxmlformats.org/officeDocument/2006/relationships/slide" Target="slides/slide58.xml"/><Relationship Id="rId136" Type="http://schemas.openxmlformats.org/officeDocument/2006/relationships/slide" Target="slides/slide63.xml"/><Relationship Id="rId61" Type="http://schemas.openxmlformats.org/officeDocument/2006/relationships/slideMaster" Target="slideMasters/slideMaster61.xml"/><Relationship Id="rId82" Type="http://schemas.openxmlformats.org/officeDocument/2006/relationships/slide" Target="slides/slide9.xml"/><Relationship Id="rId152" Type="http://schemas.openxmlformats.org/officeDocument/2006/relationships/viewProps" Target="viewProps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56" Type="http://schemas.openxmlformats.org/officeDocument/2006/relationships/slideMaster" Target="slideMasters/slideMaster56.xml"/><Relationship Id="rId77" Type="http://schemas.openxmlformats.org/officeDocument/2006/relationships/slide" Target="slides/slide4.xml"/><Relationship Id="rId100" Type="http://schemas.openxmlformats.org/officeDocument/2006/relationships/slide" Target="slides/slide27.xml"/><Relationship Id="rId105" Type="http://schemas.openxmlformats.org/officeDocument/2006/relationships/slide" Target="slides/slide32.xml"/><Relationship Id="rId126" Type="http://schemas.openxmlformats.org/officeDocument/2006/relationships/slide" Target="slides/slide53.xml"/><Relationship Id="rId147" Type="http://schemas.openxmlformats.org/officeDocument/2006/relationships/slide" Target="slides/slide74.xml"/><Relationship Id="rId8" Type="http://schemas.openxmlformats.org/officeDocument/2006/relationships/slideMaster" Target="slideMasters/slideMaster8.xml"/><Relationship Id="rId51" Type="http://schemas.openxmlformats.org/officeDocument/2006/relationships/slideMaster" Target="slideMasters/slideMaster51.xml"/><Relationship Id="rId72" Type="http://schemas.openxmlformats.org/officeDocument/2006/relationships/slideMaster" Target="slideMasters/slideMaster72.xml"/><Relationship Id="rId93" Type="http://schemas.openxmlformats.org/officeDocument/2006/relationships/slide" Target="slides/slide20.xml"/><Relationship Id="rId98" Type="http://schemas.openxmlformats.org/officeDocument/2006/relationships/slide" Target="slides/slide25.xml"/><Relationship Id="rId121" Type="http://schemas.openxmlformats.org/officeDocument/2006/relationships/slide" Target="slides/slide48.xml"/><Relationship Id="rId142" Type="http://schemas.openxmlformats.org/officeDocument/2006/relationships/slide" Target="slides/slide69.xml"/><Relationship Id="rId3" Type="http://schemas.openxmlformats.org/officeDocument/2006/relationships/slideMaster" Target="slideMasters/slideMaster3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Zeszyt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dLbl>
              <c:idx val="1"/>
              <c:tx>
                <c:rich>
                  <a:bodyPr/>
                  <a:lstStyle/>
                  <a:p>
                    <a:r>
                      <a:rPr lang="en-US" dirty="0" smtClean="0"/>
                      <a:t>Azot</a:t>
                    </a:r>
                    <a:r>
                      <a:rPr lang="en-US" baseline="0" dirty="0" smtClean="0"/>
                      <a:t>;</a:t>
                    </a:r>
                  </a:p>
                  <a:p>
                    <a:r>
                      <a:rPr lang="en-US" baseline="0" dirty="0" smtClean="0"/>
                      <a:t>78%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2800"/>
                </a:pPr>
                <a:endParaRPr lang="pl-PL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[Zeszyt1]Arkusz1!$A$2:$A$4</c:f>
              <c:strCache>
                <c:ptCount val="3"/>
                <c:pt idx="0">
                  <c:v> Tlen </c:v>
                </c:pt>
                <c:pt idx="1">
                  <c:v>Azot </c:v>
                </c:pt>
                <c:pt idx="2">
                  <c:v>Inne gazy</c:v>
                </c:pt>
              </c:strCache>
            </c:strRef>
          </c:cat>
          <c:val>
            <c:numRef>
              <c:f>[Zeszyt1]Arkusz1!$B$2:$B$4</c:f>
              <c:numCache>
                <c:formatCode>0%</c:formatCode>
                <c:ptCount val="3"/>
                <c:pt idx="0">
                  <c:v>0.21</c:v>
                </c:pt>
                <c:pt idx="1">
                  <c:v>0.78</c:v>
                </c:pt>
                <c:pt idx="2">
                  <c:v>0.01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40.wmf"/><Relationship Id="rId1" Type="http://schemas.openxmlformats.org/officeDocument/2006/relationships/image" Target="../media/image39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1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72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226" y="2135508"/>
            <a:ext cx="777375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8276" y="3357562"/>
            <a:ext cx="6401911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226" y="2135510"/>
            <a:ext cx="777375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8276" y="3357562"/>
            <a:ext cx="6401911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226" y="2135501"/>
            <a:ext cx="777375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8245" y="3357562"/>
            <a:ext cx="6401913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226" y="2135411"/>
            <a:ext cx="777375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8230" y="3357562"/>
            <a:ext cx="6401913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220" y="2135271"/>
            <a:ext cx="777375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8195" y="3357562"/>
            <a:ext cx="6401913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220" y="2135037"/>
            <a:ext cx="777375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8078" y="3357562"/>
            <a:ext cx="6401913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220" y="2134893"/>
            <a:ext cx="777375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8006" y="3357562"/>
            <a:ext cx="6401913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220" y="2134673"/>
            <a:ext cx="777375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7896" y="3357562"/>
            <a:ext cx="6401913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220" y="2134487"/>
            <a:ext cx="777375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7803" y="3357562"/>
            <a:ext cx="6401913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220" y="2134061"/>
            <a:ext cx="777375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7590" y="3357562"/>
            <a:ext cx="6401913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220" y="2133563"/>
            <a:ext cx="777375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7341" y="3357562"/>
            <a:ext cx="6401913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220" y="2133191"/>
            <a:ext cx="777375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7155" y="3357562"/>
            <a:ext cx="6401913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220" y="2132573"/>
            <a:ext cx="777375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6845" y="3357562"/>
            <a:ext cx="6401913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220" y="2132121"/>
            <a:ext cx="777375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6619" y="3357562"/>
            <a:ext cx="6401913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220" y="2131637"/>
            <a:ext cx="777375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6377" y="3357562"/>
            <a:ext cx="6401913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1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2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3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4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5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6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7.xml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8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9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0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1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3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4.xml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5.xml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6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7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8.xml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9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0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1.xml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2.xml"/><Relationship Id="rId1" Type="http://schemas.openxmlformats.org/officeDocument/2006/relationships/slideLayout" Target="../slideLayouts/slideLayout4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3.xml"/><Relationship Id="rId1" Type="http://schemas.openxmlformats.org/officeDocument/2006/relationships/slideLayout" Target="../slideLayouts/slideLayout4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4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5.xml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6.xml"/><Relationship Id="rId1" Type="http://schemas.openxmlformats.org/officeDocument/2006/relationships/slideLayout" Target="../slideLayouts/slideLayout4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7.xml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8.xml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9.xml"/><Relationship Id="rId1" Type="http://schemas.openxmlformats.org/officeDocument/2006/relationships/slideLayout" Target="../slideLayouts/slideLayout5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0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1.xml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2.xml"/><Relationship Id="rId1" Type="http://schemas.openxmlformats.org/officeDocument/2006/relationships/slideLayout" Target="../slideLayouts/slideLayout5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3.xml"/><Relationship Id="rId1" Type="http://schemas.openxmlformats.org/officeDocument/2006/relationships/slideLayout" Target="../slideLayouts/slideLayout5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4.xml"/><Relationship Id="rId1" Type="http://schemas.openxmlformats.org/officeDocument/2006/relationships/slideLayout" Target="../slideLayouts/slideLayout5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5.xml"/><Relationship Id="rId1" Type="http://schemas.openxmlformats.org/officeDocument/2006/relationships/slideLayout" Target="../slideLayouts/slideLayout5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6.xml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7.xml"/><Relationship Id="rId1" Type="http://schemas.openxmlformats.org/officeDocument/2006/relationships/slideLayout" Target="../slideLayouts/slideLayout5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8.xml"/><Relationship Id="rId1" Type="http://schemas.openxmlformats.org/officeDocument/2006/relationships/slideLayout" Target="../slideLayouts/slideLayout5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9.xml"/><Relationship Id="rId1" Type="http://schemas.openxmlformats.org/officeDocument/2006/relationships/slideLayout" Target="../slideLayouts/slideLayout6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0.xml"/><Relationship Id="rId1" Type="http://schemas.openxmlformats.org/officeDocument/2006/relationships/slideLayout" Target="../slideLayouts/slideLayout6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1.xml"/><Relationship Id="rId1" Type="http://schemas.openxmlformats.org/officeDocument/2006/relationships/slideLayout" Target="../slideLayouts/slideLayout6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2.xml"/><Relationship Id="rId1" Type="http://schemas.openxmlformats.org/officeDocument/2006/relationships/slideLayout" Target="../slideLayouts/slideLayout6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3.xml"/><Relationship Id="rId1" Type="http://schemas.openxmlformats.org/officeDocument/2006/relationships/slideLayout" Target="../slideLayouts/slideLayout6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4.xml"/><Relationship Id="rId1" Type="http://schemas.openxmlformats.org/officeDocument/2006/relationships/slideLayout" Target="../slideLayouts/slideLayout6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5.xml"/><Relationship Id="rId1" Type="http://schemas.openxmlformats.org/officeDocument/2006/relationships/slideLayout" Target="../slideLayouts/slideLayout6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6.xml"/><Relationship Id="rId1" Type="http://schemas.openxmlformats.org/officeDocument/2006/relationships/slideLayout" Target="../slideLayouts/slideLayout6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7.xml"/><Relationship Id="rId1" Type="http://schemas.openxmlformats.org/officeDocument/2006/relationships/slideLayout" Target="../slideLayouts/slideLayout6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8.xml"/><Relationship Id="rId1" Type="http://schemas.openxmlformats.org/officeDocument/2006/relationships/slideLayout" Target="../slideLayouts/slideLayout6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9.xml"/><Relationship Id="rId1" Type="http://schemas.openxmlformats.org/officeDocument/2006/relationships/slideLayout" Target="../slideLayouts/slideLayout7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0.xml"/><Relationship Id="rId1" Type="http://schemas.openxmlformats.org/officeDocument/2006/relationships/slideLayout" Target="../slideLayouts/slideLayout7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1.xml"/><Relationship Id="rId1" Type="http://schemas.openxmlformats.org/officeDocument/2006/relationships/slideLayout" Target="../slideLayouts/slideLayout7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2.xml"/><Relationship Id="rId1" Type="http://schemas.openxmlformats.org/officeDocument/2006/relationships/slideLayout" Target="../slideLayouts/slideLayout7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3.xml"/><Relationship Id="rId1" Type="http://schemas.openxmlformats.org/officeDocument/2006/relationships/slideLayout" Target="../slideLayouts/slideLayout7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320" y="274853"/>
            <a:ext cx="823103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320" y="1285876"/>
            <a:ext cx="823103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dirty="0" smtClean="0"/>
              <a:t>Click to edit Master text styles</a:t>
            </a:r>
          </a:p>
          <a:p>
            <a:pPr lvl="1"/>
            <a:r>
              <a:rPr lang="en-US" altLang="zh-CN" dirty="0" smtClean="0"/>
              <a:t>Second level</a:t>
            </a:r>
          </a:p>
          <a:p>
            <a:pPr lvl="2"/>
            <a:r>
              <a:rPr lang="en-US" altLang="zh-CN" dirty="0" smtClean="0"/>
              <a:t>Third level</a:t>
            </a:r>
          </a:p>
          <a:p>
            <a:pPr lvl="3"/>
            <a:r>
              <a:rPr lang="en-US" altLang="zh-CN" dirty="0" smtClean="0"/>
              <a:t>Fourth level</a:t>
            </a:r>
          </a:p>
          <a:p>
            <a:pPr lvl="4"/>
            <a:r>
              <a:rPr lang="en-US" altLang="zh-CN" dirty="0" smtClean="0"/>
              <a:t>Fifth level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73" y="6143814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2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810" y="-1518543"/>
            <a:ext cx="5231708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5522" y="6127676"/>
            <a:ext cx="3492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Podróż w głąb materii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60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7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320" y="274853"/>
            <a:ext cx="823103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320" y="1285876"/>
            <a:ext cx="823103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73" y="6143816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810" y="-1518543"/>
            <a:ext cx="5231708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522" y="6127676"/>
            <a:ext cx="3492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Stany skupienia materii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60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320" y="274853"/>
            <a:ext cx="823103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320" y="1285876"/>
            <a:ext cx="823103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73" y="6143816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810" y="-1518543"/>
            <a:ext cx="5231708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522" y="6127676"/>
            <a:ext cx="3492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Stany skupienia materii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60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320" y="274853"/>
            <a:ext cx="823103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320" y="1285876"/>
            <a:ext cx="823103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73" y="6143816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810" y="-1518543"/>
            <a:ext cx="5231708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522" y="6127676"/>
            <a:ext cx="3492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Stany skupienia materii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60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320" y="274853"/>
            <a:ext cx="823103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320" y="1285876"/>
            <a:ext cx="823103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73" y="6143816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810" y="-1518543"/>
            <a:ext cx="5231708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522" y="6127676"/>
            <a:ext cx="3492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Stany skupienia materii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60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320" y="274853"/>
            <a:ext cx="823103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320" y="1285876"/>
            <a:ext cx="823103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73" y="6143816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810" y="-1518543"/>
            <a:ext cx="5231708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522" y="6127676"/>
            <a:ext cx="3492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Stany skupienia materii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60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320" y="274853"/>
            <a:ext cx="823103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320" y="1285876"/>
            <a:ext cx="823103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73" y="6143816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810" y="-1518543"/>
            <a:ext cx="5231708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522" y="6127676"/>
            <a:ext cx="3492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Stany skupienia materii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60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315" y="274842"/>
            <a:ext cx="823103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315" y="1285876"/>
            <a:ext cx="823103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dirty="0" smtClean="0"/>
              <a:t>Click to edit Master text styles</a:t>
            </a:r>
          </a:p>
          <a:p>
            <a:pPr lvl="1"/>
            <a:r>
              <a:rPr lang="en-US" altLang="zh-CN" dirty="0" smtClean="0"/>
              <a:t>Second level</a:t>
            </a:r>
          </a:p>
          <a:p>
            <a:pPr lvl="2"/>
            <a:r>
              <a:rPr lang="en-US" altLang="zh-CN" dirty="0" smtClean="0"/>
              <a:t>Third level</a:t>
            </a:r>
          </a:p>
          <a:p>
            <a:pPr lvl="3"/>
            <a:r>
              <a:rPr lang="en-US" altLang="zh-CN" dirty="0" smtClean="0"/>
              <a:t>Fourth level</a:t>
            </a:r>
          </a:p>
          <a:p>
            <a:pPr lvl="4"/>
            <a:r>
              <a:rPr lang="en-US" altLang="zh-CN" dirty="0" smtClean="0"/>
              <a:t>Fifth level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73" y="6143805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3347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994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2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ciał stałych (kryształy)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60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309" y="274832"/>
            <a:ext cx="823103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309" y="1285876"/>
            <a:ext cx="823103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dirty="0" smtClean="0"/>
              <a:t>Click to edit Master text styles</a:t>
            </a:r>
          </a:p>
          <a:p>
            <a:pPr lvl="1"/>
            <a:r>
              <a:rPr lang="en-US" altLang="zh-CN" dirty="0" smtClean="0"/>
              <a:t>Second level</a:t>
            </a:r>
          </a:p>
          <a:p>
            <a:pPr lvl="2"/>
            <a:r>
              <a:rPr lang="en-US" altLang="zh-CN" dirty="0" smtClean="0"/>
              <a:t>Third level</a:t>
            </a:r>
          </a:p>
          <a:p>
            <a:pPr lvl="3"/>
            <a:r>
              <a:rPr lang="en-US" altLang="zh-CN" dirty="0" smtClean="0"/>
              <a:t>Fourth level</a:t>
            </a:r>
          </a:p>
          <a:p>
            <a:pPr lvl="4"/>
            <a:r>
              <a:rPr lang="en-US" altLang="zh-CN" dirty="0" smtClean="0"/>
              <a:t>Fifth level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73" y="6143793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3341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994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2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ciał stałych (kryształy)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60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302" y="274816"/>
            <a:ext cx="823103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302" y="1285876"/>
            <a:ext cx="823103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dirty="0" smtClean="0"/>
              <a:t>Click to edit Master text styles</a:t>
            </a:r>
          </a:p>
          <a:p>
            <a:pPr lvl="1"/>
            <a:r>
              <a:rPr lang="en-US" altLang="zh-CN" dirty="0" smtClean="0"/>
              <a:t>Second level</a:t>
            </a:r>
          </a:p>
          <a:p>
            <a:pPr lvl="2"/>
            <a:r>
              <a:rPr lang="en-US" altLang="zh-CN" dirty="0" smtClean="0"/>
              <a:t>Third level</a:t>
            </a:r>
          </a:p>
          <a:p>
            <a:pPr lvl="3"/>
            <a:r>
              <a:rPr lang="en-US" altLang="zh-CN" dirty="0" smtClean="0"/>
              <a:t>Fourth level</a:t>
            </a:r>
          </a:p>
          <a:p>
            <a:pPr lvl="4"/>
            <a:r>
              <a:rPr lang="en-US" altLang="zh-CN" dirty="0" smtClean="0"/>
              <a:t>Fifth level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35" y="6143779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3334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994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2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ciał stałych (kryształy)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60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94" y="274800"/>
            <a:ext cx="823103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94" y="1285876"/>
            <a:ext cx="823103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dirty="0" smtClean="0"/>
              <a:t>Click to edit Master text styles</a:t>
            </a:r>
          </a:p>
          <a:p>
            <a:pPr lvl="1"/>
            <a:r>
              <a:rPr lang="en-US" altLang="zh-CN" dirty="0" smtClean="0"/>
              <a:t>Second level</a:t>
            </a:r>
          </a:p>
          <a:p>
            <a:pPr lvl="2"/>
            <a:r>
              <a:rPr lang="en-US" altLang="zh-CN" dirty="0" smtClean="0"/>
              <a:t>Third level</a:t>
            </a:r>
          </a:p>
          <a:p>
            <a:pPr lvl="3"/>
            <a:r>
              <a:rPr lang="en-US" altLang="zh-CN" dirty="0" smtClean="0"/>
              <a:t>Fourth level</a:t>
            </a:r>
          </a:p>
          <a:p>
            <a:pPr lvl="4"/>
            <a:r>
              <a:rPr lang="en-US" altLang="zh-CN" dirty="0" smtClean="0"/>
              <a:t>Fifth level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27" y="6143763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3326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953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2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ciał stałych (kryształy)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60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85" y="274783"/>
            <a:ext cx="823103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85" y="1285876"/>
            <a:ext cx="823103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dirty="0" smtClean="0"/>
              <a:t>Click to edit Master text styles</a:t>
            </a:r>
          </a:p>
          <a:p>
            <a:pPr lvl="1"/>
            <a:r>
              <a:rPr lang="en-US" altLang="zh-CN" dirty="0" smtClean="0"/>
              <a:t>Second level</a:t>
            </a:r>
          </a:p>
          <a:p>
            <a:pPr lvl="2"/>
            <a:r>
              <a:rPr lang="en-US" altLang="zh-CN" dirty="0" smtClean="0"/>
              <a:t>Third level</a:t>
            </a:r>
          </a:p>
          <a:p>
            <a:pPr lvl="3"/>
            <a:r>
              <a:rPr lang="en-US" altLang="zh-CN" dirty="0" smtClean="0"/>
              <a:t>Fourth level</a:t>
            </a:r>
          </a:p>
          <a:p>
            <a:pPr lvl="4"/>
            <a:r>
              <a:rPr lang="en-US" altLang="zh-CN" dirty="0" smtClean="0"/>
              <a:t>Fifth level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18" y="6143745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3317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944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2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ciał stałych (kryształy)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60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80" y="274751"/>
            <a:ext cx="823103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80" y="1285876"/>
            <a:ext cx="823103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14" y="6143715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2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3302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522" y="6127676"/>
            <a:ext cx="3492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Ciecze zwykłe i niezwykłe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60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80" y="274730"/>
            <a:ext cx="823103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80" y="1285876"/>
            <a:ext cx="823103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14" y="6143693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2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3290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522" y="6127676"/>
            <a:ext cx="3492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Ciecze zwykłe i niezwykłe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60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80" y="274709"/>
            <a:ext cx="823103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80" y="1285876"/>
            <a:ext cx="823103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14" y="6143669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2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3278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522" y="6127676"/>
            <a:ext cx="3492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Ciecze zwykłe i niezwykłe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57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80" y="274682"/>
            <a:ext cx="823103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80" y="1285876"/>
            <a:ext cx="823103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14" y="6143643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2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3265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521" y="6127676"/>
            <a:ext cx="3492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Ciecze zwykłe i niezwykłe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44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80" y="274650"/>
            <a:ext cx="823103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80" y="1285876"/>
            <a:ext cx="823103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14" y="6143615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2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3251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507" y="6127676"/>
            <a:ext cx="3492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Ciecze zwykłe i niezwykłe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30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9701" y="274639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9701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298" y="6143575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3231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924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gazów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9685" y="274639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9685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282" y="6143543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3215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908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gazów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9668" y="274639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9668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265" y="6143509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3198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891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gazów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9650" y="274639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9650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247" y="6143473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3180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873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gazów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9631" y="274639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9631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228" y="6143435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3161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854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gazów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9611" y="274639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9611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208" y="6143395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3141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834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gazów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9584" y="274639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9584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181" y="6143341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3114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807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Gęstość substancji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9562" y="274639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9562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159" y="6143297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3092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785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Gęstość substancji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9539" y="274639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9539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136" y="6143251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3069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762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Gęstość substancji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9512" y="274639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9512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109" y="6143197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3042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735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Wyznaczanie gęstości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9487" y="274639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9487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084" y="6143147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3017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710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Wyznaczanie gęstości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9461" y="274639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9461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058" y="6143095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2991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684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Wyznaczanie gęstości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9434" y="274639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9434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031" y="6143041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2964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657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Wyznaczanie gęstości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9402" y="274639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9402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999" y="6142977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2932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625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Kolorowe drinki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9373" y="274639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9373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970" y="6142919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2903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596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Kolorowe drinki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9343" y="274639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9343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940" y="6142859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2873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566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Kolorowe drinki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9309" y="274639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9309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906" y="6142791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2839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532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Ciśnienie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9277" y="274639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9277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874" y="6142727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2807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500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Ciśnienie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9244" y="274639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9244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841" y="6142661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2774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467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Ciśnienie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9210" y="274639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9210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807" y="6142593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2740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433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Ciśnienie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9175" y="274639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9175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772" y="6142523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2705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398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Ciśnienie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9139" y="274639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9139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736" y="6142451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2669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362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Ciśnienie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9096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9096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693" y="6142365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2626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319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Ciśnienie atmosferyczne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9058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9058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655" y="6142289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2588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281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Ciśnienie atmosferyczne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9019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9019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616" y="6142211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2549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242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Ciśnienie atmosferyczne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8979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8979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576" y="6142131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2509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202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Ciśnienie atmosferyczne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8938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8938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535" y="6142049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2468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161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Ciśnienie atmosferyczne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8896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8896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493" y="6141965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2426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119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Ciśnienie atmosferyczne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8847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8847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444" y="6141867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2377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070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Barometr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8803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8803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400" y="6141779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2333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026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Barometr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8758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8758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355" y="6141689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2288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981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Barometr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8712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8712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309" y="6141597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2242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935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Barometr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8661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8661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258" y="6141495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2191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884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Siły wyporu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8613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8613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210" y="6141399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2143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836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Siły wyporu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8564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8564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161" y="6141301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2094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787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Siły wyporu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8514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8514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111" y="6141201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2044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737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Siły wyporu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8463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8463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060" y="6141099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1993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686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Siły wyporu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8411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8411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008" y="6140995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1941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634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Siły wyporu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8352" y="274639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8352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1949" y="6140877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1882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575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Pływanie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8298" y="274639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8298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1895" y="6140769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1828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521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Pływanie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8243" y="274639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8243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1840" y="6140659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1773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466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Pływanie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8187" y="274639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8187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1784" y="6140547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1717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410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Pływanie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8126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8126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1723" y="6140425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1656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349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Oddziaływania międzycząsteczkowe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8068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8068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1665" y="6140309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1598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291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Oddziaływania międzycząsteczkowe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8009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8009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1606" y="6140191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1539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232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Oddziaływania międzycząsteczkowe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949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949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1546" y="6140071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1479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172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Oddziaływania międzycząsteczkowe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884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884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1481" y="6139941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1414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107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Powtórzenie wiadomości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822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822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1419" y="6139817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1352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045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Powtórzenie wiadomości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759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759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1356" y="6139691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1289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982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Powtórzenie wiadomości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6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695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695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1292" y="6139563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1225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918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Powtórzenie wiadomości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630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630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1227" y="6139433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1160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853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Powtórzenie wiadomości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564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564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1161" y="6139301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1094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87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Powtórzenie wiadomości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2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497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497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1094" y="6139167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1027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20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Powtórzenie wiadomości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4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429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429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1026" y="6139031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959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652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Powtórzenie wiadomości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360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360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957" y="6138893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890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583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Powtórzenie wiadomości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90" y="274644"/>
            <a:ext cx="8231029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90" y="1285876"/>
            <a:ext cx="82310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886" y="6138753"/>
            <a:ext cx="4157851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41" y="6162980"/>
            <a:ext cx="5232662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820" y="-1518543"/>
            <a:ext cx="5231707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513" y="6127676"/>
            <a:ext cx="349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Powtórzenie wiadomości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5226" y="44624"/>
            <a:ext cx="3132384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2.jpg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6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7.wm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9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38.w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0.wmf"/><Relationship Id="rId2" Type="http://schemas.openxmlformats.org/officeDocument/2006/relationships/slideLayout" Target="../slideLayouts/slideLayout30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39.wmf"/><Relationship Id="rId4" Type="http://schemas.openxmlformats.org/officeDocument/2006/relationships/oleObject" Target="../embeddings/oleObject4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pl.wikipedia.org/wiki/G%C4%99sto%C5%9B%C4%87" TargetMode="External"/><Relationship Id="rId2" Type="http://schemas.openxmlformats.org/officeDocument/2006/relationships/hyperlink" Target="http://chahor.pl/pdf/TABLICE.pdf" TargetMode="External"/><Relationship Id="rId1" Type="http://schemas.openxmlformats.org/officeDocument/2006/relationships/slideLayout" Target="../slideLayouts/slideLayout3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36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42.w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37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43.wmf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9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0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4.xml"/></Relationships>
</file>

<file path=ppt/slides/_rels/slide4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4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4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9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54.wmf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50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5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53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54.xml"/><Relationship Id="rId4" Type="http://schemas.openxmlformats.org/officeDocument/2006/relationships/image" Target="../media/image56.png"/></Relationships>
</file>

<file path=ppt/slides/_rels/slide5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55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56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61.wmf"/><Relationship Id="rId4" Type="http://schemas.openxmlformats.org/officeDocument/2006/relationships/oleObject" Target="../embeddings/oleObject8.bin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5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59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60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6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63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64.xml"/><Relationship Id="rId4" Type="http://schemas.openxmlformats.org/officeDocument/2006/relationships/image" Target="../media/image71.jpeg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5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68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38.wmf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69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72.wmf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71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73.wmf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Podróż w głąb materii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Właściwości materii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9554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Atom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8330" y="1285876"/>
            <a:ext cx="4784936" cy="4525963"/>
          </a:xfrm>
        </p:spPr>
        <p:txBody>
          <a:bodyPr/>
          <a:lstStyle/>
          <a:p>
            <a:r>
              <a:rPr lang="pl-PL" dirty="0" smtClean="0"/>
              <a:t>Podstawowy składnik materii.</a:t>
            </a:r>
          </a:p>
          <a:p>
            <a:r>
              <a:rPr lang="pl-PL" dirty="0" smtClean="0"/>
              <a:t>Najmniejsza część pierwiastka chemicznego.</a:t>
            </a:r>
          </a:p>
          <a:p>
            <a:r>
              <a:rPr lang="pl-PL" dirty="0" smtClean="0"/>
              <a:t>Jako całość nie posiada ładunku elektrycznego </a:t>
            </a:r>
            <a:br>
              <a:rPr lang="pl-PL" dirty="0" smtClean="0"/>
            </a:br>
            <a:r>
              <a:rPr lang="pl-PL" dirty="0" smtClean="0"/>
              <a:t>(jest elektrycznie obojętny).</a:t>
            </a:r>
          </a:p>
          <a:p>
            <a:endParaRPr lang="pl-PL" dirty="0"/>
          </a:p>
        </p:txBody>
      </p:sp>
      <p:sp>
        <p:nvSpPr>
          <p:cNvPr id="4" name="AutoShape 2" descr="http://www.desktopnexus.com/dl/inline/134775/1440x900/crhcdgvhg3efmm2rj05tdik35252ee6560491bc"/>
          <p:cNvSpPr>
            <a:spLocks noChangeAspect="1" noChangeArrowheads="1"/>
          </p:cNvSpPr>
          <p:nvPr/>
        </p:nvSpPr>
        <p:spPr bwMode="auto">
          <a:xfrm>
            <a:off x="116701" y="-144463"/>
            <a:ext cx="22864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http://www.desktopnexus.com/dl/inline/134775/1440x900/crhcdgvhg3efmm2rj05tdik35252ee6560491bc"/>
          <p:cNvSpPr>
            <a:spLocks noChangeAspect="1" noChangeArrowheads="1"/>
          </p:cNvSpPr>
          <p:nvPr/>
        </p:nvSpPr>
        <p:spPr bwMode="auto">
          <a:xfrm>
            <a:off x="5013576" y="5085685"/>
            <a:ext cx="22864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030" name="Picture 6" descr="http://swiftcraftymonkey.blogspot.com/2011/11/chemistry-thursday-atom.html&#10;" title="Źródł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42805" y="1527047"/>
            <a:ext cx="3543770" cy="3600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7269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Budowa atomu</a:t>
            </a:r>
            <a:endParaRPr lang="pl-PL" dirty="0"/>
          </a:p>
        </p:txBody>
      </p:sp>
      <p:pic>
        <p:nvPicPr>
          <p:cNvPr id="7" name="Obraz 5" descr="http://swiftcraftymonkey.blogspot.com/2011/11/chemistry-thursday-atom.html" title="Źródło: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4514" y="1773936"/>
            <a:ext cx="8116562" cy="3549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275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Jądro atomowe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W skład jądra atomowego wchodzą:</a:t>
            </a:r>
          </a:p>
          <a:p>
            <a:pPr lvl="1"/>
            <a:r>
              <a:rPr lang="pl-PL" dirty="0" smtClean="0"/>
              <a:t>Protony – posiadające dodatni ładunek elektryczny</a:t>
            </a:r>
          </a:p>
          <a:p>
            <a:pPr lvl="1"/>
            <a:r>
              <a:rPr lang="pl-PL" dirty="0" smtClean="0"/>
              <a:t>Neutrony – nie posiadające ładunku elektrycznego</a:t>
            </a:r>
            <a:endParaRPr lang="pl-PL" dirty="0"/>
          </a:p>
        </p:txBody>
      </p:sp>
      <p:pic>
        <p:nvPicPr>
          <p:cNvPr id="2050" name="Picture 2" descr="http://szkola.tomasiewicz.com/3t_fizyka/images/jadro_1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4855" y="3451011"/>
            <a:ext cx="3535950" cy="2323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2459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smtClean="0"/>
              <a:t>Stany skupienia materii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mtClean="0"/>
              <a:t>Właściwości materii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9554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Stany skupienia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Ciało stałe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Ciecz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Gaz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Plazma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Kondensat </a:t>
            </a:r>
            <a:br>
              <a:rPr lang="pl-PL" dirty="0" smtClean="0"/>
            </a:br>
            <a:r>
              <a:rPr lang="pl-PL" dirty="0" smtClean="0"/>
              <a:t>Bossego – Einsteina</a:t>
            </a:r>
            <a:endParaRPr lang="pl-PL" dirty="0"/>
          </a:p>
        </p:txBody>
      </p:sp>
      <p:sp>
        <p:nvSpPr>
          <p:cNvPr id="4" name="AutoShape 2" descr="http://www.desktopnexus.com/dl/inline/134775/1440x900/crhcdgvhg3efmm2rj05tdik35252ee6560491bc"/>
          <p:cNvSpPr>
            <a:spLocks noChangeAspect="1" noChangeArrowheads="1"/>
          </p:cNvSpPr>
          <p:nvPr/>
        </p:nvSpPr>
        <p:spPr bwMode="auto">
          <a:xfrm>
            <a:off x="116701" y="-144463"/>
            <a:ext cx="22864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AutoShape 4" descr="http://www.desktopnexus.com/dl/inline/134775/1440x900/crhcdgvhg3efmm2rj05tdik35252ee6560491bc"/>
          <p:cNvSpPr>
            <a:spLocks noChangeAspect="1" noChangeArrowheads="1"/>
          </p:cNvSpPr>
          <p:nvPr/>
        </p:nvSpPr>
        <p:spPr bwMode="auto">
          <a:xfrm>
            <a:off x="5013576" y="5085679"/>
            <a:ext cx="22864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5122" name="Picture 2" descr="http://neilorme.com/pics/4005350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378" y="1810725"/>
            <a:ext cx="3977475" cy="2828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7269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Ciała stałe</a:t>
            </a:r>
            <a:endParaRPr lang="pl-P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/>
              <a:t>Struktura krystaliczna soli kuchennej</a:t>
            </a:r>
            <a:r>
              <a:rPr lang="pl-PL" dirty="0" smtClean="0"/>
              <a:t>.</a:t>
            </a:r>
            <a:endParaRPr lang="pl-PL" dirty="0"/>
          </a:p>
        </p:txBody>
      </p:sp>
      <p:pic>
        <p:nvPicPr>
          <p:cNvPr id="1026" name="Picture 2" descr="http://1.bp.blogspot.com/_W_Gwr35eyio/TCt_Z2L8fjI/AAAAAAAAAAM/pw626UYqBfE/s1600/nacl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BFF"/>
              </a:clrFrom>
              <a:clrTo>
                <a:srgbClr val="FFFB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9461" y="1944695"/>
            <a:ext cx="2965171" cy="390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tradekeyindia.com/Pimages/731064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6845" y="2640965"/>
            <a:ext cx="2143497" cy="2238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7275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Ciecze</a:t>
            </a:r>
            <a:endParaRPr lang="pl-PL" dirty="0"/>
          </a:p>
        </p:txBody>
      </p:sp>
      <p:pic>
        <p:nvPicPr>
          <p:cNvPr id="2050" name="Picture 2" descr="http://www.physics.uu.se/molcond/sites/physics.uu.se.molcond/files/images/DROP-MOLECULES.previe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871" y="1433799"/>
            <a:ext cx="4572795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thescienceclassroom.wikispaces.com/file/view/liquid.jpg/226438942/liquid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547" y="2139696"/>
            <a:ext cx="1890254" cy="2626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080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Gazy</a:t>
            </a:r>
            <a:endParaRPr lang="pl-PL" dirty="0"/>
          </a:p>
        </p:txBody>
      </p:sp>
      <p:pic>
        <p:nvPicPr>
          <p:cNvPr id="3076" name="Picture 4" descr="http://upload.wikimedia.org/wikipedia/commons/f/f0/Purplesmok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4491" y="1581072"/>
            <a:ext cx="3654218" cy="36535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35" y="1609344"/>
            <a:ext cx="2762436" cy="35970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80456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Plazma</a:t>
            </a:r>
            <a:endParaRPr lang="pl-PL" dirty="0"/>
          </a:p>
        </p:txBody>
      </p:sp>
      <p:pic>
        <p:nvPicPr>
          <p:cNvPr id="4098" name="Picture 2" descr="http://upload.wikimedia.org/wikipedia/commons/2/26/Plasma-lamp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157" y="1700783"/>
            <a:ext cx="3515335" cy="38496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4" name="Picture 8" descr="http://www.leydenscience.org/tveltman/Nuclear_Project/plasma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0165" y="2187575"/>
            <a:ext cx="2833606" cy="28760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94547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pl-PL" sz="4000" dirty="0" smtClean="0"/>
              <a:t>Właściwości ciał stałych.</a:t>
            </a:r>
            <a:br>
              <a:rPr lang="pl-PL" sz="4000" dirty="0" smtClean="0"/>
            </a:br>
            <a:r>
              <a:rPr lang="pl-PL" sz="4000" dirty="0" smtClean="0"/>
              <a:t>Hodujemy niebieskie kryształy.</a:t>
            </a:r>
            <a:endParaRPr lang="pl-PL" sz="40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Właściwości materii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9554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Właściwości ciał stałych:</a:t>
            </a:r>
            <a:endParaRPr lang="pl-P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itchFamily="34" charset="0"/>
              <a:buChar char="•"/>
            </a:pPr>
            <a:r>
              <a:rPr lang="pl-PL" dirty="0"/>
              <a:t>Twardość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/>
              <a:t>Plastyczność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/>
              <a:t>Sprężystość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Kruchość</a:t>
            </a:r>
            <a:endParaRPr lang="pl-PL" dirty="0"/>
          </a:p>
        </p:txBody>
      </p:sp>
      <p:pic>
        <p:nvPicPr>
          <p:cNvPr id="1026" name="Picture 2" descr="http://download.scholaris.pl/resource-files/220/skala-twardosci-mohsa_62036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11" t="10109" r="6984" b="18517"/>
          <a:stretch/>
        </p:blipFill>
        <p:spPr bwMode="auto">
          <a:xfrm>
            <a:off x="3924401" y="1774125"/>
            <a:ext cx="5111440" cy="3191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230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Sieć krystaliczna</a:t>
            </a:r>
            <a:endParaRPr lang="pl-P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/>
              <a:t>Kryształ soli kuchennej (chlorku </a:t>
            </a:r>
            <a:r>
              <a:rPr lang="pl-PL" dirty="0" smtClean="0"/>
              <a:t>sodu - </a:t>
            </a:r>
            <a:r>
              <a:rPr lang="pl-PL" dirty="0"/>
              <a:t>NaCl</a:t>
            </a:r>
            <a:r>
              <a:rPr lang="pl-PL" dirty="0" smtClean="0"/>
              <a:t>)</a:t>
            </a:r>
            <a:endParaRPr lang="pl-PL" dirty="0"/>
          </a:p>
        </p:txBody>
      </p:sp>
      <p:pic>
        <p:nvPicPr>
          <p:cNvPr id="2050" name="Picture 2" descr="http://mst.mimuw.edu.pl/wyklady/mms/wyk2_NaCl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7531" y="1919626"/>
            <a:ext cx="2990528" cy="3841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8249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Struktura amorficzna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algn="ctr"/>
            <a:r>
              <a:rPr lang="pl-PL" dirty="0"/>
              <a:t>Kryształ kwarcu </a:t>
            </a:r>
            <a:r>
              <a:rPr lang="pl-PL" dirty="0" smtClean="0"/>
              <a:t>					Szkło</a:t>
            </a:r>
          </a:p>
        </p:txBody>
      </p:sp>
      <p:sp>
        <p:nvSpPr>
          <p:cNvPr id="4" name="Symbol zastępczy zawartości 2"/>
          <p:cNvSpPr txBox="1">
            <a:spLocks/>
          </p:cNvSpPr>
          <p:nvPr/>
        </p:nvSpPr>
        <p:spPr>
          <a:xfrm>
            <a:off x="329586" y="5051521"/>
            <a:ext cx="1838475" cy="7229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>
              <a:buClr>
                <a:srgbClr val="4F81BD">
                  <a:lumMod val="60000"/>
                  <a:lumOff val="40000"/>
                </a:srgbClr>
              </a:buClr>
            </a:pPr>
            <a:endParaRPr lang="pl-PL" sz="2800" dirty="0">
              <a:solidFill>
                <a:prstClr val="black"/>
              </a:solidFill>
            </a:endParaRPr>
          </a:p>
        </p:txBody>
      </p:sp>
      <p:pic>
        <p:nvPicPr>
          <p:cNvPr id="3074" name="Picture 2" descr="http://upload.wikimedia.org/wikipedia/commons/4/4a/Quartz_ois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60" y="1870801"/>
            <a:ext cx="2144489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8771" y="3782798"/>
            <a:ext cx="2184691" cy="216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6" name="Picture 4" descr="http://c.wrzuta.pl/wi5211/ec784da1000b3bdb5009a4c9/rozbite_szklo.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7518" y="1837868"/>
            <a:ext cx="2877567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8979" y="3782798"/>
            <a:ext cx="2077185" cy="216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21047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Hodowla kryształów </a:t>
            </a:r>
            <a:endParaRPr lang="pl-PL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S</a:t>
            </a:r>
            <a:r>
              <a:rPr lang="en-US" dirty="0" err="1" smtClean="0"/>
              <a:t>iarczanu</a:t>
            </a:r>
            <a:r>
              <a:rPr lang="en-US" dirty="0" smtClean="0"/>
              <a:t> </a:t>
            </a:r>
            <a:r>
              <a:rPr lang="en-US" dirty="0"/>
              <a:t>(VI) </a:t>
            </a:r>
            <a:r>
              <a:rPr lang="en-US" dirty="0" err="1"/>
              <a:t>miedzi</a:t>
            </a:r>
            <a:r>
              <a:rPr lang="en-US" dirty="0"/>
              <a:t> (II)</a:t>
            </a:r>
            <a:endParaRPr lang="ru-RU" dirty="0"/>
          </a:p>
        </p:txBody>
      </p:sp>
      <p:pic>
        <p:nvPicPr>
          <p:cNvPr id="4098" name="Picture 2" descr="http://upload.wikimedia.org/wikipedia/commons/d/d8/Copper_sulfa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3072" y="1991432"/>
            <a:ext cx="2636033" cy="36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0" name="Picture 4" descr="http://owsiak.piwko.pl/pirosite/krystal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826" y="1991432"/>
            <a:ext cx="2027899" cy="36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437507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pl-PL" smtClean="0"/>
              <a:t>Ciecze zwykłe i niezwykłe.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mtClean="0"/>
              <a:t>Właściwości materii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9554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Właściwości cieczy</a:t>
            </a:r>
            <a:endParaRPr lang="pl-P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9761" y="1285876"/>
            <a:ext cx="4570329" cy="4525963"/>
          </a:xfrm>
        </p:spPr>
        <p:txBody>
          <a:bodyPr anchor="ctr"/>
          <a:lstStyle/>
          <a:p>
            <a:r>
              <a:rPr lang="pl-PL" dirty="0"/>
              <a:t>Nie posiadają własnego kształtu</a:t>
            </a:r>
          </a:p>
          <a:p>
            <a:r>
              <a:rPr lang="pl-PL" dirty="0"/>
              <a:t>Trudno zmienić ich </a:t>
            </a:r>
            <a:r>
              <a:rPr lang="pl-PL" dirty="0" smtClean="0"/>
              <a:t>objętość</a:t>
            </a:r>
            <a:endParaRPr lang="pl-PL" dirty="0"/>
          </a:p>
        </p:txBody>
      </p:sp>
      <p:pic>
        <p:nvPicPr>
          <p:cNvPr id="1026" name="Picture 2" descr="http://www.womkat.edu.pl/files/standaryzacja/grupa20/Beata_Tyszka_Skorek/www/Cisnieniehydrostatyczneiatmosferyczne/naczynia_polaczone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3019" y="1281416"/>
            <a:ext cx="3255382" cy="45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230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Ciecz nienewtonowska</a:t>
            </a:r>
            <a:endParaRPr lang="pl-PL" dirty="0"/>
          </a:p>
        </p:txBody>
      </p:sp>
      <p:pic>
        <p:nvPicPr>
          <p:cNvPr id="2050" name="Picture 2" descr="http://robertcampbelluas.edublogs.org/files/2012/02/nonnewtonian-corn-1j5vk7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4495" y="1179000"/>
            <a:ext cx="5763194" cy="45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49758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farm5.staticflickr.com/4087/4839700722_e412399299_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637" y="1179000"/>
            <a:ext cx="5274354" cy="45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Ciecz nienewtonowska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221582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Ciecz nienewtonowska - film</a:t>
            </a:r>
            <a:endParaRPr lang="pl-PL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9721" y="1285876"/>
            <a:ext cx="4338429" cy="4525963"/>
          </a:xfrm>
        </p:spPr>
        <p:txBody>
          <a:bodyPr/>
          <a:lstStyle/>
          <a:p>
            <a:r>
              <a:rPr lang="pl-PL" dirty="0"/>
              <a:t>Ciecz nienewtonowska umieszczona na głośniku zaczyna „tańczyć” i tworzyć ciekawe figury pod wpływem fal dźwiękowych</a:t>
            </a:r>
            <a:r>
              <a:rPr lang="pl-PL" dirty="0" smtClean="0"/>
              <a:t>.</a:t>
            </a:r>
          </a:p>
        </p:txBody>
      </p:sp>
      <p:pic>
        <p:nvPicPr>
          <p:cNvPr id="3074" name="Picture 2" descr="http://i4.ytimg.com/vi/3zoTKXXNQIU/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02" t="12845" r="9097" b="13651"/>
          <a:stretch/>
        </p:blipFill>
        <p:spPr bwMode="auto">
          <a:xfrm>
            <a:off x="4880156" y="1636777"/>
            <a:ext cx="3958072" cy="36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713231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Ciecz nienewtonowska - film</a:t>
            </a:r>
            <a:endParaRPr lang="pl-PL" dirty="0"/>
          </a:p>
        </p:txBody>
      </p:sp>
      <p:pic>
        <p:nvPicPr>
          <p:cNvPr id="7" name="Non-Newtonian Fluid on a Speaker Cone (1)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49275" y="1285875"/>
            <a:ext cx="8045450" cy="4525963"/>
          </a:xfrm>
        </p:spPr>
      </p:pic>
    </p:spTree>
    <p:extLst>
      <p:ext uri="{BB962C8B-B14F-4D97-AF65-F5344CB8AC3E}">
        <p14:creationId xmlns:p14="http://schemas.microsoft.com/office/powerpoint/2010/main" val="1406482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smtClean="0"/>
              <a:t>Właściwości gazów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mtClean="0"/>
              <a:t>Właściwości materii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9554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Skład atmosfery ziemskiej</a:t>
            </a:r>
            <a:endParaRPr lang="pl-PL" dirty="0"/>
          </a:p>
        </p:txBody>
      </p:sp>
      <p:graphicFrame>
        <p:nvGraphicFramePr>
          <p:cNvPr id="6" name="Wykres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1470646"/>
              </p:ext>
            </p:extLst>
          </p:nvPr>
        </p:nvGraphicFramePr>
        <p:xfrm>
          <a:off x="459685" y="1285875"/>
          <a:ext cx="8231029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8230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Gazy</a:t>
            </a:r>
            <a:endParaRPr lang="pl-P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8340" y="1285876"/>
            <a:ext cx="4243552" cy="4525963"/>
          </a:xfrm>
        </p:spPr>
        <p:txBody>
          <a:bodyPr anchor="ctr"/>
          <a:lstStyle/>
          <a:p>
            <a:r>
              <a:rPr lang="pl-PL" dirty="0"/>
              <a:t>Są ściśliwe i rozprężliwe</a:t>
            </a:r>
          </a:p>
          <a:p>
            <a:r>
              <a:rPr lang="pl-PL" dirty="0"/>
              <a:t>Wypełniają całą dostępną im przestrzeń</a:t>
            </a:r>
          </a:p>
          <a:p>
            <a:r>
              <a:rPr lang="pl-PL" dirty="0"/>
              <a:t>Cząsteczki są mocno oddalone od </a:t>
            </a:r>
            <a:r>
              <a:rPr lang="pl-PL" dirty="0" smtClean="0"/>
              <a:t>siebie</a:t>
            </a:r>
            <a:endParaRPr lang="pl-PL" dirty="0"/>
          </a:p>
        </p:txBody>
      </p:sp>
      <p:pic>
        <p:nvPicPr>
          <p:cNvPr id="2050" name="Picture 2" descr="http://quantumfreak.com/wp-content/uploads/2008/10/motion-of-molecules1.gif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907" y="1393809"/>
            <a:ext cx="3611699" cy="406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1332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Dyfuzja</a:t>
            </a:r>
            <a:endParaRPr lang="pl-P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9651" y="1285876"/>
            <a:ext cx="3338139" cy="4525963"/>
          </a:xfrm>
        </p:spPr>
        <p:txBody>
          <a:bodyPr/>
          <a:lstStyle/>
          <a:p>
            <a:r>
              <a:rPr lang="pl-PL" dirty="0"/>
              <a:t>Samorzutne mieszanie się cząsteczek.</a:t>
            </a:r>
          </a:p>
          <a:p>
            <a:endParaRPr lang="ru-RU" dirty="0"/>
          </a:p>
        </p:txBody>
      </p:sp>
      <p:pic>
        <p:nvPicPr>
          <p:cNvPr id="3074" name="Picture 2" descr="http://4.bp.blogspot.com/_e7ffFyCx2UI/TQT3YagjWdI/AAAAAAAAAAg/Dj3goLpo4lA/s1600/aerosol_spray_2uk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6232" y="1347787"/>
            <a:ext cx="4672824" cy="41624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675132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Azot</a:t>
            </a:r>
            <a:endParaRPr lang="pl-PL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9632" y="1285876"/>
            <a:ext cx="4755705" cy="4525963"/>
          </a:xfrm>
        </p:spPr>
        <p:txBody>
          <a:bodyPr/>
          <a:lstStyle/>
          <a:p>
            <a:r>
              <a:rPr lang="pl-PL" dirty="0" smtClean="0"/>
              <a:t>Główny składnik atmosfery ziemskiej</a:t>
            </a:r>
          </a:p>
          <a:p>
            <a:r>
              <a:rPr lang="pl-PL" dirty="0" smtClean="0"/>
              <a:t>Bezbarwny</a:t>
            </a:r>
          </a:p>
          <a:p>
            <a:r>
              <a:rPr lang="pl-PL" dirty="0" smtClean="0"/>
              <a:t>Bezwonny</a:t>
            </a:r>
          </a:p>
          <a:p>
            <a:r>
              <a:rPr lang="pl-PL" dirty="0" smtClean="0"/>
              <a:t>Niepalny</a:t>
            </a:r>
          </a:p>
          <a:p>
            <a:r>
              <a:rPr lang="pl-PL" dirty="0" smtClean="0"/>
              <a:t>Jest gazem neutralnym</a:t>
            </a:r>
          </a:p>
          <a:p>
            <a:r>
              <a:rPr lang="pl-PL" dirty="0" smtClean="0"/>
              <a:t>Ciekły azot: -196°C</a:t>
            </a:r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312688" y="2412688"/>
            <a:ext cx="1705789" cy="1606231"/>
          </a:xfrm>
          <a:prstGeom prst="rect">
            <a:avLst/>
          </a:prstGeom>
        </p:spPr>
      </p:pic>
      <p:pic>
        <p:nvPicPr>
          <p:cNvPr id="4098" name="Picture 2" descr="https://questions2physique.files.wordpress.com/2012/05/liquid-nitrogen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44"/>
          <a:stretch/>
        </p:blipFill>
        <p:spPr bwMode="auto">
          <a:xfrm>
            <a:off x="5424448" y="1333050"/>
            <a:ext cx="3301425" cy="40070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276596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Dwutlenek węgla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9613" y="1285876"/>
            <a:ext cx="4252697" cy="4525963"/>
          </a:xfrm>
        </p:spPr>
        <p:txBody>
          <a:bodyPr anchor="t"/>
          <a:lstStyle/>
          <a:p>
            <a:r>
              <a:rPr lang="pl-PL" dirty="0" smtClean="0"/>
              <a:t>Jeden z gazów cieplarnianych</a:t>
            </a:r>
          </a:p>
          <a:p>
            <a:r>
              <a:rPr lang="pl-PL" dirty="0" smtClean="0"/>
              <a:t>1,5 razy cięższy od powietrza</a:t>
            </a:r>
          </a:p>
          <a:p>
            <a:r>
              <a:rPr lang="pl-PL" dirty="0" smtClean="0"/>
              <a:t>Suchy lód: -78°C</a:t>
            </a:r>
            <a:endParaRPr lang="pl-PL" dirty="0"/>
          </a:p>
        </p:txBody>
      </p:sp>
      <p:pic>
        <p:nvPicPr>
          <p:cNvPr id="5122" name="Picture 2" descr="http://www.cryopoland.pl/uploads/galleries/unknown-gallery/suchy_lod1_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3434" y="1629000"/>
            <a:ext cx="3751723" cy="36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" name="Obraz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85833" y="4137597"/>
            <a:ext cx="2320141" cy="1724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076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smtClean="0"/>
              <a:t>Gęstość substancji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mtClean="0"/>
              <a:t>Właściwości materii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9554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Gęstość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Ilość materii w jednostce objętości</a:t>
            </a:r>
            <a:endParaRPr lang="pl-PL" dirty="0"/>
          </a:p>
        </p:txBody>
      </p:sp>
      <p:sp>
        <p:nvSpPr>
          <p:cNvPr id="5" name="Symbol zastępczy zawartości 2"/>
          <p:cNvSpPr txBox="1">
            <a:spLocks/>
          </p:cNvSpPr>
          <p:nvPr/>
        </p:nvSpPr>
        <p:spPr>
          <a:xfrm>
            <a:off x="5959773" y="4299941"/>
            <a:ext cx="3185816" cy="21544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Clr>
                <a:srgbClr val="4F81BD">
                  <a:lumMod val="60000"/>
                  <a:lumOff val="40000"/>
                </a:srgbClr>
              </a:buClr>
              <a:buFont typeface="Wingdings 3" charset="2"/>
              <a:buNone/>
            </a:pPr>
            <a:r>
              <a:rPr lang="pl-PL" sz="2800" dirty="0" smtClean="0">
                <a:solidFill>
                  <a:prstClr val="black"/>
                </a:solidFill>
              </a:rPr>
              <a:t>m – masa</a:t>
            </a:r>
          </a:p>
          <a:p>
            <a:pPr marL="0" indent="0">
              <a:buClr>
                <a:srgbClr val="4F81BD">
                  <a:lumMod val="60000"/>
                  <a:lumOff val="40000"/>
                </a:srgbClr>
              </a:buClr>
              <a:buFont typeface="Wingdings 3" charset="2"/>
              <a:buNone/>
            </a:pPr>
            <a:r>
              <a:rPr lang="pl-PL" sz="2800" dirty="0" smtClean="0">
                <a:solidFill>
                  <a:prstClr val="black"/>
                </a:solidFill>
              </a:rPr>
              <a:t>V – objętość</a:t>
            </a:r>
          </a:p>
          <a:p>
            <a:pPr marL="0" indent="0">
              <a:buClr>
                <a:srgbClr val="4F81BD">
                  <a:lumMod val="60000"/>
                  <a:lumOff val="40000"/>
                </a:srgbClr>
              </a:buClr>
              <a:buFont typeface="Wingdings 3" charset="2"/>
              <a:buNone/>
            </a:pPr>
            <a:r>
              <a:rPr lang="pl-PL" sz="2800" dirty="0" smtClean="0">
                <a:solidFill>
                  <a:prstClr val="black"/>
                </a:solidFill>
                <a:latin typeface="Times New Roman"/>
                <a:cs typeface="Times New Roman"/>
              </a:rPr>
              <a:t> </a:t>
            </a:r>
            <a:r>
              <a:rPr lang="el-GR" sz="2800" dirty="0" smtClean="0">
                <a:solidFill>
                  <a:prstClr val="black"/>
                </a:solidFill>
                <a:latin typeface="Times New Roman"/>
                <a:cs typeface="Times New Roman"/>
              </a:rPr>
              <a:t>ρ</a:t>
            </a:r>
            <a:r>
              <a:rPr lang="pl-PL" sz="2800" dirty="0" smtClean="0">
                <a:solidFill>
                  <a:prstClr val="black"/>
                </a:solidFill>
                <a:latin typeface="Times New Roman"/>
                <a:cs typeface="Times New Roman"/>
              </a:rPr>
              <a:t> </a:t>
            </a:r>
            <a:r>
              <a:rPr lang="pl-PL" sz="2800" dirty="0" smtClean="0">
                <a:solidFill>
                  <a:prstClr val="black"/>
                </a:solidFill>
              </a:rPr>
              <a:t>– gęstość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7272292"/>
              </p:ext>
            </p:extLst>
          </p:nvPr>
        </p:nvGraphicFramePr>
        <p:xfrm>
          <a:off x="3375611" y="2494280"/>
          <a:ext cx="1557608" cy="1377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Równanie" r:id="rId3" imgW="444240" imgH="393480" progId="Equation.3">
                  <p:embed/>
                </p:oleObj>
              </mc:Choice>
              <mc:Fallback>
                <p:oleObj name="Równanie" r:id="rId3" imgW="44424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5611" y="2494280"/>
                        <a:ext cx="1557608" cy="1377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8230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Jednostki gęstości</a:t>
            </a:r>
            <a:endParaRPr lang="pl-PL" dirty="0"/>
          </a:p>
        </p:txBody>
      </p:sp>
      <p:graphicFrame>
        <p:nvGraphicFramePr>
          <p:cNvPr id="7" name="Content Placeholder 6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4258139"/>
              </p:ext>
            </p:extLst>
          </p:nvPr>
        </p:nvGraphicFramePr>
        <p:xfrm>
          <a:off x="1480339" y="2800032"/>
          <a:ext cx="6184910" cy="14976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7" name="Równanie" r:id="rId3" imgW="1625400" imgH="393480" progId="Equation.3">
                  <p:embed/>
                </p:oleObj>
              </mc:Choice>
              <mc:Fallback>
                <p:oleObj name="Równanie" r:id="rId3" imgW="162540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0339" y="2800032"/>
                        <a:ext cx="6184910" cy="149764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65742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smtClean="0"/>
              <a:t>Wyznaczanie gęstości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mtClean="0"/>
              <a:t>Właściwości materii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9554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Gęstość</a:t>
            </a:r>
            <a:endParaRPr lang="pl-PL" dirty="0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7984123"/>
              </p:ext>
            </p:extLst>
          </p:nvPr>
        </p:nvGraphicFramePr>
        <p:xfrm>
          <a:off x="3310703" y="1940309"/>
          <a:ext cx="2524182" cy="29773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Równanie" r:id="rId3" imgW="444240" imgH="393480" progId="Equation.3">
                  <p:embed/>
                </p:oleObj>
              </mc:Choice>
              <mc:Fallback>
                <p:oleObj name="Równanie" r:id="rId3" imgW="44424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0703" y="1940309"/>
                        <a:ext cx="2524182" cy="297738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8230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ela 4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3939536162"/>
                  </p:ext>
                </p:extLst>
              </p:nvPr>
            </p:nvGraphicFramePr>
            <p:xfrm>
              <a:off x="459461" y="1450467"/>
              <a:ext cx="7938371" cy="3408680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594267"/>
                    <a:gridCol w="2600427"/>
                    <a:gridCol w="2743677"/>
                  </a:tblGrid>
                  <a:tr h="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pl-PL" sz="2000" dirty="0">
                              <a:effectLst/>
                            </a:rPr>
                            <a:t>Nazwa bryły</a:t>
                          </a:r>
                          <a:endParaRPr lang="pl-PL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1444" marR="51444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pl-PL" sz="2000" dirty="0">
                              <a:effectLst/>
                            </a:rPr>
                            <a:t>Wzór na objętość</a:t>
                          </a:r>
                          <a:endParaRPr lang="pl-PL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1444" marR="51444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pl-PL" sz="2000">
                              <a:effectLst/>
                            </a:rPr>
                            <a:t>Wielkości do zmierzenia</a:t>
                          </a:r>
                          <a:endParaRPr lang="pl-PL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1444" marR="51444" marT="0" marB="0" anchor="ctr"/>
                    </a:tc>
                  </a:tr>
                  <a:tr h="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pl-PL" sz="2000" dirty="0">
                              <a:effectLst/>
                            </a:rPr>
                            <a:t>Prostopadłościan</a:t>
                          </a:r>
                          <a:endParaRPr lang="pl-PL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1444" marR="51444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nor/>
                                  </m:rPr>
                                  <a:rPr lang="pl-PL" sz="2000" i="0">
                                    <a:effectLst/>
                                  </a:rPr>
                                  <m:t>V</m:t>
                                </m:r>
                                <m:r>
                                  <m:rPr>
                                    <m:nor/>
                                  </m:rPr>
                                  <a:rPr lang="pl-PL" sz="2000" i="0">
                                    <a:effectLst/>
                                  </a:rPr>
                                  <m:t>=</m:t>
                                </m:r>
                                <m:r>
                                  <m:rPr>
                                    <m:nor/>
                                  </m:rPr>
                                  <a:rPr lang="pl-PL" sz="2000" i="0">
                                    <a:effectLst/>
                                  </a:rPr>
                                  <m:t>a</m:t>
                                </m:r>
                                <m:r>
                                  <m:rPr>
                                    <m:nor/>
                                  </m:rPr>
                                  <a:rPr lang="pl-PL" sz="2000" i="0">
                                    <a:effectLst/>
                                  </a:rPr>
                                  <m:t>∙</m:t>
                                </m:r>
                                <m:r>
                                  <m:rPr>
                                    <m:nor/>
                                  </m:rPr>
                                  <a:rPr lang="pl-PL" sz="2000" i="0">
                                    <a:effectLst/>
                                  </a:rPr>
                                  <m:t>b</m:t>
                                </m:r>
                                <m:r>
                                  <m:rPr>
                                    <m:nor/>
                                  </m:rPr>
                                  <a:rPr lang="pl-PL" sz="2000" i="0">
                                    <a:effectLst/>
                                  </a:rPr>
                                  <m:t>∙</m:t>
                                </m:r>
                                <m:r>
                                  <m:rPr>
                                    <m:nor/>
                                  </m:rPr>
                                  <a:rPr lang="pl-PL" sz="2000" i="0">
                                    <a:effectLst/>
                                  </a:rPr>
                                  <m:t>c</m:t>
                                </m:r>
                              </m:oMath>
                            </m:oMathPara>
                          </a14:m>
                          <a:endParaRPr lang="pl-PL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1444" marR="51444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r>
                                <m:rPr>
                                  <m:nor/>
                                </m:rPr>
                                <a:rPr lang="pl-PL" sz="2000" i="0">
                                  <a:effectLst/>
                                </a:rPr>
                                <m:t>a</m:t>
                              </m:r>
                            </m:oMath>
                          </a14:m>
                          <a:r>
                            <a:rPr lang="pl-PL" sz="2000" dirty="0">
                              <a:effectLst/>
                            </a:rPr>
                            <a:t> – długość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r>
                                <m:rPr>
                                  <m:nor/>
                                </m:rPr>
                                <a:rPr lang="pl-PL" sz="2000" i="0">
                                  <a:effectLst/>
                                </a:rPr>
                                <m:t>b</m:t>
                              </m:r>
                            </m:oMath>
                          </a14:m>
                          <a:r>
                            <a:rPr lang="pl-PL" sz="2000" dirty="0">
                              <a:effectLst/>
                            </a:rPr>
                            <a:t> – wysokość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r>
                                <m:rPr>
                                  <m:nor/>
                                </m:rPr>
                                <a:rPr lang="pl-PL" sz="2000" i="0">
                                  <a:effectLst/>
                                </a:rPr>
                                <m:t>c</m:t>
                              </m:r>
                            </m:oMath>
                          </a14:m>
                          <a:r>
                            <a:rPr lang="pl-PL" sz="2000" dirty="0">
                              <a:effectLst/>
                            </a:rPr>
                            <a:t> – szerokość</a:t>
                          </a:r>
                          <a:endParaRPr lang="pl-PL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1444" marR="51444" marT="0" marB="0" anchor="ctr"/>
                    </a:tc>
                  </a:tr>
                  <a:tr h="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pl-PL" sz="2000">
                              <a:effectLst/>
                            </a:rPr>
                            <a:t>Walec</a:t>
                          </a:r>
                          <a:endParaRPr lang="pl-PL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1444" marR="51444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endParaRPr lang="pl-PL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1444" marR="51444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r>
                                <m:rPr>
                                  <m:nor/>
                                </m:rPr>
                                <a:rPr lang="pl-PL" sz="2000" i="0">
                                  <a:effectLst/>
                                </a:rPr>
                                <m:t>H</m:t>
                              </m:r>
                            </m:oMath>
                          </a14:m>
                          <a:r>
                            <a:rPr lang="pl-PL" sz="2000" dirty="0">
                              <a:effectLst/>
                            </a:rPr>
                            <a:t> – wysokość walca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r>
                                <m:rPr>
                                  <m:nor/>
                                </m:rPr>
                                <a:rPr lang="pl-PL" sz="2000" i="0">
                                  <a:effectLst/>
                                </a:rPr>
                                <m:t>R</m:t>
                              </m:r>
                            </m:oMath>
                          </a14:m>
                          <a:r>
                            <a:rPr lang="pl-PL" sz="2000" dirty="0">
                              <a:effectLst/>
                            </a:rPr>
                            <a:t> – </a:t>
                          </a:r>
                          <a:r>
                            <a:rPr lang="pl-PL" sz="2000" dirty="0" smtClean="0">
                              <a:effectLst/>
                            </a:rPr>
                            <a:t>średnica podstawy</a:t>
                          </a:r>
                          <a:endParaRPr lang="pl-PL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1444" marR="51444" marT="0" marB="0" anchor="ctr"/>
                    </a:tc>
                  </a:tr>
                  <a:tr h="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pl-PL" sz="2000">
                              <a:effectLst/>
                            </a:rPr>
                            <a:t> Kula</a:t>
                          </a:r>
                          <a:endParaRPr lang="pl-PL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1444" marR="51444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endParaRPr lang="pl-PL" sz="2000" dirty="0" smtClean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endParaRPr lang="pl-PL" sz="2000" dirty="0" smtClean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endParaRPr lang="pl-PL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1444" marR="51444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 xmlns:m="http://schemas.openxmlformats.org/officeDocument/2006/math">
                              <m:r>
                                <m:rPr>
                                  <m:nor/>
                                </m:rPr>
                                <a:rPr lang="pl-PL" sz="2000" i="0">
                                  <a:effectLst/>
                                </a:rPr>
                                <m:t>R</m:t>
                              </m:r>
                            </m:oMath>
                          </a14:m>
                          <a:r>
                            <a:rPr lang="pl-PL" sz="2000" dirty="0">
                              <a:effectLst/>
                            </a:rPr>
                            <a:t> – średnica kuli</a:t>
                          </a:r>
                          <a:endParaRPr lang="pl-PL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1444" marR="51444" marT="0" marB="0" anchor="ctr"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ela 4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3939536162"/>
                  </p:ext>
                </p:extLst>
              </p:nvPr>
            </p:nvGraphicFramePr>
            <p:xfrm>
              <a:off x="457200" y="1450467"/>
              <a:ext cx="7936993" cy="3759200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593817"/>
                    <a:gridCol w="2599975"/>
                    <a:gridCol w="2743201"/>
                  </a:tblGrid>
                  <a:tr h="7010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pl-PL" sz="2000" dirty="0">
                              <a:effectLst/>
                            </a:rPr>
                            <a:t>Nazwa bryły</a:t>
                          </a:r>
                          <a:endParaRPr lang="pl-PL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1435" marR="51435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pl-PL" sz="2000" dirty="0">
                              <a:effectLst/>
                            </a:rPr>
                            <a:t>Wzór na objętość</a:t>
                          </a:r>
                          <a:endParaRPr lang="pl-PL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1435" marR="51435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pl-PL" sz="2000">
                              <a:effectLst/>
                            </a:rPr>
                            <a:t>Wielkości do zmierzenia</a:t>
                          </a:r>
                          <a:endParaRPr lang="pl-PL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1435" marR="51435" marT="0" marB="0" anchor="ctr"/>
                    </a:tc>
                  </a:tr>
                  <a:tr h="105156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pl-PL" sz="2000" dirty="0">
                              <a:effectLst/>
                            </a:rPr>
                            <a:t>Prostopadłościan</a:t>
                          </a:r>
                          <a:endParaRPr lang="pl-PL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1435" marR="51435" marT="0" marB="0" anchor="ctr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1435" marR="51435" marT="0" marB="0" anchor="ctr">
                        <a:blipFill rotWithShape="1">
                          <a:blip r:embed="rId3"/>
                          <a:stretch>
                            <a:fillRect l="-99532" t="-72254" r="-105386" b="-20231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1435" marR="51435" marT="0" marB="0" anchor="ctr">
                        <a:blipFill rotWithShape="1">
                          <a:blip r:embed="rId3"/>
                          <a:stretch>
                            <a:fillRect l="-189333" t="-72254" b="-202312"/>
                          </a:stretch>
                        </a:blipFill>
                      </a:tcPr>
                    </a:tc>
                  </a:tr>
                  <a:tr h="7010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pl-PL" sz="2000">
                              <a:effectLst/>
                            </a:rPr>
                            <a:t>Walec</a:t>
                          </a:r>
                          <a:endParaRPr lang="pl-PL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1435" marR="51435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endParaRPr lang="pl-PL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1435" marR="51435" marT="0" marB="0" anchor="ctr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1435" marR="51435" marT="0" marB="0" anchor="ctr">
                        <a:blipFill rotWithShape="1">
                          <a:blip r:embed="rId3"/>
                          <a:stretch>
                            <a:fillRect l="-189333" t="-259130" b="-204348"/>
                          </a:stretch>
                        </a:blipFill>
                      </a:tcPr>
                    </a:tc>
                  </a:tr>
                  <a:tr h="130556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pl-PL" sz="2000">
                              <a:effectLst/>
                            </a:rPr>
                            <a:t> Kula</a:t>
                          </a:r>
                          <a:endParaRPr lang="pl-PL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1435" marR="51435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endParaRPr lang="pl-PL" sz="2000" dirty="0" smtClean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endParaRPr lang="pl-PL" sz="2000" dirty="0" smtClean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endParaRPr lang="pl-PL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1435" marR="51435" marT="0" marB="0" anchor="ctr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1435" marR="51435" marT="0" marB="0" anchor="ctr">
                        <a:blipFill rotWithShape="1">
                          <a:blip r:embed="rId3"/>
                          <a:stretch>
                            <a:fillRect l="-189333" t="-192991" b="-9813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Objętości brył </a:t>
            </a:r>
            <a:br>
              <a:rPr lang="pl-PL" dirty="0" smtClean="0"/>
            </a:br>
            <a:r>
              <a:rPr lang="pl-PL" dirty="0" smtClean="0"/>
              <a:t>o regularnych kształtach</a:t>
            </a:r>
            <a:endParaRPr lang="pl-PL" dirty="0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6426445"/>
              </p:ext>
            </p:extLst>
          </p:nvPr>
        </p:nvGraphicFramePr>
        <p:xfrm>
          <a:off x="3677150" y="2898277"/>
          <a:ext cx="1211473" cy="503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4" name="Równanie" r:id="rId4" imgW="774360" imgH="241200" progId="Equation.3">
                  <p:embed/>
                </p:oleObj>
              </mc:Choice>
              <mc:Fallback>
                <p:oleObj name="Równanie" r:id="rId4" imgW="77436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7150" y="2898277"/>
                        <a:ext cx="1211473" cy="503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4535825"/>
              </p:ext>
            </p:extLst>
          </p:nvPr>
        </p:nvGraphicFramePr>
        <p:xfrm>
          <a:off x="3802139" y="3728857"/>
          <a:ext cx="1071749" cy="927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5" name="Równanie" r:id="rId6" imgW="685800" imgH="444240" progId="Equation.3">
                  <p:embed/>
                </p:oleObj>
              </mc:Choice>
              <mc:Fallback>
                <p:oleObj name="Równanie" r:id="rId6" imgW="685800" imgH="4442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02139" y="3728857"/>
                        <a:ext cx="1071749" cy="927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45566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Tablice gęstości - linki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>
                <a:hlinkClick r:id="rId2"/>
              </a:rPr>
              <a:t>http://chahor.pl/pdf/TABLICE.pdf</a:t>
            </a:r>
            <a:endParaRPr lang="pl-PL" dirty="0" smtClean="0"/>
          </a:p>
          <a:p>
            <a:r>
              <a:rPr lang="pl-PL" sz="2400" dirty="0" smtClean="0">
                <a:hlinkClick r:id="rId3"/>
              </a:rPr>
              <a:t>http://pl.wikipedia.org/wiki/G%C4%99sto%C5%9B%C4%87</a:t>
            </a:r>
            <a:endParaRPr lang="pl-PL" sz="2400" dirty="0" smtClean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732903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smtClean="0"/>
              <a:t>Kolorowe drinki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mtClean="0"/>
              <a:t>Właściwości materii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9554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/>
              <a:t>Uszereguj substancje malejąco według </a:t>
            </a:r>
            <a:r>
              <a:rPr lang="pl-PL" dirty="0" smtClean="0"/>
              <a:t>gęstości:</a:t>
            </a:r>
          </a:p>
          <a:p>
            <a:pPr marL="457200" lvl="0" indent="-457200">
              <a:spcBef>
                <a:spcPts val="600"/>
              </a:spcBef>
              <a:buFont typeface="Arial" pitchFamily="34" charset="0"/>
              <a:buChar char="•"/>
            </a:pPr>
            <a:r>
              <a:rPr lang="pl-PL" dirty="0" smtClean="0"/>
              <a:t>syrop</a:t>
            </a:r>
          </a:p>
          <a:p>
            <a:pPr marL="457200" lvl="0" indent="-457200">
              <a:spcBef>
                <a:spcPts val="600"/>
              </a:spcBef>
              <a:buFont typeface="Arial" pitchFamily="34" charset="0"/>
              <a:buChar char="•"/>
            </a:pPr>
            <a:r>
              <a:rPr lang="pl-PL" dirty="0" smtClean="0"/>
              <a:t>mleko</a:t>
            </a:r>
          </a:p>
          <a:p>
            <a:pPr marL="457200" lvl="0" indent="-457200">
              <a:spcBef>
                <a:spcPts val="600"/>
              </a:spcBef>
              <a:buFont typeface="Arial" pitchFamily="34" charset="0"/>
              <a:buChar char="•"/>
            </a:pPr>
            <a:r>
              <a:rPr lang="pl-PL" dirty="0" smtClean="0"/>
              <a:t>płyn do mycia naczyń</a:t>
            </a:r>
          </a:p>
          <a:p>
            <a:pPr marL="457200" lvl="0" indent="-457200">
              <a:spcBef>
                <a:spcPts val="600"/>
              </a:spcBef>
              <a:buFont typeface="Arial" pitchFamily="34" charset="0"/>
              <a:buChar char="•"/>
            </a:pPr>
            <a:r>
              <a:rPr lang="pl-PL" dirty="0" smtClean="0"/>
              <a:t>olej</a:t>
            </a:r>
          </a:p>
          <a:p>
            <a:pPr marL="457200" lvl="0" indent="-457200">
              <a:spcBef>
                <a:spcPts val="600"/>
              </a:spcBef>
              <a:buFont typeface="Arial" pitchFamily="34" charset="0"/>
              <a:buChar char="•"/>
            </a:pPr>
            <a:r>
              <a:rPr lang="pl-PL" dirty="0" smtClean="0"/>
              <a:t>denaturat</a:t>
            </a:r>
          </a:p>
          <a:p>
            <a:pPr marL="457200" lvl="0" indent="-457200">
              <a:spcBef>
                <a:spcPts val="600"/>
              </a:spcBef>
              <a:buFont typeface="Arial" pitchFamily="34" charset="0"/>
              <a:buChar char="•"/>
            </a:pPr>
            <a:r>
              <a:rPr lang="pl-PL" dirty="0" smtClean="0"/>
              <a:t>woda</a:t>
            </a:r>
            <a:endParaRPr lang="pl-PL" dirty="0"/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3318167" y="4903240"/>
            <a:ext cx="5733516" cy="293818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pl-PL" dirty="0">
              <a:solidFill>
                <a:srgbClr val="1F49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30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Rozwiazanie zadania</a:t>
            </a:r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26372"/>
          <a:stretch/>
        </p:blipFill>
        <p:spPr>
          <a:xfrm>
            <a:off x="2999753" y="880453"/>
            <a:ext cx="3146082" cy="5353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314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smtClean="0"/>
              <a:t>Ciśnienie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mtClean="0"/>
              <a:t>Właściwości materii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9554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Ciśnienie</a:t>
            </a:r>
            <a:endParaRPr lang="pl-PL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 anchor="b"/>
          <a:lstStyle/>
          <a:p>
            <a:r>
              <a:rPr lang="pl-PL" dirty="0" smtClean="0"/>
              <a:t>P – </a:t>
            </a:r>
            <a:r>
              <a:rPr lang="pl-PL" dirty="0"/>
              <a:t>ciśnienie,</a:t>
            </a:r>
          </a:p>
          <a:p>
            <a:r>
              <a:rPr lang="pl-PL" dirty="0" smtClean="0"/>
              <a:t>F – </a:t>
            </a:r>
            <a:r>
              <a:rPr lang="pl-PL" dirty="0"/>
              <a:t>siła nacisku,</a:t>
            </a:r>
          </a:p>
          <a:p>
            <a:r>
              <a:rPr lang="pl-PL" dirty="0" smtClean="0"/>
              <a:t>S – </a:t>
            </a:r>
            <a:r>
              <a:rPr lang="pl-PL" dirty="0"/>
              <a:t>powierzchnia, na którą działa siła </a:t>
            </a:r>
            <a:r>
              <a:rPr lang="pl-PL" dirty="0" smtClean="0"/>
              <a:t>nacisku</a:t>
            </a:r>
            <a:endParaRPr lang="pl-PL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1520845"/>
              </p:ext>
            </p:extLst>
          </p:nvPr>
        </p:nvGraphicFramePr>
        <p:xfrm>
          <a:off x="3303001" y="1254128"/>
          <a:ext cx="1952150" cy="23028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9" name="Równanie" r:id="rId3" imgW="444240" imgH="393480" progId="Equation.3">
                  <p:embed/>
                </p:oleObj>
              </mc:Choice>
              <mc:Fallback>
                <p:oleObj name="Równanie" r:id="rId3" imgW="44424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03001" y="1254128"/>
                        <a:ext cx="1952150" cy="230289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8230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Jednostka ciśnienia</a:t>
            </a:r>
            <a:endParaRPr lang="pl-PL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 anchor="b"/>
          <a:lstStyle/>
          <a:p>
            <a:r>
              <a:rPr lang="pl-PL" dirty="0"/>
              <a:t>Jednostką ciśnienia jest paskal.</a:t>
            </a:r>
          </a:p>
          <a:p>
            <a:r>
              <a:rPr lang="pl-PL" dirty="0"/>
              <a:t>Jednostki pochodne:</a:t>
            </a:r>
          </a:p>
          <a:p>
            <a:pPr algn="ctr"/>
            <a:r>
              <a:rPr lang="pl-PL" dirty="0" smtClean="0"/>
              <a:t>1 hPa = 100 Pa</a:t>
            </a:r>
            <a:r>
              <a:rPr lang="pl-PL" dirty="0"/>
              <a:t/>
            </a:r>
            <a:br>
              <a:rPr lang="pl-PL" dirty="0"/>
            </a:br>
            <a:r>
              <a:rPr lang="pl-PL" dirty="0" smtClean="0"/>
              <a:t>1 kPa = 1 000 Pa</a:t>
            </a:r>
            <a:r>
              <a:rPr lang="pl-PL" dirty="0"/>
              <a:t/>
            </a:r>
            <a:br>
              <a:rPr lang="pl-PL" dirty="0"/>
            </a:br>
            <a:r>
              <a:rPr lang="pl-PL" dirty="0" smtClean="0"/>
              <a:t>1 MPa = 1 </a:t>
            </a:r>
            <a:r>
              <a:rPr lang="pl-PL" dirty="0"/>
              <a:t>000 000 </a:t>
            </a:r>
            <a:r>
              <a:rPr lang="pl-PL" dirty="0" smtClean="0"/>
              <a:t>Pa</a:t>
            </a:r>
            <a:endParaRPr lang="pl-PL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596067"/>
              </p:ext>
            </p:extLst>
          </p:nvPr>
        </p:nvGraphicFramePr>
        <p:xfrm>
          <a:off x="2590490" y="1330118"/>
          <a:ext cx="4269845" cy="1828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3" name="Równanie" r:id="rId3" imgW="1422360" imgH="457200" progId="Equation.3">
                  <p:embed/>
                </p:oleObj>
              </mc:Choice>
              <mc:Fallback>
                <p:oleObj name="Równanie" r:id="rId3" imgW="142236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490" y="1330118"/>
                        <a:ext cx="4269845" cy="18280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0727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Prawo Pascala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Ciśnienie wewnątrz cieczy </a:t>
            </a:r>
            <a:br>
              <a:rPr lang="pl-PL" dirty="0" smtClean="0"/>
            </a:br>
            <a:r>
              <a:rPr lang="pl-PL" dirty="0" smtClean="0"/>
              <a:t>rozchodzi się we wszystkich kierunkach równomiernie. </a:t>
            </a:r>
          </a:p>
        </p:txBody>
      </p:sp>
    </p:spTree>
    <p:extLst>
      <p:ext uri="{BB962C8B-B14F-4D97-AF65-F5344CB8AC3E}">
        <p14:creationId xmlns:p14="http://schemas.microsoft.com/office/powerpoint/2010/main" val="2248186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Zależność ciśnienia od </a:t>
            </a:r>
            <a:br>
              <a:rPr lang="pl-PL" dirty="0" smtClean="0"/>
            </a:br>
            <a:r>
              <a:rPr lang="pl-PL" dirty="0" smtClean="0"/>
              <a:t>wysokości słupa cieczy</a:t>
            </a:r>
            <a:endParaRPr lang="pl-PL" dirty="0"/>
          </a:p>
        </p:txBody>
      </p:sp>
      <p:pic>
        <p:nvPicPr>
          <p:cNvPr id="1026" name="Picture 2" descr="http://www.womkat.edu.pl/files/standaryzacja/grupa20/Beata_Tyszka_Skorek/www/Cisnieniehydrostatyczneiatmosferyczne/540px-Butelka.svg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5206" y="1469207"/>
            <a:ext cx="2838371" cy="4204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7127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Łoże Fakira</a:t>
            </a:r>
            <a:endParaRPr lang="pl-PL" dirty="0"/>
          </a:p>
        </p:txBody>
      </p:sp>
      <p:pic>
        <p:nvPicPr>
          <p:cNvPr id="7" name="Picture 2" descr="Plik:RGS 1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42" y="1267587"/>
            <a:ext cx="5425770" cy="41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1" name="Picture 4" descr="Wakacje w Kopernik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6484" y="1240524"/>
            <a:ext cx="2298099" cy="41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57263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pl-PL" smtClean="0"/>
              <a:t>Ciśnienie atmosferyczne.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mtClean="0"/>
              <a:t>Właściwości materii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9554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Atmosfera ziemska</a:t>
            </a:r>
            <a:endParaRPr lang="pl-PL" dirty="0"/>
          </a:p>
        </p:txBody>
      </p:sp>
      <p:pic>
        <p:nvPicPr>
          <p:cNvPr id="1028" name="Picture 4" descr="http://www.tu-pc.com/fondos/media/97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6885" y="1271017"/>
            <a:ext cx="4320752" cy="432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Picture 2" descr="http://dydaktyka.fizyka.umk.pl/PDF/Pokazy_2006/fotki/wstep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341" y="1089000"/>
            <a:ext cx="1606300" cy="493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230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Ciśnienie atmosferyczne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pl-PL" sz="4000" dirty="0" smtClean="0"/>
              <a:t>1013 hPa</a:t>
            </a:r>
            <a:endParaRPr lang="pl-PL" sz="4000" dirty="0"/>
          </a:p>
        </p:txBody>
      </p:sp>
    </p:spTree>
    <p:extLst>
      <p:ext uri="{BB962C8B-B14F-4D97-AF65-F5344CB8AC3E}">
        <p14:creationId xmlns:p14="http://schemas.microsoft.com/office/powerpoint/2010/main" val="1570907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Co „trzyma” wodę?</a:t>
            </a:r>
            <a:endParaRPr lang="pl-PL" dirty="0"/>
          </a:p>
        </p:txBody>
      </p:sp>
      <p:pic>
        <p:nvPicPr>
          <p:cNvPr id="6" name="Picture 2" descr="http://4.bp.blogspot.com/_pxGR0LLwpAw/TOD9mukMvbI/AAAAAAAAAEA/9sORFug0gZY/s1600/IMG_905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6661" y="1285875"/>
            <a:ext cx="6035665" cy="45259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926895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Półkule magdeburskie</a:t>
            </a:r>
            <a:endParaRPr lang="pl-PL" dirty="0"/>
          </a:p>
        </p:txBody>
      </p:sp>
      <p:pic>
        <p:nvPicPr>
          <p:cNvPr id="1028" name="Picture 4" descr="http://www.pneumatyka.com/images/stories/09_2011/rys_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680" y="1269000"/>
            <a:ext cx="7223545" cy="432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88735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Półkule magdeburskie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/>
              <a:t>Otto von Guericke</a:t>
            </a:r>
          </a:p>
          <a:p>
            <a:endParaRPr lang="ru-RU" dirty="0"/>
          </a:p>
        </p:txBody>
      </p:sp>
      <p:pic>
        <p:nvPicPr>
          <p:cNvPr id="8" name="Picture 2" descr="http://www.fizykagimnazjum2011.republika.pl/db/Sklejo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147068" y="2000573"/>
            <a:ext cx="4500000" cy="28568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0" name="Picture 2" descr="http://portrait.kaar.at/Naturwissenschaftler/images/otto_von_guerick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062" y="2079001"/>
            <a:ext cx="2981767" cy="36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00473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Barometr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mtClean="0"/>
              <a:t>Właściwości materii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9554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Barometr rtęciowy</a:t>
            </a:r>
            <a:endParaRPr lang="pl-PL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8804" y="1285876"/>
            <a:ext cx="6045233" cy="4525963"/>
          </a:xfrm>
        </p:spPr>
        <p:txBody>
          <a:bodyPr/>
          <a:lstStyle/>
          <a:p>
            <a:r>
              <a:rPr lang="pl-PL" dirty="0" smtClean="0"/>
              <a:t>Normalne ciśnienie atmosferyczne (1013hPa) jest równoważone przez słupek rtęci o wysokości 76 cm.</a:t>
            </a:r>
          </a:p>
          <a:p>
            <a:endParaRPr lang="ru-RU" dirty="0"/>
          </a:p>
        </p:txBody>
      </p:sp>
      <p:pic>
        <p:nvPicPr>
          <p:cNvPr id="4" name="Obraz 3"/>
          <p:cNvPicPr>
            <a:picLocks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28747" y="1179000"/>
            <a:ext cx="1733088" cy="45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30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Aneroid</a:t>
            </a:r>
            <a:endParaRPr lang="pl-PL" dirty="0"/>
          </a:p>
        </p:txBody>
      </p:sp>
      <p:sp>
        <p:nvSpPr>
          <p:cNvPr id="7" name="Content Placeholder 4"/>
          <p:cNvSpPr>
            <a:spLocks noGrp="1"/>
          </p:cNvSpPr>
          <p:nvPr>
            <p:ph idx="1"/>
          </p:nvPr>
        </p:nvSpPr>
        <p:spPr>
          <a:xfrm>
            <a:off x="458758" y="1285876"/>
            <a:ext cx="2646581" cy="4525963"/>
          </a:xfrm>
        </p:spPr>
        <p:txBody>
          <a:bodyPr/>
          <a:lstStyle/>
          <a:p>
            <a:r>
              <a:rPr lang="pl-PL" dirty="0"/>
              <a:t>Animacja przedstawiająca działanie </a:t>
            </a:r>
            <a:r>
              <a:rPr lang="pl-PL" dirty="0" smtClean="0"/>
              <a:t>aneroidu</a:t>
            </a:r>
            <a:endParaRPr lang="pl-PL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1272" name="ShockwaveFlash1" r:id="rId2" imgW="4683240" imgH="3840120"/>
        </mc:Choice>
        <mc:Fallback>
          <p:control name="ShockwaveFlash1" r:id="rId2" imgW="4683240" imgH="3840120">
            <p:pic>
              <p:nvPicPr>
                <p:cNvPr id="3" name="ShockwaveFlash1"/>
                <p:cNvPicPr>
                  <a:picLocks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3587793" y="1629420"/>
                  <a:ext cx="4682918" cy="3838874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70616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Schemat budowy barometru</a:t>
            </a:r>
            <a:endParaRPr lang="pl-PL" dirty="0"/>
          </a:p>
        </p:txBody>
      </p:sp>
      <p:sp>
        <p:nvSpPr>
          <p:cNvPr id="5" name="Symbol zastępczy zawartości 2"/>
          <p:cNvSpPr txBox="1">
            <a:spLocks/>
          </p:cNvSpPr>
          <p:nvPr/>
        </p:nvSpPr>
        <p:spPr>
          <a:xfrm>
            <a:off x="4939995" y="2163648"/>
            <a:ext cx="323754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 algn="ctr">
              <a:buClr>
                <a:srgbClr val="4F81BD">
                  <a:lumMod val="60000"/>
                  <a:lumOff val="40000"/>
                </a:srgbClr>
              </a:buClr>
              <a:buFont typeface="Wingdings 3" charset="2"/>
              <a:buNone/>
            </a:pPr>
            <a:endParaRPr lang="pl-PL" sz="2800" dirty="0">
              <a:solidFill>
                <a:prstClr val="black"/>
              </a:solidFill>
            </a:endParaRPr>
          </a:p>
        </p:txBody>
      </p:sp>
      <p:pic>
        <p:nvPicPr>
          <p:cNvPr id="14" name="Picture 2" descr="http://sk.blaze.unixstorm.org/wordpress/wp-content/uploads/2012/01/Barometr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4380" y="1629000"/>
            <a:ext cx="503683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2426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smtClean="0"/>
              <a:t>Siły wyporu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mtClean="0"/>
              <a:t>Właściwości materii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9554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Siła wyporu</a:t>
            </a:r>
            <a:endParaRPr lang="pl-P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8614" y="1285876"/>
            <a:ext cx="5148965" cy="4525963"/>
          </a:xfrm>
        </p:spPr>
        <p:txBody>
          <a:bodyPr/>
          <a:lstStyle/>
          <a:p>
            <a:r>
              <a:rPr lang="pl-PL" dirty="0"/>
              <a:t>Skierowana jest w górę – przeciwdziała sile grawitacji.</a:t>
            </a:r>
          </a:p>
          <a:p>
            <a:r>
              <a:rPr lang="pl-PL" dirty="0"/>
              <a:t>Działa na ciało zanurzone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w </a:t>
            </a:r>
            <a:r>
              <a:rPr lang="pl-PL" dirty="0"/>
              <a:t>cieczy lub w gazie</a:t>
            </a:r>
            <a:r>
              <a:rPr lang="pl-PL" dirty="0" smtClean="0"/>
              <a:t>.</a:t>
            </a:r>
            <a:endParaRPr lang="pl-PL" dirty="0"/>
          </a:p>
        </p:txBody>
      </p:sp>
      <p:pic>
        <p:nvPicPr>
          <p:cNvPr id="1026" name="Picture 2" descr="równowaga si&amp;lstrok; - prawo Archimedesa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000" y="1620000"/>
            <a:ext cx="2861647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230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Jak powstaje siła wyporu?</a:t>
            </a:r>
            <a:endParaRPr lang="pl-P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81" y="1285876"/>
            <a:ext cx="5432478" cy="4525963"/>
          </a:xfrm>
        </p:spPr>
        <p:txBody>
          <a:bodyPr/>
          <a:lstStyle/>
          <a:p>
            <a:r>
              <a:rPr lang="pl-PL" dirty="0"/>
              <a:t>Ciśnienie zależy od głębokości.</a:t>
            </a:r>
          </a:p>
          <a:p>
            <a:r>
              <a:rPr lang="pl-PL" dirty="0"/>
              <a:t>Ciśnienie wywierane na dolną część ciała jest większe niż ciśnienie wywierane na górną część.</a:t>
            </a:r>
          </a:p>
          <a:p>
            <a:r>
              <a:rPr lang="pl-PL" dirty="0"/>
              <a:t>Siły działające na boczne części ciała znoszą się</a:t>
            </a:r>
            <a:r>
              <a:rPr lang="pl-PL" dirty="0" smtClean="0"/>
              <a:t>.</a:t>
            </a:r>
            <a:endParaRPr lang="pl-PL" dirty="0"/>
          </a:p>
        </p:txBody>
      </p:sp>
      <p:pic>
        <p:nvPicPr>
          <p:cNvPr id="2050" name="Picture 2" descr="http://efizyka.net.pl/wp-content/uploads/2012/06/si%C5%82y-dzia%C5%82aj%C4%85ce-na-cia%C5%82o-zanurzone-w-cieczy-prawo-Archimedes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000" y="1620000"/>
            <a:ext cx="2861647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327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Kiedy ciała toną?</a:t>
            </a:r>
            <a:endParaRPr lang="pl-PL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8514" y="1285876"/>
            <a:ext cx="5935486" cy="4525963"/>
          </a:xfrm>
        </p:spPr>
        <p:txBody>
          <a:bodyPr/>
          <a:lstStyle/>
          <a:p>
            <a:r>
              <a:rPr lang="pl-PL" sz="2400" dirty="0"/>
              <a:t>Jeśli ciężar jest równy sile wyporu,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to </a:t>
            </a:r>
            <a:r>
              <a:rPr lang="pl-PL" sz="2400" dirty="0"/>
              <a:t>ciało utrzymuje się na jednym poziomie</a:t>
            </a:r>
            <a:r>
              <a:rPr lang="pl-PL" sz="2400" dirty="0" smtClean="0"/>
              <a:t>.</a:t>
            </a:r>
          </a:p>
          <a:p>
            <a:endParaRPr lang="pl-PL" sz="2400" dirty="0"/>
          </a:p>
          <a:p>
            <a:pPr lvl="0"/>
            <a:r>
              <a:rPr lang="pl-PL" sz="2400" dirty="0"/>
              <a:t>Jeśli ciężar jest </a:t>
            </a:r>
            <a:r>
              <a:rPr lang="pl-PL" sz="2400" dirty="0" smtClean="0"/>
              <a:t>większy </a:t>
            </a:r>
            <a:r>
              <a:rPr lang="pl-PL" sz="2400" dirty="0"/>
              <a:t>od siły wyporu</a:t>
            </a:r>
            <a:r>
              <a:rPr lang="pl-PL" sz="2400" dirty="0" smtClean="0"/>
              <a:t>,</a:t>
            </a:r>
            <a:br>
              <a:rPr lang="pl-PL" sz="2400" dirty="0" smtClean="0"/>
            </a:br>
            <a:r>
              <a:rPr lang="pl-PL" sz="2400" dirty="0" smtClean="0"/>
              <a:t>to </a:t>
            </a:r>
            <a:r>
              <a:rPr lang="pl-PL" sz="2400" dirty="0"/>
              <a:t>ciało tonie</a:t>
            </a:r>
            <a:r>
              <a:rPr lang="pl-PL" sz="2400" dirty="0" smtClean="0"/>
              <a:t>.</a:t>
            </a:r>
          </a:p>
          <a:p>
            <a:pPr lvl="0"/>
            <a:endParaRPr lang="pl-PL" sz="2400" dirty="0"/>
          </a:p>
          <a:p>
            <a:r>
              <a:rPr lang="pl-PL" sz="2400" dirty="0"/>
              <a:t>Jeśli siła wyporu cieczy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jest </a:t>
            </a:r>
            <a:r>
              <a:rPr lang="pl-PL" sz="2400" dirty="0"/>
              <a:t>większa od ciężaru ciała,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to </a:t>
            </a:r>
            <a:r>
              <a:rPr lang="pl-PL" sz="2400" dirty="0"/>
              <a:t>ciało będzie unosić się na powierzchni. </a:t>
            </a:r>
          </a:p>
        </p:txBody>
      </p:sp>
      <p:pic>
        <p:nvPicPr>
          <p:cNvPr id="3074" name="Picture 2" descr="opadanie cia&amp;lstrok; na dno - prawo Archimede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6849" y="4223222"/>
            <a:ext cx="1321824" cy="180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wyp&amp;lstrok;ywanie cia&amp;lstrok; - prawo Archimedes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291" y="2749874"/>
            <a:ext cx="1307533" cy="1790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równowaga si&amp;lstrok; - prawo Archimedes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3747" y="1211670"/>
            <a:ext cx="1314678" cy="1819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ymbol zastępczy zawartości 2"/>
          <p:cNvSpPr txBox="1">
            <a:spLocks/>
          </p:cNvSpPr>
          <p:nvPr/>
        </p:nvSpPr>
        <p:spPr>
          <a:xfrm>
            <a:off x="484667" y="1606389"/>
            <a:ext cx="5663433" cy="13037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>
              <a:buClr>
                <a:srgbClr val="4F81BD">
                  <a:lumMod val="60000"/>
                  <a:lumOff val="40000"/>
                </a:srgbClr>
              </a:buClr>
            </a:pPr>
            <a:endParaRPr lang="pl-PL" sz="2800" dirty="0">
              <a:solidFill>
                <a:prstClr val="black"/>
              </a:solidFill>
            </a:endParaRPr>
          </a:p>
        </p:txBody>
      </p:sp>
      <p:sp>
        <p:nvSpPr>
          <p:cNvPr id="8" name="Symbol zastępczy zawartości 2"/>
          <p:cNvSpPr txBox="1">
            <a:spLocks/>
          </p:cNvSpPr>
          <p:nvPr/>
        </p:nvSpPr>
        <p:spPr>
          <a:xfrm>
            <a:off x="553888" y="5303778"/>
            <a:ext cx="5197764" cy="145839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Clr>
                <a:srgbClr val="4F81BD">
                  <a:lumMod val="60000"/>
                  <a:lumOff val="40000"/>
                </a:srgbClr>
              </a:buClr>
              <a:buFont typeface="Wingdings 3" charset="2"/>
              <a:buNone/>
            </a:pPr>
            <a:endParaRPr lang="pl-PL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56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Prawo Archimedesa</a:t>
            </a:r>
            <a:endParaRPr lang="pl-P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81" y="1285876"/>
            <a:ext cx="6008650" cy="4525963"/>
          </a:xfrm>
        </p:spPr>
        <p:txBody>
          <a:bodyPr/>
          <a:lstStyle/>
          <a:p>
            <a:r>
              <a:rPr lang="pl-PL" dirty="0" smtClean="0"/>
              <a:t>Każde ciało zanurzone w cieczy doznaje siły wyporu skierowanej </a:t>
            </a:r>
            <a:br>
              <a:rPr lang="pl-PL" dirty="0" smtClean="0"/>
            </a:br>
            <a:r>
              <a:rPr lang="pl-PL" dirty="0" smtClean="0"/>
              <a:t>w górę i równej ciężarowi wypartej cieczy.</a:t>
            </a:r>
            <a:endParaRPr lang="pl-PL" dirty="0"/>
          </a:p>
        </p:txBody>
      </p:sp>
      <p:pic>
        <p:nvPicPr>
          <p:cNvPr id="4098" name="Picture 2" descr="http://www.interklasa.pl/portal/staticfiles/pictures/pictures/4213_archimedes1.gif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7811" y="1179000"/>
            <a:ext cx="2246207" cy="45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2336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Siła wyporu</a:t>
            </a:r>
            <a:endParaRPr lang="pl-P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/>
              <p:cNvSpPr>
                <a:spLocks noGrp="1"/>
              </p:cNvSpPr>
              <p:nvPr>
                <p:ph idx="1"/>
              </p:nvPr>
            </p:nvSpPr>
            <p:spPr/>
            <p:txBody>
              <a:bodyPr anchor="b"/>
              <a:lstStyle/>
              <a:p>
                <a:pPr marL="0" lvl="3" indent="0">
                  <a:buNone/>
                </a:pPr>
                <a14:m>
                  <m:oMath xmlns:m="http://schemas.openxmlformats.org/officeDocument/2006/math">
                    <m:r>
                      <m:rPr>
                        <m:nor/>
                      </m:rPr>
                      <a:rPr lang="pl-PL" sz="2800"/>
                      <m:t>ρ</m:t>
                    </m:r>
                  </m:oMath>
                </a14:m>
                <a:r>
                  <a:rPr lang="pl-PL" sz="2800" dirty="0"/>
                  <a:t> – gęstość płynu</a:t>
                </a:r>
              </a:p>
              <a:p>
                <a:pPr marL="0" lvl="3" indent="0">
                  <a:buNone/>
                </a:pPr>
                <a:r>
                  <a:rPr lang="pl-PL" sz="2800" dirty="0" smtClean="0"/>
                  <a:t>V– </a:t>
                </a:r>
                <a:r>
                  <a:rPr lang="pl-PL" sz="2800" dirty="0"/>
                  <a:t>objętość ciała</a:t>
                </a:r>
              </a:p>
              <a:p>
                <a:pPr marL="0" lvl="3" indent="0">
                  <a:buNone/>
                </a:pPr>
                <a:r>
                  <a:rPr lang="pl-PL" sz="2800" dirty="0" smtClean="0"/>
                  <a:t>g– </a:t>
                </a:r>
                <a:r>
                  <a:rPr lang="pl-PL" sz="2800" dirty="0"/>
                  <a:t>przyspieszenie </a:t>
                </a:r>
                <a:r>
                  <a:rPr lang="pl-PL" sz="2800" dirty="0" smtClean="0"/>
                  <a:t>ziemskie</a:t>
                </a:r>
                <a:endParaRPr lang="pl-PL" sz="2800" dirty="0"/>
              </a:p>
            </p:txBody>
          </p:sp>
        </mc:Choice>
        <mc:Fallback xmlns="">
          <p:sp>
            <p:nvSpPr>
              <p:cNvPr id="6" name="Content Placeholder 5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3"/>
                <a:stretch>
                  <a:fillRect l="-1481" b="-390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0348068"/>
              </p:ext>
            </p:extLst>
          </p:nvPr>
        </p:nvGraphicFramePr>
        <p:xfrm>
          <a:off x="2579934" y="1647063"/>
          <a:ext cx="3605839" cy="182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3" name="Równanie" r:id="rId4" imgW="634680" imgH="241200" progId="Equation.3">
                  <p:embed/>
                </p:oleObj>
              </mc:Choice>
              <mc:Fallback>
                <p:oleObj name="Równanie" r:id="rId4" imgW="63468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9934" y="1647063"/>
                        <a:ext cx="3605839" cy="182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23894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smtClean="0"/>
              <a:t>Pływanie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mtClean="0"/>
              <a:t>Właściwości materii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9554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Pływanie</a:t>
            </a:r>
            <a:endParaRPr lang="pl-P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81" y="1285876"/>
            <a:ext cx="4097222" cy="4525963"/>
          </a:xfrm>
        </p:spPr>
        <p:txBody>
          <a:bodyPr anchor="ctr"/>
          <a:lstStyle/>
          <a:p>
            <a:pPr lvl="0"/>
            <a:r>
              <a:rPr lang="pl-PL" dirty="0"/>
              <a:t>Jeśli gęstość wody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jest </a:t>
            </a:r>
            <a:r>
              <a:rPr lang="pl-PL" dirty="0"/>
              <a:t>mniejsza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od </a:t>
            </a:r>
            <a:r>
              <a:rPr lang="pl-PL" dirty="0"/>
              <a:t>gęstości ciała,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to </a:t>
            </a:r>
            <a:r>
              <a:rPr lang="pl-PL" dirty="0"/>
              <a:t>ciało tonie</a:t>
            </a:r>
            <a:r>
              <a:rPr lang="pl-PL" dirty="0" smtClean="0"/>
              <a:t>.</a:t>
            </a:r>
            <a:endParaRPr lang="pl-PL" dirty="0"/>
          </a:p>
        </p:txBody>
      </p:sp>
      <p:pic>
        <p:nvPicPr>
          <p:cNvPr id="2050" name="Picture 2" descr="http://chickensintheroad.com/farm-bell-recipes/wp-content/uploads/2010/09/DSC06447-415x3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132" y="1269000"/>
            <a:ext cx="4324222" cy="432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58230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Pływanie</a:t>
            </a:r>
            <a:endParaRPr lang="pl-P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8244" y="1285877"/>
            <a:ext cx="3594215" cy="4303124"/>
          </a:xfrm>
        </p:spPr>
        <p:txBody>
          <a:bodyPr anchor="ctr"/>
          <a:lstStyle/>
          <a:p>
            <a:pPr lvl="0"/>
            <a:r>
              <a:rPr lang="pl-PL" dirty="0"/>
              <a:t>Jeśli gęstość wody jest większa od gęstości ciała,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to </a:t>
            </a:r>
            <a:r>
              <a:rPr lang="pl-PL" dirty="0"/>
              <a:t>ciało pływa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po </a:t>
            </a:r>
            <a:r>
              <a:rPr lang="pl-PL" dirty="0"/>
              <a:t>powierzchni wody</a:t>
            </a:r>
            <a:r>
              <a:rPr lang="pl-PL" dirty="0" smtClean="0"/>
              <a:t>.</a:t>
            </a:r>
            <a:endParaRPr lang="pl-PL" dirty="0"/>
          </a:p>
        </p:txBody>
      </p:sp>
      <p:pic>
        <p:nvPicPr>
          <p:cNvPr id="1026" name="Picture 2" descr="http://www.sklejkapisz.pl/resources/Gallery/proces_produkcyjny/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7058" y="1269000"/>
            <a:ext cx="4655907" cy="432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864568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Pływanie</a:t>
            </a:r>
            <a:endParaRPr lang="pl-P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81" y="1285876"/>
            <a:ext cx="4216114" cy="4525963"/>
          </a:xfrm>
        </p:spPr>
        <p:txBody>
          <a:bodyPr/>
          <a:lstStyle/>
          <a:p>
            <a:pPr lvl="0"/>
            <a:r>
              <a:rPr lang="pl-PL" dirty="0" smtClean="0"/>
              <a:t>Jeśli gęstości wody </a:t>
            </a:r>
            <a:br>
              <a:rPr lang="pl-PL" dirty="0" smtClean="0"/>
            </a:br>
            <a:r>
              <a:rPr lang="pl-PL" dirty="0" smtClean="0"/>
              <a:t>i ciała zanurzonego są równe, to ciało utrzymuje stałą głębokość – </a:t>
            </a:r>
            <a:br>
              <a:rPr lang="pl-PL" dirty="0" smtClean="0"/>
            </a:br>
            <a:r>
              <a:rPr lang="pl-PL" dirty="0" smtClean="0"/>
              <a:t>nie tonie ani nie pływa po powierzchni.</a:t>
            </a:r>
            <a:endParaRPr lang="pl-PL" dirty="0"/>
          </a:p>
        </p:txBody>
      </p:sp>
      <p:pic>
        <p:nvPicPr>
          <p:cNvPr id="3074" name="Picture 2" descr="http://www.zastavki.com/pictures/1366x768/2005/Animals_Under_water_Fish_001763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2287" y="1269000"/>
            <a:ext cx="4069440" cy="432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104918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Oddziaływania międzycząsteczkowe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mtClean="0"/>
              <a:t>Właściwości materii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9554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Kohezja (siły spójności)</a:t>
            </a:r>
            <a:endParaRPr lang="pl-PL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/>
              <a:t>Krople wody tworzą się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dzięki </a:t>
            </a:r>
            <a:r>
              <a:rPr lang="pl-PL" dirty="0"/>
              <a:t>siłom spójności</a:t>
            </a:r>
            <a:r>
              <a:rPr lang="pl-PL" dirty="0" smtClean="0"/>
              <a:t>.</a:t>
            </a:r>
            <a:endParaRPr lang="pl-PL" dirty="0"/>
          </a:p>
        </p:txBody>
      </p:sp>
      <p:pic>
        <p:nvPicPr>
          <p:cNvPr id="1026" name="Picture 2" descr="http://www.sxc.hu/assets/11/108873/water-puddle-472488-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666" y="2971805"/>
            <a:ext cx="3780656" cy="1764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 descr="http://cullogo.com/full/wallpapers-waterdrop-water-drop-train-x-1600x12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970" y="1511943"/>
            <a:ext cx="4136038" cy="41334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58230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/>
              <a:t>Krople wody utrzymują </a:t>
            </a:r>
            <a:r>
              <a:rPr lang="pl-PL" dirty="0" smtClean="0"/>
              <a:t>się</a:t>
            </a:r>
            <a:br>
              <a:rPr lang="pl-PL" dirty="0" smtClean="0"/>
            </a:br>
            <a:r>
              <a:rPr lang="pl-PL" dirty="0" smtClean="0"/>
              <a:t> </a:t>
            </a:r>
            <a:r>
              <a:rPr lang="pl-PL" dirty="0"/>
              <a:t>na sieciach pajęczych</a:t>
            </a:r>
            <a:r>
              <a:rPr lang="pl-PL" dirty="0" smtClean="0"/>
              <a:t>.</a:t>
            </a:r>
            <a:endParaRPr lang="pl-PL" dirty="0"/>
          </a:p>
        </p:txBody>
      </p:sp>
      <p:pic>
        <p:nvPicPr>
          <p:cNvPr id="2052" name="Picture 4" descr="http://www.eszkola-wielkopolska.pl/eszkola/projekty/liceum-wrzesnia/h2o_bez_tajemnic/images/DSCF2962_zm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452" y="1725484"/>
            <a:ext cx="3942728" cy="39420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Adhezja (siły przylegania)</a:t>
            </a:r>
            <a:endParaRPr lang="pl-PL" dirty="0"/>
          </a:p>
        </p:txBody>
      </p:sp>
      <p:pic>
        <p:nvPicPr>
          <p:cNvPr id="2050" name="Picture 2" descr="http://www.zgapa.pl/zgapedia/data_pictures/_uploads_wiki/w/Water_drops_on_spider_we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836" y="2495836"/>
            <a:ext cx="3534784" cy="31716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061634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Włoskowatość</a:t>
            </a:r>
            <a:endParaRPr lang="pl-P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spc="-70" dirty="0"/>
              <a:t>Dzięki włoskowatości kwiaty nie tylko </a:t>
            </a:r>
            <a:r>
              <a:rPr lang="pl-PL" spc="-70" dirty="0" smtClean="0"/>
              <a:t>są nawadniane</a:t>
            </a:r>
            <a:r>
              <a:rPr lang="pl-PL" spc="-70" dirty="0"/>
              <a:t>, ale także można je barwić!</a:t>
            </a:r>
          </a:p>
          <a:p>
            <a:endParaRPr lang="ru-RU" dirty="0"/>
          </a:p>
        </p:txBody>
      </p:sp>
      <p:pic>
        <p:nvPicPr>
          <p:cNvPr id="3076" name="Picture 4" descr="http://4.bp.blogspot.com/-yObths7-kOM/UmrXsCh02EI/AAAAAAAAXuA/9YbQ0rr_a20/s1600/2013-10-24+11.39.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93" y="2480616"/>
            <a:ext cx="1712206" cy="342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8" name="Picture 6" descr="http://www.soil-physics.ch/inhalt_en/bilder/1200_kapiFoto_gros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196" y="2480616"/>
            <a:ext cx="1689531" cy="342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6" name="Picture 2" descr="http://zabawy.otokoto.pl/assets/sites/3/2013/09/roze5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24" r="20991"/>
          <a:stretch/>
        </p:blipFill>
        <p:spPr bwMode="auto">
          <a:xfrm>
            <a:off x="5176402" y="2480616"/>
            <a:ext cx="3234984" cy="342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098401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smtClean="0"/>
              <a:t>Powtórzenie wiadomości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mtClean="0"/>
              <a:t>Właściwości materii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9554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Atomy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Najmniejszą częścią danej substancji jest atom.</a:t>
            </a:r>
          </a:p>
          <a:p>
            <a:r>
              <a:rPr lang="pl-PL" dirty="0" smtClean="0"/>
              <a:t>Atom składa się z jądra atomowego </a:t>
            </a:r>
            <a:br>
              <a:rPr lang="pl-PL" dirty="0" smtClean="0"/>
            </a:br>
            <a:r>
              <a:rPr lang="pl-PL" dirty="0" smtClean="0"/>
              <a:t>i krążących wokół niego elektronów. </a:t>
            </a:r>
          </a:p>
          <a:p>
            <a:r>
              <a:rPr lang="pl-PL" dirty="0" smtClean="0"/>
              <a:t>W skład jądra wchodzą protony i neutrony.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58230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Stany skupienia materii</a:t>
            </a:r>
            <a:endParaRPr lang="pl-PL" dirty="0"/>
          </a:p>
        </p:txBody>
      </p:sp>
      <p:graphicFrame>
        <p:nvGraphicFramePr>
          <p:cNvPr id="7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2076513"/>
              </p:ext>
            </p:extLst>
          </p:nvPr>
        </p:nvGraphicFramePr>
        <p:xfrm>
          <a:off x="457759" y="1285875"/>
          <a:ext cx="7809411" cy="4511421"/>
        </p:xfrm>
        <a:graphic>
          <a:graphicData uri="http://schemas.openxmlformats.org/drawingml/2006/table">
            <a:tbl>
              <a:tblPr firstRow="1" firstCol="1" bandRow="1">
                <a:tableStyleId>{B301B821-A1FF-4177-AEE7-76D212191A09}</a:tableStyleId>
              </a:tblPr>
              <a:tblGrid>
                <a:gridCol w="2602563"/>
                <a:gridCol w="2603424"/>
                <a:gridCol w="2603424"/>
              </a:tblGrid>
              <a:tr h="3230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pl-PL" sz="1600" b="1" dirty="0">
                          <a:effectLst/>
                        </a:rPr>
                        <a:t>Ciała stałe</a:t>
                      </a:r>
                      <a:endParaRPr lang="pl-PL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44" marR="5144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pl-PL" sz="1600" b="1" dirty="0">
                          <a:effectLst/>
                        </a:rPr>
                        <a:t>Ciecze</a:t>
                      </a:r>
                      <a:endParaRPr lang="pl-PL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44" marR="5144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pl-PL" sz="1600" b="1" dirty="0">
                          <a:effectLst/>
                        </a:rPr>
                        <a:t>Gazy</a:t>
                      </a:r>
                      <a:endParaRPr lang="pl-PL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44" marR="51444" marT="0" marB="0" anchor="ctr"/>
                </a:tc>
              </a:tr>
              <a:tr h="6691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pl-PL" sz="1600" b="0" dirty="0">
                          <a:effectLst/>
                        </a:rPr>
                        <a:t>Trudno zmienić objętość.</a:t>
                      </a:r>
                      <a:endParaRPr lang="pl-PL" sz="16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44" marR="5144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pl-PL" sz="1600" dirty="0">
                          <a:effectLst/>
                        </a:rPr>
                        <a:t>Trudno zmienić objętość.</a:t>
                      </a:r>
                      <a:endParaRPr lang="pl-PL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44" marR="5144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pl-PL" sz="1600" dirty="0">
                          <a:effectLst/>
                        </a:rPr>
                        <a:t>Łatwo zmienić objętość, </a:t>
                      </a:r>
                      <a:r>
                        <a:rPr lang="pl-PL" sz="1600" dirty="0" smtClean="0">
                          <a:effectLst/>
                        </a:rPr>
                        <a:t/>
                      </a:r>
                      <a:br>
                        <a:rPr lang="pl-PL" sz="1600" dirty="0" smtClean="0">
                          <a:effectLst/>
                        </a:rPr>
                      </a:br>
                      <a:r>
                        <a:rPr lang="pl-PL" sz="1600" dirty="0" smtClean="0">
                          <a:effectLst/>
                        </a:rPr>
                        <a:t>są </a:t>
                      </a:r>
                      <a:r>
                        <a:rPr lang="pl-PL" sz="1600" dirty="0">
                          <a:effectLst/>
                        </a:rPr>
                        <a:t>ściśliwe i rozprężliwe.</a:t>
                      </a:r>
                      <a:endParaRPr lang="pl-PL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44" marR="51444" marT="0" marB="0" anchor="ctr"/>
                </a:tc>
              </a:tr>
              <a:tr h="1015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pl-PL" sz="1600" b="0" dirty="0">
                          <a:effectLst/>
                        </a:rPr>
                        <a:t>Trudno zmienić kształt</a:t>
                      </a:r>
                      <a:endParaRPr lang="pl-PL" sz="16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44" marR="5144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pl-PL" sz="1600" dirty="0">
                          <a:effectLst/>
                        </a:rPr>
                        <a:t>Dostosowują się do kształtu </a:t>
                      </a:r>
                      <a:r>
                        <a:rPr lang="pl-PL" sz="1600" dirty="0" smtClean="0">
                          <a:effectLst/>
                        </a:rPr>
                        <a:t>naczynia,</a:t>
                      </a:r>
                      <a:br>
                        <a:rPr lang="pl-PL" sz="1600" dirty="0" smtClean="0">
                          <a:effectLst/>
                        </a:rPr>
                      </a:br>
                      <a:r>
                        <a:rPr lang="pl-PL" sz="1600" dirty="0" smtClean="0">
                          <a:effectLst/>
                        </a:rPr>
                        <a:t> </a:t>
                      </a:r>
                      <a:r>
                        <a:rPr lang="pl-PL" sz="1600" dirty="0">
                          <a:effectLst/>
                        </a:rPr>
                        <a:t>w którym się znajdują.</a:t>
                      </a:r>
                      <a:endParaRPr lang="pl-PL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44" marR="5144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pl-PL" sz="1600">
                          <a:effectLst/>
                        </a:rPr>
                        <a:t>Nie mają własnego kształtu, wypełniają całą dostępną przestrzeń.</a:t>
                      </a:r>
                      <a:endParaRPr lang="pl-PL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44" marR="51444" marT="0" marB="0" anchor="ctr"/>
                </a:tc>
              </a:tr>
              <a:tr h="17067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pl-PL" sz="1600" b="0" dirty="0">
                          <a:effectLst/>
                        </a:rPr>
                        <a:t>Atomy drgają </a:t>
                      </a:r>
                      <a:r>
                        <a:rPr lang="pl-PL" sz="1600" b="0" dirty="0" smtClean="0">
                          <a:effectLst/>
                        </a:rPr>
                        <a:t/>
                      </a:r>
                      <a:br>
                        <a:rPr lang="pl-PL" sz="1600" b="0" dirty="0" smtClean="0">
                          <a:effectLst/>
                        </a:rPr>
                      </a:br>
                      <a:r>
                        <a:rPr lang="pl-PL" sz="1600" b="0" dirty="0" smtClean="0">
                          <a:effectLst/>
                        </a:rPr>
                        <a:t>w </a:t>
                      </a:r>
                      <a:r>
                        <a:rPr lang="pl-PL" sz="1600" b="0" dirty="0">
                          <a:effectLst/>
                        </a:rPr>
                        <a:t>ustalonych położeniach </a:t>
                      </a:r>
                      <a:r>
                        <a:rPr lang="pl-PL" sz="1600" b="0" dirty="0" smtClean="0">
                          <a:effectLst/>
                        </a:rPr>
                        <a:t/>
                      </a:r>
                      <a:br>
                        <a:rPr lang="pl-PL" sz="1600" b="0" dirty="0" smtClean="0">
                          <a:effectLst/>
                        </a:rPr>
                      </a:br>
                      <a:r>
                        <a:rPr lang="pl-PL" sz="1600" b="0" dirty="0" smtClean="0">
                          <a:effectLst/>
                        </a:rPr>
                        <a:t>w </a:t>
                      </a:r>
                      <a:r>
                        <a:rPr lang="pl-PL" sz="1600" b="0" dirty="0">
                          <a:effectLst/>
                        </a:rPr>
                        <a:t>sieci krystalicznej. </a:t>
                      </a:r>
                      <a:r>
                        <a:rPr lang="pl-PL" sz="1600" b="0" dirty="0" smtClean="0">
                          <a:effectLst/>
                        </a:rPr>
                        <a:t/>
                      </a:r>
                      <a:br>
                        <a:rPr lang="pl-PL" sz="1600" b="0" dirty="0" smtClean="0">
                          <a:effectLst/>
                        </a:rPr>
                      </a:br>
                      <a:r>
                        <a:rPr lang="pl-PL" sz="1600" b="0" dirty="0" smtClean="0">
                          <a:effectLst/>
                        </a:rPr>
                        <a:t>Są </a:t>
                      </a:r>
                      <a:r>
                        <a:rPr lang="pl-PL" sz="1600" b="0" dirty="0">
                          <a:effectLst/>
                        </a:rPr>
                        <a:t>gęsto upakowane.</a:t>
                      </a:r>
                      <a:endParaRPr lang="pl-PL" sz="16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44" marR="5144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pl-PL" sz="1600" dirty="0">
                          <a:effectLst/>
                        </a:rPr>
                        <a:t>Atomy nie mają ustalonych położeń, poruszają się chaotycznie zderzając się ze sobą.</a:t>
                      </a:r>
                      <a:endParaRPr lang="pl-PL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44" marR="5144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pl-PL" sz="1600">
                          <a:effectLst/>
                        </a:rPr>
                        <a:t>Atomy praktycznie nie oddziałują ze sobą, poruszają się swobodnie, odległości między nimi są duże.</a:t>
                      </a:r>
                      <a:endParaRPr lang="pl-PL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44" marR="51444" marT="0" marB="0" anchor="ctr"/>
                </a:tc>
              </a:tr>
              <a:tr h="7975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pl-PL" sz="1600" b="0" dirty="0">
                          <a:effectLst/>
                        </a:rPr>
                        <a:t>Inne cechy: twardość, plastyczność, sprężystość</a:t>
                      </a:r>
                      <a:endParaRPr lang="pl-PL" sz="16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44" marR="51444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pl-PL" sz="1600" dirty="0">
                          <a:effectLst/>
                        </a:rPr>
                        <a:t>Noszą wspólna nazwę – płyny.</a:t>
                      </a:r>
                      <a:endParaRPr lang="pl-PL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44" marR="51444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8098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Gęstość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>
            <a:normAutofit/>
          </a:bodyPr>
          <a:lstStyle/>
          <a:p>
            <a:r>
              <a:rPr lang="pl-PL" sz="2800" dirty="0" smtClean="0"/>
              <a:t>Stosunek masy m do </a:t>
            </a:r>
            <a:r>
              <a:rPr lang="pl-PL" sz="2800" dirty="0"/>
              <a:t>objętości</a:t>
            </a:r>
            <a:r>
              <a:rPr lang="pl-PL" sz="2800" dirty="0" smtClean="0"/>
              <a:t> V </a:t>
            </a:r>
            <a:r>
              <a:rPr lang="pl-PL" sz="2800" smtClean="0"/>
              <a:t>nazywamy </a:t>
            </a:r>
            <a:br>
              <a:rPr lang="pl-PL" sz="2800" smtClean="0"/>
            </a:br>
            <a:r>
              <a:rPr lang="pl-PL" sz="2800" smtClean="0"/>
              <a:t>gęstością </a:t>
            </a:r>
            <a:r>
              <a:rPr lang="pl-PL" sz="2800" dirty="0"/>
              <a:t>i oznaczamy </a:t>
            </a:r>
            <a:r>
              <a:rPr lang="pl-PL" sz="2800" dirty="0" smtClean="0"/>
              <a:t>symbolem </a:t>
            </a:r>
            <a:r>
              <a:rPr lang="el-GR" dirty="0" smtClean="0">
                <a:latin typeface="Times New Roman"/>
                <a:cs typeface="Times New Roman"/>
              </a:rPr>
              <a:t>ρ</a:t>
            </a:r>
            <a:r>
              <a:rPr lang="pl-PL" sz="2800" dirty="0" smtClean="0"/>
              <a:t>:</a:t>
            </a:r>
            <a:endParaRPr lang="pl-PL" sz="6000" dirty="0"/>
          </a:p>
          <a:p>
            <a:endParaRPr lang="pl-PL" sz="2800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4182761"/>
              </p:ext>
            </p:extLst>
          </p:nvPr>
        </p:nvGraphicFramePr>
        <p:xfrm>
          <a:off x="3673053" y="2539683"/>
          <a:ext cx="1800313" cy="15926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4" name="Równanie" r:id="rId3" imgW="444240" imgH="393480" progId="Equation.3">
                  <p:embed/>
                </p:oleObj>
              </mc:Choice>
              <mc:Fallback>
                <p:oleObj name="Równanie" r:id="rId3" imgW="44424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3053" y="2539683"/>
                        <a:ext cx="1800313" cy="159266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76631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Ciśnienie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>
            <a:normAutofit/>
          </a:bodyPr>
          <a:lstStyle/>
          <a:p>
            <a:r>
              <a:rPr lang="pl-PL" sz="2800" dirty="0"/>
              <a:t>Siła </a:t>
            </a:r>
            <a:r>
              <a:rPr lang="pl-PL" sz="2800" dirty="0" smtClean="0"/>
              <a:t>nacisku F </a:t>
            </a:r>
            <a:r>
              <a:rPr lang="pl-PL" sz="2800" dirty="0"/>
              <a:t>działająca na jednostkę </a:t>
            </a:r>
            <a:r>
              <a:rPr lang="pl-PL" sz="2800" dirty="0" smtClean="0"/>
              <a:t>powierzchni S </a:t>
            </a:r>
            <a:r>
              <a:rPr lang="pl-PL" sz="2800" dirty="0"/>
              <a:t>nazywana jest ciśnieniem. Ciśnienie wyrażamy wzorem</a:t>
            </a:r>
            <a:r>
              <a:rPr lang="pl-PL" sz="2800" dirty="0" smtClean="0"/>
              <a:t>: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9338411"/>
              </p:ext>
            </p:extLst>
          </p:nvPr>
        </p:nvGraphicFramePr>
        <p:xfrm>
          <a:off x="3672988" y="2367296"/>
          <a:ext cx="1800313" cy="21234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8" name="Równanie" r:id="rId3" imgW="444240" imgH="393480" progId="Equation.3">
                  <p:embed/>
                </p:oleObj>
              </mc:Choice>
              <mc:Fallback>
                <p:oleObj name="Równanie" r:id="rId3" imgW="44424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2988" y="2367296"/>
                        <a:ext cx="1800313" cy="212341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07348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Prawo Pascala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i="1" dirty="0" smtClean="0"/>
              <a:t>Ciśnienie wewnątrz cieczy rozchodzi się </a:t>
            </a:r>
            <a:br>
              <a:rPr lang="pl-PL" i="1" dirty="0" smtClean="0"/>
            </a:br>
            <a:r>
              <a:rPr lang="pl-PL" i="1" dirty="0" smtClean="0"/>
              <a:t>we wszystkich kierunkach równomiernie.</a:t>
            </a:r>
          </a:p>
        </p:txBody>
      </p:sp>
    </p:spTree>
    <p:extLst>
      <p:ext uri="{BB962C8B-B14F-4D97-AF65-F5344CB8AC3E}">
        <p14:creationId xmlns:p14="http://schemas.microsoft.com/office/powerpoint/2010/main" val="2506100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Siła wyporu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Na każde ciało zanurzone w cieczy lub gazie działa siła wyporu skierowana pionowo w górę, przeciwstawiająca się siłom grawitacji. </a:t>
            </a:r>
          </a:p>
          <a:p>
            <a:r>
              <a:rPr lang="pl-PL" dirty="0" smtClean="0"/>
              <a:t>Siła wyporu zależna jest od gęstości płynu, objętości zanurzonego ciała oraz przyspieszenia ziemskiego. Możemy wyrazić ją wzorem:</a:t>
            </a:r>
          </a:p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9615097"/>
              </p:ext>
            </p:extLst>
          </p:nvPr>
        </p:nvGraphicFramePr>
        <p:xfrm>
          <a:off x="2578765" y="4153284"/>
          <a:ext cx="3605839" cy="182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2" name="Równanie" r:id="rId3" imgW="634680" imgH="241200" progId="Equation.3">
                  <p:embed/>
                </p:oleObj>
              </mc:Choice>
              <mc:Fallback>
                <p:oleObj name="Równanie" r:id="rId3" imgW="63468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8765" y="4153284"/>
                        <a:ext cx="3605839" cy="182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72878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Prawo Archimedesa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i="1" dirty="0" smtClean="0"/>
              <a:t>Każde ciało zanurzone w cieczy </a:t>
            </a:r>
            <a:br>
              <a:rPr lang="pl-PL" i="1" dirty="0" smtClean="0"/>
            </a:br>
            <a:r>
              <a:rPr lang="pl-PL" i="1" dirty="0" smtClean="0"/>
              <a:t>doznaje siły wyporu skierowanej w górę </a:t>
            </a:r>
            <a:br>
              <a:rPr lang="pl-PL" i="1" dirty="0" smtClean="0"/>
            </a:br>
            <a:r>
              <a:rPr lang="pl-PL" i="1" dirty="0" smtClean="0"/>
              <a:t>i równej ciężarowi wypartej cieczy.</a:t>
            </a:r>
            <a:endParaRPr lang="pl-PL" i="1" dirty="0"/>
          </a:p>
        </p:txBody>
      </p:sp>
    </p:spTree>
    <p:extLst>
      <p:ext uri="{BB962C8B-B14F-4D97-AF65-F5344CB8AC3E}">
        <p14:creationId xmlns:p14="http://schemas.microsoft.com/office/powerpoint/2010/main" val="1352330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Kryteria pływania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 smtClean="0"/>
              <a:t>Jeśli gęstości wody i ciała zanurzonego są równe, to ciało utrzymuje stałą głębokość, </a:t>
            </a:r>
            <a:br>
              <a:rPr lang="pl-PL" dirty="0" smtClean="0"/>
            </a:br>
            <a:r>
              <a:rPr lang="pl-PL" dirty="0" smtClean="0"/>
              <a:t>nie tonie ani nie pływa po powierzchni.</a:t>
            </a:r>
          </a:p>
          <a:p>
            <a:pPr lvl="0"/>
            <a:r>
              <a:rPr lang="pl-PL" dirty="0" smtClean="0"/>
              <a:t>Jeśli gęstość wody jest większa od gęstości ciała, to ciało pływa po powierzchni wody.</a:t>
            </a:r>
          </a:p>
          <a:p>
            <a:pPr lvl="0"/>
            <a:r>
              <a:rPr lang="pl-PL" dirty="0" smtClean="0"/>
              <a:t>Jeśli gęstość wody jest mniejsza od gęstości ciała, to ciało tonie.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19524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Oddziaływania </a:t>
            </a:r>
            <a:br>
              <a:rPr lang="pl-PL" smtClean="0"/>
            </a:br>
            <a:r>
              <a:rPr lang="pl-PL" smtClean="0"/>
              <a:t>międzycząsteczkowe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itchFamily="34" charset="0"/>
              <a:buChar char="•"/>
            </a:pPr>
            <a:r>
              <a:rPr lang="pl-PL" sz="2400" dirty="0" smtClean="0"/>
              <a:t>Kohezja </a:t>
            </a:r>
            <a:br>
              <a:rPr lang="pl-PL" sz="2400" dirty="0" smtClean="0"/>
            </a:br>
            <a:r>
              <a:rPr lang="pl-PL" sz="2400" dirty="0" smtClean="0"/>
              <a:t>siły spójności, występują między cząsteczkami tej samej substancji.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sz="2400" dirty="0" smtClean="0"/>
              <a:t>Adhezja</a:t>
            </a:r>
            <a:br>
              <a:rPr lang="pl-PL" sz="2400" dirty="0" smtClean="0"/>
            </a:br>
            <a:r>
              <a:rPr lang="pl-PL" sz="2400" dirty="0" smtClean="0"/>
              <a:t>siły przylegania, występują między cząsteczkami różnych substancji.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sz="2400" dirty="0" smtClean="0"/>
              <a:t>Włoskowatość</a:t>
            </a:r>
            <a:br>
              <a:rPr lang="pl-PL" sz="2400" dirty="0" smtClean="0"/>
            </a:br>
            <a:r>
              <a:rPr lang="pl-PL" sz="2400" dirty="0" smtClean="0"/>
              <a:t>zdolność wody do samoczynnego podnoszenia się</a:t>
            </a:r>
            <a:br>
              <a:rPr lang="pl-PL" sz="2400" dirty="0" smtClean="0"/>
            </a:br>
            <a:r>
              <a:rPr lang="pl-PL" sz="2400" dirty="0" smtClean="0"/>
              <a:t>w cienkich rurkach.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1097655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FIZYKAiTECHNIKAzaPANbrat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9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0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1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2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13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14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15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16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17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18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19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2.xml><?xml version="1.0" encoding="utf-8"?>
<a:theme xmlns:a="http://schemas.openxmlformats.org/drawingml/2006/main" name="20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21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4.xml><?xml version="1.0" encoding="utf-8"?>
<a:theme xmlns:a="http://schemas.openxmlformats.org/drawingml/2006/main" name="22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5.xml><?xml version="1.0" encoding="utf-8"?>
<a:theme xmlns:a="http://schemas.openxmlformats.org/drawingml/2006/main" name="23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6.xml><?xml version="1.0" encoding="utf-8"?>
<a:theme xmlns:a="http://schemas.openxmlformats.org/drawingml/2006/main" name="24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7.xml><?xml version="1.0" encoding="utf-8"?>
<a:theme xmlns:a="http://schemas.openxmlformats.org/drawingml/2006/main" name="25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8.xml><?xml version="1.0" encoding="utf-8"?>
<a:theme xmlns:a="http://schemas.openxmlformats.org/drawingml/2006/main" name="26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9.xml><?xml version="1.0" encoding="utf-8"?>
<a:theme xmlns:a="http://schemas.openxmlformats.org/drawingml/2006/main" name="27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0.xml><?xml version="1.0" encoding="utf-8"?>
<a:theme xmlns:a="http://schemas.openxmlformats.org/drawingml/2006/main" name="28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1.xml><?xml version="1.0" encoding="utf-8"?>
<a:theme xmlns:a="http://schemas.openxmlformats.org/drawingml/2006/main" name="29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2.xml><?xml version="1.0" encoding="utf-8"?>
<a:theme xmlns:a="http://schemas.openxmlformats.org/drawingml/2006/main" name="30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3.xml><?xml version="1.0" encoding="utf-8"?>
<a:theme xmlns:a="http://schemas.openxmlformats.org/drawingml/2006/main" name="31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4.xml><?xml version="1.0" encoding="utf-8"?>
<a:theme xmlns:a="http://schemas.openxmlformats.org/drawingml/2006/main" name="32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5.xml><?xml version="1.0" encoding="utf-8"?>
<a:theme xmlns:a="http://schemas.openxmlformats.org/drawingml/2006/main" name="33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6.xml><?xml version="1.0" encoding="utf-8"?>
<a:theme xmlns:a="http://schemas.openxmlformats.org/drawingml/2006/main" name="34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7.xml><?xml version="1.0" encoding="utf-8"?>
<a:theme xmlns:a="http://schemas.openxmlformats.org/drawingml/2006/main" name="35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8.xml><?xml version="1.0" encoding="utf-8"?>
<a:theme xmlns:a="http://schemas.openxmlformats.org/drawingml/2006/main" name="36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9.xml><?xml version="1.0" encoding="utf-8"?>
<a:theme xmlns:a="http://schemas.openxmlformats.org/drawingml/2006/main" name="37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0.xml><?xml version="1.0" encoding="utf-8"?>
<a:theme xmlns:a="http://schemas.openxmlformats.org/drawingml/2006/main" name="38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1.xml><?xml version="1.0" encoding="utf-8"?>
<a:theme xmlns:a="http://schemas.openxmlformats.org/drawingml/2006/main" name="39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2.xml><?xml version="1.0" encoding="utf-8"?>
<a:theme xmlns:a="http://schemas.openxmlformats.org/drawingml/2006/main" name="40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3.xml><?xml version="1.0" encoding="utf-8"?>
<a:theme xmlns:a="http://schemas.openxmlformats.org/drawingml/2006/main" name="41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4.xml><?xml version="1.0" encoding="utf-8"?>
<a:theme xmlns:a="http://schemas.openxmlformats.org/drawingml/2006/main" name="42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5.xml><?xml version="1.0" encoding="utf-8"?>
<a:theme xmlns:a="http://schemas.openxmlformats.org/drawingml/2006/main" name="43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6.xml><?xml version="1.0" encoding="utf-8"?>
<a:theme xmlns:a="http://schemas.openxmlformats.org/drawingml/2006/main" name="44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7.xml><?xml version="1.0" encoding="utf-8"?>
<a:theme xmlns:a="http://schemas.openxmlformats.org/drawingml/2006/main" name="45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8.xml><?xml version="1.0" encoding="utf-8"?>
<a:theme xmlns:a="http://schemas.openxmlformats.org/drawingml/2006/main" name="46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9.xml><?xml version="1.0" encoding="utf-8"?>
<a:theme xmlns:a="http://schemas.openxmlformats.org/drawingml/2006/main" name="47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0.xml><?xml version="1.0" encoding="utf-8"?>
<a:theme xmlns:a="http://schemas.openxmlformats.org/drawingml/2006/main" name="48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1.xml><?xml version="1.0" encoding="utf-8"?>
<a:theme xmlns:a="http://schemas.openxmlformats.org/drawingml/2006/main" name="49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2.xml><?xml version="1.0" encoding="utf-8"?>
<a:theme xmlns:a="http://schemas.openxmlformats.org/drawingml/2006/main" name="50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3.xml><?xml version="1.0" encoding="utf-8"?>
<a:theme xmlns:a="http://schemas.openxmlformats.org/drawingml/2006/main" name="51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4.xml><?xml version="1.0" encoding="utf-8"?>
<a:theme xmlns:a="http://schemas.openxmlformats.org/drawingml/2006/main" name="52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5.xml><?xml version="1.0" encoding="utf-8"?>
<a:theme xmlns:a="http://schemas.openxmlformats.org/drawingml/2006/main" name="53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6.xml><?xml version="1.0" encoding="utf-8"?>
<a:theme xmlns:a="http://schemas.openxmlformats.org/drawingml/2006/main" name="54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7.xml><?xml version="1.0" encoding="utf-8"?>
<a:theme xmlns:a="http://schemas.openxmlformats.org/drawingml/2006/main" name="55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8.xml><?xml version="1.0" encoding="utf-8"?>
<a:theme xmlns:a="http://schemas.openxmlformats.org/drawingml/2006/main" name="56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9.xml><?xml version="1.0" encoding="utf-8"?>
<a:theme xmlns:a="http://schemas.openxmlformats.org/drawingml/2006/main" name="57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0.xml><?xml version="1.0" encoding="utf-8"?>
<a:theme xmlns:a="http://schemas.openxmlformats.org/drawingml/2006/main" name="58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1.xml><?xml version="1.0" encoding="utf-8"?>
<a:theme xmlns:a="http://schemas.openxmlformats.org/drawingml/2006/main" name="59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2.xml><?xml version="1.0" encoding="utf-8"?>
<a:theme xmlns:a="http://schemas.openxmlformats.org/drawingml/2006/main" name="60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3.xml><?xml version="1.0" encoding="utf-8"?>
<a:theme xmlns:a="http://schemas.openxmlformats.org/drawingml/2006/main" name="61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4.xml><?xml version="1.0" encoding="utf-8"?>
<a:theme xmlns:a="http://schemas.openxmlformats.org/drawingml/2006/main" name="62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5.xml><?xml version="1.0" encoding="utf-8"?>
<a:theme xmlns:a="http://schemas.openxmlformats.org/drawingml/2006/main" name="63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6.xml><?xml version="1.0" encoding="utf-8"?>
<a:theme xmlns:a="http://schemas.openxmlformats.org/drawingml/2006/main" name="64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7.xml><?xml version="1.0" encoding="utf-8"?>
<a:theme xmlns:a="http://schemas.openxmlformats.org/drawingml/2006/main" name="65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8.xml><?xml version="1.0" encoding="utf-8"?>
<a:theme xmlns:a="http://schemas.openxmlformats.org/drawingml/2006/main" name="66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9.xml><?xml version="1.0" encoding="utf-8"?>
<a:theme xmlns:a="http://schemas.openxmlformats.org/drawingml/2006/main" name="67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0.xml><?xml version="1.0" encoding="utf-8"?>
<a:theme xmlns:a="http://schemas.openxmlformats.org/drawingml/2006/main" name="68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1.xml><?xml version="1.0" encoding="utf-8"?>
<a:theme xmlns:a="http://schemas.openxmlformats.org/drawingml/2006/main" name="69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2.xml><?xml version="1.0" encoding="utf-8"?>
<a:theme xmlns:a="http://schemas.openxmlformats.org/drawingml/2006/main" name="70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3.xml><?xml version="1.0" encoding="utf-8"?>
<a:theme xmlns:a="http://schemas.openxmlformats.org/drawingml/2006/main" name="71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161</TotalTime>
  <Words>769</Words>
  <Application>Microsoft Office PowerPoint</Application>
  <PresentationFormat>Niestandardowy</PresentationFormat>
  <Paragraphs>217</Paragraphs>
  <Slides>77</Slides>
  <Notes>0</Notes>
  <HiddenSlides>0</HiddenSlides>
  <MMClips>1</MMClips>
  <ScaleCrop>false</ScaleCrop>
  <HeadingPairs>
    <vt:vector size="8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73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77</vt:i4>
      </vt:variant>
    </vt:vector>
  </HeadingPairs>
  <TitlesOfParts>
    <vt:vector size="156" baseType="lpstr">
      <vt:lpstr>宋体</vt:lpstr>
      <vt:lpstr>Arial</vt:lpstr>
      <vt:lpstr>Calibri</vt:lpstr>
      <vt:lpstr>Times New Roman</vt:lpstr>
      <vt:lpstr>Wingdings 3</vt:lpstr>
      <vt:lpstr>zFIZYKAiTECHNIKAzaPANbrat2</vt:lpstr>
      <vt:lpstr>zFIZYKAiTECHNIKAzaPANbrat3</vt:lpstr>
      <vt:lpstr>1_zFIZYKAiTECHNIKAzaPANbrat3</vt:lpstr>
      <vt:lpstr>2_zFIZYKAiTECHNIKAzaPANbrat3</vt:lpstr>
      <vt:lpstr>3_zFIZYKAiTECHNIKAzaPANbrat3</vt:lpstr>
      <vt:lpstr>4_zFIZYKAiTECHNIKAzaPANbrat3</vt:lpstr>
      <vt:lpstr>5_zFIZYKAiTECHNIKAzaPANbrat3</vt:lpstr>
      <vt:lpstr>6_zFIZYKAiTECHNIKAzaPANbrat3</vt:lpstr>
      <vt:lpstr>7_zFIZYKAiTECHNIKAzaPANbrat3</vt:lpstr>
      <vt:lpstr>8_zFIZYKAiTECHNIKAzaPANbrat3</vt:lpstr>
      <vt:lpstr>9_zFIZYKAiTECHNIKAzaPANbrat3</vt:lpstr>
      <vt:lpstr>10_zFIZYKAiTECHNIKAzaPANbrat3</vt:lpstr>
      <vt:lpstr>11_zFIZYKAiTECHNIKAzaPANbrat3</vt:lpstr>
      <vt:lpstr>12_zFIZYKAiTECHNIKAzaPANbrat3</vt:lpstr>
      <vt:lpstr>13_zFIZYKAiTECHNIKAzaPANbrat3</vt:lpstr>
      <vt:lpstr>14_zFIZYKAiTECHNIKAzaPANbrat3</vt:lpstr>
      <vt:lpstr>15_zFIZYKAiTECHNIKAzaPANbrat3</vt:lpstr>
      <vt:lpstr>16_zFIZYKAiTECHNIKAzaPANbrat3</vt:lpstr>
      <vt:lpstr>17_zFIZYKAiTECHNIKAzaPANbrat3</vt:lpstr>
      <vt:lpstr>18_zFIZYKAiTECHNIKAzaPANbrat3</vt:lpstr>
      <vt:lpstr>19_zFIZYKAiTECHNIKAzaPANbrat3</vt:lpstr>
      <vt:lpstr>20_zFIZYKAiTECHNIKAzaPANbrat3</vt:lpstr>
      <vt:lpstr>21_zFIZYKAiTECHNIKAzaPANbrat3</vt:lpstr>
      <vt:lpstr>22_zFIZYKAiTECHNIKAzaPANbrat3</vt:lpstr>
      <vt:lpstr>23_zFIZYKAiTECHNIKAzaPANbrat3</vt:lpstr>
      <vt:lpstr>24_zFIZYKAiTECHNIKAzaPANbrat3</vt:lpstr>
      <vt:lpstr>25_zFIZYKAiTECHNIKAzaPANbrat3</vt:lpstr>
      <vt:lpstr>26_zFIZYKAiTECHNIKAzaPANbrat3</vt:lpstr>
      <vt:lpstr>27_zFIZYKAiTECHNIKAzaPANbrat3</vt:lpstr>
      <vt:lpstr>28_zFIZYKAiTECHNIKAzaPANbrat3</vt:lpstr>
      <vt:lpstr>29_zFIZYKAiTECHNIKAzaPANbrat3</vt:lpstr>
      <vt:lpstr>30_zFIZYKAiTECHNIKAzaPANbrat3</vt:lpstr>
      <vt:lpstr>31_zFIZYKAiTECHNIKAzaPANbrat3</vt:lpstr>
      <vt:lpstr>32_zFIZYKAiTECHNIKAzaPANbrat3</vt:lpstr>
      <vt:lpstr>33_zFIZYKAiTECHNIKAzaPANbrat3</vt:lpstr>
      <vt:lpstr>34_zFIZYKAiTECHNIKAzaPANbrat3</vt:lpstr>
      <vt:lpstr>35_zFIZYKAiTECHNIKAzaPANbrat3</vt:lpstr>
      <vt:lpstr>36_zFIZYKAiTECHNIKAzaPANbrat3</vt:lpstr>
      <vt:lpstr>37_zFIZYKAiTECHNIKAzaPANbrat3</vt:lpstr>
      <vt:lpstr>38_zFIZYKAiTECHNIKAzaPANbrat3</vt:lpstr>
      <vt:lpstr>39_zFIZYKAiTECHNIKAzaPANbrat3</vt:lpstr>
      <vt:lpstr>40_zFIZYKAiTECHNIKAzaPANbrat3</vt:lpstr>
      <vt:lpstr>41_zFIZYKAiTECHNIKAzaPANbrat3</vt:lpstr>
      <vt:lpstr>42_zFIZYKAiTECHNIKAzaPANbrat3</vt:lpstr>
      <vt:lpstr>43_zFIZYKAiTECHNIKAzaPANbrat3</vt:lpstr>
      <vt:lpstr>44_zFIZYKAiTECHNIKAzaPANbrat3</vt:lpstr>
      <vt:lpstr>45_zFIZYKAiTECHNIKAzaPANbrat3</vt:lpstr>
      <vt:lpstr>46_zFIZYKAiTECHNIKAzaPANbrat3</vt:lpstr>
      <vt:lpstr>47_zFIZYKAiTECHNIKAzaPANbrat3</vt:lpstr>
      <vt:lpstr>48_zFIZYKAiTECHNIKAzaPANbrat3</vt:lpstr>
      <vt:lpstr>49_zFIZYKAiTECHNIKAzaPANbrat3</vt:lpstr>
      <vt:lpstr>50_zFIZYKAiTECHNIKAzaPANbrat3</vt:lpstr>
      <vt:lpstr>51_zFIZYKAiTECHNIKAzaPANbrat3</vt:lpstr>
      <vt:lpstr>52_zFIZYKAiTECHNIKAzaPANbrat3</vt:lpstr>
      <vt:lpstr>53_zFIZYKAiTECHNIKAzaPANbrat3</vt:lpstr>
      <vt:lpstr>54_zFIZYKAiTECHNIKAzaPANbrat3</vt:lpstr>
      <vt:lpstr>55_zFIZYKAiTECHNIKAzaPANbrat3</vt:lpstr>
      <vt:lpstr>56_zFIZYKAiTECHNIKAzaPANbrat3</vt:lpstr>
      <vt:lpstr>57_zFIZYKAiTECHNIKAzaPANbrat3</vt:lpstr>
      <vt:lpstr>58_zFIZYKAiTECHNIKAzaPANbrat3</vt:lpstr>
      <vt:lpstr>59_zFIZYKAiTECHNIKAzaPANbrat3</vt:lpstr>
      <vt:lpstr>60_zFIZYKAiTECHNIKAzaPANbrat3</vt:lpstr>
      <vt:lpstr>61_zFIZYKAiTECHNIKAzaPANbrat3</vt:lpstr>
      <vt:lpstr>62_zFIZYKAiTECHNIKAzaPANbrat3</vt:lpstr>
      <vt:lpstr>63_zFIZYKAiTECHNIKAzaPANbrat3</vt:lpstr>
      <vt:lpstr>64_zFIZYKAiTECHNIKAzaPANbrat3</vt:lpstr>
      <vt:lpstr>65_zFIZYKAiTECHNIKAzaPANbrat3</vt:lpstr>
      <vt:lpstr>66_zFIZYKAiTECHNIKAzaPANbrat3</vt:lpstr>
      <vt:lpstr>67_zFIZYKAiTECHNIKAzaPANbrat3</vt:lpstr>
      <vt:lpstr>68_zFIZYKAiTECHNIKAzaPANbrat3</vt:lpstr>
      <vt:lpstr>69_zFIZYKAiTECHNIKAzaPANbrat3</vt:lpstr>
      <vt:lpstr>70_zFIZYKAiTECHNIKAzaPANbrat3</vt:lpstr>
      <vt:lpstr>71_zFIZYKAiTECHNIKAzaPANbrat3</vt:lpstr>
      <vt:lpstr>Równanie</vt:lpstr>
      <vt:lpstr>Podróż w głąb materii</vt:lpstr>
      <vt:lpstr>Atom</vt:lpstr>
      <vt:lpstr>Budowa atomu</vt:lpstr>
      <vt:lpstr>Jądro atomowe</vt:lpstr>
      <vt:lpstr>Stany skupienia materii</vt:lpstr>
      <vt:lpstr>Stany skupienia</vt:lpstr>
      <vt:lpstr>Ciała stałe</vt:lpstr>
      <vt:lpstr>Ciecze</vt:lpstr>
      <vt:lpstr>Gazy</vt:lpstr>
      <vt:lpstr>Plazma</vt:lpstr>
      <vt:lpstr>Właściwości ciał stałych. Hodujemy niebieskie kryształy.</vt:lpstr>
      <vt:lpstr>Właściwości ciał stałych:</vt:lpstr>
      <vt:lpstr>Sieć krystaliczna</vt:lpstr>
      <vt:lpstr>Struktura amorficzna</vt:lpstr>
      <vt:lpstr>Hodowla kryształów </vt:lpstr>
      <vt:lpstr>Ciecze zwykłe i niezwykłe.</vt:lpstr>
      <vt:lpstr>Właściwości cieczy</vt:lpstr>
      <vt:lpstr>Ciecz nienewtonowska</vt:lpstr>
      <vt:lpstr>Ciecz nienewtonowska</vt:lpstr>
      <vt:lpstr>Ciecz nienewtonowska - film</vt:lpstr>
      <vt:lpstr>Ciecz nienewtonowska - film</vt:lpstr>
      <vt:lpstr>Właściwości gazów</vt:lpstr>
      <vt:lpstr>Skład atmosfery ziemskiej</vt:lpstr>
      <vt:lpstr>Gazy</vt:lpstr>
      <vt:lpstr>Dyfuzja</vt:lpstr>
      <vt:lpstr>Azot</vt:lpstr>
      <vt:lpstr>Dwutlenek węgla</vt:lpstr>
      <vt:lpstr>Gęstość substancji</vt:lpstr>
      <vt:lpstr>Gęstość</vt:lpstr>
      <vt:lpstr>Jednostki gęstości</vt:lpstr>
      <vt:lpstr>Wyznaczanie gęstości</vt:lpstr>
      <vt:lpstr>Gęstość</vt:lpstr>
      <vt:lpstr>Objętości brył  o regularnych kształtach</vt:lpstr>
      <vt:lpstr>Tablice gęstości - linki</vt:lpstr>
      <vt:lpstr>Kolorowe drinki</vt:lpstr>
      <vt:lpstr>Zadanie</vt:lpstr>
      <vt:lpstr>Rozwiazanie zadania</vt:lpstr>
      <vt:lpstr>Ciśnienie</vt:lpstr>
      <vt:lpstr>Ciśnienie</vt:lpstr>
      <vt:lpstr>Jednostka ciśnienia</vt:lpstr>
      <vt:lpstr>Prawo Pascala</vt:lpstr>
      <vt:lpstr>Zależność ciśnienia od  wysokości słupa cieczy</vt:lpstr>
      <vt:lpstr>Łoże Fakira</vt:lpstr>
      <vt:lpstr>Ciśnienie atmosferyczne.</vt:lpstr>
      <vt:lpstr>Atmosfera ziemska</vt:lpstr>
      <vt:lpstr>Ciśnienie atmosferyczne</vt:lpstr>
      <vt:lpstr>Co „trzyma” wodę?</vt:lpstr>
      <vt:lpstr>Półkule magdeburskie</vt:lpstr>
      <vt:lpstr>Półkule magdeburskie</vt:lpstr>
      <vt:lpstr>Barometr</vt:lpstr>
      <vt:lpstr>Barometr rtęciowy</vt:lpstr>
      <vt:lpstr>Aneroid</vt:lpstr>
      <vt:lpstr>Schemat budowy barometru</vt:lpstr>
      <vt:lpstr>Siły wyporu</vt:lpstr>
      <vt:lpstr>Siła wyporu</vt:lpstr>
      <vt:lpstr>Jak powstaje siła wyporu?</vt:lpstr>
      <vt:lpstr>Kiedy ciała toną?</vt:lpstr>
      <vt:lpstr>Prawo Archimedesa</vt:lpstr>
      <vt:lpstr>Siła wyporu</vt:lpstr>
      <vt:lpstr>Pływanie</vt:lpstr>
      <vt:lpstr>Pływanie</vt:lpstr>
      <vt:lpstr>Pływanie</vt:lpstr>
      <vt:lpstr>Pływanie</vt:lpstr>
      <vt:lpstr>Oddziaływania międzycząsteczkowe</vt:lpstr>
      <vt:lpstr>Kohezja (siły spójności)</vt:lpstr>
      <vt:lpstr>Adhezja (siły przylegania)</vt:lpstr>
      <vt:lpstr>Włoskowatość</vt:lpstr>
      <vt:lpstr>Powtórzenie wiadomości</vt:lpstr>
      <vt:lpstr>Atomy</vt:lpstr>
      <vt:lpstr>Stany skupienia materii</vt:lpstr>
      <vt:lpstr>Gęstość</vt:lpstr>
      <vt:lpstr>Ciśnienie</vt:lpstr>
      <vt:lpstr>Prawo Pascala</vt:lpstr>
      <vt:lpstr>Siła wyporu</vt:lpstr>
      <vt:lpstr>Prawo Archimedesa</vt:lpstr>
      <vt:lpstr>Kryteria pływania</vt:lpstr>
      <vt:lpstr>Oddziaływania  międzycząsteczkowe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Podróż w głąb materii.</dc:title>
  <dc:creator>Driada</dc:creator>
  <cp:lastModifiedBy>Biuro ngobs</cp:lastModifiedBy>
  <cp:revision>25</cp:revision>
  <dcterms:created xsi:type="dcterms:W3CDTF">2014-02-02T15:26:10Z</dcterms:created>
  <dcterms:modified xsi:type="dcterms:W3CDTF">2015-10-23T08:10:08Z</dcterms:modified>
</cp:coreProperties>
</file>