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1" autoAdjust="0"/>
    <p:restoredTop sz="94709" autoAdjust="0"/>
  </p:normalViewPr>
  <p:slideViewPr>
    <p:cSldViewPr>
      <p:cViewPr varScale="1">
        <p:scale>
          <a:sx n="62" d="100"/>
          <a:sy n="62" d="100"/>
        </p:scale>
        <p:origin x="-869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877B12-557A-42BC-A81D-A0A09C50570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CC716582-CED7-4700-A2EE-26EB21E2E6F7}">
      <dgm:prSet phldrT="[Tekst]"/>
      <dgm:spPr/>
      <dgm:t>
        <a:bodyPr/>
        <a:lstStyle/>
        <a:p>
          <a:r>
            <a:rPr lang="pl-PL" b="1" dirty="0" smtClean="0">
              <a:latin typeface="Georgia" pitchFamily="18" charset="0"/>
            </a:rPr>
            <a:t>osobowe</a:t>
          </a:r>
          <a:endParaRPr lang="pl-PL" dirty="0"/>
        </a:p>
      </dgm:t>
    </dgm:pt>
    <dgm:pt modelId="{73C3E9C3-65CC-4B0F-80C1-2E2905A395AF}" type="parTrans" cxnId="{1FF055D7-2888-48FC-A52A-AFC349AD60C1}">
      <dgm:prSet/>
      <dgm:spPr/>
      <dgm:t>
        <a:bodyPr/>
        <a:lstStyle/>
        <a:p>
          <a:endParaRPr lang="pl-PL"/>
        </a:p>
      </dgm:t>
    </dgm:pt>
    <dgm:pt modelId="{3C5E379F-0775-4615-9D0C-0032422AB77A}" type="sibTrans" cxnId="{1FF055D7-2888-48FC-A52A-AFC349AD60C1}">
      <dgm:prSet/>
      <dgm:spPr/>
      <dgm:t>
        <a:bodyPr/>
        <a:lstStyle/>
        <a:p>
          <a:endParaRPr lang="pl-PL"/>
        </a:p>
      </dgm:t>
    </dgm:pt>
    <dgm:pt modelId="{4FBCE47B-BE81-409C-B0C7-871CF95AA9B5}">
      <dgm:prSet phldrT="[Tekst]"/>
      <dgm:spPr/>
      <dgm:t>
        <a:bodyPr/>
        <a:lstStyle/>
        <a:p>
          <a:r>
            <a:rPr lang="pl-PL" dirty="0" smtClean="0"/>
            <a:t>od następstw nieszczęśliwych wypadków</a:t>
          </a:r>
          <a:endParaRPr lang="pl-PL" dirty="0"/>
        </a:p>
      </dgm:t>
    </dgm:pt>
    <dgm:pt modelId="{D62404F6-CDD1-4494-A355-54DB9E18C2F4}" type="parTrans" cxnId="{24B3576F-6642-43D5-A8F2-0460DB98DA3D}">
      <dgm:prSet/>
      <dgm:spPr/>
      <dgm:t>
        <a:bodyPr/>
        <a:lstStyle/>
        <a:p>
          <a:endParaRPr lang="pl-PL"/>
        </a:p>
      </dgm:t>
    </dgm:pt>
    <dgm:pt modelId="{81B5EF54-7CC1-4780-8B04-5511E0404ADB}" type="sibTrans" cxnId="{24B3576F-6642-43D5-A8F2-0460DB98DA3D}">
      <dgm:prSet/>
      <dgm:spPr/>
      <dgm:t>
        <a:bodyPr/>
        <a:lstStyle/>
        <a:p>
          <a:endParaRPr lang="pl-PL"/>
        </a:p>
      </dgm:t>
    </dgm:pt>
    <dgm:pt modelId="{970C5F19-9730-48E2-B711-2FCAFA26B7FB}">
      <dgm:prSet phldrT="[Tekst]"/>
      <dgm:spPr/>
      <dgm:t>
        <a:bodyPr/>
        <a:lstStyle/>
        <a:p>
          <a:r>
            <a:rPr lang="pl-PL" dirty="0" smtClean="0"/>
            <a:t>na życie</a:t>
          </a:r>
          <a:endParaRPr lang="pl-PL" dirty="0"/>
        </a:p>
      </dgm:t>
    </dgm:pt>
    <dgm:pt modelId="{D81271B1-2DB6-4721-80D6-BF080531EA7A}" type="parTrans" cxnId="{29BEFA1C-52A5-48D8-91FC-57A879769622}">
      <dgm:prSet/>
      <dgm:spPr/>
      <dgm:t>
        <a:bodyPr/>
        <a:lstStyle/>
        <a:p>
          <a:endParaRPr lang="pl-PL"/>
        </a:p>
      </dgm:t>
    </dgm:pt>
    <dgm:pt modelId="{EA2F61FF-CBAF-4AF3-BDAA-39F58740B42D}" type="sibTrans" cxnId="{29BEFA1C-52A5-48D8-91FC-57A879769622}">
      <dgm:prSet/>
      <dgm:spPr/>
      <dgm:t>
        <a:bodyPr/>
        <a:lstStyle/>
        <a:p>
          <a:endParaRPr lang="pl-PL"/>
        </a:p>
      </dgm:t>
    </dgm:pt>
    <dgm:pt modelId="{7D0CC370-D7BB-4F26-A9B7-B5AEE13222AF}">
      <dgm:prSet phldrT="[Tekst]"/>
      <dgm:spPr/>
      <dgm:t>
        <a:bodyPr/>
        <a:lstStyle/>
        <a:p>
          <a:r>
            <a:rPr lang="pl-PL" b="1" dirty="0" smtClean="0">
              <a:latin typeface="Georgia" pitchFamily="18" charset="0"/>
            </a:rPr>
            <a:t>typu </a:t>
          </a:r>
          <a:r>
            <a:rPr lang="pl-PL" b="1" dirty="0" err="1" smtClean="0">
              <a:latin typeface="Georgia" pitchFamily="18" charset="0"/>
            </a:rPr>
            <a:t>assistance</a:t>
          </a:r>
          <a:r>
            <a:rPr lang="pl-PL" b="1" dirty="0" smtClean="0">
              <a:latin typeface="Georgia" pitchFamily="18" charset="0"/>
            </a:rPr>
            <a:t>       </a:t>
          </a:r>
          <a:endParaRPr lang="pl-PL" dirty="0"/>
        </a:p>
      </dgm:t>
    </dgm:pt>
    <dgm:pt modelId="{C97CAD01-53C6-4462-A81F-E4CEA127110C}" type="parTrans" cxnId="{9042A2E8-0ED0-494E-A6ED-24A39D0A6A23}">
      <dgm:prSet/>
      <dgm:spPr/>
      <dgm:t>
        <a:bodyPr/>
        <a:lstStyle/>
        <a:p>
          <a:endParaRPr lang="pl-PL"/>
        </a:p>
      </dgm:t>
    </dgm:pt>
    <dgm:pt modelId="{EFF5D7AE-A125-4F6D-B7E2-4BB6DF4E4F3F}" type="sibTrans" cxnId="{9042A2E8-0ED0-494E-A6ED-24A39D0A6A23}">
      <dgm:prSet/>
      <dgm:spPr/>
      <dgm:t>
        <a:bodyPr/>
        <a:lstStyle/>
        <a:p>
          <a:endParaRPr lang="pl-PL"/>
        </a:p>
      </dgm:t>
    </dgm:pt>
    <dgm:pt modelId="{443A7E44-FC46-4EA3-8201-C61D3BCB4866}">
      <dgm:prSet phldrT="[Tekst]" phldr="1"/>
      <dgm:spPr>
        <a:noFill/>
        <a:ln>
          <a:noFill/>
        </a:ln>
      </dgm:spPr>
      <dgm:t>
        <a:bodyPr/>
        <a:lstStyle/>
        <a:p>
          <a:endParaRPr lang="pl-PL" dirty="0"/>
        </a:p>
      </dgm:t>
    </dgm:pt>
    <dgm:pt modelId="{619E9A02-9F1F-4138-9F4C-19C9332C41C5}" type="parTrans" cxnId="{F6020F8F-7E1E-4B4A-88E4-0ADD2A589DDE}">
      <dgm:prSet/>
      <dgm:spPr/>
      <dgm:t>
        <a:bodyPr/>
        <a:lstStyle/>
        <a:p>
          <a:endParaRPr lang="pl-PL"/>
        </a:p>
      </dgm:t>
    </dgm:pt>
    <dgm:pt modelId="{ED42D023-4BCA-42F1-968C-60D8D1744B96}" type="sibTrans" cxnId="{F6020F8F-7E1E-4B4A-88E4-0ADD2A589DDE}">
      <dgm:prSet/>
      <dgm:spPr/>
      <dgm:t>
        <a:bodyPr/>
        <a:lstStyle/>
        <a:p>
          <a:endParaRPr lang="pl-PL"/>
        </a:p>
      </dgm:t>
    </dgm:pt>
    <dgm:pt modelId="{E5A16347-60A7-496D-9341-6D2949216396}">
      <dgm:prSet phldrT="[Tekst]" phldr="1"/>
      <dgm:spPr>
        <a:noFill/>
        <a:ln>
          <a:noFill/>
        </a:ln>
      </dgm:spPr>
      <dgm:t>
        <a:bodyPr/>
        <a:lstStyle/>
        <a:p>
          <a:endParaRPr lang="pl-PL" dirty="0"/>
        </a:p>
      </dgm:t>
    </dgm:pt>
    <dgm:pt modelId="{92E51184-8B1C-4F92-B298-0700E6B0878D}" type="parTrans" cxnId="{7B87E6B2-5EE8-4700-A9BB-4B38AF9B1781}">
      <dgm:prSet/>
      <dgm:spPr/>
      <dgm:t>
        <a:bodyPr/>
        <a:lstStyle/>
        <a:p>
          <a:endParaRPr lang="pl-PL"/>
        </a:p>
      </dgm:t>
    </dgm:pt>
    <dgm:pt modelId="{C5309FDE-5088-44E7-A627-1B0FCD5A40E9}" type="sibTrans" cxnId="{7B87E6B2-5EE8-4700-A9BB-4B38AF9B1781}">
      <dgm:prSet/>
      <dgm:spPr/>
      <dgm:t>
        <a:bodyPr/>
        <a:lstStyle/>
        <a:p>
          <a:endParaRPr lang="pl-PL"/>
        </a:p>
      </dgm:t>
    </dgm:pt>
    <dgm:pt modelId="{15964524-7A7A-4B67-B821-BAEA1AD3E951}">
      <dgm:prSet phldrT="[Tekst]"/>
      <dgm:spPr/>
      <dgm:t>
        <a:bodyPr/>
        <a:lstStyle/>
        <a:p>
          <a:r>
            <a:rPr lang="pl-PL" b="1" dirty="0" smtClean="0">
              <a:latin typeface="Georgia" pitchFamily="18" charset="0"/>
            </a:rPr>
            <a:t>majątkowe</a:t>
          </a:r>
          <a:endParaRPr lang="pl-PL" dirty="0"/>
        </a:p>
      </dgm:t>
    </dgm:pt>
    <dgm:pt modelId="{1A1A5FAA-DE91-4EDA-92FC-05AFD6A631F4}" type="parTrans" cxnId="{95D5AB6F-633E-4BC1-95F3-FBA481B6B9CD}">
      <dgm:prSet/>
      <dgm:spPr/>
      <dgm:t>
        <a:bodyPr/>
        <a:lstStyle/>
        <a:p>
          <a:endParaRPr lang="pl-PL"/>
        </a:p>
      </dgm:t>
    </dgm:pt>
    <dgm:pt modelId="{788E785F-C207-42FA-BE35-9E398136C5CE}" type="sibTrans" cxnId="{95D5AB6F-633E-4BC1-95F3-FBA481B6B9CD}">
      <dgm:prSet/>
      <dgm:spPr/>
      <dgm:t>
        <a:bodyPr/>
        <a:lstStyle/>
        <a:p>
          <a:endParaRPr lang="pl-PL"/>
        </a:p>
      </dgm:t>
    </dgm:pt>
    <dgm:pt modelId="{33C9C766-D353-4E5A-997F-F0956F14A08A}">
      <dgm:prSet phldrT="[Tekst]"/>
      <dgm:spPr/>
      <dgm:t>
        <a:bodyPr/>
        <a:lstStyle/>
        <a:p>
          <a:r>
            <a:rPr lang="pl-PL" dirty="0" smtClean="0">
              <a:latin typeface="+mn-lt"/>
            </a:rPr>
            <a:t>budynków wchodzących w skład gospodarstwa rolnego</a:t>
          </a:r>
          <a:endParaRPr lang="pl-PL" dirty="0">
            <a:latin typeface="+mn-lt"/>
          </a:endParaRPr>
        </a:p>
      </dgm:t>
    </dgm:pt>
    <dgm:pt modelId="{68F9ADDB-C096-413E-BBE2-2483E37A42FA}" type="parTrans" cxnId="{006F6D5D-E1AA-46BD-BAF7-E5255741F4CF}">
      <dgm:prSet/>
      <dgm:spPr/>
      <dgm:t>
        <a:bodyPr/>
        <a:lstStyle/>
        <a:p>
          <a:endParaRPr lang="pl-PL"/>
        </a:p>
      </dgm:t>
    </dgm:pt>
    <dgm:pt modelId="{57DFDA7E-7114-41AF-8EB3-0D7FAD11FDBD}" type="sibTrans" cxnId="{006F6D5D-E1AA-46BD-BAF7-E5255741F4CF}">
      <dgm:prSet/>
      <dgm:spPr/>
      <dgm:t>
        <a:bodyPr/>
        <a:lstStyle/>
        <a:p>
          <a:endParaRPr lang="pl-PL"/>
        </a:p>
      </dgm:t>
    </dgm:pt>
    <dgm:pt modelId="{A1155026-9A68-4270-B483-12FBB54CDA6A}">
      <dgm:prSet phldrT="[Tekst]"/>
      <dgm:spPr/>
      <dgm:t>
        <a:bodyPr/>
        <a:lstStyle/>
        <a:p>
          <a:r>
            <a:rPr lang="pl-PL" dirty="0" smtClean="0">
              <a:latin typeface="+mn-lt"/>
            </a:rPr>
            <a:t>odpowiedzialności cywilnej – OC</a:t>
          </a:r>
          <a:endParaRPr lang="pl-PL" dirty="0">
            <a:latin typeface="+mn-lt"/>
          </a:endParaRPr>
        </a:p>
      </dgm:t>
    </dgm:pt>
    <dgm:pt modelId="{8350B0D6-B9DF-4CC0-905D-0343F7702D71}" type="parTrans" cxnId="{13BA60A4-046B-40CE-9504-2DEC9AA951CC}">
      <dgm:prSet/>
      <dgm:spPr/>
      <dgm:t>
        <a:bodyPr/>
        <a:lstStyle/>
        <a:p>
          <a:endParaRPr lang="pl-PL"/>
        </a:p>
      </dgm:t>
    </dgm:pt>
    <dgm:pt modelId="{A32E5468-51F8-4A36-A21E-287DA77861FB}" type="sibTrans" cxnId="{13BA60A4-046B-40CE-9504-2DEC9AA951CC}">
      <dgm:prSet/>
      <dgm:spPr/>
      <dgm:t>
        <a:bodyPr/>
        <a:lstStyle/>
        <a:p>
          <a:endParaRPr lang="pl-PL"/>
        </a:p>
      </dgm:t>
    </dgm:pt>
    <dgm:pt modelId="{A3FDC237-3E4E-42E2-81D6-F865EC7EBC9A}">
      <dgm:prSet phldrT="[Tekst]"/>
      <dgm:spPr/>
      <dgm:t>
        <a:bodyPr/>
        <a:lstStyle/>
        <a:p>
          <a:r>
            <a:rPr lang="pl-PL" dirty="0" smtClean="0"/>
            <a:t>społeczne: emerytalne, rentowe, chorobowe, wypadkowe</a:t>
          </a:r>
          <a:endParaRPr lang="pl-PL" dirty="0"/>
        </a:p>
      </dgm:t>
    </dgm:pt>
    <dgm:pt modelId="{768088C6-7AE1-4557-889A-1E6D4C403DD6}" type="parTrans" cxnId="{BB85D330-EAEF-43DA-8FBB-3FAEBA4CAD7E}">
      <dgm:prSet/>
      <dgm:spPr/>
      <dgm:t>
        <a:bodyPr/>
        <a:lstStyle/>
        <a:p>
          <a:endParaRPr lang="pl-PL"/>
        </a:p>
      </dgm:t>
    </dgm:pt>
    <dgm:pt modelId="{EF253356-D11E-4C94-964C-7E767A2877C8}" type="sibTrans" cxnId="{BB85D330-EAEF-43DA-8FBB-3FAEBA4CAD7E}">
      <dgm:prSet/>
      <dgm:spPr/>
      <dgm:t>
        <a:bodyPr/>
        <a:lstStyle/>
        <a:p>
          <a:endParaRPr lang="pl-PL"/>
        </a:p>
      </dgm:t>
    </dgm:pt>
    <dgm:pt modelId="{6FF72DA6-5929-417F-B1BA-CC33B2FD2C80}">
      <dgm:prSet phldrT="[Tekst]"/>
      <dgm:spPr/>
      <dgm:t>
        <a:bodyPr/>
        <a:lstStyle/>
        <a:p>
          <a:r>
            <a:rPr lang="pl-PL" dirty="0" smtClean="0"/>
            <a:t>zdrowotne</a:t>
          </a:r>
          <a:endParaRPr lang="pl-PL" dirty="0"/>
        </a:p>
      </dgm:t>
    </dgm:pt>
    <dgm:pt modelId="{0CB524E7-9A6C-4B7D-8612-9ABE1C3BED89}" type="parTrans" cxnId="{C2D62CAE-5437-4FE5-8AF0-04E1081CA18F}">
      <dgm:prSet/>
      <dgm:spPr/>
      <dgm:t>
        <a:bodyPr/>
        <a:lstStyle/>
        <a:p>
          <a:endParaRPr lang="pl-PL"/>
        </a:p>
      </dgm:t>
    </dgm:pt>
    <dgm:pt modelId="{4C993FE4-575A-4DB4-B73A-4628B89A579A}" type="sibTrans" cxnId="{C2D62CAE-5437-4FE5-8AF0-04E1081CA18F}">
      <dgm:prSet/>
      <dgm:spPr/>
      <dgm:t>
        <a:bodyPr/>
        <a:lstStyle/>
        <a:p>
          <a:endParaRPr lang="pl-PL"/>
        </a:p>
      </dgm:t>
    </dgm:pt>
    <dgm:pt modelId="{3B05AE1B-3A5F-4746-A4FC-7466F5A29F20}">
      <dgm:prSet phldrT="[Tekst]"/>
      <dgm:spPr/>
      <dgm:t>
        <a:bodyPr/>
        <a:lstStyle/>
        <a:p>
          <a:r>
            <a:rPr lang="pl-PL" dirty="0" smtClean="0">
              <a:latin typeface="+mn-lt"/>
            </a:rPr>
            <a:t>inne prywatne typu  emerytalnego                       i zdrowotnego</a:t>
          </a:r>
          <a:endParaRPr lang="pl-PL" dirty="0">
            <a:latin typeface="+mn-lt"/>
          </a:endParaRPr>
        </a:p>
      </dgm:t>
    </dgm:pt>
    <dgm:pt modelId="{F7900742-BE0B-482D-A014-1D77C7CF75C0}" type="parTrans" cxnId="{31AAE8B1-880A-4F9D-AF09-DE9F1C957BE4}">
      <dgm:prSet/>
      <dgm:spPr/>
      <dgm:t>
        <a:bodyPr/>
        <a:lstStyle/>
        <a:p>
          <a:endParaRPr lang="pl-PL"/>
        </a:p>
      </dgm:t>
    </dgm:pt>
    <dgm:pt modelId="{4720C156-1B47-4052-81DC-5F1F538AA0F5}" type="sibTrans" cxnId="{31AAE8B1-880A-4F9D-AF09-DE9F1C957BE4}">
      <dgm:prSet/>
      <dgm:spPr/>
      <dgm:t>
        <a:bodyPr/>
        <a:lstStyle/>
        <a:p>
          <a:endParaRPr lang="pl-PL"/>
        </a:p>
      </dgm:t>
    </dgm:pt>
    <dgm:pt modelId="{1CA77667-EA57-4199-9CD1-5E75BC851AD3}">
      <dgm:prSet phldrT="[Tekst]"/>
      <dgm:spPr/>
      <dgm:t>
        <a:bodyPr/>
        <a:lstStyle/>
        <a:p>
          <a:r>
            <a:rPr lang="pl-PL" dirty="0" smtClean="0">
              <a:latin typeface="+mn-lt"/>
            </a:rPr>
            <a:t>mienia: autocasco (AC), od ognia, zalania, </a:t>
          </a:r>
          <a:r>
            <a:rPr lang="pl-PL" smtClean="0">
              <a:latin typeface="+mn-lt"/>
            </a:rPr>
            <a:t>od kradzieży</a:t>
          </a:r>
          <a:br>
            <a:rPr lang="pl-PL" smtClean="0">
              <a:latin typeface="+mn-lt"/>
            </a:rPr>
          </a:br>
          <a:endParaRPr lang="pl-PL" dirty="0">
            <a:latin typeface="+mn-lt"/>
          </a:endParaRPr>
        </a:p>
      </dgm:t>
    </dgm:pt>
    <dgm:pt modelId="{829B9C3B-F9F7-4900-9442-EE125AD3B2D5}" type="parTrans" cxnId="{7F69AE15-48B2-4FDB-B6A9-05B04CC77190}">
      <dgm:prSet/>
      <dgm:spPr/>
    </dgm:pt>
    <dgm:pt modelId="{C61AB066-BFA2-4064-81BD-EB354FF5564C}" type="sibTrans" cxnId="{7F69AE15-48B2-4FDB-B6A9-05B04CC77190}">
      <dgm:prSet/>
      <dgm:spPr/>
    </dgm:pt>
    <dgm:pt modelId="{01834C16-24ED-40E6-8F57-BD2C77F50D8A}" type="pres">
      <dgm:prSet presAssocID="{01877B12-557A-42BC-A81D-A0A09C5057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C06FCA23-4D72-4BC7-9B35-F78DE1C86EEB}" type="pres">
      <dgm:prSet presAssocID="{CC716582-CED7-4700-A2EE-26EB21E2E6F7}" presName="composite" presStyleCnt="0"/>
      <dgm:spPr/>
    </dgm:pt>
    <dgm:pt modelId="{7D7C612B-9967-4359-AF48-292DB154A130}" type="pres">
      <dgm:prSet presAssocID="{CC716582-CED7-4700-A2EE-26EB21E2E6F7}" presName="parTx" presStyleLbl="alignNode1" presStyleIdx="0" presStyleCnt="3" custLinFactNeighborX="310" custLinFactNeighborY="-24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3698BFB-6B02-4524-93F9-CEBA045A7DA6}" type="pres">
      <dgm:prSet presAssocID="{CC716582-CED7-4700-A2EE-26EB21E2E6F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CA6BF37-5650-4312-BEEC-170808307B1C}" type="pres">
      <dgm:prSet presAssocID="{3C5E379F-0775-4615-9D0C-0032422AB77A}" presName="space" presStyleCnt="0"/>
      <dgm:spPr/>
    </dgm:pt>
    <dgm:pt modelId="{23E69052-D92A-4794-8F8E-6FC053DEF1E0}" type="pres">
      <dgm:prSet presAssocID="{7D0CC370-D7BB-4F26-A9B7-B5AEE13222AF}" presName="composite" presStyleCnt="0"/>
      <dgm:spPr/>
    </dgm:pt>
    <dgm:pt modelId="{3C6F5032-BF85-43F0-897D-44DB024BE12F}" type="pres">
      <dgm:prSet presAssocID="{7D0CC370-D7BB-4F26-A9B7-B5AEE13222AF}" presName="parTx" presStyleLbl="alignNode1" presStyleIdx="1" presStyleCnt="3" custScaleY="101644" custLinFactNeighborX="-1692" custLinFactNeighborY="-64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143DEBE-6BA8-45B6-8EFD-2479558ECED1}" type="pres">
      <dgm:prSet presAssocID="{7D0CC370-D7BB-4F26-A9B7-B5AEE13222A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0903A97-2DD0-4605-8608-7665A85F4F56}" type="pres">
      <dgm:prSet presAssocID="{EFF5D7AE-A125-4F6D-B7E2-4BB6DF4E4F3F}" presName="space" presStyleCnt="0"/>
      <dgm:spPr/>
    </dgm:pt>
    <dgm:pt modelId="{D79EC591-BC0C-4551-935D-B6D534F2CC9D}" type="pres">
      <dgm:prSet presAssocID="{15964524-7A7A-4B67-B821-BAEA1AD3E951}" presName="composite" presStyleCnt="0"/>
      <dgm:spPr/>
    </dgm:pt>
    <dgm:pt modelId="{65329DE2-EB93-4338-8950-E4D9F7DD1028}" type="pres">
      <dgm:prSet presAssocID="{15964524-7A7A-4B67-B821-BAEA1AD3E951}" presName="parTx" presStyleLbl="alignNode1" presStyleIdx="2" presStyleCnt="3" custLinFactNeighborX="-821" custLinFactNeighborY="-47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8935EBD-E424-4459-AF2E-A3CE8422A4D1}" type="pres">
      <dgm:prSet presAssocID="{15964524-7A7A-4B67-B821-BAEA1AD3E951}" presName="desTx" presStyleLbl="alignAccFollowNode1" presStyleIdx="2" presStyleCnt="3" custLinFactNeighborX="2050" custLinFactNeighborY="-149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BB85D330-EAEF-43DA-8FBB-3FAEBA4CAD7E}" srcId="{CC716582-CED7-4700-A2EE-26EB21E2E6F7}" destId="{A3FDC237-3E4E-42E2-81D6-F865EC7EBC9A}" srcOrd="2" destOrd="0" parTransId="{768088C6-7AE1-4557-889A-1E6D4C403DD6}" sibTransId="{EF253356-D11E-4C94-964C-7E767A2877C8}"/>
    <dgm:cxn modelId="{F6020F8F-7E1E-4B4A-88E4-0ADD2A589DDE}" srcId="{7D0CC370-D7BB-4F26-A9B7-B5AEE13222AF}" destId="{443A7E44-FC46-4EA3-8201-C61D3BCB4866}" srcOrd="0" destOrd="0" parTransId="{619E9A02-9F1F-4138-9F4C-19C9332C41C5}" sibTransId="{ED42D023-4BCA-42F1-968C-60D8D1744B96}"/>
    <dgm:cxn modelId="{29BEFA1C-52A5-48D8-91FC-57A879769622}" srcId="{CC716582-CED7-4700-A2EE-26EB21E2E6F7}" destId="{970C5F19-9730-48E2-B711-2FCAFA26B7FB}" srcOrd="1" destOrd="0" parTransId="{D81271B1-2DB6-4721-80D6-BF080531EA7A}" sibTransId="{EA2F61FF-CBAF-4AF3-BDAA-39F58740B42D}"/>
    <dgm:cxn modelId="{95D5AB6F-633E-4BC1-95F3-FBA481B6B9CD}" srcId="{01877B12-557A-42BC-A81D-A0A09C505702}" destId="{15964524-7A7A-4B67-B821-BAEA1AD3E951}" srcOrd="2" destOrd="0" parTransId="{1A1A5FAA-DE91-4EDA-92FC-05AFD6A631F4}" sibTransId="{788E785F-C207-42FA-BE35-9E398136C5CE}"/>
    <dgm:cxn modelId="{70147556-35DE-4410-B436-DB3897A822E0}" type="presOf" srcId="{CC716582-CED7-4700-A2EE-26EB21E2E6F7}" destId="{7D7C612B-9967-4359-AF48-292DB154A130}" srcOrd="0" destOrd="0" presId="urn:microsoft.com/office/officeart/2005/8/layout/hList1"/>
    <dgm:cxn modelId="{FD404FA5-3664-4C59-AF28-840A60BE74D3}" type="presOf" srcId="{A1155026-9A68-4270-B483-12FBB54CDA6A}" destId="{28935EBD-E424-4459-AF2E-A3CE8422A4D1}" srcOrd="0" destOrd="1" presId="urn:microsoft.com/office/officeart/2005/8/layout/hList1"/>
    <dgm:cxn modelId="{F82DACE8-4C26-40B6-B949-98BA5D05EF9A}" type="presOf" srcId="{6FF72DA6-5929-417F-B1BA-CC33B2FD2C80}" destId="{13698BFB-6B02-4524-93F9-CEBA045A7DA6}" srcOrd="0" destOrd="3" presId="urn:microsoft.com/office/officeart/2005/8/layout/hList1"/>
    <dgm:cxn modelId="{B0B1E5CC-19FC-4B56-A6F8-87620FC66BFC}" type="presOf" srcId="{01877B12-557A-42BC-A81D-A0A09C505702}" destId="{01834C16-24ED-40E6-8F57-BD2C77F50D8A}" srcOrd="0" destOrd="0" presId="urn:microsoft.com/office/officeart/2005/8/layout/hList1"/>
    <dgm:cxn modelId="{3591AA15-8F21-4D81-85D4-C4C4458890B5}" type="presOf" srcId="{E5A16347-60A7-496D-9341-6D2949216396}" destId="{B143DEBE-6BA8-45B6-8EFD-2479558ECED1}" srcOrd="0" destOrd="1" presId="urn:microsoft.com/office/officeart/2005/8/layout/hList1"/>
    <dgm:cxn modelId="{E1CCF6CB-E8BF-431B-835A-A4D6AC46C1C9}" type="presOf" srcId="{7D0CC370-D7BB-4F26-A9B7-B5AEE13222AF}" destId="{3C6F5032-BF85-43F0-897D-44DB024BE12F}" srcOrd="0" destOrd="0" presId="urn:microsoft.com/office/officeart/2005/8/layout/hList1"/>
    <dgm:cxn modelId="{9042A2E8-0ED0-494E-A6ED-24A39D0A6A23}" srcId="{01877B12-557A-42BC-A81D-A0A09C505702}" destId="{7D0CC370-D7BB-4F26-A9B7-B5AEE13222AF}" srcOrd="1" destOrd="0" parTransId="{C97CAD01-53C6-4462-A81F-E4CEA127110C}" sibTransId="{EFF5D7AE-A125-4F6D-B7E2-4BB6DF4E4F3F}"/>
    <dgm:cxn modelId="{1FF055D7-2888-48FC-A52A-AFC349AD60C1}" srcId="{01877B12-557A-42BC-A81D-A0A09C505702}" destId="{CC716582-CED7-4700-A2EE-26EB21E2E6F7}" srcOrd="0" destOrd="0" parTransId="{73C3E9C3-65CC-4B0F-80C1-2E2905A395AF}" sibTransId="{3C5E379F-0775-4615-9D0C-0032422AB77A}"/>
    <dgm:cxn modelId="{13BA60A4-046B-40CE-9504-2DEC9AA951CC}" srcId="{15964524-7A7A-4B67-B821-BAEA1AD3E951}" destId="{A1155026-9A68-4270-B483-12FBB54CDA6A}" srcOrd="1" destOrd="0" parTransId="{8350B0D6-B9DF-4CC0-905D-0343F7702D71}" sibTransId="{A32E5468-51F8-4A36-A21E-287DA77861FB}"/>
    <dgm:cxn modelId="{96FFB9A0-241E-4F04-A7FC-2F79059213C1}" type="presOf" srcId="{3B05AE1B-3A5F-4746-A4FC-7466F5A29F20}" destId="{13698BFB-6B02-4524-93F9-CEBA045A7DA6}" srcOrd="0" destOrd="4" presId="urn:microsoft.com/office/officeart/2005/8/layout/hList1"/>
    <dgm:cxn modelId="{4BAB0A9B-72B3-442B-9F1D-64FD63D6DF03}" type="presOf" srcId="{33C9C766-D353-4E5A-997F-F0956F14A08A}" destId="{28935EBD-E424-4459-AF2E-A3CE8422A4D1}" srcOrd="0" destOrd="0" presId="urn:microsoft.com/office/officeart/2005/8/layout/hList1"/>
    <dgm:cxn modelId="{24B3576F-6642-43D5-A8F2-0460DB98DA3D}" srcId="{CC716582-CED7-4700-A2EE-26EB21E2E6F7}" destId="{4FBCE47B-BE81-409C-B0C7-871CF95AA9B5}" srcOrd="0" destOrd="0" parTransId="{D62404F6-CDD1-4494-A355-54DB9E18C2F4}" sibTransId="{81B5EF54-7CC1-4780-8B04-5511E0404ADB}"/>
    <dgm:cxn modelId="{006F6D5D-E1AA-46BD-BAF7-E5255741F4CF}" srcId="{15964524-7A7A-4B67-B821-BAEA1AD3E951}" destId="{33C9C766-D353-4E5A-997F-F0956F14A08A}" srcOrd="0" destOrd="0" parTransId="{68F9ADDB-C096-413E-BBE2-2483E37A42FA}" sibTransId="{57DFDA7E-7114-41AF-8EB3-0D7FAD11FDBD}"/>
    <dgm:cxn modelId="{D9C1DE02-370E-46FD-A7B7-500948BCC9C2}" type="presOf" srcId="{970C5F19-9730-48E2-B711-2FCAFA26B7FB}" destId="{13698BFB-6B02-4524-93F9-CEBA045A7DA6}" srcOrd="0" destOrd="1" presId="urn:microsoft.com/office/officeart/2005/8/layout/hList1"/>
    <dgm:cxn modelId="{7F69AE15-48B2-4FDB-B6A9-05B04CC77190}" srcId="{15964524-7A7A-4B67-B821-BAEA1AD3E951}" destId="{1CA77667-EA57-4199-9CD1-5E75BC851AD3}" srcOrd="2" destOrd="0" parTransId="{829B9C3B-F9F7-4900-9442-EE125AD3B2D5}" sibTransId="{C61AB066-BFA2-4064-81BD-EB354FF5564C}"/>
    <dgm:cxn modelId="{C2D62CAE-5437-4FE5-8AF0-04E1081CA18F}" srcId="{CC716582-CED7-4700-A2EE-26EB21E2E6F7}" destId="{6FF72DA6-5929-417F-B1BA-CC33B2FD2C80}" srcOrd="3" destOrd="0" parTransId="{0CB524E7-9A6C-4B7D-8612-9ABE1C3BED89}" sibTransId="{4C993FE4-575A-4DB4-B73A-4628B89A579A}"/>
    <dgm:cxn modelId="{31AAE8B1-880A-4F9D-AF09-DE9F1C957BE4}" srcId="{CC716582-CED7-4700-A2EE-26EB21E2E6F7}" destId="{3B05AE1B-3A5F-4746-A4FC-7466F5A29F20}" srcOrd="4" destOrd="0" parTransId="{F7900742-BE0B-482D-A014-1D77C7CF75C0}" sibTransId="{4720C156-1B47-4052-81DC-5F1F538AA0F5}"/>
    <dgm:cxn modelId="{7B87E6B2-5EE8-4700-A9BB-4B38AF9B1781}" srcId="{7D0CC370-D7BB-4F26-A9B7-B5AEE13222AF}" destId="{E5A16347-60A7-496D-9341-6D2949216396}" srcOrd="1" destOrd="0" parTransId="{92E51184-8B1C-4F92-B298-0700E6B0878D}" sibTransId="{C5309FDE-5088-44E7-A627-1B0FCD5A40E9}"/>
    <dgm:cxn modelId="{3D85C3F5-826A-4D42-84BE-5CF234A8BC61}" type="presOf" srcId="{443A7E44-FC46-4EA3-8201-C61D3BCB4866}" destId="{B143DEBE-6BA8-45B6-8EFD-2479558ECED1}" srcOrd="0" destOrd="0" presId="urn:microsoft.com/office/officeart/2005/8/layout/hList1"/>
    <dgm:cxn modelId="{EBA1A625-ED04-4F10-907C-E1436FBAF71C}" type="presOf" srcId="{1CA77667-EA57-4199-9CD1-5E75BC851AD3}" destId="{28935EBD-E424-4459-AF2E-A3CE8422A4D1}" srcOrd="0" destOrd="2" presId="urn:microsoft.com/office/officeart/2005/8/layout/hList1"/>
    <dgm:cxn modelId="{18FCBD9C-A655-4967-986A-5FC30255992C}" type="presOf" srcId="{15964524-7A7A-4B67-B821-BAEA1AD3E951}" destId="{65329DE2-EB93-4338-8950-E4D9F7DD1028}" srcOrd="0" destOrd="0" presId="urn:microsoft.com/office/officeart/2005/8/layout/hList1"/>
    <dgm:cxn modelId="{0301DCBF-234A-4725-B523-986F23E5956F}" type="presOf" srcId="{A3FDC237-3E4E-42E2-81D6-F865EC7EBC9A}" destId="{13698BFB-6B02-4524-93F9-CEBA045A7DA6}" srcOrd="0" destOrd="2" presId="urn:microsoft.com/office/officeart/2005/8/layout/hList1"/>
    <dgm:cxn modelId="{74985C16-9214-424C-8CCE-196D2C5D59C7}" type="presOf" srcId="{4FBCE47B-BE81-409C-B0C7-871CF95AA9B5}" destId="{13698BFB-6B02-4524-93F9-CEBA045A7DA6}" srcOrd="0" destOrd="0" presId="urn:microsoft.com/office/officeart/2005/8/layout/hList1"/>
    <dgm:cxn modelId="{CC8FE761-4B16-4A99-9561-CB5709767C26}" type="presParOf" srcId="{01834C16-24ED-40E6-8F57-BD2C77F50D8A}" destId="{C06FCA23-4D72-4BC7-9B35-F78DE1C86EEB}" srcOrd="0" destOrd="0" presId="urn:microsoft.com/office/officeart/2005/8/layout/hList1"/>
    <dgm:cxn modelId="{DED51B9F-5B3F-4107-8BE4-D3C32E421710}" type="presParOf" srcId="{C06FCA23-4D72-4BC7-9B35-F78DE1C86EEB}" destId="{7D7C612B-9967-4359-AF48-292DB154A130}" srcOrd="0" destOrd="0" presId="urn:microsoft.com/office/officeart/2005/8/layout/hList1"/>
    <dgm:cxn modelId="{203512B5-1ED8-4E0A-9934-3D24539A7D3E}" type="presParOf" srcId="{C06FCA23-4D72-4BC7-9B35-F78DE1C86EEB}" destId="{13698BFB-6B02-4524-93F9-CEBA045A7DA6}" srcOrd="1" destOrd="0" presId="urn:microsoft.com/office/officeart/2005/8/layout/hList1"/>
    <dgm:cxn modelId="{8AD10473-D38F-4DF0-9B6A-F683A7DE0B29}" type="presParOf" srcId="{01834C16-24ED-40E6-8F57-BD2C77F50D8A}" destId="{4CA6BF37-5650-4312-BEEC-170808307B1C}" srcOrd="1" destOrd="0" presId="urn:microsoft.com/office/officeart/2005/8/layout/hList1"/>
    <dgm:cxn modelId="{210E251D-0D97-478D-AC78-B447CA031338}" type="presParOf" srcId="{01834C16-24ED-40E6-8F57-BD2C77F50D8A}" destId="{23E69052-D92A-4794-8F8E-6FC053DEF1E0}" srcOrd="2" destOrd="0" presId="urn:microsoft.com/office/officeart/2005/8/layout/hList1"/>
    <dgm:cxn modelId="{C2479320-FE56-49C2-9F1A-DB5F67F3630C}" type="presParOf" srcId="{23E69052-D92A-4794-8F8E-6FC053DEF1E0}" destId="{3C6F5032-BF85-43F0-897D-44DB024BE12F}" srcOrd="0" destOrd="0" presId="urn:microsoft.com/office/officeart/2005/8/layout/hList1"/>
    <dgm:cxn modelId="{A8D96E18-F962-4257-AC37-F80A5FF43043}" type="presParOf" srcId="{23E69052-D92A-4794-8F8E-6FC053DEF1E0}" destId="{B143DEBE-6BA8-45B6-8EFD-2479558ECED1}" srcOrd="1" destOrd="0" presId="urn:microsoft.com/office/officeart/2005/8/layout/hList1"/>
    <dgm:cxn modelId="{D4BC7813-F2C1-4CE4-B679-D8DF228B1B07}" type="presParOf" srcId="{01834C16-24ED-40E6-8F57-BD2C77F50D8A}" destId="{40903A97-2DD0-4605-8608-7665A85F4F56}" srcOrd="3" destOrd="0" presId="urn:microsoft.com/office/officeart/2005/8/layout/hList1"/>
    <dgm:cxn modelId="{8401C1DA-2239-4A06-A61D-0B71E4F853A4}" type="presParOf" srcId="{01834C16-24ED-40E6-8F57-BD2C77F50D8A}" destId="{D79EC591-BC0C-4551-935D-B6D534F2CC9D}" srcOrd="4" destOrd="0" presId="urn:microsoft.com/office/officeart/2005/8/layout/hList1"/>
    <dgm:cxn modelId="{6B51E126-A9EA-4D5F-AAA6-0A2653F0F8EE}" type="presParOf" srcId="{D79EC591-BC0C-4551-935D-B6D534F2CC9D}" destId="{65329DE2-EB93-4338-8950-E4D9F7DD1028}" srcOrd="0" destOrd="0" presId="urn:microsoft.com/office/officeart/2005/8/layout/hList1"/>
    <dgm:cxn modelId="{9B772523-71FD-4421-8EBE-60BC612BDA6F}" type="presParOf" srcId="{D79EC591-BC0C-4551-935D-B6D534F2CC9D}" destId="{28935EBD-E424-4459-AF2E-A3CE8422A4D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154261-3CE1-4E82-A68E-DC230436DB8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7C85A25-2047-4514-AB60-93A7DA578713}">
      <dgm:prSet phldrT="[Tekst]"/>
      <dgm:spPr/>
      <dgm:t>
        <a:bodyPr/>
        <a:lstStyle/>
        <a:p>
          <a:r>
            <a:rPr lang="pl-PL" dirty="0" smtClean="0"/>
            <a:t>emerytalne</a:t>
          </a:r>
          <a:endParaRPr lang="pl-PL" dirty="0"/>
        </a:p>
      </dgm:t>
    </dgm:pt>
    <dgm:pt modelId="{339D1C4D-29C4-4C7C-B30E-5C76F4F830BA}" type="parTrans" cxnId="{3A12FF80-A995-4748-8517-DF19225ADB41}">
      <dgm:prSet/>
      <dgm:spPr/>
      <dgm:t>
        <a:bodyPr/>
        <a:lstStyle/>
        <a:p>
          <a:endParaRPr lang="pl-PL"/>
        </a:p>
      </dgm:t>
    </dgm:pt>
    <dgm:pt modelId="{C6F1D225-CFF2-43CE-8C2E-4E5C6B369435}" type="sibTrans" cxnId="{3A12FF80-A995-4748-8517-DF19225ADB41}">
      <dgm:prSet/>
      <dgm:spPr/>
      <dgm:t>
        <a:bodyPr/>
        <a:lstStyle/>
        <a:p>
          <a:endParaRPr lang="pl-PL"/>
        </a:p>
      </dgm:t>
    </dgm:pt>
    <dgm:pt modelId="{B6DBB25C-736B-4D6F-A198-5986A063BACA}">
      <dgm:prSet phldrT="[Tekst]" custT="1"/>
      <dgm:spPr/>
      <dgm:t>
        <a:bodyPr/>
        <a:lstStyle/>
        <a:p>
          <a:r>
            <a:rPr lang="pl-PL" sz="2400" dirty="0" smtClean="0">
              <a:latin typeface="+mn-lt"/>
            </a:rPr>
            <a:t>składka w wysokości 19,52% podstawy wymiaru składki obciąża w połowie (9,76%) pracownika a w połowie (9,76%) pracodawcę</a:t>
          </a:r>
          <a:endParaRPr lang="pl-PL" sz="2400" dirty="0">
            <a:latin typeface="+mn-lt"/>
          </a:endParaRPr>
        </a:p>
      </dgm:t>
    </dgm:pt>
    <dgm:pt modelId="{675C68DF-E9BC-4333-93AB-1E0A2FB9931B}" type="parTrans" cxnId="{23CD9917-E9D5-49DE-9520-47173A8E3356}">
      <dgm:prSet/>
      <dgm:spPr/>
      <dgm:t>
        <a:bodyPr/>
        <a:lstStyle/>
        <a:p>
          <a:endParaRPr lang="pl-PL"/>
        </a:p>
      </dgm:t>
    </dgm:pt>
    <dgm:pt modelId="{B5CDC997-B764-4A6C-958E-5B2AA0B57D15}" type="sibTrans" cxnId="{23CD9917-E9D5-49DE-9520-47173A8E3356}">
      <dgm:prSet/>
      <dgm:spPr/>
      <dgm:t>
        <a:bodyPr/>
        <a:lstStyle/>
        <a:p>
          <a:endParaRPr lang="pl-PL"/>
        </a:p>
      </dgm:t>
    </dgm:pt>
    <dgm:pt modelId="{1015174D-7DF4-440F-855D-45ADFCC3A15C}">
      <dgm:prSet phldrT="[Tekst]"/>
      <dgm:spPr/>
      <dgm:t>
        <a:bodyPr/>
        <a:lstStyle/>
        <a:p>
          <a:r>
            <a:rPr lang="pl-PL" dirty="0" smtClean="0"/>
            <a:t>rentowe</a:t>
          </a:r>
        </a:p>
      </dgm:t>
    </dgm:pt>
    <dgm:pt modelId="{83BC8B57-351D-480E-B423-2F285DB615EE}" type="parTrans" cxnId="{91055121-FE30-432F-8665-E8DE794F13C4}">
      <dgm:prSet/>
      <dgm:spPr/>
      <dgm:t>
        <a:bodyPr/>
        <a:lstStyle/>
        <a:p>
          <a:endParaRPr lang="pl-PL"/>
        </a:p>
      </dgm:t>
    </dgm:pt>
    <dgm:pt modelId="{F7EEB100-3A44-414C-96F8-281F0BCA27CD}" type="sibTrans" cxnId="{91055121-FE30-432F-8665-E8DE794F13C4}">
      <dgm:prSet/>
      <dgm:spPr/>
      <dgm:t>
        <a:bodyPr/>
        <a:lstStyle/>
        <a:p>
          <a:endParaRPr lang="pl-PL"/>
        </a:p>
      </dgm:t>
    </dgm:pt>
    <dgm:pt modelId="{8FDAFA06-FD4A-4F37-B05A-B48AB1197019}">
      <dgm:prSet phldrT="[Tekst]" custT="1"/>
      <dgm:spPr/>
      <dgm:t>
        <a:bodyPr/>
        <a:lstStyle/>
        <a:p>
          <a:r>
            <a:rPr lang="pl-PL" sz="2400" dirty="0" smtClean="0">
              <a:latin typeface="+mn-lt"/>
            </a:rPr>
            <a:t>składkę w wysokości 8% podstawy wymiaru składki pokrywa pracownik (1,5%) i pracodawca (6,5%)</a:t>
          </a:r>
          <a:endParaRPr lang="pl-PL" sz="2400" dirty="0">
            <a:latin typeface="+mn-lt"/>
          </a:endParaRPr>
        </a:p>
      </dgm:t>
    </dgm:pt>
    <dgm:pt modelId="{1A06ABEB-7892-4D98-8DD2-A507AEAAC792}" type="parTrans" cxnId="{9CD3D2D4-CE34-4FAB-8E16-1D5829977BDE}">
      <dgm:prSet/>
      <dgm:spPr/>
      <dgm:t>
        <a:bodyPr/>
        <a:lstStyle/>
        <a:p>
          <a:endParaRPr lang="pl-PL"/>
        </a:p>
      </dgm:t>
    </dgm:pt>
    <dgm:pt modelId="{BE23C139-7BF3-4F88-9530-9B08933C768C}" type="sibTrans" cxnId="{9CD3D2D4-CE34-4FAB-8E16-1D5829977BDE}">
      <dgm:prSet/>
      <dgm:spPr/>
      <dgm:t>
        <a:bodyPr/>
        <a:lstStyle/>
        <a:p>
          <a:endParaRPr lang="pl-PL"/>
        </a:p>
      </dgm:t>
    </dgm:pt>
    <dgm:pt modelId="{47AA9E95-CD1C-4985-B17D-6B0E4A330885}" type="pres">
      <dgm:prSet presAssocID="{D6154261-3CE1-4E82-A68E-DC230436DB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2743C74B-5610-4657-9563-3A0F6FFC2777}" type="pres">
      <dgm:prSet presAssocID="{D7C85A25-2047-4514-AB60-93A7DA578713}" presName="parentText" presStyleLbl="node1" presStyleIdx="0" presStyleCnt="2" custLinFactNeighborX="126" custLinFactNeighborY="105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DBB205D-BE57-4B77-8E0D-60DE5421D761}" type="pres">
      <dgm:prSet presAssocID="{D7C85A25-2047-4514-AB60-93A7DA57871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78094EF-2B2B-40FD-9597-A75D48785CCB}" type="pres">
      <dgm:prSet presAssocID="{1015174D-7DF4-440F-855D-45ADFCC3A15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8B36046-FFB1-4455-9BF6-11773294E073}" type="pres">
      <dgm:prSet presAssocID="{1015174D-7DF4-440F-855D-45ADFCC3A15C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48DA66B5-D086-440D-A04D-A7A59E12966F}" type="presOf" srcId="{8FDAFA06-FD4A-4F37-B05A-B48AB1197019}" destId="{B8B36046-FFB1-4455-9BF6-11773294E073}" srcOrd="0" destOrd="0" presId="urn:microsoft.com/office/officeart/2005/8/layout/vList2"/>
    <dgm:cxn modelId="{91055121-FE30-432F-8665-E8DE794F13C4}" srcId="{D6154261-3CE1-4E82-A68E-DC230436DB87}" destId="{1015174D-7DF4-440F-855D-45ADFCC3A15C}" srcOrd="1" destOrd="0" parTransId="{83BC8B57-351D-480E-B423-2F285DB615EE}" sibTransId="{F7EEB100-3A44-414C-96F8-281F0BCA27CD}"/>
    <dgm:cxn modelId="{23CD9917-E9D5-49DE-9520-47173A8E3356}" srcId="{D7C85A25-2047-4514-AB60-93A7DA578713}" destId="{B6DBB25C-736B-4D6F-A198-5986A063BACA}" srcOrd="0" destOrd="0" parTransId="{675C68DF-E9BC-4333-93AB-1E0A2FB9931B}" sibTransId="{B5CDC997-B764-4A6C-958E-5B2AA0B57D15}"/>
    <dgm:cxn modelId="{9CD3D2D4-CE34-4FAB-8E16-1D5829977BDE}" srcId="{1015174D-7DF4-440F-855D-45ADFCC3A15C}" destId="{8FDAFA06-FD4A-4F37-B05A-B48AB1197019}" srcOrd="0" destOrd="0" parTransId="{1A06ABEB-7892-4D98-8DD2-A507AEAAC792}" sibTransId="{BE23C139-7BF3-4F88-9530-9B08933C768C}"/>
    <dgm:cxn modelId="{D0BF9364-5F07-4164-AC50-0EFB48480B44}" type="presOf" srcId="{1015174D-7DF4-440F-855D-45ADFCC3A15C}" destId="{F78094EF-2B2B-40FD-9597-A75D48785CCB}" srcOrd="0" destOrd="0" presId="urn:microsoft.com/office/officeart/2005/8/layout/vList2"/>
    <dgm:cxn modelId="{EA0816F7-8EE4-4055-8670-EECF95E98874}" type="presOf" srcId="{D6154261-3CE1-4E82-A68E-DC230436DB87}" destId="{47AA9E95-CD1C-4985-B17D-6B0E4A330885}" srcOrd="0" destOrd="0" presId="urn:microsoft.com/office/officeart/2005/8/layout/vList2"/>
    <dgm:cxn modelId="{1C1E08CC-4D61-4207-9900-C641761E44B1}" type="presOf" srcId="{D7C85A25-2047-4514-AB60-93A7DA578713}" destId="{2743C74B-5610-4657-9563-3A0F6FFC2777}" srcOrd="0" destOrd="0" presId="urn:microsoft.com/office/officeart/2005/8/layout/vList2"/>
    <dgm:cxn modelId="{F688ECE2-EF41-4AB2-94DA-04540F80FDD1}" type="presOf" srcId="{B6DBB25C-736B-4D6F-A198-5986A063BACA}" destId="{8DBB205D-BE57-4B77-8E0D-60DE5421D761}" srcOrd="0" destOrd="0" presId="urn:microsoft.com/office/officeart/2005/8/layout/vList2"/>
    <dgm:cxn modelId="{3A12FF80-A995-4748-8517-DF19225ADB41}" srcId="{D6154261-3CE1-4E82-A68E-DC230436DB87}" destId="{D7C85A25-2047-4514-AB60-93A7DA578713}" srcOrd="0" destOrd="0" parTransId="{339D1C4D-29C4-4C7C-B30E-5C76F4F830BA}" sibTransId="{C6F1D225-CFF2-43CE-8C2E-4E5C6B369435}"/>
    <dgm:cxn modelId="{5E8199AC-BCB4-412B-9276-C78FFE63ED0E}" type="presParOf" srcId="{47AA9E95-CD1C-4985-B17D-6B0E4A330885}" destId="{2743C74B-5610-4657-9563-3A0F6FFC2777}" srcOrd="0" destOrd="0" presId="urn:microsoft.com/office/officeart/2005/8/layout/vList2"/>
    <dgm:cxn modelId="{C4622AC1-B969-4A15-BB49-88F9944122D3}" type="presParOf" srcId="{47AA9E95-CD1C-4985-B17D-6B0E4A330885}" destId="{8DBB205D-BE57-4B77-8E0D-60DE5421D761}" srcOrd="1" destOrd="0" presId="urn:microsoft.com/office/officeart/2005/8/layout/vList2"/>
    <dgm:cxn modelId="{6A96C2CE-8C60-495D-B1C2-795150D3B2ED}" type="presParOf" srcId="{47AA9E95-CD1C-4985-B17D-6B0E4A330885}" destId="{F78094EF-2B2B-40FD-9597-A75D48785CCB}" srcOrd="2" destOrd="0" presId="urn:microsoft.com/office/officeart/2005/8/layout/vList2"/>
    <dgm:cxn modelId="{EE892873-674A-4D93-A3EE-3308732F06FF}" type="presParOf" srcId="{47AA9E95-CD1C-4985-B17D-6B0E4A330885}" destId="{B8B36046-FFB1-4455-9BF6-11773294E07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A2D882-826D-451C-B99F-5A7F8CD4E4D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9CCA4C11-AE64-45C6-8FD1-120F9DE5B42E}">
      <dgm:prSet phldrT="[Tekst]" custT="1"/>
      <dgm:spPr/>
      <dgm:t>
        <a:bodyPr/>
        <a:lstStyle/>
        <a:p>
          <a:endParaRPr lang="pl-PL" sz="2400" dirty="0" smtClean="0">
            <a:latin typeface="Georgia" pitchFamily="18" charset="0"/>
          </a:endParaRPr>
        </a:p>
        <a:p>
          <a:r>
            <a:rPr lang="pl-PL" sz="6000" dirty="0" smtClean="0">
              <a:latin typeface="+mn-lt"/>
            </a:rPr>
            <a:t> </a:t>
          </a:r>
          <a:r>
            <a:rPr lang="pl-PL" sz="6000" b="0" dirty="0" smtClean="0">
              <a:latin typeface="+mn-lt"/>
            </a:rPr>
            <a:t>chorobowe</a:t>
          </a:r>
        </a:p>
        <a:p>
          <a:r>
            <a:rPr lang="pl-PL" sz="2400" dirty="0" smtClean="0">
              <a:latin typeface="+mn-lt"/>
            </a:rPr>
            <a:t> </a:t>
          </a:r>
          <a:endParaRPr lang="pl-PL" sz="2400" dirty="0">
            <a:latin typeface="+mn-lt"/>
          </a:endParaRPr>
        </a:p>
      </dgm:t>
    </dgm:pt>
    <dgm:pt modelId="{0784383C-9FAC-49D6-8BED-C904AD43128A}" type="parTrans" cxnId="{1E8F82A8-62C3-4301-AE55-01B508552119}">
      <dgm:prSet/>
      <dgm:spPr/>
      <dgm:t>
        <a:bodyPr/>
        <a:lstStyle/>
        <a:p>
          <a:endParaRPr lang="pl-PL"/>
        </a:p>
      </dgm:t>
    </dgm:pt>
    <dgm:pt modelId="{09903B6B-BEB7-4485-929D-86FFB3E248EA}" type="sibTrans" cxnId="{1E8F82A8-62C3-4301-AE55-01B508552119}">
      <dgm:prSet/>
      <dgm:spPr/>
      <dgm:t>
        <a:bodyPr/>
        <a:lstStyle/>
        <a:p>
          <a:endParaRPr lang="pl-PL"/>
        </a:p>
      </dgm:t>
    </dgm:pt>
    <dgm:pt modelId="{DC24737E-1D7E-4C49-B2F2-4E13D99D4135}">
      <dgm:prSet phldrT="[Tekst]"/>
      <dgm:spPr/>
      <dgm:t>
        <a:bodyPr/>
        <a:lstStyle/>
        <a:p>
          <a:r>
            <a:rPr lang="pl-PL" dirty="0" smtClean="0">
              <a:latin typeface="+mn-lt"/>
            </a:rPr>
            <a:t>składkę w wysokości 2,45% podstawy wymiaru  pokrywa pracownik</a:t>
          </a:r>
          <a:endParaRPr lang="pl-PL" dirty="0">
            <a:latin typeface="+mn-lt"/>
          </a:endParaRPr>
        </a:p>
      </dgm:t>
    </dgm:pt>
    <dgm:pt modelId="{8D7233EB-6F05-4FEC-A574-DAEDE8ADFB5C}" type="parTrans" cxnId="{47E9D85A-843A-4885-B6DB-6387E82A7E1A}">
      <dgm:prSet/>
      <dgm:spPr/>
      <dgm:t>
        <a:bodyPr/>
        <a:lstStyle/>
        <a:p>
          <a:endParaRPr lang="pl-PL"/>
        </a:p>
      </dgm:t>
    </dgm:pt>
    <dgm:pt modelId="{3B65C71B-1D77-43CC-B988-34EF4EEF1646}" type="sibTrans" cxnId="{47E9D85A-843A-4885-B6DB-6387E82A7E1A}">
      <dgm:prSet/>
      <dgm:spPr/>
      <dgm:t>
        <a:bodyPr/>
        <a:lstStyle/>
        <a:p>
          <a:endParaRPr lang="pl-PL"/>
        </a:p>
      </dgm:t>
    </dgm:pt>
    <dgm:pt modelId="{51C52144-F19E-4273-8EC1-B0444C428041}">
      <dgm:prSet phldrT="[Tekst]" custT="1"/>
      <dgm:spPr/>
      <dgm:t>
        <a:bodyPr/>
        <a:lstStyle/>
        <a:p>
          <a:r>
            <a:rPr lang="pl-PL" sz="6000" b="0" dirty="0" smtClean="0">
              <a:latin typeface="+mn-lt"/>
            </a:rPr>
            <a:t>wypadkowe</a:t>
          </a:r>
          <a:endParaRPr lang="pl-PL" sz="6000" b="0" dirty="0">
            <a:latin typeface="+mn-lt"/>
          </a:endParaRPr>
        </a:p>
      </dgm:t>
    </dgm:pt>
    <dgm:pt modelId="{639E04C6-59F7-496A-A7CE-494DB5B7FD16}" type="parTrans" cxnId="{C7C8FF8A-7FFC-4498-968C-07395E89974E}">
      <dgm:prSet/>
      <dgm:spPr/>
      <dgm:t>
        <a:bodyPr/>
        <a:lstStyle/>
        <a:p>
          <a:endParaRPr lang="pl-PL"/>
        </a:p>
      </dgm:t>
    </dgm:pt>
    <dgm:pt modelId="{618CB839-F813-484B-85E9-3144CDF7E0DF}" type="sibTrans" cxnId="{C7C8FF8A-7FFC-4498-968C-07395E89974E}">
      <dgm:prSet/>
      <dgm:spPr/>
      <dgm:t>
        <a:bodyPr/>
        <a:lstStyle/>
        <a:p>
          <a:endParaRPr lang="pl-PL"/>
        </a:p>
      </dgm:t>
    </dgm:pt>
    <dgm:pt modelId="{7AAFF5BC-27F9-4CCF-897B-8E3A340E984A}">
      <dgm:prSet phldrT="[Tekst]"/>
      <dgm:spPr/>
      <dgm:t>
        <a:bodyPr/>
        <a:lstStyle/>
        <a:p>
          <a:r>
            <a:rPr lang="pl-PL" dirty="0" smtClean="0">
              <a:latin typeface="+mn-lt"/>
            </a:rPr>
            <a:t>składkę w wysokości od 0,67% do 3,33% podstawy wymiaru pokrywa pracodawca.</a:t>
          </a:r>
          <a:br>
            <a:rPr lang="pl-PL" dirty="0" smtClean="0">
              <a:latin typeface="+mn-lt"/>
            </a:rPr>
          </a:br>
          <a:r>
            <a:rPr lang="pl-PL" dirty="0" smtClean="0">
              <a:latin typeface="+mn-lt"/>
            </a:rPr>
            <a:t/>
          </a:r>
          <a:br>
            <a:rPr lang="pl-PL" dirty="0" smtClean="0">
              <a:latin typeface="+mn-lt"/>
            </a:rPr>
          </a:br>
          <a:r>
            <a:rPr lang="pl-PL" dirty="0" smtClean="0">
              <a:latin typeface="+mn-lt"/>
            </a:rPr>
            <a:t>Wysokość składki na ubezpieczenie wypadkowe uzależniona jest od rodzaju zagrożeń występujących  w miejscu pracy                            i ich skutków.</a:t>
          </a:r>
          <a:br>
            <a:rPr lang="pl-PL" dirty="0" smtClean="0">
              <a:latin typeface="+mn-lt"/>
            </a:rPr>
          </a:br>
          <a:endParaRPr lang="pl-PL" dirty="0">
            <a:latin typeface="+mn-lt"/>
          </a:endParaRPr>
        </a:p>
      </dgm:t>
    </dgm:pt>
    <dgm:pt modelId="{9BCA7BA4-B95F-467B-8807-3C5802CDA862}" type="parTrans" cxnId="{16D94068-4E2D-49FB-9562-C0DAA23E1999}">
      <dgm:prSet/>
      <dgm:spPr/>
      <dgm:t>
        <a:bodyPr/>
        <a:lstStyle/>
        <a:p>
          <a:endParaRPr lang="pl-PL"/>
        </a:p>
      </dgm:t>
    </dgm:pt>
    <dgm:pt modelId="{3253DF82-69A7-430D-A4A5-FC98845B4F40}" type="sibTrans" cxnId="{16D94068-4E2D-49FB-9562-C0DAA23E1999}">
      <dgm:prSet/>
      <dgm:spPr/>
      <dgm:t>
        <a:bodyPr/>
        <a:lstStyle/>
        <a:p>
          <a:endParaRPr lang="pl-PL"/>
        </a:p>
      </dgm:t>
    </dgm:pt>
    <dgm:pt modelId="{A74FC629-2C71-45E3-8A31-CFCDEFA28AA5}" type="pres">
      <dgm:prSet presAssocID="{21A2D882-826D-451C-B99F-5A7F8CD4E4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B71E8481-DAA9-44E5-AE0A-7EE4AE46A22D}" type="pres">
      <dgm:prSet presAssocID="{9CCA4C11-AE64-45C6-8FD1-120F9DE5B42E}" presName="parentText" presStyleLbl="node1" presStyleIdx="0" presStyleCnt="2" custScaleY="5061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048C7C1-A144-42A1-96D2-F3813CC41868}" type="pres">
      <dgm:prSet presAssocID="{9CCA4C11-AE64-45C6-8FD1-120F9DE5B42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FFABD11-5782-4E2B-AAC5-CACAE6935C42}" type="pres">
      <dgm:prSet presAssocID="{51C52144-F19E-4273-8EC1-B0444C428041}" presName="parentText" presStyleLbl="node1" presStyleIdx="1" presStyleCnt="2" custScaleY="39653" custLinFactNeighborX="126" custLinFactNeighborY="-23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D07B039-2CB4-4764-9186-BB86E8F9DC8C}" type="pres">
      <dgm:prSet presAssocID="{51C52144-F19E-4273-8EC1-B0444C42804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164FB230-675B-4718-B8D2-B00A6BB2BDA2}" type="presOf" srcId="{51C52144-F19E-4273-8EC1-B0444C428041}" destId="{BFFABD11-5782-4E2B-AAC5-CACAE6935C42}" srcOrd="0" destOrd="0" presId="urn:microsoft.com/office/officeart/2005/8/layout/vList2"/>
    <dgm:cxn modelId="{C7C8FF8A-7FFC-4498-968C-07395E89974E}" srcId="{21A2D882-826D-451C-B99F-5A7F8CD4E4D0}" destId="{51C52144-F19E-4273-8EC1-B0444C428041}" srcOrd="1" destOrd="0" parTransId="{639E04C6-59F7-496A-A7CE-494DB5B7FD16}" sibTransId="{618CB839-F813-484B-85E9-3144CDF7E0DF}"/>
    <dgm:cxn modelId="{1A2BEF99-5088-4719-9A71-70B1588CF13E}" type="presOf" srcId="{21A2D882-826D-451C-B99F-5A7F8CD4E4D0}" destId="{A74FC629-2C71-45E3-8A31-CFCDEFA28AA5}" srcOrd="0" destOrd="0" presId="urn:microsoft.com/office/officeart/2005/8/layout/vList2"/>
    <dgm:cxn modelId="{CC02A08C-8F06-4CE2-BD9F-D3AD3275584C}" type="presOf" srcId="{9CCA4C11-AE64-45C6-8FD1-120F9DE5B42E}" destId="{B71E8481-DAA9-44E5-AE0A-7EE4AE46A22D}" srcOrd="0" destOrd="0" presId="urn:microsoft.com/office/officeart/2005/8/layout/vList2"/>
    <dgm:cxn modelId="{83DFDB0E-6430-4FA9-948C-7EF6F9976ED2}" type="presOf" srcId="{DC24737E-1D7E-4C49-B2F2-4E13D99D4135}" destId="{B048C7C1-A144-42A1-96D2-F3813CC41868}" srcOrd="0" destOrd="0" presId="urn:microsoft.com/office/officeart/2005/8/layout/vList2"/>
    <dgm:cxn modelId="{EC4B7904-7E42-4782-BC84-75FF88FDA985}" type="presOf" srcId="{7AAFF5BC-27F9-4CCF-897B-8E3A340E984A}" destId="{4D07B039-2CB4-4764-9186-BB86E8F9DC8C}" srcOrd="0" destOrd="0" presId="urn:microsoft.com/office/officeart/2005/8/layout/vList2"/>
    <dgm:cxn modelId="{1E8F82A8-62C3-4301-AE55-01B508552119}" srcId="{21A2D882-826D-451C-B99F-5A7F8CD4E4D0}" destId="{9CCA4C11-AE64-45C6-8FD1-120F9DE5B42E}" srcOrd="0" destOrd="0" parTransId="{0784383C-9FAC-49D6-8BED-C904AD43128A}" sibTransId="{09903B6B-BEB7-4485-929D-86FFB3E248EA}"/>
    <dgm:cxn modelId="{47E9D85A-843A-4885-B6DB-6387E82A7E1A}" srcId="{9CCA4C11-AE64-45C6-8FD1-120F9DE5B42E}" destId="{DC24737E-1D7E-4C49-B2F2-4E13D99D4135}" srcOrd="0" destOrd="0" parTransId="{8D7233EB-6F05-4FEC-A574-DAEDE8ADFB5C}" sibTransId="{3B65C71B-1D77-43CC-B988-34EF4EEF1646}"/>
    <dgm:cxn modelId="{16D94068-4E2D-49FB-9562-C0DAA23E1999}" srcId="{51C52144-F19E-4273-8EC1-B0444C428041}" destId="{7AAFF5BC-27F9-4CCF-897B-8E3A340E984A}" srcOrd="0" destOrd="0" parTransId="{9BCA7BA4-B95F-467B-8807-3C5802CDA862}" sibTransId="{3253DF82-69A7-430D-A4A5-FC98845B4F40}"/>
    <dgm:cxn modelId="{22DD76F2-EFE2-4F6C-9234-00E3A29D9226}" type="presParOf" srcId="{A74FC629-2C71-45E3-8A31-CFCDEFA28AA5}" destId="{B71E8481-DAA9-44E5-AE0A-7EE4AE46A22D}" srcOrd="0" destOrd="0" presId="urn:microsoft.com/office/officeart/2005/8/layout/vList2"/>
    <dgm:cxn modelId="{015638EF-9D68-416B-A796-5A99DD35E092}" type="presParOf" srcId="{A74FC629-2C71-45E3-8A31-CFCDEFA28AA5}" destId="{B048C7C1-A144-42A1-96D2-F3813CC41868}" srcOrd="1" destOrd="0" presId="urn:microsoft.com/office/officeart/2005/8/layout/vList2"/>
    <dgm:cxn modelId="{4BA6DD64-86BA-4A58-A3BD-8FF24AD7AA69}" type="presParOf" srcId="{A74FC629-2C71-45E3-8A31-CFCDEFA28AA5}" destId="{BFFABD11-5782-4E2B-AAC5-CACAE6935C42}" srcOrd="2" destOrd="0" presId="urn:microsoft.com/office/officeart/2005/8/layout/vList2"/>
    <dgm:cxn modelId="{233818B2-723B-46B1-BF60-F0F2D6690109}" type="presParOf" srcId="{A74FC629-2C71-45E3-8A31-CFCDEFA28AA5}" destId="{4D07B039-2CB4-4764-9186-BB86E8F9DC8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7C612B-9967-4359-AF48-292DB154A130}">
      <dsp:nvSpPr>
        <dsp:cNvPr id="0" name=""/>
        <dsp:cNvSpPr/>
      </dsp:nvSpPr>
      <dsp:spPr>
        <a:xfrm>
          <a:off x="10344" y="199089"/>
          <a:ext cx="2507456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latin typeface="Georgia" pitchFamily="18" charset="0"/>
            </a:rPr>
            <a:t>osobowe</a:t>
          </a:r>
          <a:endParaRPr lang="pl-PL" sz="1800" kern="1200" dirty="0"/>
        </a:p>
      </dsp:txBody>
      <dsp:txXfrm>
        <a:off x="10344" y="199089"/>
        <a:ext cx="2507456" cy="518400"/>
      </dsp:txXfrm>
    </dsp:sp>
    <dsp:sp modelId="{13698BFB-6B02-4524-93F9-CEBA045A7DA6}">
      <dsp:nvSpPr>
        <dsp:cNvPr id="0" name=""/>
        <dsp:cNvSpPr/>
      </dsp:nvSpPr>
      <dsp:spPr>
        <a:xfrm>
          <a:off x="2571" y="730211"/>
          <a:ext cx="2507456" cy="35839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smtClean="0"/>
            <a:t>od następstw nieszczęśliwych wypadków</a:t>
          </a:r>
          <a:endParaRPr lang="pl-PL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smtClean="0"/>
            <a:t>na życie</a:t>
          </a:r>
          <a:endParaRPr lang="pl-PL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smtClean="0"/>
            <a:t>społeczne: emerytalne, rentowe, chorobowe, wypadkowe</a:t>
          </a:r>
          <a:endParaRPr lang="pl-PL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smtClean="0"/>
            <a:t>zdrowotne</a:t>
          </a:r>
          <a:endParaRPr lang="pl-PL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smtClean="0">
              <a:latin typeface="+mn-lt"/>
            </a:rPr>
            <a:t>inne prywatne typu  emerytalnego                       i zdrowotnego</a:t>
          </a:r>
          <a:endParaRPr lang="pl-PL" sz="1800" kern="1200" dirty="0">
            <a:latin typeface="+mn-lt"/>
          </a:endParaRPr>
        </a:p>
      </dsp:txBody>
      <dsp:txXfrm>
        <a:off x="2571" y="730211"/>
        <a:ext cx="2507456" cy="3583940"/>
      </dsp:txXfrm>
    </dsp:sp>
    <dsp:sp modelId="{3C6F5032-BF85-43F0-897D-44DB024BE12F}">
      <dsp:nvSpPr>
        <dsp:cNvPr id="0" name=""/>
        <dsp:cNvSpPr/>
      </dsp:nvSpPr>
      <dsp:spPr>
        <a:xfrm>
          <a:off x="2818645" y="176502"/>
          <a:ext cx="2507456" cy="5269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latin typeface="Georgia" pitchFamily="18" charset="0"/>
            </a:rPr>
            <a:t>typu </a:t>
          </a:r>
          <a:r>
            <a:rPr lang="pl-PL" sz="1800" b="1" kern="1200" dirty="0" err="1" smtClean="0">
              <a:latin typeface="Georgia" pitchFamily="18" charset="0"/>
            </a:rPr>
            <a:t>assistance</a:t>
          </a:r>
          <a:r>
            <a:rPr lang="pl-PL" sz="1800" b="1" kern="1200" dirty="0" smtClean="0">
              <a:latin typeface="Georgia" pitchFamily="18" charset="0"/>
            </a:rPr>
            <a:t>       </a:t>
          </a:r>
          <a:endParaRPr lang="pl-PL" sz="1800" kern="1200" dirty="0"/>
        </a:p>
      </dsp:txBody>
      <dsp:txXfrm>
        <a:off x="2818645" y="176502"/>
        <a:ext cx="2507456" cy="526922"/>
      </dsp:txXfrm>
    </dsp:sp>
    <dsp:sp modelId="{B143DEBE-6BA8-45B6-8EFD-2479558ECED1}">
      <dsp:nvSpPr>
        <dsp:cNvPr id="0" name=""/>
        <dsp:cNvSpPr/>
      </dsp:nvSpPr>
      <dsp:spPr>
        <a:xfrm>
          <a:off x="2861071" y="732341"/>
          <a:ext cx="2507456" cy="35839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l-PL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l-PL" sz="1800" kern="1200" dirty="0"/>
        </a:p>
      </dsp:txBody>
      <dsp:txXfrm>
        <a:off x="2861071" y="732341"/>
        <a:ext cx="2507456" cy="3583940"/>
      </dsp:txXfrm>
    </dsp:sp>
    <dsp:sp modelId="{65329DE2-EB93-4338-8950-E4D9F7DD1028}">
      <dsp:nvSpPr>
        <dsp:cNvPr id="0" name=""/>
        <dsp:cNvSpPr/>
      </dsp:nvSpPr>
      <dsp:spPr>
        <a:xfrm>
          <a:off x="5698985" y="187010"/>
          <a:ext cx="2507456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latin typeface="Georgia" pitchFamily="18" charset="0"/>
            </a:rPr>
            <a:t>majątkowe</a:t>
          </a:r>
          <a:endParaRPr lang="pl-PL" sz="1800" kern="1200" dirty="0"/>
        </a:p>
      </dsp:txBody>
      <dsp:txXfrm>
        <a:off x="5698985" y="187010"/>
        <a:ext cx="2507456" cy="518400"/>
      </dsp:txXfrm>
    </dsp:sp>
    <dsp:sp modelId="{28935EBD-E424-4459-AF2E-A3CE8422A4D1}">
      <dsp:nvSpPr>
        <dsp:cNvPr id="0" name=""/>
        <dsp:cNvSpPr/>
      </dsp:nvSpPr>
      <dsp:spPr>
        <a:xfrm>
          <a:off x="5722143" y="676667"/>
          <a:ext cx="2507456" cy="35839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smtClean="0">
              <a:latin typeface="+mn-lt"/>
            </a:rPr>
            <a:t>budynków wchodzących w skład gospodarstwa rolnego</a:t>
          </a:r>
          <a:endParaRPr lang="pl-PL" sz="1800" kern="1200" dirty="0">
            <a:latin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smtClean="0">
              <a:latin typeface="+mn-lt"/>
            </a:rPr>
            <a:t>odpowiedzialności cywilnej – OC</a:t>
          </a:r>
          <a:endParaRPr lang="pl-PL" sz="1800" kern="1200" dirty="0">
            <a:latin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smtClean="0">
              <a:latin typeface="+mn-lt"/>
            </a:rPr>
            <a:t>mienia: autocasco (AC), od ognia, zalania, </a:t>
          </a:r>
          <a:r>
            <a:rPr lang="pl-PL" sz="1800" kern="1200" smtClean="0">
              <a:latin typeface="+mn-lt"/>
            </a:rPr>
            <a:t>od kradzieży</a:t>
          </a:r>
          <a:br>
            <a:rPr lang="pl-PL" sz="1800" kern="1200" smtClean="0">
              <a:latin typeface="+mn-lt"/>
            </a:rPr>
          </a:br>
          <a:endParaRPr lang="pl-PL" sz="1800" kern="1200" dirty="0">
            <a:latin typeface="+mn-lt"/>
          </a:endParaRPr>
        </a:p>
      </dsp:txBody>
      <dsp:txXfrm>
        <a:off x="5722143" y="676667"/>
        <a:ext cx="2507456" cy="35839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43C74B-5610-4657-9563-3A0F6FFC2777}">
      <dsp:nvSpPr>
        <dsp:cNvPr id="0" name=""/>
        <dsp:cNvSpPr/>
      </dsp:nvSpPr>
      <dsp:spPr>
        <a:xfrm>
          <a:off x="0" y="43303"/>
          <a:ext cx="8229600" cy="14630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l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6100" kern="1200" dirty="0" smtClean="0"/>
            <a:t>emerytalne</a:t>
          </a:r>
          <a:endParaRPr lang="pl-PL" sz="6100" kern="1200" dirty="0"/>
        </a:p>
      </dsp:txBody>
      <dsp:txXfrm>
        <a:off x="0" y="43303"/>
        <a:ext cx="8229600" cy="1463085"/>
      </dsp:txXfrm>
    </dsp:sp>
    <dsp:sp modelId="{8DBB205D-BE57-4B77-8E0D-60DE5421D761}">
      <dsp:nvSpPr>
        <dsp:cNvPr id="0" name=""/>
        <dsp:cNvSpPr/>
      </dsp:nvSpPr>
      <dsp:spPr>
        <a:xfrm>
          <a:off x="0" y="1495097"/>
          <a:ext cx="8229600" cy="10732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2400" kern="1200" dirty="0" smtClean="0">
              <a:latin typeface="+mn-lt"/>
            </a:rPr>
            <a:t>składka w wysokości 19,52% podstawy wymiaru składki obciąża w połowie (9,76%) pracownika a w połowie (9,76%) pracodawcę</a:t>
          </a:r>
          <a:endParaRPr lang="pl-PL" sz="2400" kern="1200" dirty="0">
            <a:latin typeface="+mn-lt"/>
          </a:endParaRPr>
        </a:p>
      </dsp:txBody>
      <dsp:txXfrm>
        <a:off x="0" y="1495097"/>
        <a:ext cx="8229600" cy="1073295"/>
      </dsp:txXfrm>
    </dsp:sp>
    <dsp:sp modelId="{F78094EF-2B2B-40FD-9597-A75D48785CCB}">
      <dsp:nvSpPr>
        <dsp:cNvPr id="0" name=""/>
        <dsp:cNvSpPr/>
      </dsp:nvSpPr>
      <dsp:spPr>
        <a:xfrm>
          <a:off x="0" y="2568392"/>
          <a:ext cx="8229600" cy="14630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l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6100" kern="1200" dirty="0" smtClean="0"/>
            <a:t>rentowe</a:t>
          </a:r>
        </a:p>
      </dsp:txBody>
      <dsp:txXfrm>
        <a:off x="0" y="2568392"/>
        <a:ext cx="8229600" cy="1463085"/>
      </dsp:txXfrm>
    </dsp:sp>
    <dsp:sp modelId="{B8B36046-FFB1-4455-9BF6-11773294E073}">
      <dsp:nvSpPr>
        <dsp:cNvPr id="0" name=""/>
        <dsp:cNvSpPr/>
      </dsp:nvSpPr>
      <dsp:spPr>
        <a:xfrm>
          <a:off x="0" y="4031477"/>
          <a:ext cx="8229600" cy="101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2400" kern="1200" dirty="0" smtClean="0">
              <a:latin typeface="+mn-lt"/>
            </a:rPr>
            <a:t>składkę w wysokości 8% podstawy wymiaru składki pokrywa pracownik (1,5%) i pracodawca (6,5%)</a:t>
          </a:r>
          <a:endParaRPr lang="pl-PL" sz="2400" kern="1200" dirty="0">
            <a:latin typeface="+mn-lt"/>
          </a:endParaRPr>
        </a:p>
      </dsp:txBody>
      <dsp:txXfrm>
        <a:off x="0" y="4031477"/>
        <a:ext cx="8229600" cy="101016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1E8481-DAA9-44E5-AE0A-7EE4AE46A22D}">
      <dsp:nvSpPr>
        <dsp:cNvPr id="0" name=""/>
        <dsp:cNvSpPr/>
      </dsp:nvSpPr>
      <dsp:spPr>
        <a:xfrm>
          <a:off x="0" y="6308"/>
          <a:ext cx="8229600" cy="12080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400" kern="1200" dirty="0" smtClean="0">
            <a:latin typeface="Georgia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6000" kern="1200" dirty="0" smtClean="0">
              <a:latin typeface="+mn-lt"/>
            </a:rPr>
            <a:t> </a:t>
          </a:r>
          <a:r>
            <a:rPr lang="pl-PL" sz="6000" b="0" kern="1200" dirty="0" smtClean="0">
              <a:latin typeface="+mn-lt"/>
            </a:rPr>
            <a:t>chorobowe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>
              <a:latin typeface="+mn-lt"/>
            </a:rPr>
            <a:t> </a:t>
          </a:r>
          <a:endParaRPr lang="pl-PL" sz="2400" kern="1200" dirty="0">
            <a:latin typeface="+mn-lt"/>
          </a:endParaRPr>
        </a:p>
      </dsp:txBody>
      <dsp:txXfrm>
        <a:off x="0" y="6308"/>
        <a:ext cx="8229600" cy="1208054"/>
      </dsp:txXfrm>
    </dsp:sp>
    <dsp:sp modelId="{B048C7C1-A144-42A1-96D2-F3813CC41868}">
      <dsp:nvSpPr>
        <dsp:cNvPr id="0" name=""/>
        <dsp:cNvSpPr/>
      </dsp:nvSpPr>
      <dsp:spPr>
        <a:xfrm>
          <a:off x="0" y="1214363"/>
          <a:ext cx="8229600" cy="729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2300" kern="1200" dirty="0" smtClean="0">
              <a:latin typeface="+mn-lt"/>
            </a:rPr>
            <a:t>składkę w wysokości 2,45% podstawy wymiaru  pokrywa pracownik</a:t>
          </a:r>
          <a:endParaRPr lang="pl-PL" sz="2300" kern="1200" dirty="0">
            <a:latin typeface="+mn-lt"/>
          </a:endParaRPr>
        </a:p>
      </dsp:txBody>
      <dsp:txXfrm>
        <a:off x="0" y="1214363"/>
        <a:ext cx="8229600" cy="729675"/>
      </dsp:txXfrm>
    </dsp:sp>
    <dsp:sp modelId="{BFFABD11-5782-4E2B-AAC5-CACAE6935C42}">
      <dsp:nvSpPr>
        <dsp:cNvPr id="0" name=""/>
        <dsp:cNvSpPr/>
      </dsp:nvSpPr>
      <dsp:spPr>
        <a:xfrm>
          <a:off x="0" y="1938516"/>
          <a:ext cx="8229600" cy="9464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6000" b="0" kern="1200" dirty="0" smtClean="0">
              <a:latin typeface="+mn-lt"/>
            </a:rPr>
            <a:t>wypadkowe</a:t>
          </a:r>
          <a:endParaRPr lang="pl-PL" sz="6000" b="0" kern="1200" dirty="0">
            <a:latin typeface="+mn-lt"/>
          </a:endParaRPr>
        </a:p>
      </dsp:txBody>
      <dsp:txXfrm>
        <a:off x="0" y="1938516"/>
        <a:ext cx="8229600" cy="946437"/>
      </dsp:txXfrm>
    </dsp:sp>
    <dsp:sp modelId="{4D07B039-2CB4-4764-9186-BB86E8F9DC8C}">
      <dsp:nvSpPr>
        <dsp:cNvPr id="0" name=""/>
        <dsp:cNvSpPr/>
      </dsp:nvSpPr>
      <dsp:spPr>
        <a:xfrm>
          <a:off x="0" y="2890475"/>
          <a:ext cx="8229600" cy="2359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2300" kern="1200" dirty="0" smtClean="0">
              <a:latin typeface="+mn-lt"/>
            </a:rPr>
            <a:t>składkę w wysokości od 0,67% do 3,33% podstawy wymiaru pokrywa pracodawca.</a:t>
          </a:r>
          <a:br>
            <a:rPr lang="pl-PL" sz="2300" kern="1200" dirty="0" smtClean="0">
              <a:latin typeface="+mn-lt"/>
            </a:rPr>
          </a:br>
          <a:r>
            <a:rPr lang="pl-PL" sz="2300" kern="1200" dirty="0" smtClean="0">
              <a:latin typeface="+mn-lt"/>
            </a:rPr>
            <a:t/>
          </a:r>
          <a:br>
            <a:rPr lang="pl-PL" sz="2300" kern="1200" dirty="0" smtClean="0">
              <a:latin typeface="+mn-lt"/>
            </a:rPr>
          </a:br>
          <a:r>
            <a:rPr lang="pl-PL" sz="2300" kern="1200" dirty="0" smtClean="0">
              <a:latin typeface="+mn-lt"/>
            </a:rPr>
            <a:t>Wysokość składki na ubezpieczenie wypadkowe uzależniona jest od rodzaju zagrożeń występujących  w miejscu pracy                            i ich skutków.</a:t>
          </a:r>
          <a:br>
            <a:rPr lang="pl-PL" sz="2300" kern="1200" dirty="0" smtClean="0">
              <a:latin typeface="+mn-lt"/>
            </a:rPr>
          </a:br>
          <a:endParaRPr lang="pl-PL" sz="2300" kern="1200" dirty="0">
            <a:latin typeface="+mn-lt"/>
          </a:endParaRPr>
        </a:p>
      </dsp:txBody>
      <dsp:txXfrm>
        <a:off x="0" y="2890475"/>
        <a:ext cx="8229600" cy="2359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4E7F-2092-416E-BBE4-43EA3A0E47C7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3DD96-A27B-4D64-9131-5DDC891ED84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79512" y="2060848"/>
            <a:ext cx="8784976" cy="1800200"/>
            <a:chOff x="179512" y="188640"/>
            <a:chExt cx="8784976" cy="1800200"/>
          </a:xfrm>
        </p:grpSpPr>
        <p:sp>
          <p:nvSpPr>
            <p:cNvPr id="11" name="Prostokąt zaokrąglony 10"/>
            <p:cNvSpPr/>
            <p:nvPr/>
          </p:nvSpPr>
          <p:spPr>
            <a:xfrm>
              <a:off x="179512" y="188640"/>
              <a:ext cx="8784976" cy="1800200"/>
            </a:xfrm>
            <a:prstGeom prst="roundRect">
              <a:avLst/>
            </a:prstGeom>
            <a:solidFill>
              <a:schemeClr val="bg1"/>
            </a:solidFill>
            <a:ln w="127000" cap="rnd" cmpd="thickThin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" name="pole tekstowe 7"/>
            <p:cNvSpPr txBox="1"/>
            <p:nvPr/>
          </p:nvSpPr>
          <p:spPr>
            <a:xfrm>
              <a:off x="2235764" y="551582"/>
              <a:ext cx="636751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BYĆ PRZEDSIĘBIORCZYM</a:t>
              </a:r>
            </a:p>
            <a:p>
              <a:r>
                <a:rPr lang="pl-PL" sz="3200" b="1" dirty="0">
                  <a:solidFill>
                    <a:srgbClr val="002060"/>
                  </a:solidFill>
                  <a:latin typeface="Cambria" pitchFamily="18" charset="0"/>
                </a:rPr>
                <a:t>	</a:t>
              </a:r>
              <a:r>
                <a:rPr lang="pl-PL" sz="3200" b="1" dirty="0" smtClean="0">
                  <a:solidFill>
                    <a:srgbClr val="002060"/>
                  </a:solidFill>
                  <a:latin typeface="Cambria" pitchFamily="18" charset="0"/>
                </a:rPr>
                <a:t>	- nauka przez praktykę</a:t>
              </a:r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179512" y="5589240"/>
            <a:ext cx="8784976" cy="1080120"/>
            <a:chOff x="179512" y="3429000"/>
            <a:chExt cx="8784976" cy="108012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3429000"/>
              <a:ext cx="8784976" cy="108012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3609104"/>
              <a:ext cx="2338733" cy="756000"/>
            </a:xfrm>
            <a:prstGeom prst="rect">
              <a:avLst/>
            </a:prstGeom>
          </p:spPr>
        </p:pic>
        <p:pic>
          <p:nvPicPr>
            <p:cNvPr id="5" name="Obraz 4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6256" y="3694252"/>
              <a:ext cx="1891762" cy="504000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2635092" y="3720700"/>
              <a:ext cx="38738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Projekt współfinansowany przez Unię Europejską </a:t>
              </a:r>
            </a:p>
            <a:p>
              <a:pPr algn="ctr"/>
              <a:r>
                <a:rPr lang="pl-PL" sz="1400" dirty="0" smtClean="0">
                  <a:solidFill>
                    <a:srgbClr val="002060"/>
                  </a:solidFill>
                </a:rPr>
                <a:t>w ramach Europejskiego Funduszu Społecznego</a:t>
              </a:r>
              <a:endParaRPr lang="pl-PL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15" name="Obraz 14" descr="logo_ być_przedsiebiorczym-01.bmp"/>
          <p:cNvPicPr>
            <a:picLocks noChangeAspect="1"/>
          </p:cNvPicPr>
          <p:nvPr/>
        </p:nvPicPr>
        <p:blipFill>
          <a:blip r:embed="rId4" cstate="print"/>
          <a:srcRect l="7667" t="15713" r="7993" b="5720"/>
          <a:stretch>
            <a:fillRect/>
          </a:stretch>
        </p:blipFill>
        <p:spPr>
          <a:xfrm>
            <a:off x="467544" y="2420888"/>
            <a:ext cx="1584176" cy="108012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buNone/>
            </a:pPr>
            <a:endParaRPr lang="pl-PL" b="1" dirty="0" smtClean="0"/>
          </a:p>
          <a:p>
            <a:pPr>
              <a:buNone/>
            </a:pPr>
            <a:r>
              <a:rPr lang="pl-PL" b="1" dirty="0" smtClean="0"/>
              <a:t>Ubezpieczenia społeczne  </a:t>
            </a:r>
            <a:r>
              <a:rPr lang="pl-PL" dirty="0" smtClean="0"/>
              <a:t>służą zapewnieniu finansowej ochrony przed skutkami choroby lub wypadku i zgromadzeniu środków na wypłatę emerytur i rent osobom, które nie mogą wykonywać pracy zawodowej.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Instytucją odpowiedzialną za działanie systemu ubezpieczeń społecznych jest Zakład Ubezpieczeń Społecznych (ZUS).</a:t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latin typeface="Georgia" pitchFamily="18" charset="0"/>
              </a:rPr>
              <a:t>Ubezpieczenia społeczne: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457200" y="1052513"/>
          <a:ext cx="8229600" cy="507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latin typeface="Georgia" pitchFamily="18" charset="0"/>
              </a:rPr>
              <a:t>Ubezpieczenia społeczne – </a:t>
            </a:r>
            <a:r>
              <a:rPr lang="pl-PL" dirty="0" err="1" smtClean="0">
                <a:latin typeface="Georgia" pitchFamily="18" charset="0"/>
              </a:rPr>
              <a:t>cd</a:t>
            </a:r>
            <a:r>
              <a:rPr lang="pl-PL" dirty="0" smtClean="0">
                <a:latin typeface="Georgia" pitchFamily="18" charset="0"/>
              </a:rPr>
              <a:t>.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457200" y="1124744"/>
          <a:ext cx="822960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>
              <a:buNone/>
            </a:pPr>
            <a:endParaRPr lang="pl-PL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pl-PL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Pracodawca zobowiązany jest także odprowadzić do ZUS-u składkę na:</a:t>
            </a:r>
          </a:p>
          <a:p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b="1" dirty="0" smtClean="0">
                <a:latin typeface="Times New Roman" pitchFamily="18" charset="0"/>
                <a:cs typeface="Times New Roman" pitchFamily="18" charset="0"/>
              </a:rPr>
              <a:t>Fundusz Pracy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pl-PL" b="1" dirty="0" smtClean="0">
                <a:latin typeface="Times New Roman" pitchFamily="18" charset="0"/>
                <a:cs typeface="Times New Roman" pitchFamily="18" charset="0"/>
              </a:rPr>
              <a:t>Fundusz Gwarantowanych Świadczeń Pracowniczych </a:t>
            </a:r>
            <a:endParaRPr lang="pl-PL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dirty="0" smtClean="0">
                <a:latin typeface="Times New Roman" pitchFamily="18" charset="0"/>
                <a:cs typeface="Times New Roman" pitchFamily="18" charset="0"/>
              </a:rPr>
            </a:b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pl-PL" sz="3600" b="1" dirty="0" smtClean="0">
                <a:latin typeface="+mn-lt"/>
              </a:rPr>
              <a:t>Świadczenia z ubezpieczeń społecznych:</a:t>
            </a:r>
            <a:endParaRPr lang="pl-PL" sz="3600" b="1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514350" indent="-514350">
              <a:buAutoNum type="alphaLcParenR"/>
            </a:pPr>
            <a:r>
              <a:rPr lang="pl-PL" b="1" dirty="0" smtClean="0"/>
              <a:t>ubezpieczenie emerytalne </a:t>
            </a:r>
            <a:r>
              <a:rPr lang="pl-PL" dirty="0" smtClean="0"/>
              <a:t>– wypłata comiesięcznej określonej kwoty osobom, które osiągnęły wiek emerytalny</a:t>
            </a:r>
          </a:p>
          <a:p>
            <a:pPr marL="514350" indent="-514350">
              <a:buAutoNum type="alphaLcParenR"/>
            </a:pPr>
            <a:r>
              <a:rPr lang="pl-PL" dirty="0" smtClean="0"/>
              <a:t> </a:t>
            </a:r>
            <a:r>
              <a:rPr lang="pl-PL" b="1" dirty="0" smtClean="0"/>
              <a:t>ubezpieczenie rentowe </a:t>
            </a:r>
            <a:r>
              <a:rPr lang="pl-PL" dirty="0" smtClean="0"/>
              <a:t>– wypłata comiesięcznej kwoty osobom niezdolnym do pracy, np. na skutek wypadku lub choroby . Świadczenie może być też wypłacane rodzinie pracownika.</a:t>
            </a: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3600" b="1" dirty="0" smtClean="0"/>
              <a:t>Świadczenia z ubezpieczeń społecznych – </a:t>
            </a:r>
            <a:r>
              <a:rPr lang="pl-PL" sz="3600" b="1" dirty="0" err="1" smtClean="0"/>
              <a:t>cd</a:t>
            </a:r>
            <a:r>
              <a:rPr lang="pl-PL" sz="3600" b="1" dirty="0" smtClean="0"/>
              <a:t>.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c) </a:t>
            </a:r>
            <a:r>
              <a:rPr lang="pl-PL" b="1" dirty="0" smtClean="0"/>
              <a:t>ubezpieczenie chorobowe </a:t>
            </a:r>
            <a:r>
              <a:rPr lang="pl-PL" dirty="0" smtClean="0"/>
              <a:t>– wypłata określonej kwoty (zasiłku) w razie chorób                oraz za urlopy macierzyńskie</a:t>
            </a:r>
          </a:p>
          <a:p>
            <a:pPr>
              <a:buNone/>
            </a:pPr>
            <a:r>
              <a:rPr lang="pl-PL" dirty="0" smtClean="0"/>
              <a:t>d) </a:t>
            </a:r>
            <a:r>
              <a:rPr lang="pl-PL" b="1" dirty="0" smtClean="0"/>
              <a:t>ubezpieczenie wypadkowe </a:t>
            </a:r>
            <a:r>
              <a:rPr lang="pl-PL" dirty="0" smtClean="0"/>
              <a:t>– wypłata określonej kwoty – odszkodowania i zasiłków         z tytułu wypadków przy pracy i chorób zawodowych.</a:t>
            </a: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latin typeface="Georgia" pitchFamily="18" charset="0"/>
              </a:rPr>
              <a:t>Obowiązki ubezpieczonego: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lphaLcParenR"/>
            </a:pPr>
            <a:r>
              <a:rPr lang="pl-PL" dirty="0" smtClean="0"/>
              <a:t>zapłacić składkę ubezpieczeniową w terminie (zgodnie z umową)</a:t>
            </a:r>
          </a:p>
          <a:p>
            <a:pPr marL="514350" indent="-514350">
              <a:buAutoNum type="alphaLcParenR"/>
            </a:pPr>
            <a:r>
              <a:rPr lang="pl-PL" dirty="0" smtClean="0"/>
              <a:t> poinformować ubezpieczyciela o wszystkich okolicznościach, które pozwolą ocenić ryzyko wystąpienia szkody,</a:t>
            </a:r>
          </a:p>
          <a:p>
            <a:pPr marL="514350" indent="-514350">
              <a:buAutoNum type="alphaLcParenR"/>
            </a:pPr>
            <a:r>
              <a:rPr lang="pl-PL" dirty="0" smtClean="0"/>
              <a:t> zawiadomić o zaistniałym zdarzeniu zgodnie                                z procedurą określoną w umowie ubezpieczeniowej,</a:t>
            </a:r>
          </a:p>
          <a:p>
            <a:pPr marL="514350" indent="-514350">
              <a:buAutoNum type="alphaLcParenR"/>
            </a:pPr>
            <a:r>
              <a:rPr lang="pl-PL" dirty="0" smtClean="0"/>
              <a:t> przedstawić właściwe dokumenty, które pozwolą zbadać okoliczność i rozmiar zdarzenia.</a:t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latin typeface="Georgia" pitchFamily="18" charset="0"/>
              </a:rPr>
              <a:t>Obowiązki ubezpieczyciela: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lphaLcParenR"/>
            </a:pPr>
            <a:r>
              <a:rPr lang="pl-PL" dirty="0" smtClean="0"/>
              <a:t>poświadczyć zawarcie umowy ubezpieczeniowej na piśmie,</a:t>
            </a:r>
          </a:p>
          <a:p>
            <a:pPr marL="514350" indent="-514350">
              <a:buAutoNum type="alphaLcParenR"/>
            </a:pPr>
            <a:r>
              <a:rPr lang="pl-PL" dirty="0" smtClean="0"/>
              <a:t>przekazać ubezpieczonemu informację na temat warunków ubezpieczenia,</a:t>
            </a:r>
          </a:p>
          <a:p>
            <a:pPr marL="514350" indent="-514350">
              <a:buAutoNum type="alphaLcParenR"/>
            </a:pPr>
            <a:r>
              <a:rPr lang="pl-PL" dirty="0" smtClean="0"/>
              <a:t>w przypadku ubezpieczeń majątkowych wypłata odszkodowania, zaś w przypadku ubezpieczeń osobowych wypłata sumy pieniężnej, renty lub innego świadczenia jeśli wystąpi wypadek ubezpieczeniowy</a:t>
            </a:r>
            <a:br>
              <a:rPr lang="pl-PL" dirty="0" smtClean="0"/>
            </a:br>
            <a:endParaRPr lang="pl-PL" dirty="0"/>
          </a:p>
        </p:txBody>
      </p:sp>
      <p:pic>
        <p:nvPicPr>
          <p:cNvPr id="21506" name="Picture 2" descr="https://encrypted-tbn2.gstatic.com/images?q=tbn:ANd9GcT72s7SO1cv0mzBSExJm2q8XDX0XqYyh-kRcKTqb5uL6_iAKPtDHwKzU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5229200"/>
            <a:ext cx="2736304" cy="144016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 algn="ctr">
              <a:buNone/>
            </a:pPr>
            <a:r>
              <a:rPr lang="pl-PL" sz="6000" b="1" dirty="0" smtClean="0">
                <a:solidFill>
                  <a:srgbClr val="0070C0"/>
                </a:solidFill>
              </a:rPr>
              <a:t>Dziękuję </a:t>
            </a:r>
            <a:r>
              <a:rPr lang="pl-PL" sz="6000" b="1" smtClean="0">
                <a:solidFill>
                  <a:srgbClr val="0070C0"/>
                </a:solidFill>
              </a:rPr>
              <a:t>za uwagę</a:t>
            </a:r>
            <a:r>
              <a:rPr lang="pl-PL" sz="6000" b="1" dirty="0" smtClean="0">
                <a:solidFill>
                  <a:srgbClr val="0070C0"/>
                </a:solidFill>
              </a:rPr>
              <a:t>!</a:t>
            </a:r>
          </a:p>
          <a:p>
            <a:pPr algn="ctr">
              <a:buNone/>
            </a:pPr>
            <a:endParaRPr lang="pl-PL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17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28592"/>
          </a:xfrm>
        </p:spPr>
        <p:txBody>
          <a:bodyPr/>
          <a:lstStyle/>
          <a:p>
            <a:r>
              <a:rPr lang="pl-PL" b="1" dirty="0" smtClean="0">
                <a:solidFill>
                  <a:srgbClr val="0070C0"/>
                </a:solidFill>
                <a:latin typeface="Georgia" pitchFamily="18" charset="0"/>
              </a:rPr>
              <a:t>RYNEK UBEZPIECZEŃ</a:t>
            </a:r>
            <a:endParaRPr lang="pl-PL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pSp>
        <p:nvGrpSpPr>
          <p:cNvPr id="16" name="Grupa 15"/>
          <p:cNvGrpSpPr/>
          <p:nvPr/>
        </p:nvGrpSpPr>
        <p:grpSpPr>
          <a:xfrm>
            <a:off x="179512" y="5975784"/>
            <a:ext cx="8784976" cy="720080"/>
            <a:chOff x="179512" y="4653136"/>
            <a:chExt cx="8784976" cy="720080"/>
          </a:xfrm>
        </p:grpSpPr>
        <p:sp>
          <p:nvSpPr>
            <p:cNvPr id="12" name="Prostokąt zaokrąglony 11"/>
            <p:cNvSpPr/>
            <p:nvPr/>
          </p:nvSpPr>
          <p:spPr>
            <a:xfrm>
              <a:off x="179512" y="4653136"/>
              <a:ext cx="8784976" cy="720080"/>
            </a:xfrm>
            <a:prstGeom prst="roundRect">
              <a:avLst/>
            </a:prstGeom>
            <a:solidFill>
              <a:schemeClr val="bg1"/>
            </a:solidFill>
            <a:ln w="63500" cap="rnd" cmpd="db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3" name="Obraz 12" descr="POKL bez tla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059" y="4797200"/>
              <a:ext cx="1336421" cy="432000"/>
            </a:xfrm>
            <a:prstGeom prst="rect">
              <a:avLst/>
            </a:prstGeom>
          </p:spPr>
        </p:pic>
        <p:pic>
          <p:nvPicPr>
            <p:cNvPr id="14" name="Obraz 13" descr="logo UE bez tla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8344" y="4882412"/>
              <a:ext cx="1081006" cy="288000"/>
            </a:xfrm>
            <a:prstGeom prst="rect">
              <a:avLst/>
            </a:prstGeom>
          </p:spPr>
        </p:pic>
        <p:sp>
          <p:nvSpPr>
            <p:cNvPr id="15" name="pole tekstowe 14"/>
            <p:cNvSpPr txBox="1"/>
            <p:nvPr/>
          </p:nvSpPr>
          <p:spPr>
            <a:xfrm>
              <a:off x="1907704" y="4770648"/>
              <a:ext cx="5472608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b="1" dirty="0" smtClean="0">
                  <a:solidFill>
                    <a:srgbClr val="002060"/>
                  </a:solidFill>
                </a:rPr>
                <a:t>Być przedsiębiorczym – nauka przez praktykę</a:t>
              </a:r>
            </a:p>
            <a:p>
              <a:pPr algn="ctr"/>
              <a:r>
                <a:rPr lang="pl-PL" sz="1050" dirty="0" smtClean="0">
                  <a:solidFill>
                    <a:srgbClr val="002060"/>
                  </a:solidFill>
                </a:rPr>
                <a:t>Projekt współfinansowany przez Unię Europejską w ramach Europejskiego Funduszu Społecznego</a:t>
              </a:r>
              <a:endParaRPr lang="pl-PL" sz="12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8" name="irc_mi" descr="http://us.123rf.com/400wm/400/400/iserg/iserg0904/iserg090400012/4607883-ubezpieczenie-zamieszkania-odosobnione-3d-obraz-na-bialym-tl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861048"/>
            <a:ext cx="244827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5793507"/>
          </a:xfrm>
        </p:spPr>
        <p:txBody>
          <a:bodyPr/>
          <a:lstStyle/>
          <a:p>
            <a:pPr>
              <a:buNone/>
            </a:pPr>
            <a:r>
              <a:rPr lang="pl-PL" b="1" dirty="0" smtClean="0"/>
              <a:t>   </a:t>
            </a:r>
          </a:p>
          <a:p>
            <a:pPr>
              <a:buNone/>
            </a:pPr>
            <a:endParaRPr lang="pl-PL" b="1" dirty="0" smtClean="0"/>
          </a:p>
          <a:p>
            <a:pPr>
              <a:buNone/>
            </a:pPr>
            <a:r>
              <a:rPr lang="pl-PL" b="1" dirty="0" smtClean="0">
                <a:solidFill>
                  <a:srgbClr val="0070C0"/>
                </a:solidFill>
              </a:rPr>
              <a:t>    </a:t>
            </a:r>
            <a:r>
              <a:rPr lang="pl-PL" sz="3600" b="1" dirty="0" smtClean="0">
                <a:solidFill>
                  <a:srgbClr val="0070C0"/>
                </a:solidFill>
              </a:rPr>
              <a:t>Ubezpieczenie </a:t>
            </a:r>
            <a:r>
              <a:rPr lang="pl-PL" sz="3600" dirty="0" smtClean="0"/>
              <a:t>– umowa, która gwarantuje wypłatę przez ubezpieczyciela odszkodowania w razie wystąpienia zdarzenia, na wypadek którego ta umowa była zawarta.</a:t>
            </a:r>
            <a:endParaRPr lang="pl-PL" sz="36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476672"/>
            <a:ext cx="8496944" cy="564949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b="1" dirty="0" smtClean="0">
                <a:solidFill>
                  <a:srgbClr val="0070C0"/>
                </a:solidFill>
              </a:rPr>
              <a:t>Ubezpieczyciel</a:t>
            </a:r>
            <a:r>
              <a:rPr lang="pl-PL" dirty="0" smtClean="0"/>
              <a:t> to towarzystwo ubezpieczeniowe, strona w umowie ubezpieczenia, która zobowiązuje się wypłacić świadczenie jeżeli zdarzy się określona szkoda.</a:t>
            </a:r>
            <a:br>
              <a:rPr lang="pl-PL" dirty="0" smtClean="0"/>
            </a:br>
            <a:endParaRPr lang="pl-PL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pl-PL" b="1" dirty="0" smtClean="0">
                <a:solidFill>
                  <a:srgbClr val="0070C0"/>
                </a:solidFill>
              </a:rPr>
              <a:t>Ubezpieczający</a:t>
            </a:r>
            <a:r>
              <a:rPr lang="pl-PL" dirty="0" smtClean="0">
                <a:solidFill>
                  <a:srgbClr val="0070C0"/>
                </a:solidFill>
              </a:rPr>
              <a:t> </a:t>
            </a:r>
            <a:r>
              <a:rPr lang="pl-PL" dirty="0" smtClean="0"/>
              <a:t>to osoba fizyczna, prawna lub jednostka organizacyjna nie posiadająca osobowości prawnej zawierająca umowę ubezpieczenia i opłacająca składkę ubezpieczeniową.</a:t>
            </a:r>
            <a:br>
              <a:rPr lang="pl-PL" dirty="0" smtClean="0"/>
            </a:br>
            <a:endParaRPr lang="pl-PL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pl-PL" b="1" dirty="0" smtClean="0">
                <a:solidFill>
                  <a:srgbClr val="0070C0"/>
                </a:solidFill>
              </a:rPr>
              <a:t>Ubezpieczony </a:t>
            </a:r>
            <a:r>
              <a:rPr lang="pl-PL" dirty="0" smtClean="0">
                <a:solidFill>
                  <a:srgbClr val="0070C0"/>
                </a:solidFill>
              </a:rPr>
              <a:t>- </a:t>
            </a:r>
            <a:r>
              <a:rPr lang="pl-PL" dirty="0" smtClean="0"/>
              <a:t>osoba, której mieniu, życiu lub zdrowiu zagraża określone zdarzenie losowe.</a:t>
            </a: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latin typeface="Georgia" pitchFamily="18" charset="0"/>
              </a:rPr>
              <a:t>Rodzaje ubezpieczeń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encrypted-tbn3.gstatic.com/images?q=tbn:ANd9GcSlU_LAxhNegwjprIx-DFalpAAmJmi-UH7NAasASLBVBd-cnFyuwg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5076056" y="3356992"/>
            <a:ext cx="3312368" cy="2085976"/>
          </a:xfrm>
          <a:prstGeom prst="rect">
            <a:avLst/>
          </a:prstGeom>
          <a:noFill/>
        </p:spPr>
      </p:pic>
      <p:pic>
        <p:nvPicPr>
          <p:cNvPr id="19458" name="Picture 2" descr="https://encrypted-tbn2.gstatic.com/images?q=tbn:ANd9GcRamCx7zo3TRxpScBJqiJBdr4IblU3dLusUXRQhhtaHcLLRntdUr9hy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56992"/>
            <a:ext cx="3168352" cy="2088232"/>
          </a:xfrm>
          <a:prstGeom prst="rect">
            <a:avLst/>
          </a:prstGeom>
          <a:noFill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200" b="1" dirty="0" smtClean="0">
                <a:latin typeface="+mn-lt"/>
              </a:rPr>
              <a:t>Ubezpieczenia ze względu na stopień swobody w zakresie nawiązania stosunku ubezpieczeń dzielimy na:</a:t>
            </a:r>
            <a:endParaRPr lang="pl-PL" sz="3200" b="1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   </a:t>
            </a:r>
            <a:r>
              <a:rPr lang="pl-PL" b="1" dirty="0" smtClean="0"/>
              <a:t>obowiązkowe</a:t>
            </a:r>
            <a:r>
              <a:rPr lang="pl-PL" dirty="0" smtClean="0"/>
              <a:t>                            </a:t>
            </a:r>
            <a:r>
              <a:rPr lang="pl-PL" b="1" dirty="0" smtClean="0"/>
              <a:t>dobrowolne</a:t>
            </a:r>
          </a:p>
          <a:p>
            <a:pPr>
              <a:buNone/>
            </a:pPr>
            <a:r>
              <a:rPr lang="pl-PL" dirty="0" smtClean="0"/>
              <a:t>    </a:t>
            </a:r>
          </a:p>
          <a:p>
            <a:pPr algn="ctr">
              <a:buNone/>
            </a:pPr>
            <a:endParaRPr lang="pl-PL" dirty="0" smtClean="0"/>
          </a:p>
          <a:p>
            <a:pPr>
              <a:buNone/>
            </a:pPr>
            <a:endParaRPr lang="pl-PL" dirty="0"/>
          </a:p>
        </p:txBody>
      </p:sp>
      <p:cxnSp>
        <p:nvCxnSpPr>
          <p:cNvPr id="5" name="Łącznik prosty ze strzałką 4"/>
          <p:cNvCxnSpPr/>
          <p:nvPr/>
        </p:nvCxnSpPr>
        <p:spPr>
          <a:xfrm flipH="1">
            <a:off x="2267744" y="1628800"/>
            <a:ext cx="224259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Łącznik prosty ze strzałką 6"/>
          <p:cNvCxnSpPr/>
          <p:nvPr/>
        </p:nvCxnSpPr>
        <p:spPr>
          <a:xfrm>
            <a:off x="4572000" y="1628800"/>
            <a:ext cx="163549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5721499"/>
          </a:xfrm>
        </p:spPr>
        <p:txBody>
          <a:bodyPr/>
          <a:lstStyle/>
          <a:p>
            <a:pPr>
              <a:buNone/>
            </a:pPr>
            <a:endParaRPr lang="pl-PL" b="1" dirty="0" smtClean="0"/>
          </a:p>
          <a:p>
            <a:pPr>
              <a:buNone/>
            </a:pPr>
            <a:r>
              <a:rPr lang="pl-PL" b="1" dirty="0" smtClean="0"/>
              <a:t>Ubezpieczenia</a:t>
            </a:r>
            <a:r>
              <a:rPr lang="pl-PL" dirty="0" smtClean="0"/>
              <a:t> </a:t>
            </a:r>
            <a:r>
              <a:rPr lang="pl-PL" b="1" dirty="0" smtClean="0"/>
              <a:t>obowiązkowe </a:t>
            </a:r>
            <a:r>
              <a:rPr lang="pl-PL" dirty="0" smtClean="0"/>
              <a:t>– obowiązek ubezpieczenia wynika z przepisów prawa                   i decyzję o przystąpieniu do ubezpieczenia                     nie podejmuje sam ubezpieczający, np.                            OC posiadaczy pojazdów mechanicznych, ubezpieczenia społeczne, zdrowotne, ubezpieczenie budynków wchodzących                         w skład gospodarstwa rolnego.</a:t>
            </a: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endParaRPr lang="pl-PL" b="1" dirty="0" smtClean="0"/>
          </a:p>
          <a:p>
            <a:pPr>
              <a:buNone/>
            </a:pPr>
            <a:endParaRPr lang="pl-PL" b="1" dirty="0" smtClean="0"/>
          </a:p>
          <a:p>
            <a:pPr>
              <a:buNone/>
            </a:pPr>
            <a:r>
              <a:rPr lang="pl-PL" b="1" dirty="0" smtClean="0"/>
              <a:t>Ubezpieczenia dobrowolne </a:t>
            </a:r>
            <a:r>
              <a:rPr lang="pl-PL" dirty="0" smtClean="0"/>
              <a:t>– ubezpieczający sam podejmuje decyzję o przystąpieniu do ubezpieczenia, np. autocasco, ubezpieczenie od ognia, zalania, innych zdarzeń losowych,        od następstw nieszczęśliwych wypadków .</a:t>
            </a: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/>
              <a:t>Ubezpieczenie zdrowotne </a:t>
            </a:r>
            <a:r>
              <a:rPr lang="pl-PL" dirty="0" smtClean="0"/>
              <a:t>opłacane jest                    z obowiązkowych składek osób pracujących                         i odprowadzane do ZUS-u. </a:t>
            </a:r>
            <a:br>
              <a:rPr lang="pl-PL" dirty="0" smtClean="0"/>
            </a:br>
            <a:r>
              <a:rPr lang="pl-PL" dirty="0" smtClean="0"/>
              <a:t>Świadczeniami z zakresu ubezpieczenia zdrowotnego objęci są pracownicy i ich rodziny, bezrobotni, emeryci i renciści.</a:t>
            </a:r>
            <a:br>
              <a:rPr lang="pl-PL" dirty="0" smtClean="0"/>
            </a:br>
            <a:endParaRPr lang="pl-PL" dirty="0" smtClean="0"/>
          </a:p>
          <a:p>
            <a:pPr>
              <a:buNone/>
            </a:pPr>
            <a:r>
              <a:rPr lang="pl-PL" dirty="0" smtClean="0"/>
              <a:t>Celem tego ubezpieczenia jest częściowe pokrycie  kosztów leczenia: wizyt                                   u lekarza, pobytu w szpitalu, zakupu leków.</a:t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543</Words>
  <Application>Microsoft Office PowerPoint</Application>
  <PresentationFormat>Pokaz na ekranie (4:3)</PresentationFormat>
  <Paragraphs>77</Paragraphs>
  <Slides>18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19" baseType="lpstr">
      <vt:lpstr>Motyw pakietu Office</vt:lpstr>
      <vt:lpstr>Slajd 1</vt:lpstr>
      <vt:lpstr>RYNEK UBEZPIECZEŃ</vt:lpstr>
      <vt:lpstr>Slajd 3</vt:lpstr>
      <vt:lpstr>Slajd 4</vt:lpstr>
      <vt:lpstr>Rodzaje ubezpieczeń</vt:lpstr>
      <vt:lpstr>Ubezpieczenia ze względu na stopień swobody w zakresie nawiązania stosunku ubezpieczeń dzielimy na:</vt:lpstr>
      <vt:lpstr>Slajd 7</vt:lpstr>
      <vt:lpstr>Slajd 8</vt:lpstr>
      <vt:lpstr>Slajd 9</vt:lpstr>
      <vt:lpstr>Slajd 10</vt:lpstr>
      <vt:lpstr>Ubezpieczenia społeczne:</vt:lpstr>
      <vt:lpstr>Ubezpieczenia społeczne – cd.</vt:lpstr>
      <vt:lpstr>Slajd 13</vt:lpstr>
      <vt:lpstr>Świadczenia z ubezpieczeń społecznych:</vt:lpstr>
      <vt:lpstr>Świadczenia z ubezpieczeń społecznych – cd.</vt:lpstr>
      <vt:lpstr>Obowiązki ubezpieczonego:</vt:lpstr>
      <vt:lpstr>Obowiązki ubezpieczyciela:</vt:lpstr>
      <vt:lpstr>Slajd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</dc:creator>
  <cp:lastModifiedBy>user</cp:lastModifiedBy>
  <cp:revision>104</cp:revision>
  <dcterms:created xsi:type="dcterms:W3CDTF">2012-11-14T09:10:16Z</dcterms:created>
  <dcterms:modified xsi:type="dcterms:W3CDTF">2013-05-14T18:18:26Z</dcterms:modified>
</cp:coreProperties>
</file>