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74" r:id="rId4"/>
    <p:sldId id="287" r:id="rId5"/>
    <p:sldId id="273" r:id="rId6"/>
    <p:sldId id="288" r:id="rId7"/>
    <p:sldId id="272" r:id="rId8"/>
    <p:sldId id="271" r:id="rId9"/>
    <p:sldId id="275" r:id="rId10"/>
    <p:sldId id="270" r:id="rId11"/>
    <p:sldId id="269" r:id="rId12"/>
    <p:sldId id="268" r:id="rId13"/>
    <p:sldId id="267" r:id="rId14"/>
    <p:sldId id="266" r:id="rId15"/>
    <p:sldId id="265" r:id="rId16"/>
    <p:sldId id="264" r:id="rId17"/>
    <p:sldId id="262" r:id="rId18"/>
    <p:sldId id="260" r:id="rId19"/>
    <p:sldId id="276" r:id="rId20"/>
    <p:sldId id="277" r:id="rId21"/>
    <p:sldId id="279" r:id="rId22"/>
    <p:sldId id="280" r:id="rId23"/>
    <p:sldId id="281" r:id="rId24"/>
    <p:sldId id="284" r:id="rId25"/>
    <p:sldId id="285" r:id="rId26"/>
    <p:sldId id="286" r:id="rId27"/>
    <p:sldId id="289" r:id="rId28"/>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11" autoAdjust="0"/>
    <p:restoredTop sz="94709" autoAdjust="0"/>
  </p:normalViewPr>
  <p:slideViewPr>
    <p:cSldViewPr>
      <p:cViewPr>
        <p:scale>
          <a:sx n="49" d="100"/>
          <a:sy n="49" d="100"/>
        </p:scale>
        <p:origin x="-103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AEE4E7F-2092-416E-BBE4-43EA3A0E47C7}" type="datetimeFigureOut">
              <a:rPr lang="pl-PL" smtClean="0"/>
              <a:pPr/>
              <a:t>2013-03-17</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0000"/>
            <a:lum/>
          </a:blip>
          <a:srcRect/>
          <a:stretch>
            <a:fillRect l="-11000" r="-11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EE4E7F-2092-416E-BBE4-43EA3A0E47C7}" type="datetimeFigureOut">
              <a:rPr lang="pl-PL" smtClean="0"/>
              <a:pPr/>
              <a:t>2013-03-17</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73DD96-A27B-4D64-9131-5DDC891ED84C}"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Ba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upa 13"/>
          <p:cNvGrpSpPr/>
          <p:nvPr/>
        </p:nvGrpSpPr>
        <p:grpSpPr>
          <a:xfrm>
            <a:off x="179512" y="2060848"/>
            <a:ext cx="8784976" cy="1800200"/>
            <a:chOff x="179512" y="188640"/>
            <a:chExt cx="8784976" cy="1800200"/>
          </a:xfrm>
        </p:grpSpPr>
        <p:sp>
          <p:nvSpPr>
            <p:cNvPr id="11" name="Prostokąt zaokrąglony 10"/>
            <p:cNvSpPr/>
            <p:nvPr/>
          </p:nvSpPr>
          <p:spPr>
            <a:xfrm>
              <a:off x="179512" y="188640"/>
              <a:ext cx="8784976" cy="1800200"/>
            </a:xfrm>
            <a:prstGeom prst="roundRect">
              <a:avLst/>
            </a:prstGeom>
            <a:solidFill>
              <a:schemeClr val="bg1"/>
            </a:solidFill>
            <a:ln w="127000" cap="rnd"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pole tekstowe 7"/>
            <p:cNvSpPr txBox="1"/>
            <p:nvPr/>
          </p:nvSpPr>
          <p:spPr>
            <a:xfrm>
              <a:off x="2235764" y="551582"/>
              <a:ext cx="6367512" cy="1077218"/>
            </a:xfrm>
            <a:prstGeom prst="rect">
              <a:avLst/>
            </a:prstGeom>
            <a:noFill/>
          </p:spPr>
          <p:txBody>
            <a:bodyPr wrap="none" rtlCol="0">
              <a:spAutoFit/>
            </a:bodyPr>
            <a:lstStyle/>
            <a:p>
              <a:r>
                <a:rPr lang="pl-PL" sz="3200" b="1" dirty="0" smtClean="0">
                  <a:solidFill>
                    <a:srgbClr val="002060"/>
                  </a:solidFill>
                  <a:latin typeface="Cambria" pitchFamily="18" charset="0"/>
                </a:rPr>
                <a:t>BYĆ PRZEDSIĘBIORCZYM</a:t>
              </a:r>
            </a:p>
            <a:p>
              <a:r>
                <a:rPr lang="pl-PL" sz="3200" b="1" dirty="0">
                  <a:solidFill>
                    <a:srgbClr val="002060"/>
                  </a:solidFill>
                  <a:latin typeface="Cambria" pitchFamily="18" charset="0"/>
                </a:rPr>
                <a:t>	</a:t>
              </a:r>
              <a:r>
                <a:rPr lang="pl-PL" sz="3200" b="1" dirty="0" smtClean="0">
                  <a:solidFill>
                    <a:srgbClr val="002060"/>
                  </a:solidFill>
                  <a:latin typeface="Cambria" pitchFamily="18" charset="0"/>
                </a:rPr>
                <a:t>	- nauka przez praktykę</a:t>
              </a:r>
            </a:p>
          </p:txBody>
        </p:sp>
      </p:grpSp>
      <p:grpSp>
        <p:nvGrpSpPr>
          <p:cNvPr id="13" name="Grupa 12"/>
          <p:cNvGrpSpPr/>
          <p:nvPr/>
        </p:nvGrpSpPr>
        <p:grpSpPr>
          <a:xfrm>
            <a:off x="179512" y="5589240"/>
            <a:ext cx="8784976" cy="1080120"/>
            <a:chOff x="179512" y="3429000"/>
            <a:chExt cx="8784976" cy="1080120"/>
          </a:xfrm>
        </p:grpSpPr>
        <p:sp>
          <p:nvSpPr>
            <p:cNvPr id="12" name="Prostokąt zaokrąglony 11"/>
            <p:cNvSpPr/>
            <p:nvPr/>
          </p:nvSpPr>
          <p:spPr>
            <a:xfrm>
              <a:off x="179512" y="3429000"/>
              <a:ext cx="8784976" cy="108012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Obraz 3" descr="POKL bez tla.gif"/>
            <p:cNvPicPr>
              <a:picLocks noChangeAspect="1"/>
            </p:cNvPicPr>
            <p:nvPr/>
          </p:nvPicPr>
          <p:blipFill>
            <a:blip r:embed="rId2" cstate="print"/>
            <a:stretch>
              <a:fillRect/>
            </a:stretch>
          </p:blipFill>
          <p:spPr>
            <a:xfrm>
              <a:off x="361059" y="3609104"/>
              <a:ext cx="2338733" cy="756000"/>
            </a:xfrm>
            <a:prstGeom prst="rect">
              <a:avLst/>
            </a:prstGeom>
          </p:spPr>
        </p:pic>
        <p:pic>
          <p:nvPicPr>
            <p:cNvPr id="5" name="Obraz 4" descr="logo UE bez tla.gif"/>
            <p:cNvPicPr>
              <a:picLocks noChangeAspect="1"/>
            </p:cNvPicPr>
            <p:nvPr/>
          </p:nvPicPr>
          <p:blipFill>
            <a:blip r:embed="rId3" cstate="print"/>
            <a:stretch>
              <a:fillRect/>
            </a:stretch>
          </p:blipFill>
          <p:spPr>
            <a:xfrm>
              <a:off x="6876256" y="3694252"/>
              <a:ext cx="1891762" cy="504000"/>
            </a:xfrm>
            <a:prstGeom prst="rect">
              <a:avLst/>
            </a:prstGeom>
          </p:spPr>
        </p:pic>
        <p:sp>
          <p:nvSpPr>
            <p:cNvPr id="9" name="pole tekstowe 8"/>
            <p:cNvSpPr txBox="1"/>
            <p:nvPr/>
          </p:nvSpPr>
          <p:spPr>
            <a:xfrm>
              <a:off x="2635092" y="3720700"/>
              <a:ext cx="3873817" cy="523220"/>
            </a:xfrm>
            <a:prstGeom prst="rect">
              <a:avLst/>
            </a:prstGeom>
            <a:noFill/>
          </p:spPr>
          <p:txBody>
            <a:bodyPr wrap="none" rtlCol="0">
              <a:spAutoFit/>
            </a:bodyPr>
            <a:lstStyle/>
            <a:p>
              <a:pPr algn="ctr"/>
              <a:r>
                <a:rPr lang="pl-PL" sz="1400" dirty="0" smtClean="0">
                  <a:solidFill>
                    <a:srgbClr val="002060"/>
                  </a:solidFill>
                </a:rPr>
                <a:t>Projekt współfinansowany przez Unię Europejską </a:t>
              </a:r>
            </a:p>
            <a:p>
              <a:pPr algn="ctr"/>
              <a:r>
                <a:rPr lang="pl-PL" sz="1400" dirty="0" smtClean="0">
                  <a:solidFill>
                    <a:srgbClr val="002060"/>
                  </a:solidFill>
                </a:rPr>
                <a:t>w ramach Europejskiego Funduszu Społecznego</a:t>
              </a:r>
              <a:endParaRPr lang="pl-PL" dirty="0" smtClean="0">
                <a:solidFill>
                  <a:srgbClr val="002060"/>
                </a:solidFill>
              </a:endParaRPr>
            </a:p>
          </p:txBody>
        </p:sp>
      </p:grpSp>
      <p:pic>
        <p:nvPicPr>
          <p:cNvPr id="15" name="Obraz 14" descr="logo_ być_przedsiebiorczym-01.bmp"/>
          <p:cNvPicPr>
            <a:picLocks noChangeAspect="1"/>
          </p:cNvPicPr>
          <p:nvPr/>
        </p:nvPicPr>
        <p:blipFill>
          <a:blip r:embed="rId4" cstate="print"/>
          <a:srcRect l="7667" t="15713" r="7993" b="5720"/>
          <a:stretch>
            <a:fillRect/>
          </a:stretch>
        </p:blipFill>
        <p:spPr>
          <a:xfrm>
            <a:off x="467544" y="2420888"/>
            <a:ext cx="1584176" cy="1080120"/>
          </a:xfrm>
          <a:prstGeom prst="rect">
            <a:avLst/>
          </a:prstGeom>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fontScale="90000"/>
          </a:bodyPr>
          <a:lstStyle/>
          <a:p>
            <a:pPr algn="l"/>
            <a:r>
              <a:rPr lang="pl-PL" sz="4000" dirty="0" smtClean="0">
                <a:latin typeface="Cambria" pitchFamily="18" charset="0"/>
              </a:rPr>
              <a:t/>
            </a:r>
            <a:br>
              <a:rPr lang="pl-PL" sz="4000" dirty="0" smtClean="0">
                <a:latin typeface="Cambria" pitchFamily="18" charset="0"/>
              </a:rPr>
            </a:br>
            <a:r>
              <a:rPr lang="pl-PL" sz="4000" dirty="0" smtClean="0">
                <a:latin typeface="Cambria" pitchFamily="18" charset="0"/>
              </a:rPr>
              <a:t/>
            </a:r>
            <a:br>
              <a:rPr lang="pl-PL" sz="4000" dirty="0" smtClean="0">
                <a:latin typeface="Cambria" pitchFamily="18" charset="0"/>
              </a:rPr>
            </a:br>
            <a:r>
              <a:rPr lang="pl-PL" sz="4000" b="1" dirty="0" smtClean="0">
                <a:solidFill>
                  <a:srgbClr val="0070C0"/>
                </a:solidFill>
                <a:latin typeface="Cambria" pitchFamily="18" charset="0"/>
              </a:rPr>
              <a:t>Globalizacja gospodarki może z jednej strony dawać duże szanse z większą otwartością gospodarek, wyrównaniem różnic rozwojowych, poczuciem wspólnoty interesów, </a:t>
            </a:r>
            <a:br>
              <a:rPr lang="pl-PL" sz="4000" b="1" dirty="0" smtClean="0">
                <a:solidFill>
                  <a:srgbClr val="0070C0"/>
                </a:solidFill>
                <a:latin typeface="Cambria" pitchFamily="18" charset="0"/>
              </a:rPr>
            </a:br>
            <a:r>
              <a:rPr lang="pl-PL" sz="4000" b="1" dirty="0" smtClean="0">
                <a:solidFill>
                  <a:srgbClr val="0070C0"/>
                </a:solidFill>
                <a:latin typeface="Cambria" pitchFamily="18" charset="0"/>
              </a:rPr>
              <a:t>z drugiej zaś czyni narodowe gospodarki wrażliwymi na każde załamanie na rynkach światowych, jak krach finansowy, recesja, kryzysy strukturalne, wzrost bezrobocia itp.</a:t>
            </a:r>
            <a:br>
              <a:rPr lang="pl-PL" sz="4000" b="1" dirty="0" smtClean="0">
                <a:solidFill>
                  <a:srgbClr val="0070C0"/>
                </a:solidFill>
                <a:latin typeface="Cambria" pitchFamily="18" charset="0"/>
              </a:rPr>
            </a:br>
            <a:r>
              <a:rPr lang="pl-PL" dirty="0" smtClean="0"/>
              <a:t/>
            </a:r>
            <a:br>
              <a:rPr lang="pl-PL" dirty="0" smtClean="0"/>
            </a:br>
            <a:endParaRPr lang="pl-PL" b="1" dirty="0">
              <a:solidFill>
                <a:srgbClr val="0070C0"/>
              </a:solidFill>
              <a:latin typeface="Georg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smtClean="0">
                <a:solidFill>
                  <a:srgbClr val="0070C0"/>
                </a:solidFill>
                <a:latin typeface="Cambria" pitchFamily="18" charset="0"/>
              </a:rPr>
              <a:t>Od zarania dziejów, świat staje się coraz mniejszy, "kurczy" się na naszych oczach.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Kiedyś wszystkim tym co znał człowiek, było jego własne plemię, potem kraj, kontynent.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Dziś mamy jedną, wielką, wspólną światową wioskę - Ziemię.</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smtClean="0">
                <a:solidFill>
                  <a:srgbClr val="0070C0"/>
                </a:solidFill>
                <a:latin typeface="Cambria" pitchFamily="18" charset="0"/>
              </a:rPr>
              <a:t>Od najdawniejszych czasów działalność gospodarcza, mniej lub bardziej swobodnie, przekraczała granice polityczne, kulturowe, etniczne. Powstawały sieci powiązań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i interesów ekonomicznych</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smtClean="0">
                <a:solidFill>
                  <a:srgbClr val="0070C0"/>
                </a:solidFill>
                <a:latin typeface="Cambria" pitchFamily="18" charset="0"/>
              </a:rPr>
              <a:t>Handel światowy staje się w coraz większym stopniu handlem regionalnym wewnątrz wielkich regionów świata: </a:t>
            </a:r>
            <a:r>
              <a:rPr lang="pl-PL" sz="3600" b="1" dirty="0" err="1" smtClean="0">
                <a:solidFill>
                  <a:srgbClr val="0070C0"/>
                </a:solidFill>
                <a:latin typeface="Cambria" pitchFamily="18" charset="0"/>
              </a:rPr>
              <a:t>NAFT-y</a:t>
            </a:r>
            <a:r>
              <a:rPr lang="pl-PL" sz="3600" b="1" dirty="0" smtClean="0">
                <a:solidFill>
                  <a:srgbClr val="0070C0"/>
                </a:solidFill>
                <a:latin typeface="Cambria" pitchFamily="18" charset="0"/>
              </a:rPr>
              <a:t>, Unii Europejskiej i regionu Azji i Pacyfiku. W odniesieniu do handlu międzynarodowego określenie „regionalizacja” wydaje się bardziej właściwe niż „globalizacja”.</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Autofit/>
          </a:bodyPr>
          <a:lstStyle/>
          <a:p>
            <a:pPr algn="l"/>
            <a:r>
              <a:rPr lang="pl-PL" sz="3600" b="1" dirty="0" smtClean="0">
                <a:solidFill>
                  <a:srgbClr val="0070C0"/>
                </a:solidFill>
                <a:latin typeface="Cambria" pitchFamily="18" charset="0"/>
              </a:rPr>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Handel międzynarodowy to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w ogromnej mierze handel wewnątrz międzynarodowych firm: pomiędzy filiami i oddziałami położonymi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w różnych krajach.  1/3 handlu światowego to handel wewnątrz korporacji międzynarodowych.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Globalizacja jest więc w znacznej mierze samonapędzającym się procesem.</a:t>
            </a:r>
            <a:br>
              <a:rPr lang="pl-PL" sz="3600" b="1" dirty="0" smtClean="0">
                <a:solidFill>
                  <a:srgbClr val="0070C0"/>
                </a:solidFill>
                <a:latin typeface="Cambria" pitchFamily="18" charset="0"/>
              </a:rPr>
            </a:b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fontScale="90000"/>
          </a:bodyPr>
          <a:lstStyle/>
          <a:p>
            <a:pPr algn="l"/>
            <a:r>
              <a:rPr lang="pl-PL" sz="4000" dirty="0" smtClean="0"/>
              <a:t/>
            </a:r>
            <a:br>
              <a:rPr lang="pl-PL" sz="4000" dirty="0" smtClean="0"/>
            </a:br>
            <a:r>
              <a:rPr lang="pl-PL" sz="4000" dirty="0" smtClean="0"/>
              <a:t/>
            </a:r>
            <a:br>
              <a:rPr lang="pl-PL" sz="4000" dirty="0" smtClean="0"/>
            </a:br>
            <a:r>
              <a:rPr lang="pl-PL" sz="4000" b="1" dirty="0" smtClean="0">
                <a:solidFill>
                  <a:srgbClr val="0070C0"/>
                </a:solidFill>
                <a:latin typeface="Cambria" pitchFamily="18" charset="0"/>
              </a:rPr>
              <a:t>Często zwraca się uwagę na nawrót protekcjonizmu praktykowanego w różnych formach zarówno przez rządy narodowe, jak i przez wielkie ugrupowania gospodarcze, także jak np. Unia Europejska. </a:t>
            </a:r>
            <a:br>
              <a:rPr lang="pl-PL" sz="4000" b="1" dirty="0" smtClean="0">
                <a:solidFill>
                  <a:srgbClr val="0070C0"/>
                </a:solidFill>
                <a:latin typeface="Cambria" pitchFamily="18" charset="0"/>
              </a:rPr>
            </a:br>
            <a:r>
              <a:rPr lang="pl-PL" sz="4000" b="1" dirty="0" smtClean="0">
                <a:solidFill>
                  <a:srgbClr val="0070C0"/>
                </a:solidFill>
                <a:latin typeface="Cambria" pitchFamily="18" charset="0"/>
              </a:rPr>
              <a:t>Praktyki te zmierzają do ochrony własnych rynków i miejsc pracy (m.in. przez ograniczanie mobilności siły roboczej).</a:t>
            </a:r>
            <a:br>
              <a:rPr lang="pl-PL" sz="4000" b="1" dirty="0" smtClean="0">
                <a:solidFill>
                  <a:srgbClr val="0070C0"/>
                </a:solidFill>
                <a:latin typeface="Cambria" pitchFamily="18" charset="0"/>
              </a:rPr>
            </a:br>
            <a:r>
              <a:rPr lang="pl-PL" sz="4000" b="1" dirty="0" smtClean="0">
                <a:solidFill>
                  <a:srgbClr val="0070C0"/>
                </a:solidFill>
                <a:latin typeface="Cambria" pitchFamily="18" charset="0"/>
              </a:rPr>
              <a:t/>
            </a:r>
            <a:br>
              <a:rPr lang="pl-PL" sz="4000" b="1" dirty="0" smtClean="0">
                <a:solidFill>
                  <a:srgbClr val="0070C0"/>
                </a:solidFill>
                <a:latin typeface="Cambria" pitchFamily="18" charset="0"/>
              </a:rPr>
            </a:br>
            <a:endParaRPr lang="pl-PL" sz="40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smtClean="0">
                <a:solidFill>
                  <a:srgbClr val="0070C0"/>
                </a:solidFill>
                <a:latin typeface="Cambria" pitchFamily="18" charset="0"/>
              </a:rPr>
              <a:t>Inwestycje zagraniczne przepływają niemal wyłącznie pomiędzy najwyżej rozwiniętymi regionami świata. Podobnie jest z inwestycjami europejskimi i azjatyckimi.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Trudno więc mówić o pełnej globalizacji rynków finansowych</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smtClean="0">
                <a:solidFill>
                  <a:srgbClr val="0070C0"/>
                </a:solidFill>
                <a:latin typeface="Cambria" pitchFamily="18" charset="0"/>
              </a:rPr>
              <a:t>Potężnym czynnikiem sprzyjającym globalizacji jest ujednolicenie wzorców konsumpcji, stylów życia</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i technologii w skali globu.</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Jest dziś bardzo widoczne, że  rzesze ludzi prowadzą coraz bardziej zbliżony styl życia, </a:t>
            </a:r>
            <a:r>
              <a:rPr lang="pl-PL" sz="3600" b="1" dirty="0">
                <a:solidFill>
                  <a:srgbClr val="0070C0"/>
                </a:solidFill>
                <a:latin typeface="Cambria" pitchFamily="18" charset="0"/>
              </a:rPr>
              <a:t>mają podobne aspiracje konsumpcyjne i zawodowe, </a:t>
            </a: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smtClean="0">
                <a:solidFill>
                  <a:srgbClr val="0070C0"/>
                </a:solidFill>
                <a:latin typeface="Cambria" pitchFamily="18" charset="0"/>
              </a:rPr>
              <a:t>podobnie się odżywiają, ubierają, spędzają wolny czas, oglądają te same spektakle telewizyjne, czytają te same lub podobne artykuły w prasie, tego samego uczą się w szkołach, na uniwersytetach i kursach doskonalenia zawodowego.</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fontScale="90000"/>
          </a:bodyPr>
          <a:lstStyle/>
          <a:p>
            <a:pPr algn="l"/>
            <a:r>
              <a:rPr lang="pl-PL" sz="4000" b="1" dirty="0" smtClean="0">
                <a:solidFill>
                  <a:srgbClr val="0070C0"/>
                </a:solidFill>
                <a:latin typeface="Cambria" pitchFamily="18" charset="0"/>
              </a:rPr>
              <a:t>Zjawisko to , choć w oczywisty sposób nieuniknione i stale postępujące, nie jest bynajmniej powszechnie akceptowane. Sprzeciwy wobec ujednolicenia i globalizacji są formułowane z reguły z pozycji grup społecznych, ekonomicznie upośledzonych i zagrożonych marginalizacją</a:t>
            </a:r>
            <a:r>
              <a:rPr lang="pl-PL" b="1" dirty="0" smtClean="0">
                <a:solidFill>
                  <a:srgbClr val="0070C0"/>
                </a:solidFill>
                <a:latin typeface="Cambria" pitchFamily="18" charset="0"/>
              </a:rPr>
              <a:t>.</a:t>
            </a:r>
            <a:endParaRPr lang="pl-PL"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r>
              <a:rPr lang="pl-PL" sz="4000" b="1" dirty="0" smtClean="0">
                <a:solidFill>
                  <a:srgbClr val="0070C0"/>
                </a:solidFill>
                <a:latin typeface="Cambria" pitchFamily="18" charset="0"/>
              </a:rPr>
              <a:t>ZNACZENIE HANDLU MIĘDZYNARODOWEGO. GLOBALIZACJA.</a:t>
            </a:r>
            <a:br>
              <a:rPr lang="pl-PL" sz="4000" b="1" dirty="0" smtClean="0">
                <a:solidFill>
                  <a:srgbClr val="0070C0"/>
                </a:solidFill>
                <a:latin typeface="Cambria" pitchFamily="18" charset="0"/>
              </a:rPr>
            </a:br>
            <a:endParaRPr lang="pl-PL" sz="4000" b="1" dirty="0">
              <a:solidFill>
                <a:srgbClr val="0070C0"/>
              </a:solidFill>
              <a:latin typeface="Cambria" pitchFamily="18" charset="0"/>
            </a:endParaRP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Autofit/>
          </a:bodyPr>
          <a:lstStyle/>
          <a:p>
            <a:pPr algn="l"/>
            <a:r>
              <a:rPr lang="pl-PL" sz="3600" b="1" dirty="0" smtClean="0">
                <a:solidFill>
                  <a:srgbClr val="0070C0"/>
                </a:solidFill>
                <a:latin typeface="Cambria" pitchFamily="18" charset="0"/>
              </a:rPr>
              <a:t>Globalizacja i postęp techniczny są podłożem dla rosnących i powszechnych oczekiwań, że szersza światowa współpraca gospodarcza przyczyni się do rozwiązywania wielu problemów międzynarodowych, które nie mogą już być rozwiązywane przez poszczególne państwa z osobna. </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Autofit/>
          </a:bodyPr>
          <a:lstStyle/>
          <a:p>
            <a:pPr algn="l"/>
            <a:r>
              <a:rPr lang="pl-PL" sz="3600" b="1" dirty="0" smtClean="0">
                <a:solidFill>
                  <a:srgbClr val="0070C0"/>
                </a:solidFill>
                <a:latin typeface="Cambria" pitchFamily="18" charset="0"/>
              </a:rPr>
              <a:t>Czynnikami wpływającymi na proces globalizacji są między innymi:</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 polityczny nacisk na wzrost poziomu życia, szczególnie przez rosnące aspiracje :globalnej klasy średniej” liczącej już obecnie ponad 2 mld ludzi;</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 intensyfikacja przepływu informacji oraz dalsze upowszechnienie demokracji;</a:t>
            </a:r>
            <a:br>
              <a:rPr lang="pl-PL" sz="3600" b="1" dirty="0" smtClean="0">
                <a:solidFill>
                  <a:srgbClr val="0070C0"/>
                </a:solidFill>
                <a:latin typeface="Cambria" pitchFamily="18" charset="0"/>
              </a:rPr>
            </a:br>
            <a:endParaRPr lang="pl-PL" sz="3600" b="1" dirty="0">
              <a:solidFill>
                <a:srgbClr val="0070C0"/>
              </a:solidFill>
              <a:latin typeface="Georg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fontScale="90000"/>
          </a:bodyPr>
          <a:lstStyle/>
          <a:p>
            <a:pPr algn="l"/>
            <a:r>
              <a:rPr lang="pl-PL" sz="4000" dirty="0" smtClean="0">
                <a:latin typeface="Cambria" pitchFamily="18" charset="0"/>
              </a:rPr>
              <a:t/>
            </a:r>
            <a:br>
              <a:rPr lang="pl-PL" sz="4000" dirty="0" smtClean="0">
                <a:latin typeface="Cambria" pitchFamily="18" charset="0"/>
              </a:rPr>
            </a:br>
            <a:r>
              <a:rPr lang="pl-PL" sz="4000" dirty="0" smtClean="0">
                <a:latin typeface="Cambria" pitchFamily="18" charset="0"/>
              </a:rPr>
              <a:t/>
            </a:r>
            <a:br>
              <a:rPr lang="pl-PL" sz="4000" dirty="0" smtClean="0">
                <a:latin typeface="Cambria" pitchFamily="18" charset="0"/>
              </a:rPr>
            </a:br>
            <a:r>
              <a:rPr lang="pl-PL" sz="4000" dirty="0" smtClean="0">
                <a:latin typeface="Cambria" pitchFamily="18" charset="0"/>
              </a:rPr>
              <a:t/>
            </a:r>
            <a:br>
              <a:rPr lang="pl-PL" sz="4000" dirty="0" smtClean="0">
                <a:latin typeface="Cambria" pitchFamily="18" charset="0"/>
              </a:rPr>
            </a:br>
            <a:r>
              <a:rPr lang="pl-PL" sz="4000" dirty="0" smtClean="0">
                <a:latin typeface="Cambria" pitchFamily="18" charset="0"/>
              </a:rPr>
              <a:t/>
            </a:r>
            <a:br>
              <a:rPr lang="pl-PL" sz="4000" dirty="0" smtClean="0">
                <a:latin typeface="Cambria" pitchFamily="18" charset="0"/>
              </a:rPr>
            </a:br>
            <a:r>
              <a:rPr lang="pl-PL" sz="4000" dirty="0" smtClean="0">
                <a:latin typeface="Cambria" pitchFamily="18" charset="0"/>
              </a:rPr>
              <a:t/>
            </a:r>
            <a:br>
              <a:rPr lang="pl-PL" sz="4000" dirty="0" smtClean="0">
                <a:latin typeface="Cambria" pitchFamily="18" charset="0"/>
              </a:rPr>
            </a:br>
            <a:r>
              <a:rPr lang="pl-PL" sz="4000" b="1" dirty="0" smtClean="0">
                <a:solidFill>
                  <a:srgbClr val="0070C0"/>
                </a:solidFill>
                <a:latin typeface="Cambria" pitchFamily="18" charset="0"/>
              </a:rPr>
              <a:t>- wzrost handlu i inwestycji w skali światowej, a sprzeciwy wobec dalszej liberalizacji handlu ze strony grup interesów i niektórych rządów nie podważą zasadniczo podstawowej tendencji do wzrostu handlu światowego;</a:t>
            </a:r>
            <a:br>
              <a:rPr lang="pl-PL" sz="4000" b="1" dirty="0" smtClean="0">
                <a:solidFill>
                  <a:srgbClr val="0070C0"/>
                </a:solidFill>
                <a:latin typeface="Cambria" pitchFamily="18" charset="0"/>
              </a:rPr>
            </a:br>
            <a:r>
              <a:rPr lang="pl-PL" sz="4000" b="1" dirty="0" smtClean="0">
                <a:solidFill>
                  <a:srgbClr val="0070C0"/>
                </a:solidFill>
                <a:latin typeface="Cambria" pitchFamily="18" charset="0"/>
              </a:rPr>
              <a:t/>
            </a:r>
            <a:br>
              <a:rPr lang="pl-PL" sz="4000" b="1" dirty="0" smtClean="0">
                <a:solidFill>
                  <a:srgbClr val="0070C0"/>
                </a:solidFill>
                <a:latin typeface="Cambria" pitchFamily="18" charset="0"/>
              </a:rPr>
            </a:br>
            <a:r>
              <a:rPr lang="pl-PL" sz="3600" dirty="0" smtClean="0">
                <a:latin typeface="Cambria" pitchFamily="18" charset="0"/>
              </a:rPr>
              <a:t/>
            </a:r>
            <a:br>
              <a:rPr lang="pl-PL" sz="3600" dirty="0" smtClean="0">
                <a:latin typeface="Cambria" pitchFamily="18" charset="0"/>
              </a:rPr>
            </a:br>
            <a:r>
              <a:rPr lang="pl-PL" sz="3600" dirty="0" smtClean="0">
                <a:latin typeface="Cambria" pitchFamily="18" charset="0"/>
              </a:rPr>
              <a:t/>
            </a:r>
            <a:br>
              <a:rPr lang="pl-PL" sz="3600" dirty="0" smtClean="0">
                <a:latin typeface="Cambria" pitchFamily="18" charset="0"/>
              </a:rPr>
            </a:br>
            <a:r>
              <a:rPr lang="pl-PL" sz="3600" dirty="0" smtClean="0">
                <a:latin typeface="Cambria" pitchFamily="18" charset="0"/>
              </a:rPr>
              <a:t/>
            </a:r>
            <a:br>
              <a:rPr lang="pl-PL" sz="3600" dirty="0" smtClean="0">
                <a:latin typeface="Cambria" pitchFamily="18" charset="0"/>
              </a:rPr>
            </a:br>
            <a:r>
              <a:rPr lang="pl-PL" sz="3600" dirty="0" smtClean="0">
                <a:latin typeface="Cambria" pitchFamily="18" charset="0"/>
              </a:rPr>
              <a:t/>
            </a:r>
            <a:br>
              <a:rPr lang="pl-PL" sz="3600" dirty="0" smtClean="0">
                <a:latin typeface="Cambria" pitchFamily="18" charset="0"/>
              </a:rPr>
            </a:br>
            <a:r>
              <a:rPr lang="pl-PL" dirty="0" smtClean="0"/>
              <a:t/>
            </a:r>
            <a:br>
              <a:rPr lang="pl-PL" dirty="0" smtClean="0"/>
            </a:br>
            <a:endParaRPr lang="pl-PL" b="1" dirty="0">
              <a:solidFill>
                <a:srgbClr val="0070C0"/>
              </a:solidFill>
              <a:latin typeface="Georg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Autofit/>
          </a:bodyPr>
          <a:lstStyle/>
          <a:p>
            <a:pPr algn="l"/>
            <a:r>
              <a:rPr lang="pl-PL" sz="3600" b="1" dirty="0" smtClean="0">
                <a:solidFill>
                  <a:srgbClr val="0070C0"/>
                </a:solidFill>
                <a:latin typeface="Cambria" pitchFamily="18" charset="0"/>
              </a:rPr>
              <a:t>-upowszechnienie technologii informacyjnej w krajach rozwiniętych gospodarczo )wysokiego poziomu edukacji, odpowiednio rozwiniętej infrastruktury i właściwej polityki regulacyjnej);</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
            </a:r>
            <a:br>
              <a:rPr lang="pl-PL" sz="3600" b="1" dirty="0" smtClean="0">
                <a:solidFill>
                  <a:srgbClr val="0070C0"/>
                </a:solidFill>
                <a:latin typeface="Cambria" pitchFamily="18" charset="0"/>
              </a:rPr>
            </a:b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fontScale="90000"/>
          </a:bodyPr>
          <a:lstStyle/>
          <a:p>
            <a:pPr algn="l"/>
            <a:r>
              <a:rPr lang="pl-PL" sz="4000" dirty="0" smtClean="0">
                <a:latin typeface="Cambria" pitchFamily="18" charset="0"/>
              </a:rPr>
              <a:t/>
            </a:r>
            <a:br>
              <a:rPr lang="pl-PL" sz="4000" dirty="0" smtClean="0">
                <a:latin typeface="Cambria" pitchFamily="18" charset="0"/>
              </a:rPr>
            </a:br>
            <a:r>
              <a:rPr lang="pl-PL" sz="4000" dirty="0" smtClean="0">
                <a:latin typeface="Cambria" pitchFamily="18" charset="0"/>
              </a:rPr>
              <a:t/>
            </a:r>
            <a:br>
              <a:rPr lang="pl-PL" sz="4000" dirty="0" smtClean="0">
                <a:latin typeface="Cambria" pitchFamily="18" charset="0"/>
              </a:rPr>
            </a:br>
            <a:r>
              <a:rPr lang="pl-PL" sz="4000" b="1" dirty="0" smtClean="0">
                <a:solidFill>
                  <a:srgbClr val="0070C0"/>
                </a:solidFill>
                <a:latin typeface="Cambria" pitchFamily="18" charset="0"/>
              </a:rPr>
              <a:t>Korzyści płynące z globalizacji to głównie:</a:t>
            </a:r>
            <a:br>
              <a:rPr lang="pl-PL" sz="4000" b="1" dirty="0" smtClean="0">
                <a:solidFill>
                  <a:srgbClr val="0070C0"/>
                </a:solidFill>
                <a:latin typeface="Cambria" pitchFamily="18" charset="0"/>
              </a:rPr>
            </a:br>
            <a:r>
              <a:rPr lang="pl-PL" sz="4000" b="1" dirty="0" smtClean="0">
                <a:solidFill>
                  <a:srgbClr val="0070C0"/>
                </a:solidFill>
                <a:latin typeface="Cambria" pitchFamily="18" charset="0"/>
              </a:rPr>
              <a:t>- globalizacja ekonomiczna osiągnięta dzięki usunięciu barier wolnego handlu towarami i pieniędzmi, która promuje konkurencję, efektywność, przysparza miejsc pracy, obniża ceny dóbr konsumpcyjnych;</a:t>
            </a:r>
            <a:br>
              <a:rPr lang="pl-PL" sz="4000" b="1" dirty="0" smtClean="0">
                <a:solidFill>
                  <a:srgbClr val="0070C0"/>
                </a:solidFill>
                <a:latin typeface="Cambria" pitchFamily="18" charset="0"/>
              </a:rPr>
            </a:br>
            <a:r>
              <a:rPr lang="pl-PL" dirty="0" smtClean="0"/>
              <a:t/>
            </a:r>
            <a:br>
              <a:rPr lang="pl-PL" dirty="0" smtClean="0"/>
            </a:br>
            <a:endParaRPr lang="pl-PL" b="1" dirty="0">
              <a:solidFill>
                <a:srgbClr val="0070C0"/>
              </a:solidFill>
              <a:latin typeface="Georg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smtClean="0">
                <a:solidFill>
                  <a:srgbClr val="0070C0"/>
                </a:solidFill>
                <a:latin typeface="Cambria" pitchFamily="18" charset="0"/>
              </a:rPr>
              <a:t>-prywatyzacja, która przenosi zarządzanie i zasoby od rządów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w prywatne ręce, poprawia efektywność i w której państwo ma dbać o infrastrukturę, rządy prawa, prawo własności i stać na straży umów</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smtClean="0">
                <a:solidFill>
                  <a:srgbClr val="0070C0"/>
                </a:solidFill>
                <a:latin typeface="Cambria" pitchFamily="18" charset="0"/>
              </a:rPr>
              <a:t>Dla Polski istotne jest to, w jakim zakresie polska gospodarka może czerpać z nowych zjawisk obserwowanych w gospodarce światowej, jakie korzyści może osiągnąć w związku</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z zastosowaniem nowych technologii</a:t>
            </a:r>
            <a:r>
              <a:rPr lang="pl-PL" sz="3600" b="1" dirty="0">
                <a:solidFill>
                  <a:srgbClr val="0070C0"/>
                </a:solidFill>
                <a:latin typeface="Cambria" pitchFamily="18" charset="0"/>
              </a:rPr>
              <a:t> </a:t>
            </a:r>
            <a:r>
              <a:rPr lang="pl-PL" sz="3600" b="1" dirty="0" smtClean="0">
                <a:solidFill>
                  <a:srgbClr val="0070C0"/>
                </a:solidFill>
                <a:latin typeface="Cambria" pitchFamily="18" charset="0"/>
              </a:rPr>
              <a:t>i jak położenie</a:t>
            </a:r>
            <a:endParaRPr lang="pl-PL" sz="3600" b="1" dirty="0">
              <a:solidFill>
                <a:srgbClr val="0070C0"/>
              </a:solidFill>
              <a:latin typeface="Georg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smtClean="0">
                <a:solidFill>
                  <a:srgbClr val="0070C0"/>
                </a:solidFill>
                <a:latin typeface="Cambria" pitchFamily="18" charset="0"/>
              </a:rPr>
              <a:t>Polski w środku Europy, może stworzyć specjalne strefy ekonomiczne, duży rynek zbytu, towarów i usług.</a:t>
            </a:r>
            <a:br>
              <a:rPr lang="pl-PL" sz="3600" b="1" dirty="0" smtClean="0">
                <a:solidFill>
                  <a:srgbClr val="0070C0"/>
                </a:solidFill>
                <a:latin typeface="Cambria" pitchFamily="18" charset="0"/>
              </a:rPr>
            </a:br>
            <a:r>
              <a:rPr lang="pl-PL" sz="3600" dirty="0" smtClean="0">
                <a:latin typeface="Cambria" pitchFamily="18" charset="0"/>
              </a:rPr>
              <a:t> </a:t>
            </a:r>
            <a:br>
              <a:rPr lang="pl-PL" sz="3600" dirty="0" smtClean="0">
                <a:latin typeface="Cambria" pitchFamily="18" charset="0"/>
              </a:rPr>
            </a:br>
            <a:r>
              <a:rPr lang="pl-PL" dirty="0" smtClean="0"/>
              <a:t/>
            </a:r>
            <a:br>
              <a:rPr lang="pl-PL" dirty="0" smtClean="0"/>
            </a:br>
            <a:endParaRPr lang="pl-PL" b="1" dirty="0">
              <a:solidFill>
                <a:srgbClr val="0070C0"/>
              </a:solidFill>
              <a:latin typeface="Georg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extLst>
      <p:ext uri="{BB962C8B-B14F-4D97-AF65-F5344CB8AC3E}">
        <p14:creationId xmlns:p14="http://schemas.microsoft.com/office/powerpoint/2010/main" val="680631198"/>
      </p:ext>
    </p:extLst>
  </p:cSld>
  <p:clrMapOvr>
    <a:masterClrMapping/>
  </p:clrMapOvr>
  <p:transition>
    <p:randomBa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Autofit/>
          </a:bodyPr>
          <a:lstStyle/>
          <a:p>
            <a:pPr algn="l"/>
            <a:r>
              <a:rPr lang="pl-PL" sz="3600" b="1" dirty="0" smtClean="0">
                <a:solidFill>
                  <a:srgbClr val="0070C0"/>
                </a:solidFill>
                <a:latin typeface="Cambria" pitchFamily="18" charset="0"/>
              </a:rPr>
              <a:t>Wymiana handlowa stanowi jedną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z kluczowych form współpracy różnych krajów, a handel zagraniczny może mieć wpływ na rozwój gospodarczy kraju, w zależności od tego czy jest to kraj rozwinięty czy zacofany. </a:t>
            </a:r>
            <a:br>
              <a:rPr lang="pl-PL" sz="3600" b="1" dirty="0" smtClean="0">
                <a:solidFill>
                  <a:srgbClr val="0070C0"/>
                </a:solidFill>
                <a:latin typeface="Cambria" pitchFamily="18" charset="0"/>
              </a:rPr>
            </a:b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a:bodyPr>
          <a:lstStyle/>
          <a:p>
            <a:pPr algn="l"/>
            <a:r>
              <a:rPr lang="pl-PL" sz="3600" b="1" dirty="0">
                <a:solidFill>
                  <a:srgbClr val="0070C0"/>
                </a:solidFill>
                <a:latin typeface="Cambria" pitchFamily="18" charset="0"/>
              </a:rPr>
              <a:t>Wpływ ten zależy od natury produktów stanowiących podstawę eksportu danego kraju, jak również od udziału tych produktów </a:t>
            </a:r>
            <a:br>
              <a:rPr lang="pl-PL" sz="3600" b="1" dirty="0">
                <a:solidFill>
                  <a:srgbClr val="0070C0"/>
                </a:solidFill>
                <a:latin typeface="Cambria" pitchFamily="18" charset="0"/>
              </a:rPr>
            </a:br>
            <a:r>
              <a:rPr lang="pl-PL" sz="3600" b="1" dirty="0">
                <a:solidFill>
                  <a:srgbClr val="0070C0"/>
                </a:solidFill>
                <a:latin typeface="Cambria" pitchFamily="18" charset="0"/>
              </a:rPr>
              <a:t>w gospodarce narodowej </a:t>
            </a:r>
            <a:r>
              <a:rPr lang="pl-PL" sz="3600" b="1" dirty="0" smtClean="0">
                <a:solidFill>
                  <a:srgbClr val="0070C0"/>
                </a:solidFill>
                <a:latin typeface="Cambria" pitchFamily="18" charset="0"/>
              </a:rPr>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i </a:t>
            </a:r>
            <a:r>
              <a:rPr lang="pl-PL" sz="3600" b="1" dirty="0">
                <a:solidFill>
                  <a:srgbClr val="0070C0"/>
                </a:solidFill>
                <a:latin typeface="Cambria" pitchFamily="18" charset="0"/>
              </a:rPr>
              <a:t>zagranicznym otoczeniu.</a:t>
            </a:r>
            <a:r>
              <a:rPr lang="pl-PL" sz="3600" b="1" dirty="0" smtClean="0">
                <a:solidFill>
                  <a:srgbClr val="0070C0"/>
                </a:solidFill>
                <a:latin typeface="Cambria" pitchFamily="18" charset="0"/>
              </a:rPr>
              <a:t/>
            </a:r>
            <a:br>
              <a:rPr lang="pl-PL" sz="3600" b="1" dirty="0" smtClean="0">
                <a:solidFill>
                  <a:srgbClr val="0070C0"/>
                </a:solidFill>
                <a:latin typeface="Cambria" pitchFamily="18" charset="0"/>
              </a:rPr>
            </a:br>
            <a:endParaRPr lang="pl-PL" sz="3600" b="1" dirty="0">
              <a:solidFill>
                <a:srgbClr val="0070C0"/>
              </a:solidFill>
              <a:latin typeface="Cambria" pitchFamily="18" charset="0"/>
            </a:endParaRP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extLst>
      <p:ext uri="{BB962C8B-B14F-4D97-AF65-F5344CB8AC3E}">
        <p14:creationId xmlns:p14="http://schemas.microsoft.com/office/powerpoint/2010/main" val="2587003665"/>
      </p:ext>
    </p:extLst>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55862" y="260648"/>
            <a:ext cx="8229600" cy="5328592"/>
          </a:xfrm>
        </p:spPr>
        <p:txBody>
          <a:bodyPr>
            <a:noAutofit/>
          </a:bodyPr>
          <a:lstStyle/>
          <a:p>
            <a:pPr algn="l"/>
            <a:r>
              <a:rPr lang="pl-PL" sz="3600" b="1" dirty="0" smtClean="0">
                <a:solidFill>
                  <a:srgbClr val="0070C0"/>
                </a:solidFill>
                <a:latin typeface="Cambria" pitchFamily="18" charset="0"/>
              </a:rPr>
              <a:t>Najbardziej ogólną i podstawową ekonomiczną przesłanką prowadzenia wymiany są różnice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w poszczególnych towarach w różnych krajach. </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fontScale="90000"/>
          </a:bodyPr>
          <a:lstStyle/>
          <a:p>
            <a:pPr algn="l"/>
            <a:r>
              <a:rPr lang="pl-PL" sz="4000" b="1" dirty="0">
                <a:solidFill>
                  <a:srgbClr val="0070C0"/>
                </a:solidFill>
                <a:latin typeface="Cambria" pitchFamily="18" charset="0"/>
              </a:rPr>
              <a:t>Różnice te prowadzą do zróżnicowania cen w skali międzynarodowej, przy czym występowanie różnic w kosztach produkcji należy poszukiwać przede wszystkim w nierównomiernym rozmieszczeniu różnych krajów do posiadanych czynników produkcji (zasobów naturalnych, kapitału, pracy).</a:t>
            </a: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extLst>
      <p:ext uri="{BB962C8B-B14F-4D97-AF65-F5344CB8AC3E}">
        <p14:creationId xmlns:p14="http://schemas.microsoft.com/office/powerpoint/2010/main" val="1485419511"/>
      </p:ext>
    </p:extLst>
  </p:cSld>
  <p:clrMapOvr>
    <a:masterClrMapping/>
  </p:clrMapOvr>
  <p:transition>
    <p:randomBa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Autofit/>
          </a:bodyPr>
          <a:lstStyle/>
          <a:p>
            <a:pPr algn="l"/>
            <a:r>
              <a:rPr lang="pl-PL" sz="3600" b="1" dirty="0" smtClean="0">
                <a:solidFill>
                  <a:srgbClr val="0070C0"/>
                </a:solidFill>
                <a:latin typeface="Cambria" pitchFamily="18" charset="0"/>
              </a:rPr>
              <a:t>Podstawowymi podmiotami uczestniczącymi w procesie globalizacji są państwa oraz przedsiębiorstwa, wchodzące ze sobą we wzajemne relacje.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Globalizacja gospodarki jest to tworzenie gospodarki światowej,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w której istnieje swobodna możliwość przepływu dóbr, usług oraz czynników wytwórczych</a:t>
            </a:r>
            <a:r>
              <a:rPr lang="pl-PL" sz="3600" dirty="0" smtClean="0">
                <a:latin typeface="Cambria" pitchFamily="18" charset="0"/>
              </a:rPr>
              <a:t>.</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Autofit/>
          </a:bodyPr>
          <a:lstStyle/>
          <a:p>
            <a:pPr algn="l"/>
            <a:r>
              <a:rPr lang="pl-PL" sz="3600" b="1" dirty="0" smtClean="0">
                <a:solidFill>
                  <a:srgbClr val="0070C0"/>
                </a:solidFill>
                <a:latin typeface="Cambria" pitchFamily="18" charset="0"/>
              </a:rPr>
              <a:t>Mogą to być zarówno wspólne interesy czy rozwój korzystnych dla obu stron stosunków, jak i sytuacje konfliktowe wymagające negocjacji strony trzeciej, stąd też w łagodzeniu napięć między państwami zaangażowane są instytucje międzynarodowe. </a:t>
            </a:r>
            <a:endParaRPr lang="pl-PL" sz="3600" b="1" dirty="0">
              <a:solidFill>
                <a:srgbClr val="0070C0"/>
              </a:solidFill>
              <a:latin typeface="Cambr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normAutofit fontScale="90000"/>
          </a:bodyPr>
          <a:lstStyle/>
          <a:p>
            <a:pPr algn="l"/>
            <a:r>
              <a:rPr lang="pl-PL" b="1" dirty="0" smtClean="0">
                <a:solidFill>
                  <a:srgbClr val="0070C0"/>
                </a:solidFill>
                <a:latin typeface="Cambria" pitchFamily="18" charset="0"/>
              </a:rPr>
              <a:t>Wśród krajów uczestniczących </a:t>
            </a:r>
            <a:br>
              <a:rPr lang="pl-PL" b="1" dirty="0" smtClean="0">
                <a:solidFill>
                  <a:srgbClr val="0070C0"/>
                </a:solidFill>
                <a:latin typeface="Cambria" pitchFamily="18" charset="0"/>
              </a:rPr>
            </a:br>
            <a:r>
              <a:rPr lang="pl-PL" b="1" dirty="0" smtClean="0">
                <a:solidFill>
                  <a:srgbClr val="0070C0"/>
                </a:solidFill>
                <a:latin typeface="Cambria" pitchFamily="18" charset="0"/>
              </a:rPr>
              <a:t>w procesie globalizacji szczególne znaczenie przypada grupie określanej jako triada, która to grupa obejmuje najsilniejsze ekonomiczne kraje Ameryki Północnej, Europy Zachodniej oraz Azji Wschodniej</a:t>
            </a:r>
            <a:endParaRPr lang="pl-PL" b="1" dirty="0">
              <a:solidFill>
                <a:srgbClr val="0070C0"/>
              </a:solidFill>
              <a:latin typeface="Georgia" pitchFamily="18" charset="0"/>
            </a:endParaRPr>
          </a:p>
        </p:txBody>
      </p:sp>
      <p:grpSp>
        <p:nvGrpSpPr>
          <p:cNvPr id="2"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cSld>
  <p:clrMapOvr>
    <a:masterClrMapping/>
  </p:clrMapOvr>
  <p:transition>
    <p:randomBar/>
  </p:transition>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928</TotalTime>
  <Words>872</Words>
  <Application>Microsoft Office PowerPoint</Application>
  <PresentationFormat>Pokaz na ekranie (4:3)</PresentationFormat>
  <Paragraphs>82</Paragraphs>
  <Slides>27</Slides>
  <Notes>0</Notes>
  <HiddenSlides>0</HiddenSlides>
  <MMClips>0</MMClips>
  <ScaleCrop>false</ScaleCrop>
  <HeadingPairs>
    <vt:vector size="4" baseType="variant">
      <vt:variant>
        <vt:lpstr>Motyw</vt:lpstr>
      </vt:variant>
      <vt:variant>
        <vt:i4>1</vt:i4>
      </vt:variant>
      <vt:variant>
        <vt:lpstr>Tytuły slajdów</vt:lpstr>
      </vt:variant>
      <vt:variant>
        <vt:i4>27</vt:i4>
      </vt:variant>
    </vt:vector>
  </HeadingPairs>
  <TitlesOfParts>
    <vt:vector size="28" baseType="lpstr">
      <vt:lpstr>Motyw pakietu Office</vt:lpstr>
      <vt:lpstr>Prezentacja programu PowerPoint</vt:lpstr>
      <vt:lpstr>ZNACZENIE HANDLU MIĘDZYNARODOWEGO. GLOBALIZACJA. </vt:lpstr>
      <vt:lpstr>Wymiana handlowa stanowi jedną  z kluczowych form współpracy różnych krajów, a handel zagraniczny może mieć wpływ na rozwój gospodarczy kraju, w zależności od tego czy jest to kraj rozwinięty czy zacofany.  </vt:lpstr>
      <vt:lpstr>Wpływ ten zależy od natury produktów stanowiących podstawę eksportu danego kraju, jak również od udziału tych produktów  w gospodarce narodowej  i zagranicznym otoczeniu. </vt:lpstr>
      <vt:lpstr>Najbardziej ogólną i podstawową ekonomiczną przesłanką prowadzenia wymiany są różnice  w poszczególnych towarach w różnych krajach. </vt:lpstr>
      <vt:lpstr>Różnice te prowadzą do zróżnicowania cen w skali międzynarodowej, przy czym występowanie różnic w kosztach produkcji należy poszukiwać przede wszystkim w nierównomiernym rozmieszczeniu różnych krajów do posiadanych czynników produkcji (zasobów naturalnych, kapitału, pracy).</vt:lpstr>
      <vt:lpstr>Podstawowymi podmiotami uczestniczącymi w procesie globalizacji są państwa oraz przedsiębiorstwa, wchodzące ze sobą we wzajemne relacje.  Globalizacja gospodarki jest to tworzenie gospodarki światowej,  w której istnieje swobodna możliwość przepływu dóbr, usług oraz czynników wytwórczych.</vt:lpstr>
      <vt:lpstr>Mogą to być zarówno wspólne interesy czy rozwój korzystnych dla obu stron stosunków, jak i sytuacje konfliktowe wymagające negocjacji strony trzeciej, stąd też w łagodzeniu napięć między państwami zaangażowane są instytucje międzynarodowe. </vt:lpstr>
      <vt:lpstr>Wśród krajów uczestniczących  w procesie globalizacji szczególne znaczenie przypada grupie określanej jako triada, która to grupa obejmuje najsilniejsze ekonomiczne kraje Ameryki Północnej, Europy Zachodniej oraz Azji Wschodniej</vt:lpstr>
      <vt:lpstr>  Globalizacja gospodarki może z jednej strony dawać duże szanse z większą otwartością gospodarek, wyrównaniem różnic rozwojowych, poczuciem wspólnoty interesów,  z drugiej zaś czyni narodowe gospodarki wrażliwymi na każde załamanie na rynkach światowych, jak krach finansowy, recesja, kryzysy strukturalne, wzrost bezrobocia itp.  </vt:lpstr>
      <vt:lpstr>Od zarania dziejów, świat staje się coraz mniejszy, "kurczy" się na naszych oczach.  Kiedyś wszystkim tym co znał człowiek, było jego własne plemię, potem kraj, kontynent.  Dziś mamy jedną, wielką, wspólną światową wioskę - Ziemię.</vt:lpstr>
      <vt:lpstr>Od najdawniejszych czasów działalność gospodarcza, mniej lub bardziej swobodnie, przekraczała granice polityczne, kulturowe, etniczne. Powstawały sieci powiązań  i interesów ekonomicznych</vt:lpstr>
      <vt:lpstr>Handel światowy staje się w coraz większym stopniu handlem regionalnym wewnątrz wielkich regionów świata: NAFT-y, Unii Europejskiej i regionu Azji i Pacyfiku. W odniesieniu do handlu międzynarodowego określenie „regionalizacja” wydaje się bardziej właściwe niż „globalizacja”.</vt:lpstr>
      <vt:lpstr> Handel międzynarodowy to  w ogromnej mierze handel wewnątrz międzynarodowych firm: pomiędzy filiami i oddziałami położonymi  w różnych krajach.  1/3 handlu światowego to handel wewnątrz korporacji międzynarodowych.  Globalizacja jest więc w znacznej mierze samonapędzającym się procesem. </vt:lpstr>
      <vt:lpstr>  Często zwraca się uwagę na nawrót protekcjonizmu praktykowanego w różnych formach zarówno przez rządy narodowe, jak i przez wielkie ugrupowania gospodarcze, także jak np. Unia Europejska.  Praktyki te zmierzają do ochrony własnych rynków i miejsc pracy (m.in. przez ograniczanie mobilności siły roboczej).  </vt:lpstr>
      <vt:lpstr>Inwestycje zagraniczne przepływają niemal wyłącznie pomiędzy najwyżej rozwiniętymi regionami świata. Podobnie jest z inwestycjami europejskimi i azjatyckimi.  Trudno więc mówić o pełnej globalizacji rynków finansowych</vt:lpstr>
      <vt:lpstr>Potężnym czynnikiem sprzyjającym globalizacji jest ujednolicenie wzorców konsumpcji, stylów życia i technologii w skali globu. Jest dziś bardzo widoczne, że  rzesze ludzi prowadzą coraz bardziej zbliżony styl życia, mają podobne aspiracje konsumpcyjne i zawodowe, </vt:lpstr>
      <vt:lpstr>podobnie się odżywiają, ubierają, spędzają wolny czas, oglądają te same spektakle telewizyjne, czytają te same lub podobne artykuły w prasie, tego samego uczą się w szkołach, na uniwersytetach i kursach doskonalenia zawodowego.</vt:lpstr>
      <vt:lpstr>Zjawisko to , choć w oczywisty sposób nieuniknione i stale postępujące, nie jest bynajmniej powszechnie akceptowane. Sprzeciwy wobec ujednolicenia i globalizacji są formułowane z reguły z pozycji grup społecznych, ekonomicznie upośledzonych i zagrożonych marginalizacją.</vt:lpstr>
      <vt:lpstr>Globalizacja i postęp techniczny są podłożem dla rosnących i powszechnych oczekiwań, że szersza światowa współpraca gospodarcza przyczyni się do rozwiązywania wielu problemów międzynarodowych, które nie mogą już być rozwiązywane przez poszczególne państwa z osobna. </vt:lpstr>
      <vt:lpstr>Czynnikami wpływającymi na proces globalizacji są między innymi: - polityczny nacisk na wzrost poziomu życia, szczególnie przez rosnące aspiracje :globalnej klasy średniej” liczącej już obecnie ponad 2 mld ludzi; - intensyfikacja przepływu informacji oraz dalsze upowszechnienie demokracji; </vt:lpstr>
      <vt:lpstr>     - wzrost handlu i inwestycji w skali światowej, a sprzeciwy wobec dalszej liberalizacji handlu ze strony grup interesów i niektórych rządów nie podważą zasadniczo podstawowej tendencji do wzrostu handlu światowego;       </vt:lpstr>
      <vt:lpstr>-upowszechnienie technologii informacyjnej w krajach rozwiniętych gospodarczo )wysokiego poziomu edukacji, odpowiednio rozwiniętej infrastruktury i właściwej polityki regulacyjnej);  </vt:lpstr>
      <vt:lpstr>  Korzyści płynące z globalizacji to głównie: - globalizacja ekonomiczna osiągnięta dzięki usunięciu barier wolnego handlu towarami i pieniędzmi, która promuje konkurencję, efektywność, przysparza miejsc pracy, obniża ceny dóbr konsumpcyjnych;  </vt:lpstr>
      <vt:lpstr>-prywatyzacja, która przenosi zarządzanie i zasoby od rządów  w prywatne ręce, poprawia efektywność i w której państwo ma dbać o infrastrukturę, rządy prawa, prawo własności i stać na straży umów</vt:lpstr>
      <vt:lpstr>Dla Polski istotne jest to, w jakim zakresie polska gospodarka może czerpać z nowych zjawisk obserwowanych w gospodarce światowej, jakie korzyści może osiągnąć w związku z zastosowaniem nowych technologii i jak położenie</vt:lpstr>
      <vt:lpstr>Polski w środku Europy, może stworzyć specjalne strefy ekonomiczne, duży rynek zbytu, towarów i usług.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User</dc:creator>
  <cp:lastModifiedBy>iza</cp:lastModifiedBy>
  <cp:revision>102</cp:revision>
  <dcterms:created xsi:type="dcterms:W3CDTF">2012-11-14T09:10:16Z</dcterms:created>
  <dcterms:modified xsi:type="dcterms:W3CDTF">2013-03-17T17:25:12Z</dcterms:modified>
</cp:coreProperties>
</file>