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5" r:id="rId3"/>
    <p:sldId id="257" r:id="rId4"/>
    <p:sldId id="276" r:id="rId5"/>
    <p:sldId id="267" r:id="rId6"/>
    <p:sldId id="272" r:id="rId7"/>
    <p:sldId id="271" r:id="rId8"/>
    <p:sldId id="269" r:id="rId9"/>
    <p:sldId id="268" r:id="rId10"/>
    <p:sldId id="274" r:id="rId11"/>
    <p:sldId id="277" r:id="rId12"/>
    <p:sldId id="278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103" d="100"/>
          <a:sy n="103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ocuments\JA\JA11\ES_light_version\Prezentacja_dla_nauczyciela\R2_&#346;rednie%20wynagrodzenie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dLbls>
            <c:dLbl>
              <c:idx val="0"/>
              <c:spPr/>
              <c:txPr>
                <a:bodyPr/>
                <a:lstStyle/>
                <a:p>
                  <a:pPr>
                    <a:defRPr sz="1200"/>
                  </a:pPr>
                  <a:endParaRPr lang="pl-PL"/>
                </a:p>
              </c:txPr>
            </c:dLbl>
            <c:dLbl>
              <c:idx val="1"/>
              <c:layout>
                <c:manualLayout>
                  <c:x val="1.6404938690126759E-3"/>
                  <c:y val="3.0939544728949388E-3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pl-PL"/>
                </a:p>
              </c:txPr>
              <c:showVal val="1"/>
            </c:dLbl>
            <c:dLbl>
              <c:idx val="2"/>
              <c:spPr/>
              <c:txPr>
                <a:bodyPr/>
                <a:lstStyle/>
                <a:p>
                  <a:pPr>
                    <a:defRPr sz="1200"/>
                  </a:pPr>
                  <a:endParaRPr lang="pl-PL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 sz="1200"/>
                  </a:pPr>
                  <a:endParaRPr lang="pl-PL"/>
                </a:p>
              </c:txPr>
            </c:dLbl>
            <c:txPr>
              <a:bodyPr/>
              <a:lstStyle/>
              <a:p>
                <a:pPr>
                  <a:defRPr sz="1800"/>
                </a:pPr>
                <a:endParaRPr lang="pl-PL"/>
              </a:p>
            </c:txPr>
            <c:showVal val="1"/>
          </c:dLbls>
          <c:cat>
            <c:numRef>
              <c:f>Arkusz1!$C$17:$C$26</c:f>
              <c:numCache>
                <c:formatCode>General</c:formatCode>
                <c:ptCount val="10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</c:numCache>
            </c:numRef>
          </c:cat>
          <c:val>
            <c:numRef>
              <c:f>Arkusz1!$D$17:$D$26</c:f>
              <c:numCache>
                <c:formatCode>#,##0</c:formatCode>
                <c:ptCount val="10"/>
                <c:pt idx="0">
                  <c:v>20005</c:v>
                </c:pt>
                <c:pt idx="1">
                  <c:v>24095</c:v>
                </c:pt>
                <c:pt idx="2">
                  <c:v>29184</c:v>
                </c:pt>
                <c:pt idx="3">
                  <c:v>53090</c:v>
                </c:pt>
                <c:pt idx="4">
                  <c:v>206758</c:v>
                </c:pt>
                <c:pt idx="5">
                  <c:v>1029637</c:v>
                </c:pt>
                <c:pt idx="6">
                  <c:v>1770000</c:v>
                </c:pt>
                <c:pt idx="7">
                  <c:v>2935000</c:v>
                </c:pt>
                <c:pt idx="8">
                  <c:v>3995000</c:v>
                </c:pt>
                <c:pt idx="9">
                  <c:v>5328000</c:v>
                </c:pt>
              </c:numCache>
            </c:numRef>
          </c:val>
        </c:ser>
        <c:axId val="65273856"/>
        <c:axId val="65275392"/>
      </c:barChart>
      <c:catAx>
        <c:axId val="652738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pl-PL"/>
          </a:p>
        </c:txPr>
        <c:crossAx val="65275392"/>
        <c:crosses val="autoZero"/>
        <c:auto val="1"/>
        <c:lblAlgn val="ctr"/>
        <c:lblOffset val="100"/>
      </c:catAx>
      <c:valAx>
        <c:axId val="65275392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400"/>
            </a:pPr>
            <a:endParaRPr lang="pl-PL"/>
          </a:p>
        </c:txPr>
        <c:crossAx val="65273856"/>
        <c:crosses val="autoZero"/>
        <c:crossBetween val="between"/>
      </c:valAx>
    </c:plotArea>
    <c:plotVisOnly val="1"/>
    <c:dispBlanksAs val="gap"/>
  </c:chart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1860F-FAF1-4D28-AC48-6BE0AF7CDAC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6A6118C-CB0A-492E-971D-28765C77287D}">
      <dgm:prSet phldrT="[Tekst]" custT="1"/>
      <dgm:spPr/>
      <dgm:t>
        <a:bodyPr/>
        <a:lstStyle/>
        <a:p>
          <a:r>
            <a:rPr lang="pl-PL" sz="1800" dirty="0" smtClean="0"/>
            <a:t>Gospodarka centralnie planowana</a:t>
          </a:r>
          <a:endParaRPr lang="pl-PL" sz="1800" dirty="0"/>
        </a:p>
      </dgm:t>
    </dgm:pt>
    <dgm:pt modelId="{2A18D0B8-0849-4E8C-859E-A0C58A4A33FA}" type="parTrans" cxnId="{B9D017AC-C2C8-4DDC-ABC0-38887B68435B}">
      <dgm:prSet/>
      <dgm:spPr/>
      <dgm:t>
        <a:bodyPr/>
        <a:lstStyle/>
        <a:p>
          <a:endParaRPr lang="pl-PL"/>
        </a:p>
      </dgm:t>
    </dgm:pt>
    <dgm:pt modelId="{3B72D208-9910-4F17-8CC5-1A9FD9CCB9E5}" type="sibTrans" cxnId="{B9D017AC-C2C8-4DDC-ABC0-38887B68435B}">
      <dgm:prSet/>
      <dgm:spPr/>
      <dgm:t>
        <a:bodyPr/>
        <a:lstStyle/>
        <a:p>
          <a:endParaRPr lang="pl-PL"/>
        </a:p>
      </dgm:t>
    </dgm:pt>
    <dgm:pt modelId="{1A81CE03-F51E-4905-8ADD-247D94027078}">
      <dgm:prSet phldrT="[Tekst]" custT="1"/>
      <dgm:spPr/>
      <dgm:t>
        <a:bodyPr/>
        <a:lstStyle/>
        <a:p>
          <a:r>
            <a:rPr lang="pl-PL" sz="1800" dirty="0" smtClean="0"/>
            <a:t>Hiperinflacja (585,8% w skali roku)</a:t>
          </a:r>
          <a:endParaRPr lang="pl-PL" sz="1800" dirty="0"/>
        </a:p>
      </dgm:t>
    </dgm:pt>
    <dgm:pt modelId="{74629813-5211-4C7E-A70A-D9D4DBF6AF4A}" type="parTrans" cxnId="{29B85DC9-4757-4BAA-BDBC-9B05A31242FF}">
      <dgm:prSet/>
      <dgm:spPr/>
      <dgm:t>
        <a:bodyPr/>
        <a:lstStyle/>
        <a:p>
          <a:endParaRPr lang="pl-PL"/>
        </a:p>
      </dgm:t>
    </dgm:pt>
    <dgm:pt modelId="{2DE99C71-F460-4422-ABEE-E7A9259469D3}" type="sibTrans" cxnId="{29B85DC9-4757-4BAA-BDBC-9B05A31242FF}">
      <dgm:prSet/>
      <dgm:spPr/>
      <dgm:t>
        <a:bodyPr/>
        <a:lstStyle/>
        <a:p>
          <a:endParaRPr lang="pl-PL"/>
        </a:p>
      </dgm:t>
    </dgm:pt>
    <dgm:pt modelId="{04E52AFD-6696-4F98-B3B2-608CD2344E26}">
      <dgm:prSet phldrT="[Tekst]" custT="1"/>
      <dgm:spPr/>
      <dgm:t>
        <a:bodyPr/>
        <a:lstStyle/>
        <a:p>
          <a:r>
            <a:rPr lang="pl-PL" sz="1600" dirty="0" smtClean="0"/>
            <a:t>Wysoki poziom zadłużenia zagranicznego </a:t>
          </a:r>
          <a:endParaRPr lang="pl-PL" sz="1600" dirty="0" smtClean="0"/>
        </a:p>
        <a:p>
          <a:r>
            <a:rPr lang="pl-PL" sz="1600" dirty="0" smtClean="0"/>
            <a:t>(</a:t>
          </a:r>
          <a:r>
            <a:rPr lang="pl-PL" sz="1600" dirty="0" smtClean="0"/>
            <a:t>42,3 mld $ - </a:t>
          </a:r>
          <a:r>
            <a:rPr lang="pl-PL" sz="1600" dirty="0" smtClean="0"/>
            <a:t>64,8 PKB</a:t>
          </a:r>
          <a:r>
            <a:rPr lang="pl-PL" sz="1600" dirty="0" smtClean="0"/>
            <a:t>)</a:t>
          </a:r>
          <a:endParaRPr lang="pl-PL" sz="1600" dirty="0"/>
        </a:p>
      </dgm:t>
    </dgm:pt>
    <dgm:pt modelId="{332DB1DC-E768-4929-932D-06A229EDCEB2}" type="parTrans" cxnId="{11CD0CC3-D3C4-42D7-A5B9-9E1FD80A4057}">
      <dgm:prSet/>
      <dgm:spPr/>
      <dgm:t>
        <a:bodyPr/>
        <a:lstStyle/>
        <a:p>
          <a:endParaRPr lang="pl-PL"/>
        </a:p>
      </dgm:t>
    </dgm:pt>
    <dgm:pt modelId="{01EAC66B-27A2-4D7C-B6DA-2FFC784B0747}" type="sibTrans" cxnId="{11CD0CC3-D3C4-42D7-A5B9-9E1FD80A4057}">
      <dgm:prSet/>
      <dgm:spPr/>
      <dgm:t>
        <a:bodyPr/>
        <a:lstStyle/>
        <a:p>
          <a:endParaRPr lang="pl-PL"/>
        </a:p>
      </dgm:t>
    </dgm:pt>
    <dgm:pt modelId="{8F253652-E1B0-4A4C-A81B-A0BE3021FD3E}">
      <dgm:prSet phldrT="[Tekst]" custT="1"/>
      <dgm:spPr/>
      <dgm:t>
        <a:bodyPr/>
        <a:lstStyle/>
        <a:p>
          <a:r>
            <a:rPr lang="pl-PL" sz="1600" dirty="0" smtClean="0"/>
            <a:t>Niezmiernie wysokie zatrudnienie w przemyśle ciężkim, a bardzo niskie w usługach.</a:t>
          </a:r>
          <a:endParaRPr lang="pl-PL" sz="1600" dirty="0"/>
        </a:p>
      </dgm:t>
    </dgm:pt>
    <dgm:pt modelId="{44D441D5-2FA8-4BBC-99C9-74CFC3D400F6}" type="parTrans" cxnId="{37F5B42C-F4A5-4A63-9888-D8D1BD38CC97}">
      <dgm:prSet/>
      <dgm:spPr/>
      <dgm:t>
        <a:bodyPr/>
        <a:lstStyle/>
        <a:p>
          <a:endParaRPr lang="pl-PL"/>
        </a:p>
      </dgm:t>
    </dgm:pt>
    <dgm:pt modelId="{C7AD3D3B-CC8F-44DC-826F-0331E3E82064}" type="sibTrans" cxnId="{37F5B42C-F4A5-4A63-9888-D8D1BD38CC97}">
      <dgm:prSet/>
      <dgm:spPr/>
      <dgm:t>
        <a:bodyPr/>
        <a:lstStyle/>
        <a:p>
          <a:endParaRPr lang="pl-PL"/>
        </a:p>
      </dgm:t>
    </dgm:pt>
    <dgm:pt modelId="{E153F1B0-FFC2-47F3-826B-22D879C636E3}">
      <dgm:prSet phldrT="[Tekst]" custT="1"/>
      <dgm:spPr/>
      <dgm:t>
        <a:bodyPr/>
        <a:lstStyle/>
        <a:p>
          <a:r>
            <a:rPr lang="pl-PL" sz="1800" dirty="0" smtClean="0"/>
            <a:t>Prawie cały eksport trafiał </a:t>
          </a:r>
          <a:r>
            <a:rPr lang="pl-PL" sz="1800" dirty="0" smtClean="0"/>
            <a:t>do </a:t>
          </a:r>
          <a:r>
            <a:rPr lang="pl-PL" sz="1800" dirty="0" smtClean="0"/>
            <a:t>państw </a:t>
          </a:r>
          <a:r>
            <a:rPr lang="pl-PL" sz="1800" dirty="0" smtClean="0"/>
            <a:t>bloku socjalistycznego</a:t>
          </a:r>
          <a:endParaRPr lang="pl-PL" sz="1800" dirty="0"/>
        </a:p>
      </dgm:t>
    </dgm:pt>
    <dgm:pt modelId="{D9A314C0-D6FB-495A-8D0D-E4710BBDF140}" type="parTrans" cxnId="{FF3BFF8C-0207-43A9-B9FD-A56ED143D969}">
      <dgm:prSet/>
      <dgm:spPr/>
      <dgm:t>
        <a:bodyPr/>
        <a:lstStyle/>
        <a:p>
          <a:endParaRPr lang="pl-PL"/>
        </a:p>
      </dgm:t>
    </dgm:pt>
    <dgm:pt modelId="{FEF54B5C-C55F-4A43-8170-CAD70B985897}" type="sibTrans" cxnId="{FF3BFF8C-0207-43A9-B9FD-A56ED143D969}">
      <dgm:prSet/>
      <dgm:spPr/>
      <dgm:t>
        <a:bodyPr/>
        <a:lstStyle/>
        <a:p>
          <a:endParaRPr lang="pl-PL"/>
        </a:p>
      </dgm:t>
    </dgm:pt>
    <dgm:pt modelId="{CCC1DBFD-912D-4C67-BADE-C22E4D83D403}">
      <dgm:prSet phldrT="[Tekst]" custT="1"/>
      <dgm:spPr/>
      <dgm:t>
        <a:bodyPr/>
        <a:lstStyle/>
        <a:p>
          <a:r>
            <a:rPr lang="pl-PL" sz="1600" dirty="0" smtClean="0"/>
            <a:t>Brak wykształconych księgowych, specjalistów od marketingu i menedżerów.</a:t>
          </a:r>
          <a:endParaRPr lang="pl-PL" sz="1600" dirty="0"/>
        </a:p>
      </dgm:t>
    </dgm:pt>
    <dgm:pt modelId="{49049D94-2D99-45D2-BCC8-E14BFD07FF9D}" type="parTrans" cxnId="{17FE9FF4-56C4-425E-9975-C1DED8E9BABB}">
      <dgm:prSet/>
      <dgm:spPr/>
      <dgm:t>
        <a:bodyPr/>
        <a:lstStyle/>
        <a:p>
          <a:endParaRPr lang="pl-PL"/>
        </a:p>
      </dgm:t>
    </dgm:pt>
    <dgm:pt modelId="{588C43DC-85D4-4691-BAE1-B673E026D7BB}" type="sibTrans" cxnId="{17FE9FF4-56C4-425E-9975-C1DED8E9BABB}">
      <dgm:prSet/>
      <dgm:spPr/>
      <dgm:t>
        <a:bodyPr/>
        <a:lstStyle/>
        <a:p>
          <a:endParaRPr lang="pl-PL"/>
        </a:p>
      </dgm:t>
    </dgm:pt>
    <dgm:pt modelId="{A477ACB1-5F15-482C-B64C-792007B782DD}">
      <dgm:prSet phldrT="[Tekst]" custT="1"/>
      <dgm:spPr/>
      <dgm:t>
        <a:bodyPr/>
        <a:lstStyle/>
        <a:p>
          <a:r>
            <a:rPr lang="pl-PL" sz="1800" dirty="0" smtClean="0"/>
            <a:t>Ukryte bezrobocie</a:t>
          </a:r>
          <a:endParaRPr lang="pl-PL" sz="1800" dirty="0"/>
        </a:p>
      </dgm:t>
    </dgm:pt>
    <dgm:pt modelId="{BCF638EE-A5F7-4F49-AF90-187DA95B8C73}" type="parTrans" cxnId="{2283F7C6-8A6B-4ECF-957D-1E38381AC374}">
      <dgm:prSet/>
      <dgm:spPr/>
      <dgm:t>
        <a:bodyPr/>
        <a:lstStyle/>
        <a:p>
          <a:endParaRPr lang="pl-PL"/>
        </a:p>
      </dgm:t>
    </dgm:pt>
    <dgm:pt modelId="{BF7CBD4E-AFB1-4B23-A13B-7203E393D673}" type="sibTrans" cxnId="{2283F7C6-8A6B-4ECF-957D-1E38381AC374}">
      <dgm:prSet/>
      <dgm:spPr/>
      <dgm:t>
        <a:bodyPr/>
        <a:lstStyle/>
        <a:p>
          <a:endParaRPr lang="pl-PL"/>
        </a:p>
      </dgm:t>
    </dgm:pt>
    <dgm:pt modelId="{D270B497-F83C-421F-8650-9E637F8FAC4B}">
      <dgm:prSet phldrT="[Tekst]" custT="1"/>
      <dgm:spPr/>
      <dgm:t>
        <a:bodyPr/>
        <a:lstStyle/>
        <a:p>
          <a:r>
            <a:rPr lang="pl-PL" sz="1600" dirty="0" smtClean="0"/>
            <a:t>Brak systemu bankowego i innych instytucji gospodarki rynkowej</a:t>
          </a:r>
          <a:endParaRPr lang="pl-PL" sz="1600" dirty="0"/>
        </a:p>
      </dgm:t>
    </dgm:pt>
    <dgm:pt modelId="{AAB860C6-A03C-4C24-98E7-B2C50E8E3533}" type="parTrans" cxnId="{3EDDFC27-579C-4E05-A081-6E1D28C968C9}">
      <dgm:prSet/>
      <dgm:spPr/>
      <dgm:t>
        <a:bodyPr/>
        <a:lstStyle/>
        <a:p>
          <a:endParaRPr lang="pl-PL"/>
        </a:p>
      </dgm:t>
    </dgm:pt>
    <dgm:pt modelId="{6A2CC8A0-84CC-40C6-970E-995D991A1DD0}" type="sibTrans" cxnId="{3EDDFC27-579C-4E05-A081-6E1D28C968C9}">
      <dgm:prSet/>
      <dgm:spPr/>
      <dgm:t>
        <a:bodyPr/>
        <a:lstStyle/>
        <a:p>
          <a:endParaRPr lang="pl-PL"/>
        </a:p>
      </dgm:t>
    </dgm:pt>
    <dgm:pt modelId="{0D44BBF5-CC25-4316-B6E6-2D89CC5DCA23}">
      <dgm:prSet phldrT="[Tekst]" custT="1"/>
      <dgm:spPr/>
      <dgm:t>
        <a:bodyPr/>
        <a:lstStyle/>
        <a:p>
          <a:r>
            <a:rPr lang="pl-PL" sz="1600" dirty="0" smtClean="0"/>
            <a:t>Reglamentacja – regulowanie cen na rynku i określenie komu przypadną dobra </a:t>
          </a:r>
          <a:endParaRPr lang="pl-PL" sz="1600" dirty="0"/>
        </a:p>
      </dgm:t>
    </dgm:pt>
    <dgm:pt modelId="{C0240915-9E04-4309-926D-0E3D2A3E1136}" type="parTrans" cxnId="{BDE2D7D7-399F-4136-A1CC-795BBA9BB507}">
      <dgm:prSet/>
      <dgm:spPr/>
      <dgm:t>
        <a:bodyPr/>
        <a:lstStyle/>
        <a:p>
          <a:endParaRPr lang="pl-PL"/>
        </a:p>
      </dgm:t>
    </dgm:pt>
    <dgm:pt modelId="{AA3F9A44-153A-475F-8FBD-CBB9510D14E4}" type="sibTrans" cxnId="{BDE2D7D7-399F-4136-A1CC-795BBA9BB507}">
      <dgm:prSet/>
      <dgm:spPr/>
      <dgm:t>
        <a:bodyPr/>
        <a:lstStyle/>
        <a:p>
          <a:endParaRPr lang="pl-PL"/>
        </a:p>
      </dgm:t>
    </dgm:pt>
    <dgm:pt modelId="{6CDA269B-94F1-40B4-91F2-E7BF83111641}" type="pres">
      <dgm:prSet presAssocID="{5311860F-FAF1-4D28-AC48-6BE0AF7CDA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37DCB144-18E9-4A81-8F89-7F38B0B63F3E}" type="pres">
      <dgm:prSet presAssocID="{F6A6118C-CB0A-492E-971D-28765C77287D}" presName="node" presStyleLbl="node1" presStyleIdx="0" presStyleCnt="9" custLinFactNeighborX="-22698" custLinFactNeighborY="113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3FA86FF-BBB1-4B3D-8AE6-1DAFB5ECDEDB}" type="pres">
      <dgm:prSet presAssocID="{3B72D208-9910-4F17-8CC5-1A9FD9CCB9E5}" presName="sibTrans" presStyleCnt="0"/>
      <dgm:spPr/>
    </dgm:pt>
    <dgm:pt modelId="{F579A386-C499-4FCD-AA3E-C7E9099AD779}" type="pres">
      <dgm:prSet presAssocID="{1A81CE03-F51E-4905-8ADD-247D94027078}" presName="node" presStyleLbl="node1" presStyleIdx="1" presStyleCnt="9" custLinFactNeighborX="252" custLinFactNeighborY="77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E1D0EF8-7817-45CE-A20A-069D888545CC}" type="pres">
      <dgm:prSet presAssocID="{2DE99C71-F460-4422-ABEE-E7A9259469D3}" presName="sibTrans" presStyleCnt="0"/>
      <dgm:spPr/>
    </dgm:pt>
    <dgm:pt modelId="{8D146C2D-E1DF-4ECD-A1FE-E7C23EE36FBF}" type="pres">
      <dgm:prSet presAssocID="{04E52AFD-6696-4F98-B3B2-608CD2344E26}" presName="node" presStyleLbl="node1" presStyleIdx="2" presStyleCnt="9" custLinFactNeighborX="19725" custLinFactNeighborY="-19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D457A7E-97D1-4F61-9906-37CF8EAABABF}" type="pres">
      <dgm:prSet presAssocID="{01EAC66B-27A2-4D7C-B6DA-2FFC784B0747}" presName="sibTrans" presStyleCnt="0"/>
      <dgm:spPr/>
    </dgm:pt>
    <dgm:pt modelId="{AB6FAF70-1EAD-42E9-B33C-F3E4EBA70D0A}" type="pres">
      <dgm:prSet presAssocID="{8F253652-E1B0-4A4C-A81B-A0BE3021FD3E}" presName="node" presStyleLbl="node1" presStyleIdx="3" presStyleCnt="9" custLinFactNeighborX="-23552" custLinFactNeighborY="55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8F3ACFF-44E5-4472-A89C-FC908FE561BA}" type="pres">
      <dgm:prSet presAssocID="{C7AD3D3B-CC8F-44DC-826F-0331E3E82064}" presName="sibTrans" presStyleCnt="0"/>
      <dgm:spPr/>
    </dgm:pt>
    <dgm:pt modelId="{16FD0C70-C08C-49C7-8EEC-32F4ED75FF07}" type="pres">
      <dgm:prSet presAssocID="{E153F1B0-FFC2-47F3-826B-22D879C636E3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E253B75-4023-4C0F-A910-D6B078784A0C}" type="pres">
      <dgm:prSet presAssocID="{FEF54B5C-C55F-4A43-8170-CAD70B985897}" presName="sibTrans" presStyleCnt="0"/>
      <dgm:spPr/>
    </dgm:pt>
    <dgm:pt modelId="{36ED8E9E-5855-4DF4-BA6B-9C1E023872D2}" type="pres">
      <dgm:prSet presAssocID="{0D44BBF5-CC25-4316-B6E6-2D89CC5DCA23}" presName="node" presStyleLbl="node1" presStyleIdx="5" presStyleCnt="9" custLinFactNeighborX="19725" custLinFactNeighborY="55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18E8ADC-DBED-4D02-A290-A341FF1F7C02}" type="pres">
      <dgm:prSet presAssocID="{AA3F9A44-153A-475F-8FBD-CBB9510D14E4}" presName="sibTrans" presStyleCnt="0"/>
      <dgm:spPr/>
    </dgm:pt>
    <dgm:pt modelId="{27121B0F-EE54-46FA-AEB3-E1F64952A679}" type="pres">
      <dgm:prSet presAssocID="{A477ACB1-5F15-482C-B64C-792007B782DD}" presName="node" presStyleLbl="node1" presStyleIdx="6" presStyleCnt="9" custLinFactNeighborX="-23552" custLinFactNeighborY="-486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AE4A9E9-4C05-41AE-AE4F-99477D314619}" type="pres">
      <dgm:prSet presAssocID="{BF7CBD4E-AFB1-4B23-A13B-7203E393D673}" presName="sibTrans" presStyleCnt="0"/>
      <dgm:spPr/>
    </dgm:pt>
    <dgm:pt modelId="{1F4FD446-9ADB-464E-A0B3-17FF8280BA97}" type="pres">
      <dgm:prSet presAssocID="{D270B497-F83C-421F-8650-9E637F8FAC4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622E244-E6A2-42A0-9E6E-57FBF9CA6E75}" type="pres">
      <dgm:prSet presAssocID="{6A2CC8A0-84CC-40C6-970E-995D991A1DD0}" presName="sibTrans" presStyleCnt="0"/>
      <dgm:spPr/>
    </dgm:pt>
    <dgm:pt modelId="{4F0E31F4-B755-4F65-BF1B-A113DDE82415}" type="pres">
      <dgm:prSet presAssocID="{CCC1DBFD-912D-4C67-BADE-C22E4D83D403}" presName="node" presStyleLbl="node1" presStyleIdx="8" presStyleCnt="9" custLinFactNeighborX="19725" custLinFactNeighborY="131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7F5B42C-F4A5-4A63-9888-D8D1BD38CC97}" srcId="{5311860F-FAF1-4D28-AC48-6BE0AF7CDACB}" destId="{8F253652-E1B0-4A4C-A81B-A0BE3021FD3E}" srcOrd="3" destOrd="0" parTransId="{44D441D5-2FA8-4BBC-99C9-74CFC3D400F6}" sibTransId="{C7AD3D3B-CC8F-44DC-826F-0331E3E82064}"/>
    <dgm:cxn modelId="{FF3BFF8C-0207-43A9-B9FD-A56ED143D969}" srcId="{5311860F-FAF1-4D28-AC48-6BE0AF7CDACB}" destId="{E153F1B0-FFC2-47F3-826B-22D879C636E3}" srcOrd="4" destOrd="0" parTransId="{D9A314C0-D6FB-495A-8D0D-E4710BBDF140}" sibTransId="{FEF54B5C-C55F-4A43-8170-CAD70B985897}"/>
    <dgm:cxn modelId="{D0BE1606-3A64-4AE5-A8E3-1ECCB8D6CAA2}" type="presOf" srcId="{8F253652-E1B0-4A4C-A81B-A0BE3021FD3E}" destId="{AB6FAF70-1EAD-42E9-B33C-F3E4EBA70D0A}" srcOrd="0" destOrd="0" presId="urn:microsoft.com/office/officeart/2005/8/layout/default"/>
    <dgm:cxn modelId="{A8DC60E3-731B-491B-8777-1D54D288E256}" type="presOf" srcId="{1A81CE03-F51E-4905-8ADD-247D94027078}" destId="{F579A386-C499-4FCD-AA3E-C7E9099AD779}" srcOrd="0" destOrd="0" presId="urn:microsoft.com/office/officeart/2005/8/layout/default"/>
    <dgm:cxn modelId="{0C331409-5298-4748-A01B-0BC573921DEC}" type="presOf" srcId="{04E52AFD-6696-4F98-B3B2-608CD2344E26}" destId="{8D146C2D-E1DF-4ECD-A1FE-E7C23EE36FBF}" srcOrd="0" destOrd="0" presId="urn:microsoft.com/office/officeart/2005/8/layout/default"/>
    <dgm:cxn modelId="{4B777AA1-604C-46E0-98C4-FEA065888CDF}" type="presOf" srcId="{CCC1DBFD-912D-4C67-BADE-C22E4D83D403}" destId="{4F0E31F4-B755-4F65-BF1B-A113DDE82415}" srcOrd="0" destOrd="0" presId="urn:microsoft.com/office/officeart/2005/8/layout/default"/>
    <dgm:cxn modelId="{54080307-91FE-4686-BEF2-61F85FB9E8B8}" type="presOf" srcId="{5311860F-FAF1-4D28-AC48-6BE0AF7CDACB}" destId="{6CDA269B-94F1-40B4-91F2-E7BF83111641}" srcOrd="0" destOrd="0" presId="urn:microsoft.com/office/officeart/2005/8/layout/default"/>
    <dgm:cxn modelId="{46454D9D-7617-4CE9-91EE-875035B2562C}" type="presOf" srcId="{E153F1B0-FFC2-47F3-826B-22D879C636E3}" destId="{16FD0C70-C08C-49C7-8EEC-32F4ED75FF07}" srcOrd="0" destOrd="0" presId="urn:microsoft.com/office/officeart/2005/8/layout/default"/>
    <dgm:cxn modelId="{17FE9FF4-56C4-425E-9975-C1DED8E9BABB}" srcId="{5311860F-FAF1-4D28-AC48-6BE0AF7CDACB}" destId="{CCC1DBFD-912D-4C67-BADE-C22E4D83D403}" srcOrd="8" destOrd="0" parTransId="{49049D94-2D99-45D2-BCC8-E14BFD07FF9D}" sibTransId="{588C43DC-85D4-4691-BAE1-B673E026D7BB}"/>
    <dgm:cxn modelId="{8352A177-4BE1-4C2B-83F7-444A668D84BC}" type="presOf" srcId="{F6A6118C-CB0A-492E-971D-28765C77287D}" destId="{37DCB144-18E9-4A81-8F89-7F38B0B63F3E}" srcOrd="0" destOrd="0" presId="urn:microsoft.com/office/officeart/2005/8/layout/default"/>
    <dgm:cxn modelId="{B9D017AC-C2C8-4DDC-ABC0-38887B68435B}" srcId="{5311860F-FAF1-4D28-AC48-6BE0AF7CDACB}" destId="{F6A6118C-CB0A-492E-971D-28765C77287D}" srcOrd="0" destOrd="0" parTransId="{2A18D0B8-0849-4E8C-859E-A0C58A4A33FA}" sibTransId="{3B72D208-9910-4F17-8CC5-1A9FD9CCB9E5}"/>
    <dgm:cxn modelId="{11CD0CC3-D3C4-42D7-A5B9-9E1FD80A4057}" srcId="{5311860F-FAF1-4D28-AC48-6BE0AF7CDACB}" destId="{04E52AFD-6696-4F98-B3B2-608CD2344E26}" srcOrd="2" destOrd="0" parTransId="{332DB1DC-E768-4929-932D-06A229EDCEB2}" sibTransId="{01EAC66B-27A2-4D7C-B6DA-2FFC784B0747}"/>
    <dgm:cxn modelId="{36A35528-D0AE-4D0C-8D18-1B2F78FF43E6}" type="presOf" srcId="{D270B497-F83C-421F-8650-9E637F8FAC4B}" destId="{1F4FD446-9ADB-464E-A0B3-17FF8280BA97}" srcOrd="0" destOrd="0" presId="urn:microsoft.com/office/officeart/2005/8/layout/default"/>
    <dgm:cxn modelId="{29B85DC9-4757-4BAA-BDBC-9B05A31242FF}" srcId="{5311860F-FAF1-4D28-AC48-6BE0AF7CDACB}" destId="{1A81CE03-F51E-4905-8ADD-247D94027078}" srcOrd="1" destOrd="0" parTransId="{74629813-5211-4C7E-A70A-D9D4DBF6AF4A}" sibTransId="{2DE99C71-F460-4422-ABEE-E7A9259469D3}"/>
    <dgm:cxn modelId="{4CE33E50-D1A6-48B8-9726-B408BB508920}" type="presOf" srcId="{0D44BBF5-CC25-4316-B6E6-2D89CC5DCA23}" destId="{36ED8E9E-5855-4DF4-BA6B-9C1E023872D2}" srcOrd="0" destOrd="0" presId="urn:microsoft.com/office/officeart/2005/8/layout/default"/>
    <dgm:cxn modelId="{3EDDFC27-579C-4E05-A081-6E1D28C968C9}" srcId="{5311860F-FAF1-4D28-AC48-6BE0AF7CDACB}" destId="{D270B497-F83C-421F-8650-9E637F8FAC4B}" srcOrd="7" destOrd="0" parTransId="{AAB860C6-A03C-4C24-98E7-B2C50E8E3533}" sibTransId="{6A2CC8A0-84CC-40C6-970E-995D991A1DD0}"/>
    <dgm:cxn modelId="{BDE2D7D7-399F-4136-A1CC-795BBA9BB507}" srcId="{5311860F-FAF1-4D28-AC48-6BE0AF7CDACB}" destId="{0D44BBF5-CC25-4316-B6E6-2D89CC5DCA23}" srcOrd="5" destOrd="0" parTransId="{C0240915-9E04-4309-926D-0E3D2A3E1136}" sibTransId="{AA3F9A44-153A-475F-8FBD-CBB9510D14E4}"/>
    <dgm:cxn modelId="{8558E9DA-4642-447A-A75C-5A141DF003CB}" type="presOf" srcId="{A477ACB1-5F15-482C-B64C-792007B782DD}" destId="{27121B0F-EE54-46FA-AEB3-E1F64952A679}" srcOrd="0" destOrd="0" presId="urn:microsoft.com/office/officeart/2005/8/layout/default"/>
    <dgm:cxn modelId="{2283F7C6-8A6B-4ECF-957D-1E38381AC374}" srcId="{5311860F-FAF1-4D28-AC48-6BE0AF7CDACB}" destId="{A477ACB1-5F15-482C-B64C-792007B782DD}" srcOrd="6" destOrd="0" parTransId="{BCF638EE-A5F7-4F49-AF90-187DA95B8C73}" sibTransId="{BF7CBD4E-AFB1-4B23-A13B-7203E393D673}"/>
    <dgm:cxn modelId="{471339E7-F301-4FCE-8738-DD5F1C6C8AC7}" type="presParOf" srcId="{6CDA269B-94F1-40B4-91F2-E7BF83111641}" destId="{37DCB144-18E9-4A81-8F89-7F38B0B63F3E}" srcOrd="0" destOrd="0" presId="urn:microsoft.com/office/officeart/2005/8/layout/default"/>
    <dgm:cxn modelId="{33F6FB57-57DF-4EAD-AB79-7E0D82471B7F}" type="presParOf" srcId="{6CDA269B-94F1-40B4-91F2-E7BF83111641}" destId="{43FA86FF-BBB1-4B3D-8AE6-1DAFB5ECDEDB}" srcOrd="1" destOrd="0" presId="urn:microsoft.com/office/officeart/2005/8/layout/default"/>
    <dgm:cxn modelId="{CA443044-6ECE-407F-B9EB-C86C6E4F2FBD}" type="presParOf" srcId="{6CDA269B-94F1-40B4-91F2-E7BF83111641}" destId="{F579A386-C499-4FCD-AA3E-C7E9099AD779}" srcOrd="2" destOrd="0" presId="urn:microsoft.com/office/officeart/2005/8/layout/default"/>
    <dgm:cxn modelId="{32F19E20-95A3-4570-B70F-9C07567695DB}" type="presParOf" srcId="{6CDA269B-94F1-40B4-91F2-E7BF83111641}" destId="{9E1D0EF8-7817-45CE-A20A-069D888545CC}" srcOrd="3" destOrd="0" presId="urn:microsoft.com/office/officeart/2005/8/layout/default"/>
    <dgm:cxn modelId="{E12A0BB9-5B47-431C-8FFA-99CEE4930BC7}" type="presParOf" srcId="{6CDA269B-94F1-40B4-91F2-E7BF83111641}" destId="{8D146C2D-E1DF-4ECD-A1FE-E7C23EE36FBF}" srcOrd="4" destOrd="0" presId="urn:microsoft.com/office/officeart/2005/8/layout/default"/>
    <dgm:cxn modelId="{1AE8C824-28D4-4C29-99A7-304D62300B04}" type="presParOf" srcId="{6CDA269B-94F1-40B4-91F2-E7BF83111641}" destId="{8D457A7E-97D1-4F61-9906-37CF8EAABABF}" srcOrd="5" destOrd="0" presId="urn:microsoft.com/office/officeart/2005/8/layout/default"/>
    <dgm:cxn modelId="{89C525DD-709A-49AB-A93C-01EB7A513514}" type="presParOf" srcId="{6CDA269B-94F1-40B4-91F2-E7BF83111641}" destId="{AB6FAF70-1EAD-42E9-B33C-F3E4EBA70D0A}" srcOrd="6" destOrd="0" presId="urn:microsoft.com/office/officeart/2005/8/layout/default"/>
    <dgm:cxn modelId="{E77FC70F-766A-4856-94E0-A572297D533D}" type="presParOf" srcId="{6CDA269B-94F1-40B4-91F2-E7BF83111641}" destId="{A8F3ACFF-44E5-4472-A89C-FC908FE561BA}" srcOrd="7" destOrd="0" presId="urn:microsoft.com/office/officeart/2005/8/layout/default"/>
    <dgm:cxn modelId="{E1BB72B6-2C3B-4E81-8AB1-54543478DBEF}" type="presParOf" srcId="{6CDA269B-94F1-40B4-91F2-E7BF83111641}" destId="{16FD0C70-C08C-49C7-8EEC-32F4ED75FF07}" srcOrd="8" destOrd="0" presId="urn:microsoft.com/office/officeart/2005/8/layout/default"/>
    <dgm:cxn modelId="{A2F22450-C098-45B1-89B5-700FFF8A4324}" type="presParOf" srcId="{6CDA269B-94F1-40B4-91F2-E7BF83111641}" destId="{9E253B75-4023-4C0F-A910-D6B078784A0C}" srcOrd="9" destOrd="0" presId="urn:microsoft.com/office/officeart/2005/8/layout/default"/>
    <dgm:cxn modelId="{FA6E86B6-5929-4C28-A7D6-C895523C96B8}" type="presParOf" srcId="{6CDA269B-94F1-40B4-91F2-E7BF83111641}" destId="{36ED8E9E-5855-4DF4-BA6B-9C1E023872D2}" srcOrd="10" destOrd="0" presId="urn:microsoft.com/office/officeart/2005/8/layout/default"/>
    <dgm:cxn modelId="{B6D80EF5-FF5A-46F7-AF38-1EF72E7E771B}" type="presParOf" srcId="{6CDA269B-94F1-40B4-91F2-E7BF83111641}" destId="{D18E8ADC-DBED-4D02-A290-A341FF1F7C02}" srcOrd="11" destOrd="0" presId="urn:microsoft.com/office/officeart/2005/8/layout/default"/>
    <dgm:cxn modelId="{2A2F3889-11B0-47F3-8307-F0EFDEEBBE2F}" type="presParOf" srcId="{6CDA269B-94F1-40B4-91F2-E7BF83111641}" destId="{27121B0F-EE54-46FA-AEB3-E1F64952A679}" srcOrd="12" destOrd="0" presId="urn:microsoft.com/office/officeart/2005/8/layout/default"/>
    <dgm:cxn modelId="{834A2457-278A-4DC0-8D75-C8F1E52CF42C}" type="presParOf" srcId="{6CDA269B-94F1-40B4-91F2-E7BF83111641}" destId="{5AE4A9E9-4C05-41AE-AE4F-99477D314619}" srcOrd="13" destOrd="0" presId="urn:microsoft.com/office/officeart/2005/8/layout/default"/>
    <dgm:cxn modelId="{9B34B127-3B19-4A48-A042-53B216132544}" type="presParOf" srcId="{6CDA269B-94F1-40B4-91F2-E7BF83111641}" destId="{1F4FD446-9ADB-464E-A0B3-17FF8280BA97}" srcOrd="14" destOrd="0" presId="urn:microsoft.com/office/officeart/2005/8/layout/default"/>
    <dgm:cxn modelId="{C275BC28-A6B8-472A-B6DF-AEAE27546914}" type="presParOf" srcId="{6CDA269B-94F1-40B4-91F2-E7BF83111641}" destId="{E622E244-E6A2-42A0-9E6E-57FBF9CA6E75}" srcOrd="15" destOrd="0" presId="urn:microsoft.com/office/officeart/2005/8/layout/default"/>
    <dgm:cxn modelId="{ABE9354B-D41B-4715-BE87-B511CA9FFC7B}" type="presParOf" srcId="{6CDA269B-94F1-40B4-91F2-E7BF83111641}" destId="{4F0E31F4-B755-4F65-BF1B-A113DDE82415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B7F5BF-F433-41E3-AF9D-82FD7B7A4AFD}" type="doc">
      <dgm:prSet loTypeId="urn:microsoft.com/office/officeart/2005/8/layout/hProcess11" loCatId="process" qsTypeId="urn:microsoft.com/office/officeart/2005/8/quickstyle/simple4" qsCatId="simple" csTypeId="urn:microsoft.com/office/officeart/2005/8/colors/accent1_2" csCatId="accent1" phldr="1"/>
      <dgm:spPr/>
    </dgm:pt>
    <dgm:pt modelId="{77124034-2595-4C56-8004-D5C30E3F65FD}" type="pres">
      <dgm:prSet presAssocID="{A9B7F5BF-F433-41E3-AF9D-82FD7B7A4AFD}" presName="Name0" presStyleCnt="0">
        <dgm:presLayoutVars>
          <dgm:dir/>
          <dgm:resizeHandles val="exact"/>
        </dgm:presLayoutVars>
      </dgm:prSet>
      <dgm:spPr/>
    </dgm:pt>
    <dgm:pt modelId="{D3CFC100-83CF-4CDD-8E39-CFC2B798D9AE}" type="pres">
      <dgm:prSet presAssocID="{A9B7F5BF-F433-41E3-AF9D-82FD7B7A4AFD}" presName="arrow" presStyleLbl="bgShp" presStyleIdx="0" presStyleCnt="1" custLinFactNeighborX="-25388" custLinFactNeighborY="9163"/>
      <dgm:spPr/>
    </dgm:pt>
    <dgm:pt modelId="{510D61FD-90C0-42D1-89CF-28C4407B428F}" type="pres">
      <dgm:prSet presAssocID="{A9B7F5BF-F433-41E3-AF9D-82FD7B7A4AFD}" presName="points" presStyleCnt="0"/>
      <dgm:spPr/>
    </dgm:pt>
  </dgm:ptLst>
  <dgm:cxnLst>
    <dgm:cxn modelId="{7D4508DE-1015-4627-AACC-5D1847AB653D}" type="presOf" srcId="{A9B7F5BF-F433-41E3-AF9D-82FD7B7A4AFD}" destId="{77124034-2595-4C56-8004-D5C30E3F65FD}" srcOrd="0" destOrd="0" presId="urn:microsoft.com/office/officeart/2005/8/layout/hProcess11"/>
    <dgm:cxn modelId="{F4073B49-CE88-46DA-A5C8-440CE43AB3E7}" type="presParOf" srcId="{77124034-2595-4C56-8004-D5C30E3F65FD}" destId="{D3CFC100-83CF-4CDD-8E39-CFC2B798D9AE}" srcOrd="0" destOrd="0" presId="urn:microsoft.com/office/officeart/2005/8/layout/hProcess11"/>
    <dgm:cxn modelId="{E6BA9D4C-742F-40DD-89A4-163F7F1DF568}" type="presParOf" srcId="{77124034-2595-4C56-8004-D5C30E3F65FD}" destId="{510D61FD-90C0-42D1-89CF-28C4407B428F}" srcOrd="1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DCB144-18E9-4A81-8F89-7F38B0B63F3E}">
      <dsp:nvSpPr>
        <dsp:cNvPr id="0" name=""/>
        <dsp:cNvSpPr/>
      </dsp:nvSpPr>
      <dsp:spPr>
        <a:xfrm>
          <a:off x="232615" y="15509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Gospodarka centralnie planowana</a:t>
          </a:r>
          <a:endParaRPr lang="pl-PL" sz="1800" kern="1200" dirty="0"/>
        </a:p>
      </dsp:txBody>
      <dsp:txXfrm>
        <a:off x="232615" y="15509"/>
        <a:ext cx="1941895" cy="1165137"/>
      </dsp:txXfrm>
    </dsp:sp>
    <dsp:sp modelId="{F579A386-C499-4FCD-AA3E-C7E9099AD779}">
      <dsp:nvSpPr>
        <dsp:cNvPr id="0" name=""/>
        <dsp:cNvSpPr/>
      </dsp:nvSpPr>
      <dsp:spPr>
        <a:xfrm>
          <a:off x="2814365" y="11292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Hiperinflacja (585,8% w skali roku)</a:t>
          </a:r>
          <a:endParaRPr lang="pl-PL" sz="1800" kern="1200" dirty="0"/>
        </a:p>
      </dsp:txBody>
      <dsp:txXfrm>
        <a:off x="2814365" y="11292"/>
        <a:ext cx="1941895" cy="1165137"/>
      </dsp:txXfrm>
    </dsp:sp>
    <dsp:sp modelId="{8D146C2D-E1DF-4ECD-A1FE-E7C23EE36FBF}">
      <dsp:nvSpPr>
        <dsp:cNvPr id="0" name=""/>
        <dsp:cNvSpPr/>
      </dsp:nvSpPr>
      <dsp:spPr>
        <a:xfrm>
          <a:off x="5328596" y="1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Wysoki poziom zadłużenia zagranicznego </a:t>
          </a:r>
          <a:endParaRPr lang="pl-PL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(</a:t>
          </a:r>
          <a:r>
            <a:rPr lang="pl-PL" sz="1600" kern="1200" dirty="0" smtClean="0"/>
            <a:t>42,3 mld $ - </a:t>
          </a:r>
          <a:r>
            <a:rPr lang="pl-PL" sz="1600" kern="1200" dirty="0" smtClean="0"/>
            <a:t>64,8 PKB</a:t>
          </a:r>
          <a:r>
            <a:rPr lang="pl-PL" sz="1600" kern="1200" dirty="0" smtClean="0"/>
            <a:t>)</a:t>
          </a:r>
          <a:endParaRPr lang="pl-PL" sz="1600" kern="1200" dirty="0"/>
        </a:p>
      </dsp:txBody>
      <dsp:txXfrm>
        <a:off x="5328596" y="1"/>
        <a:ext cx="1941895" cy="1165137"/>
      </dsp:txXfrm>
    </dsp:sp>
    <dsp:sp modelId="{AB6FAF70-1EAD-42E9-B33C-F3E4EBA70D0A}">
      <dsp:nvSpPr>
        <dsp:cNvPr id="0" name=""/>
        <dsp:cNvSpPr/>
      </dsp:nvSpPr>
      <dsp:spPr>
        <a:xfrm>
          <a:off x="216032" y="1368148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Niezmiernie wysokie zatrudnienie w przemyśle ciężkim, a bardzo niskie w usługach.</a:t>
          </a:r>
          <a:endParaRPr lang="pl-PL" sz="1600" kern="1200" dirty="0"/>
        </a:p>
      </dsp:txBody>
      <dsp:txXfrm>
        <a:off x="216032" y="1368148"/>
        <a:ext cx="1941895" cy="1165137"/>
      </dsp:txXfrm>
    </dsp:sp>
    <dsp:sp modelId="{16FD0C70-C08C-49C7-8EEC-32F4ED75FF07}">
      <dsp:nvSpPr>
        <dsp:cNvPr id="0" name=""/>
        <dsp:cNvSpPr/>
      </dsp:nvSpPr>
      <dsp:spPr>
        <a:xfrm>
          <a:off x="2809472" y="1361647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Prawie cały eksport trafiał </a:t>
          </a:r>
          <a:r>
            <a:rPr lang="pl-PL" sz="1800" kern="1200" dirty="0" smtClean="0"/>
            <a:t>do </a:t>
          </a:r>
          <a:r>
            <a:rPr lang="pl-PL" sz="1800" kern="1200" dirty="0" smtClean="0"/>
            <a:t>państw </a:t>
          </a:r>
          <a:r>
            <a:rPr lang="pl-PL" sz="1800" kern="1200" dirty="0" smtClean="0"/>
            <a:t>bloku socjalistycznego</a:t>
          </a:r>
          <a:endParaRPr lang="pl-PL" sz="1800" kern="1200" dirty="0"/>
        </a:p>
      </dsp:txBody>
      <dsp:txXfrm>
        <a:off x="2809472" y="1361647"/>
        <a:ext cx="1941895" cy="1165137"/>
      </dsp:txXfrm>
    </dsp:sp>
    <dsp:sp modelId="{36ED8E9E-5855-4DF4-BA6B-9C1E023872D2}">
      <dsp:nvSpPr>
        <dsp:cNvPr id="0" name=""/>
        <dsp:cNvSpPr/>
      </dsp:nvSpPr>
      <dsp:spPr>
        <a:xfrm>
          <a:off x="5328596" y="1368148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Reglamentacja – regulowanie cen na rynku i określenie komu przypadną dobra </a:t>
          </a:r>
          <a:endParaRPr lang="pl-PL" sz="1600" kern="1200" dirty="0"/>
        </a:p>
      </dsp:txBody>
      <dsp:txXfrm>
        <a:off x="5328596" y="1368148"/>
        <a:ext cx="1941895" cy="1165137"/>
      </dsp:txXfrm>
    </dsp:sp>
    <dsp:sp modelId="{27121B0F-EE54-46FA-AEB3-E1F64952A679}">
      <dsp:nvSpPr>
        <dsp:cNvPr id="0" name=""/>
        <dsp:cNvSpPr/>
      </dsp:nvSpPr>
      <dsp:spPr>
        <a:xfrm>
          <a:off x="216032" y="2664301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Ukryte bezrobocie</a:t>
          </a:r>
          <a:endParaRPr lang="pl-PL" sz="1800" kern="1200" dirty="0"/>
        </a:p>
      </dsp:txBody>
      <dsp:txXfrm>
        <a:off x="216032" y="2664301"/>
        <a:ext cx="1941895" cy="1165137"/>
      </dsp:txXfrm>
    </dsp:sp>
    <dsp:sp modelId="{1F4FD446-9ADB-464E-A0B3-17FF8280BA97}">
      <dsp:nvSpPr>
        <dsp:cNvPr id="0" name=""/>
        <dsp:cNvSpPr/>
      </dsp:nvSpPr>
      <dsp:spPr>
        <a:xfrm>
          <a:off x="2809472" y="2720974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Brak systemu bankowego i innych instytucji gospodarki rynkowej</a:t>
          </a:r>
          <a:endParaRPr lang="pl-PL" sz="1600" kern="1200" dirty="0"/>
        </a:p>
      </dsp:txBody>
      <dsp:txXfrm>
        <a:off x="2809472" y="2720974"/>
        <a:ext cx="1941895" cy="1165137"/>
      </dsp:txXfrm>
    </dsp:sp>
    <dsp:sp modelId="{4F0E31F4-B755-4F65-BF1B-A113DDE82415}">
      <dsp:nvSpPr>
        <dsp:cNvPr id="0" name=""/>
        <dsp:cNvSpPr/>
      </dsp:nvSpPr>
      <dsp:spPr>
        <a:xfrm>
          <a:off x="5328596" y="2723294"/>
          <a:ext cx="1941895" cy="1165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Brak wykształconych księgowych, specjalistów od marketingu i menedżerów.</a:t>
          </a:r>
          <a:endParaRPr lang="pl-PL" sz="1600" kern="1200" dirty="0"/>
        </a:p>
      </dsp:txBody>
      <dsp:txXfrm>
        <a:off x="5328596" y="2723294"/>
        <a:ext cx="1941895" cy="116513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CFC100-83CF-4CDD-8E39-CFC2B798D9AE}">
      <dsp:nvSpPr>
        <dsp:cNvPr id="0" name=""/>
        <dsp:cNvSpPr/>
      </dsp:nvSpPr>
      <dsp:spPr>
        <a:xfrm>
          <a:off x="0" y="703007"/>
          <a:ext cx="8640000" cy="83529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gif"/><Relationship Id="rId7" Type="http://schemas.openxmlformats.org/officeDocument/2006/relationships/diagramColors" Target="../diagrams/colors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gif"/><Relationship Id="rId7" Type="http://schemas.openxmlformats.org/officeDocument/2006/relationships/diagramColors" Target="../diagrams/colors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611560" y="407707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TRANSFORMACJA GOSPODARKI </a:t>
            </a:r>
            <a:r>
              <a:rPr lang="pl-PL" sz="320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POLSKIEJ </a:t>
            </a:r>
            <a:r>
              <a:rPr lang="pl-PL" sz="320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1989r.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1115616" y="1916832"/>
          <a:ext cx="6789836" cy="2865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459"/>
                <a:gridCol w="1697459"/>
                <a:gridCol w="1697459"/>
                <a:gridCol w="1697459"/>
              </a:tblGrid>
              <a:tr h="465754">
                <a:tc>
                  <a:txBody>
                    <a:bodyPr/>
                    <a:lstStyle/>
                    <a:p>
                      <a:endParaRPr lang="pl-PL" sz="1800" dirty="0"/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3200" dirty="0" smtClean="0"/>
                        <a:t>1990</a:t>
                      </a:r>
                      <a:endParaRPr lang="pl-PL" sz="3200" dirty="0"/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3200" dirty="0" smtClean="0"/>
                        <a:t>2000</a:t>
                      </a:r>
                      <a:endParaRPr lang="pl-PL" sz="3200" dirty="0"/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3200" dirty="0" smtClean="0"/>
                        <a:t>2010</a:t>
                      </a:r>
                      <a:endParaRPr lang="pl-PL" sz="3200" dirty="0"/>
                    </a:p>
                  </a:txBody>
                  <a:tcPr marL="91445" marR="91445" marT="45718" marB="45718"/>
                </a:tc>
              </a:tr>
              <a:tr h="367700"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chleb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515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899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1001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</a:tr>
              <a:tr h="367700"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jajka/szt.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2000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7399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11 944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</a:tr>
              <a:tr h="367700"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mąka/kg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293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1765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3291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</a:tr>
              <a:tr h="367700"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wódka/0,5l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48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78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155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</a:tr>
              <a:tr h="367700"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benzyna/l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442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611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  <a:tc>
                  <a:txBody>
                    <a:bodyPr/>
                    <a:lstStyle/>
                    <a:p>
                      <a:r>
                        <a:rPr lang="pl-PL" sz="2400" dirty="0" smtClean="0"/>
                        <a:t>703</a:t>
                      </a:r>
                      <a:endParaRPr lang="pl-PL" sz="2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91445" marR="91445" marT="45718" marB="45718"/>
                </a:tc>
              </a:tr>
            </a:tbl>
          </a:graphicData>
        </a:graphic>
      </p:graphicFrame>
      <p:sp>
        <p:nvSpPr>
          <p:cNvPr id="10" name="pole tekstowe 9"/>
          <p:cNvSpPr txBox="1"/>
          <p:nvPr/>
        </p:nvSpPr>
        <p:spPr>
          <a:xfrm>
            <a:off x="251520" y="188640"/>
            <a:ext cx="8640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PORÓWNANIE ILOŚCI ARTYKUŁÓW,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KTÓRE </a:t>
            </a:r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MOŻNA </a:t>
            </a:r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BYŁO KUPIĆ </a:t>
            </a:r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ZA ŚREDNIE WYNAGRODZENIE W LATACH </a:t>
            </a:r>
            <a:endParaRPr lang="pl-PL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1990</a:t>
            </a:r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2000 i 2010</a:t>
            </a:r>
            <a:endParaRPr lang="pl-PL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7740352" y="558924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*źródło GUS</a:t>
            </a:r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6" name="pole tekstowe 15"/>
          <p:cNvSpPr txBox="1"/>
          <p:nvPr/>
        </p:nvSpPr>
        <p:spPr>
          <a:xfrm>
            <a:off x="251520" y="188640"/>
            <a:ext cx="864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NEGATYWNE SKUTKI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TRANSFORMACJI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GOSPODARCZEJ W PIERWSZYCH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LATACH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 JEJ WPROWADZENIU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251520" y="2204864"/>
            <a:ext cx="864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bankructwo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likwidacja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wielu przedsiębiorstw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państwowych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stopa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bezrobocia osiągnęła poziom rzędu 16,4% w 1993 r.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(ok. 3 </a:t>
            </a:r>
            <a:r>
              <a:rPr lang="pl-PL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mln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ludności)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spadek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stopy życiowej licznych grup ludności, zwłaszcza pracowników niedochodowych przedsiębiorstw państwowych oraz pracowników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PGR-ów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dopuszczenie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 wieloletniej zapaści całych gałęzi gospodarki na skutek braku państwowej polityki wpływania na jej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strukturę.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upadek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PGR-ów co skutkowało odłogowaniem dużych obszarów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rolniczych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spadek tempa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wzrostu gospodarczego spowodowany początkowym ograniczeniem produkcji przez istniejące jeszcze przedsiębiorstwa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państwowe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zmniejszenie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realnych dochodów ludności spowodowane wzrostem cen i zahamowaniem wzrostu płac</a:t>
            </a:r>
            <a:endParaRPr lang="pl-PL" sz="1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6" name="pole tekstowe 15"/>
          <p:cNvSpPr txBox="1"/>
          <p:nvPr/>
        </p:nvSpPr>
        <p:spPr>
          <a:xfrm>
            <a:off x="251520" y="188640"/>
            <a:ext cx="864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POZYTYWNE SKUTKI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TRANSFORMACJI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GOSPODARCZEJ W PIERWSZYCH LATACH PO JEJ WPROWADZENIU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1520" y="2276872"/>
            <a:ext cx="864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obniżenie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inflacji i deficytu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budżetowego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likwidacja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niedoborów rynkowych i centralnego rozdzielnictwa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materiałów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uzyskanie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zgody wierzycieli na redukcję zadłużenia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zagranicznego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znaczący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przyrost rezerw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dewizowych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duży wpływ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 rozwój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przedsiębiorczości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uruchomienie mechanizmów rynkowych prowadzących do zrównoważenia rynku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poprawa zaopatrzenia sklepów i likwidacja kolejek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wzrost udziału sektora prywatnego w gospodarce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zwiększenie efektywności wykorzystania zasobów kapitału i pracy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pozytywne zmiany w kierunkach eksportu handlu zagranicznego</a:t>
            </a:r>
          </a:p>
          <a:p>
            <a:pPr>
              <a:buFont typeface="Wingdings" pitchFamily="2" charset="2"/>
              <a:buChar char="§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pojawienie się konkurencji</a:t>
            </a:r>
            <a:endParaRPr lang="pl-PL" sz="1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251520" y="1700808"/>
            <a:ext cx="4536504" cy="3816424"/>
          </a:xfrm>
        </p:spPr>
        <p:txBody>
          <a:bodyPr>
            <a:normAutofit/>
          </a:bodyPr>
          <a:lstStyle/>
          <a:p>
            <a:pPr algn="l"/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Transformacja - t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ogół radykalnych zmian w systemie funkcjonowania gospodarki polskiej, związanych z przejściem od systemu gospodarki planowej do gospodarki rynkowej. Transformacja systemowa została zapoczątkowana we wrześniu 1989 wraz z powołaniem pierwszego niekomunistycznego rządu w powojennej Polsce, na którego czele stanął Tadeusz Mazowiecki. Zmiany w systemie funkcjonowania gospodarki nazwano Planem Balcerowicza - od nazwiska ówczesnego wicepremiera i ministra finansów Leszka Balcerowicza.</a:t>
            </a:r>
            <a:endParaRPr lang="pl-PL" sz="1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pole tekstowe 16"/>
          <p:cNvSpPr txBox="1"/>
          <p:nvPr/>
        </p:nvSpPr>
        <p:spPr>
          <a:xfrm>
            <a:off x="251520" y="188640"/>
            <a:ext cx="8640000" cy="10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TANSFORMACJA  SYSTEMOWA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GOSPODARCE POLSKI W 1989r.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img2.demotywatoryfb.pl/uploads/201102/1297775960_by_skupit_600.jpg"/>
          <p:cNvPicPr>
            <a:picLocks noChangeAspect="1" noChangeArrowheads="1"/>
          </p:cNvPicPr>
          <p:nvPr/>
        </p:nvPicPr>
        <p:blipFill>
          <a:blip r:embed="rId4" cstate="print"/>
          <a:srcRect l="7208" t="8099" r="8096" b="21035"/>
          <a:stretch>
            <a:fillRect/>
          </a:stretch>
        </p:blipFill>
        <p:spPr bwMode="auto">
          <a:xfrm>
            <a:off x="5148064" y="2204864"/>
            <a:ext cx="3384376" cy="2520280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6156176" y="4725144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Prof. Leszek Balcerowicz</a:t>
            </a:r>
            <a:endParaRPr lang="pl-PL" sz="1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SYTUACJA GOSPODARCZA W POLSCE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ROKU 1989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971600" y="1268760"/>
          <a:ext cx="756084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pole tekstowe 10"/>
          <p:cNvSpPr txBox="1"/>
          <p:nvPr/>
        </p:nvSpPr>
        <p:spPr>
          <a:xfrm>
            <a:off x="395536" y="5229200"/>
            <a:ext cx="864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SYTUACJA POLITYCZNA: </a:t>
            </a:r>
            <a:r>
              <a:rPr lang="pl-PL" sz="1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niezadowolenie społeczeństwa przejawiające się strajkami, nieudolne zarządzanie państwem, itd.</a:t>
            </a:r>
            <a:endParaRPr lang="pl-PL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000" cy="1080000"/>
          </a:xfrm>
        </p:spPr>
        <p:txBody>
          <a:bodyPr>
            <a:noAutofit/>
          </a:bodyPr>
          <a:lstStyle/>
          <a:p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TRANSFORMACJA GOSPODARKI POLSKIEJ W LATACH 1988-2004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8" name="Diagram 7"/>
          <p:cNvGraphicFramePr/>
          <p:nvPr/>
        </p:nvGraphicFramePr>
        <p:xfrm>
          <a:off x="251520" y="1124744"/>
          <a:ext cx="864000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Elipsa 20"/>
          <p:cNvSpPr/>
          <p:nvPr/>
        </p:nvSpPr>
        <p:spPr>
          <a:xfrm>
            <a:off x="1043608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Elipsa 21"/>
          <p:cNvSpPr/>
          <p:nvPr/>
        </p:nvSpPr>
        <p:spPr>
          <a:xfrm>
            <a:off x="1907704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Elipsa 22"/>
          <p:cNvSpPr/>
          <p:nvPr/>
        </p:nvSpPr>
        <p:spPr>
          <a:xfrm>
            <a:off x="3635896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Elipsa 23"/>
          <p:cNvSpPr/>
          <p:nvPr/>
        </p:nvSpPr>
        <p:spPr>
          <a:xfrm>
            <a:off x="2771800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Elipsa 24"/>
          <p:cNvSpPr/>
          <p:nvPr/>
        </p:nvSpPr>
        <p:spPr>
          <a:xfrm>
            <a:off x="7092280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Elipsa 25"/>
          <p:cNvSpPr/>
          <p:nvPr/>
        </p:nvSpPr>
        <p:spPr>
          <a:xfrm>
            <a:off x="7956376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pole tekstowe 30"/>
          <p:cNvSpPr txBox="1"/>
          <p:nvPr/>
        </p:nvSpPr>
        <p:spPr>
          <a:xfrm>
            <a:off x="2627784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1990</a:t>
            </a:r>
            <a:endParaRPr lang="pl-PL" sz="1200" dirty="0"/>
          </a:p>
        </p:txBody>
      </p:sp>
      <p:sp>
        <p:nvSpPr>
          <p:cNvPr id="32" name="pole tekstowe 31"/>
          <p:cNvSpPr txBox="1"/>
          <p:nvPr/>
        </p:nvSpPr>
        <p:spPr>
          <a:xfrm>
            <a:off x="3491880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1991</a:t>
            </a:r>
            <a:endParaRPr lang="pl-PL" sz="1200" dirty="0"/>
          </a:p>
        </p:txBody>
      </p:sp>
      <p:sp>
        <p:nvSpPr>
          <p:cNvPr id="33" name="pole tekstowe 32"/>
          <p:cNvSpPr txBox="1"/>
          <p:nvPr/>
        </p:nvSpPr>
        <p:spPr>
          <a:xfrm>
            <a:off x="4355976" y="1772816"/>
            <a:ext cx="504056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1992</a:t>
            </a:r>
            <a:endParaRPr lang="pl-PL" sz="1200" dirty="0"/>
          </a:p>
        </p:txBody>
      </p:sp>
      <p:sp>
        <p:nvSpPr>
          <p:cNvPr id="34" name="pole tekstowe 33"/>
          <p:cNvSpPr txBox="1"/>
          <p:nvPr/>
        </p:nvSpPr>
        <p:spPr>
          <a:xfrm>
            <a:off x="5220072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1993</a:t>
            </a:r>
            <a:endParaRPr lang="pl-PL" sz="1200" dirty="0"/>
          </a:p>
        </p:txBody>
      </p:sp>
      <p:sp>
        <p:nvSpPr>
          <p:cNvPr id="35" name="pole tekstowe 34"/>
          <p:cNvSpPr txBox="1"/>
          <p:nvPr/>
        </p:nvSpPr>
        <p:spPr>
          <a:xfrm>
            <a:off x="6084168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1995</a:t>
            </a:r>
            <a:endParaRPr lang="pl-PL" sz="1200" dirty="0"/>
          </a:p>
        </p:txBody>
      </p:sp>
      <p:sp>
        <p:nvSpPr>
          <p:cNvPr id="37" name="pole tekstowe 36"/>
          <p:cNvSpPr txBox="1"/>
          <p:nvPr/>
        </p:nvSpPr>
        <p:spPr>
          <a:xfrm>
            <a:off x="7812360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2004</a:t>
            </a:r>
            <a:endParaRPr lang="pl-PL" sz="1200" dirty="0"/>
          </a:p>
        </p:txBody>
      </p:sp>
      <p:sp>
        <p:nvSpPr>
          <p:cNvPr id="39" name="pole tekstowe 38"/>
          <p:cNvSpPr txBox="1"/>
          <p:nvPr/>
        </p:nvSpPr>
        <p:spPr>
          <a:xfrm>
            <a:off x="251520" y="2996952"/>
            <a:ext cx="8640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1998r. – Uchwalenie przez sejm ustawy o działalności gospodarczej.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1989r. – Wprowadzenie podatku dochodowego od osób prawnych CIT.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1990r. – Wejście w życie Planu Balcerowicza i ustawy o prywatyzacji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państwowych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przedsiębiorstw. 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1991r. – Powstanie Giełdy Papierów Wartościowych w Warszawie.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1992r. – Wprowadzenie podatku dochodowego od osób fizycznych PIT.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1993r. – Wprowadzenie podatku od towarów i usług VAT oraz podatku akcyzowego.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1995r. – Denominacja złotego w stosunku 1:10000.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1999r. – Wejście w życie reformy administracyjnej, emerytalnej, oświatowej i zdrowotnej.</a:t>
            </a:r>
          </a:p>
          <a:p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2004r. - Wejście Polski do Unii Europejskiej.</a:t>
            </a:r>
          </a:p>
          <a:p>
            <a:endParaRPr lang="pl-PL" sz="1200" dirty="0"/>
          </a:p>
        </p:txBody>
      </p:sp>
      <p:sp>
        <p:nvSpPr>
          <p:cNvPr id="27" name="pole tekstowe 26"/>
          <p:cNvSpPr txBox="1"/>
          <p:nvPr/>
        </p:nvSpPr>
        <p:spPr>
          <a:xfrm>
            <a:off x="6948264" y="1772816"/>
            <a:ext cx="504000" cy="216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 smtClean="0"/>
              <a:t>1999</a:t>
            </a:r>
            <a:endParaRPr lang="pl-PL" sz="1200" dirty="0"/>
          </a:p>
        </p:txBody>
      </p:sp>
      <p:sp>
        <p:nvSpPr>
          <p:cNvPr id="28" name="pole tekstowe 27"/>
          <p:cNvSpPr txBox="1"/>
          <p:nvPr/>
        </p:nvSpPr>
        <p:spPr>
          <a:xfrm>
            <a:off x="899592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1988</a:t>
            </a:r>
            <a:endParaRPr lang="pl-PL" sz="1200" dirty="0"/>
          </a:p>
        </p:txBody>
      </p:sp>
      <p:sp>
        <p:nvSpPr>
          <p:cNvPr id="29" name="pole tekstowe 28"/>
          <p:cNvSpPr txBox="1"/>
          <p:nvPr/>
        </p:nvSpPr>
        <p:spPr>
          <a:xfrm>
            <a:off x="1763688" y="1772816"/>
            <a:ext cx="504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1989</a:t>
            </a:r>
            <a:endParaRPr lang="pl-PL" sz="1200" dirty="0"/>
          </a:p>
        </p:txBody>
      </p:sp>
      <p:sp>
        <p:nvSpPr>
          <p:cNvPr id="30" name="Elipsa 29"/>
          <p:cNvSpPr/>
          <p:nvPr/>
        </p:nvSpPr>
        <p:spPr>
          <a:xfrm>
            <a:off x="4499992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Elipsa 35"/>
          <p:cNvSpPr/>
          <p:nvPr/>
        </p:nvSpPr>
        <p:spPr>
          <a:xfrm>
            <a:off x="5364088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Elipsa 37"/>
          <p:cNvSpPr/>
          <p:nvPr/>
        </p:nvSpPr>
        <p:spPr>
          <a:xfrm>
            <a:off x="6228184" y="2132856"/>
            <a:ext cx="208823" cy="20882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8" name="Wykres 7"/>
          <p:cNvGraphicFramePr>
            <a:graphicFrameLocks/>
          </p:cNvGraphicFramePr>
          <p:nvPr/>
        </p:nvGraphicFramePr>
        <p:xfrm>
          <a:off x="611560" y="1412776"/>
          <a:ext cx="774035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251520" y="4653136"/>
            <a:ext cx="1259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>
                <a:latin typeface="Times New Roman" pitchFamily="18" charset="0"/>
                <a:cs typeface="Times New Roman" pitchFamily="18" charset="0"/>
              </a:rPr>
              <a:t>W złotówkach przed denominacją</a:t>
            </a:r>
            <a:endParaRPr lang="pl-PL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7740352" y="558924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*źródło GUS</a:t>
            </a:r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51520" y="260648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ŚREDNIE MIESIĘCZNE WYNAGRODZENIE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LATACH 1985-1994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Picture 4" descr="Plik:PL inflacja wykres.svg"/>
          <p:cNvPicPr>
            <a:picLocks noChangeAspect="1" noChangeArrowheads="1"/>
          </p:cNvPicPr>
          <p:nvPr/>
        </p:nvPicPr>
        <p:blipFill>
          <a:blip r:embed="rId4" cstate="print"/>
          <a:srcRect l="6987" r="5251"/>
          <a:stretch>
            <a:fillRect/>
          </a:stretch>
        </p:blipFill>
        <p:spPr bwMode="auto">
          <a:xfrm>
            <a:off x="0" y="3717032"/>
            <a:ext cx="3756710" cy="2232248"/>
          </a:xfrm>
          <a:prstGeom prst="rect">
            <a:avLst/>
          </a:prstGeom>
          <a:noFill/>
        </p:spPr>
      </p:pic>
      <p:pic>
        <p:nvPicPr>
          <p:cNvPr id="9" name="Picture 2" descr="http://static1.money.pl/i/a/132/127620.gif"/>
          <p:cNvPicPr>
            <a:picLocks noChangeAspect="1" noChangeArrowheads="1"/>
          </p:cNvPicPr>
          <p:nvPr/>
        </p:nvPicPr>
        <p:blipFill>
          <a:blip r:embed="rId5" cstate="print"/>
          <a:srcRect t="17268"/>
          <a:stretch>
            <a:fillRect/>
          </a:stretch>
        </p:blipFill>
        <p:spPr bwMode="auto">
          <a:xfrm>
            <a:off x="3203848" y="1340768"/>
            <a:ext cx="5723359" cy="3104950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251520" y="188640"/>
            <a:ext cx="8640000" cy="10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HIPERINFLACJA W POLSCE W LATACH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1988-1992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7740352" y="558924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*źródło GUS</a:t>
            </a:r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pole tekstowe 9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DZIAŁANIA PODJĘTE W RAMACH PLANU BALCEROWICZA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1990r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251520" y="2276872"/>
            <a:ext cx="8640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Uwolnienie cen polegające na ich swobodnym kształtowaniu się na rynku na podstawie popytu i podaży.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Wprowadzenie wymienialności złotego.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Zapoczątkowanie procesu prywatyzacji państwowych przedsiębiorstw.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Zmiana systemu podatkowego polegająca na wprowadzeniu podatku od wartości dodanej VAT i podatku od dochodów osobistych PIT.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Tworzenie rynku kapitałowego przez powstanie Giełdy Papierów Wartościowych w Warszawie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Reorganizacja systemu bankowego i zmiana funkcjonowania NBP.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Twarda polityka pieniężna zakazująca emisję dodatkowych pieniędzy w celu pokrycia deficytu budżetowego.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Liberalizacja handlu zagranicznego.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Wprowadzenie rygorów w polityce budżetowej państwa przez ograniczenie dotacji dla  państwowych przedsiębiorstw.</a:t>
            </a:r>
            <a:endParaRPr lang="pl-PL" sz="1600" dirty="0" smtClean="0"/>
          </a:p>
          <a:p>
            <a:pPr marL="342900" indent="-342900">
              <a:buFont typeface="+mj-lt"/>
              <a:buAutoNum type="arabicPeriod"/>
            </a:pPr>
            <a:endParaRPr lang="pl-PL" sz="16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251520" y="1700808"/>
            <a:ext cx="8640000" cy="3960440"/>
          </a:xfrm>
        </p:spPr>
        <p:txBody>
          <a:bodyPr>
            <a:normAutofit/>
          </a:bodyPr>
          <a:lstStyle/>
          <a:p>
            <a:pPr lvl="0" algn="l"/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Ustawa o zmianie ustawy o gospodarce finansowej przedsiębiorstw państwowych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usuwała gwarancję istnienia wszystkich przedsiębiorstw państwowych niezależnie od ich wyników finansowych i efektywności produkcji, umożliwiała przeprowadzenie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postępowania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upadłościowego wobec przedsiębiorstw nierentownych. </a:t>
            </a:r>
            <a:b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Ustawa o zmianie ustaw Prawo bankowe i o Narodowym Banku Polskim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zakazywała finansowania deficytu budżetowego przez bank centralny, uniemożliwiała nieograniczoną emisję pieniędzy bez pokrycia.</a:t>
            </a:r>
            <a:b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Ustawa o uporządkowaniu stosunków kredytowych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znosiła preferencje kredytowe przedsiębiorstw państwowych wiążąc stopę oprocentowania ze stopą inflacji, zmieniała warunki zawartych wcześniej umów kredytowych o stałym oprocentowaniu.</a:t>
            </a:r>
            <a:b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Ustawa o opodatkowaniu wzrostu wynagrodzeń w 1990 r.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wykorzystywała wprowadzony już pięć lat wcześniej popiwek jako drastyczne narzędzie ograniczania wzrostu nominalnych płac w przedsiębiorstwach w stosunku do rzeczywistego wzrostu cen.</a:t>
            </a:r>
            <a:b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Ustawa o zmianie niektórych ustaw regulujących zasady opodatkowania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ujednolicała zasady płacenia podatków we wszystkich sektorach gospodarczych.</a:t>
            </a:r>
            <a:r>
              <a:rPr lang="pl-PL" sz="1200" dirty="0" smtClean="0"/>
              <a:t/>
            </a:r>
            <a:br>
              <a:rPr lang="pl-PL" sz="1200" dirty="0" smtClean="0"/>
            </a:br>
            <a:endParaRPr lang="pl-PL" sz="1200" dirty="0">
              <a:latin typeface="Times New Roman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pole tekstowe 9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PAKIET 10 USTAW WPROWADZONY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RAMACH PLANU BALCEROWICZA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251520" y="1700808"/>
            <a:ext cx="8640000" cy="4104456"/>
          </a:xfrm>
        </p:spPr>
        <p:txBody>
          <a:bodyPr>
            <a:normAutofit fontScale="90000"/>
          </a:bodyPr>
          <a:lstStyle/>
          <a:p>
            <a:pPr lvl="0" algn="l"/>
            <a:r>
              <a:rPr lang="pl-PL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Ustawa o zmianie ustawy o zasadach prowadzenia na terytorium Polskiej Rzeczypospolitej Ludowej działalności gospodarczej w zakresie drobnej wytwórczości przez zagraniczne osoby prawne i fizyczne oraz ustawy o działalności gospodarczej z udziałem podmiotów zagranicznych</a:t>
            </a:r>
            <a: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nakładała na zagraniczne przedsiębiorstwa zobowiązanie do odsprzedania państwu dewiz po ustalonym przez bank centralny kursie, zwalniała przedsiębiorstwa z kapitałem zagranicznym z płacenia popiwku, zapowiadała możliwość wywozu zysków za granicę.</a:t>
            </a:r>
            <a:b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Ustawa o zmianie ustawy – Prawo dewizowe</a:t>
            </a:r>
            <a: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wprowadzała wymienialność wewnętrzną złotego, likwidowała państwowy monopol w handlu zagranicznym i zobowiązywała przedsiębiorstwa do odsprzedawania zarobionych dewiz państwu.</a:t>
            </a:r>
            <a:b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Prawo celne</a:t>
            </a:r>
            <a: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ujednolicała zasady clenia importowanych towarów dla wszystkich podmiotów gospodarczych.</a:t>
            </a:r>
            <a:b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Ustawa o zatrudnieniu</a:t>
            </a:r>
            <a: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zmieniała reguły funkcjonowania biur pośrednictwa pracy.</a:t>
            </a:r>
            <a:b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Ustawa o szczególnych zasadach rozwiązywania z pracownikami stosunków pracy z przyczyn dotyczących zakładu pracy oraz o zmianie niektórych ustaw</a:t>
            </a:r>
            <a:r>
              <a:rPr lang="pl-PL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zapewniała ochronę zwalnianych z pracy (zwłaszcza w przypadku zwolnień grupowych), gwarantowała odprawę finansową i wprowadzała okresowe zasiłki dla bezrobotnych.</a:t>
            </a:r>
            <a:r>
              <a:rPr lang="pl-PL" sz="1200" dirty="0" smtClean="0"/>
              <a:t/>
            </a:r>
            <a:br>
              <a:rPr lang="pl-PL" sz="1200" dirty="0" smtClean="0"/>
            </a:br>
            <a:endParaRPr lang="pl-PL" sz="12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pole tekstowe 8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PAKIET 10 USTAW WPROWADZONY </a:t>
            </a:r>
            <a:endParaRPr lang="pl-PL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RAMACH PLANU BALCEROWICZA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akiet 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970</Words>
  <Application>Microsoft Office PowerPoint</Application>
  <PresentationFormat>Pokaz na ekranie (4:3)</PresentationFormat>
  <Paragraphs>134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Slajd 1</vt:lpstr>
      <vt:lpstr>Transformacja - to ogół radykalnych zmian w systemie funkcjonowania gospodarki polskiej, związanych z przejściem od systemu gospodarki planowej do gospodarki rynkowej. Transformacja systemowa została zapoczątkowana we wrześniu 1989 wraz z powołaniem pierwszego niekomunistycznego rządu w powojennej Polsce, na którego czele stanął Tadeusz Mazowiecki. Zmiany w systemie funkcjonowania gospodarki nazwano Planem Balcerowicza - od nazwiska ówczesnego wicepremiera i ministra finansów Leszka Balcerowicza.</vt:lpstr>
      <vt:lpstr>Slajd 3</vt:lpstr>
      <vt:lpstr>TRANSFORMACJA GOSPODARKI POLSKIEJ W LATACH 1988-2004</vt:lpstr>
      <vt:lpstr>Slajd 5</vt:lpstr>
      <vt:lpstr>Slajd 6</vt:lpstr>
      <vt:lpstr>Slajd 7</vt:lpstr>
      <vt:lpstr>1. Ustawa o zmianie ustawy o gospodarce finansowej przedsiębiorstw państwowych – usuwała gwarancję istnienia wszystkich przedsiębiorstw państwowych niezależnie od ich wyników finansowych i efektywności produkcji, umożliwiała przeprowadzenie postępowania upadłościowego wobec przedsiębiorstw nierentownych.  2. Ustawa o zmianie ustaw Prawo bankowe i o Narodowym Banku Polskim – zakazywała finansowania deficytu budżetowego przez bank centralny, uniemożliwiała nieograniczoną emisję pieniędzy bez pokrycia. 3. Ustawa o uporządkowaniu stosunków kredytowych – znosiła preferencje kredytowe przedsiębiorstw państwowych wiążąc stopę oprocentowania ze stopą inflacji, zmieniała warunki zawartych wcześniej umów kredytowych o stałym oprocentowaniu. 4. Ustawa o opodatkowaniu wzrostu wynagrodzeń w 1990 r. – wykorzystywała wprowadzony już pięć lat wcześniej popiwek jako drastyczne narzędzie ograniczania wzrostu nominalnych płac w przedsiębiorstwach w stosunku do rzeczywistego wzrostu cen. 5. Ustawa o zmianie niektórych ustaw regulujących zasady opodatkowania – ujednolicała zasady płacenia podatków we wszystkich sektorach gospodarczych. </vt:lpstr>
      <vt:lpstr>6. Ustawa o zmianie ustawy o zasadach prowadzenia na terytorium Polskiej Rzeczypospolitej Ludowej działalności gospodarczej w zakresie drobnej wytwórczości przez zagraniczne osoby prawne i fizyczne oraz ustawy o działalności gospodarczej z udziałem podmiotów zagranicznych – nakładała na zagraniczne przedsiębiorstwa zobowiązanie do odsprzedania państwu dewiz po ustalonym przez bank centralny kursie, zwalniała przedsiębiorstwa z kapitałem zagranicznym z płacenia popiwku, zapowiadała możliwość wywozu zysków za granicę. 7. Ustawa o zmianie ustawy – Prawo dewizowe – wprowadzała wymienialność wewnętrzną złotego, likwidowała państwowy monopol w handlu zagranicznym i zobowiązywała przedsiębiorstwa do odsprzedawania zarobionych dewiz państwu. 8. Prawo celne – ujednolicała zasady clenia importowanych towarów dla wszystkich podmiotów gospodarczych. 9. Ustawa o zatrudnieniu – zmieniała reguły funkcjonowania biur pośrednictwa pracy. 10. Ustawa o szczególnych zasadach rozwiązywania z pracownikami stosunków pracy z przyczyn dotyczących zakładu pracy oraz o zmianie niektórych ustaw – zapewniała ochronę zwalnianych z pracy (zwłaszcza w przypadku zwolnień grupowych), gwarantowała odprawę finansową i wprowadzała okresowe zasiłki dla bezrobotnych. </vt:lpstr>
      <vt:lpstr>Slajd 10</vt:lpstr>
      <vt:lpstr>Slajd 11</vt:lpstr>
      <vt:lpstr>Slajd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Mama</cp:lastModifiedBy>
  <cp:revision>146</cp:revision>
  <dcterms:created xsi:type="dcterms:W3CDTF">2012-11-14T09:10:16Z</dcterms:created>
  <dcterms:modified xsi:type="dcterms:W3CDTF">2013-03-14T17:16:17Z</dcterms:modified>
</cp:coreProperties>
</file>