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68" r:id="rId2"/>
    <p:sldId id="258" r:id="rId3"/>
    <p:sldId id="269" r:id="rId4"/>
    <p:sldId id="289" r:id="rId5"/>
    <p:sldId id="270" r:id="rId6"/>
    <p:sldId id="290" r:id="rId7"/>
    <p:sldId id="272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74" r:id="rId18"/>
    <p:sldId id="292" r:id="rId19"/>
    <p:sldId id="275" r:id="rId20"/>
    <p:sldId id="293" r:id="rId21"/>
    <p:sldId id="276" r:id="rId22"/>
    <p:sldId id="294" r:id="rId23"/>
    <p:sldId id="277" r:id="rId24"/>
    <p:sldId id="295" r:id="rId25"/>
    <p:sldId id="278" r:id="rId26"/>
    <p:sldId id="279" r:id="rId27"/>
    <p:sldId id="280" r:id="rId28"/>
    <p:sldId id="281" r:id="rId29"/>
    <p:sldId id="296" r:id="rId30"/>
    <p:sldId id="282" r:id="rId31"/>
    <p:sldId id="283" r:id="rId32"/>
    <p:sldId id="297" r:id="rId33"/>
    <p:sldId id="298" r:id="rId34"/>
    <p:sldId id="284" r:id="rId35"/>
    <p:sldId id="285" r:id="rId36"/>
    <p:sldId id="286" r:id="rId37"/>
    <p:sldId id="287" r:id="rId38"/>
    <p:sldId id="288" r:id="rId39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838" autoAdjust="0"/>
    <p:restoredTop sz="94709" autoAdjust="0"/>
  </p:normalViewPr>
  <p:slideViewPr>
    <p:cSldViewPr>
      <p:cViewPr varScale="1">
        <p:scale>
          <a:sx n="47" d="100"/>
          <a:sy n="47" d="100"/>
        </p:scale>
        <p:origin x="-11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2B7F1D-4204-4971-A8A4-CEB4F1A7DBCD}" type="datetimeFigureOut">
              <a:rPr lang="pl-PL" smtClean="0"/>
              <a:t>2013-03-15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DB6062-4775-4526-8777-3D2642082E34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B6062-4775-4526-8777-3D2642082E34}" type="slidenum">
              <a:rPr lang="pl-PL" smtClean="0"/>
              <a:t>3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E4E7F-2092-416E-BBE4-43EA3A0E47C7}" type="datetimeFigureOut">
              <a:rPr lang="pl-PL" smtClean="0"/>
              <a:pPr/>
              <a:t>2013-03-15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zaokrąglony 10"/>
          <p:cNvSpPr/>
          <p:nvPr/>
        </p:nvSpPr>
        <p:spPr>
          <a:xfrm>
            <a:off x="179512" y="2060848"/>
            <a:ext cx="8784976" cy="1800200"/>
          </a:xfrm>
          <a:prstGeom prst="roundRect">
            <a:avLst/>
          </a:prstGeom>
          <a:solidFill>
            <a:schemeClr val="bg1"/>
          </a:solidFill>
          <a:ln w="127000" cap="rnd"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3" name="Grupa 12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7" t="15713" r="7993" b="5720"/>
          <a:stretch>
            <a:fillRect/>
          </a:stretch>
        </p:blipFill>
        <p:spPr>
          <a:xfrm>
            <a:off x="467544" y="2420888"/>
            <a:ext cx="1584176" cy="1080120"/>
          </a:xfrm>
          <a:prstGeom prst="rect">
            <a:avLst/>
          </a:prstGeom>
        </p:spPr>
      </p:pic>
      <p:sp>
        <p:nvSpPr>
          <p:cNvPr id="13" name="pole tekstowe 7"/>
          <p:cNvSpPr txBox="1"/>
          <p:nvPr/>
        </p:nvSpPr>
        <p:spPr>
          <a:xfrm>
            <a:off x="2143108" y="2357430"/>
            <a:ext cx="69016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pl-P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BYĆ PRZEDSIĘBIORCZYM</a:t>
            </a:r>
          </a:p>
          <a:p>
            <a:r>
              <a:rPr lang="pl-PL" sz="3600" b="1" dirty="0">
                <a:solidFill>
                  <a:srgbClr val="0070C0"/>
                </a:solidFill>
                <a:latin typeface="Cambria" pitchFamily="18" charset="0"/>
              </a:rPr>
              <a:t>	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	- nauka przez praktykę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Tytuł 1"/>
          <p:cNvSpPr>
            <a:spLocks noGrp="1"/>
          </p:cNvSpPr>
          <p:nvPr>
            <p:ph type="title"/>
          </p:nvPr>
        </p:nvSpPr>
        <p:spPr>
          <a:xfrm>
            <a:off x="395288" y="1"/>
            <a:ext cx="8229600" cy="1124743"/>
          </a:xfrm>
        </p:spPr>
        <p:txBody>
          <a:bodyPr>
            <a:noAutofit/>
          </a:bodyPr>
          <a:lstStyle/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Produkt Narodowy Brutto 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(Gross National </a:t>
            </a:r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</a:rPr>
              <a:t>Product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) 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sp>
        <p:nvSpPr>
          <p:cNvPr id="9" name="Podtytuł 2"/>
          <p:cNvSpPr txBox="1">
            <a:spLocks/>
          </p:cNvSpPr>
          <p:nvPr/>
        </p:nvSpPr>
        <p:spPr>
          <a:xfrm>
            <a:off x="914603" y="1412776"/>
            <a:ext cx="6753741" cy="30963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wartość wytworzonych towarów oraz świadczonych usług na terenie danego kraju, skorygowana o saldo dochodów uzyskanych przez podmioty krajowe za granicą i podmioty zagraniczne w kraju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861604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Tytuł 1"/>
          <p:cNvSpPr>
            <a:spLocks noGrp="1"/>
          </p:cNvSpPr>
          <p:nvPr>
            <p:ph type="title"/>
          </p:nvPr>
        </p:nvSpPr>
        <p:spPr>
          <a:xfrm>
            <a:off x="395288" y="333375"/>
            <a:ext cx="8229600" cy="1223963"/>
          </a:xfrm>
        </p:spPr>
        <p:txBody>
          <a:bodyPr>
            <a:normAutofit/>
          </a:bodyPr>
          <a:lstStyle/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PNN (produkt narodowy netto)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sp>
        <p:nvSpPr>
          <p:cNvPr id="9" name="Podtytuł 2"/>
          <p:cNvSpPr txBox="1">
            <a:spLocks/>
          </p:cNvSpPr>
          <p:nvPr/>
        </p:nvSpPr>
        <p:spPr>
          <a:xfrm>
            <a:off x="1258572" y="2202938"/>
            <a:ext cx="6626856" cy="2058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wartość PNB pomniejszona o amortyzację, czyli wartość zużycia środków trwałych, np. maszyn do produkcji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861604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Tytuł 1"/>
          <p:cNvSpPr>
            <a:spLocks noGrp="1"/>
          </p:cNvSpPr>
          <p:nvPr>
            <p:ph type="title"/>
          </p:nvPr>
        </p:nvSpPr>
        <p:spPr>
          <a:xfrm>
            <a:off x="395288" y="333375"/>
            <a:ext cx="8229600" cy="1151409"/>
          </a:xfrm>
        </p:spPr>
        <p:txBody>
          <a:bodyPr>
            <a:normAutofit/>
          </a:bodyPr>
          <a:lstStyle/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DN (DOCHÓD NARODOWY)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sp>
        <p:nvSpPr>
          <p:cNvPr id="9" name="Podtytuł 2"/>
          <p:cNvSpPr txBox="1">
            <a:spLocks/>
          </p:cNvSpPr>
          <p:nvPr/>
        </p:nvSpPr>
        <p:spPr>
          <a:xfrm>
            <a:off x="1500166" y="1928802"/>
            <a:ext cx="6480048" cy="8164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wartość PNN pomniejszona o wartość podatków pośrednich (VAT, akcyzę)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861604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/>
          <a:lstStyle/>
          <a:p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737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3861604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/>
          <a:lstStyle/>
          <a:p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87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3861604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/>
          <a:lstStyle/>
          <a:p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216008" cy="587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3861604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Rachunek dochodu narodowego / Mierniki wzrostu gospodarczego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1" name="Symbol zastępczy zawartości 10" descr="Bez tytułu.pn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71472" y="1571612"/>
            <a:ext cx="7728708" cy="4449863"/>
          </a:xfrm>
        </p:spPr>
      </p:pic>
    </p:spTree>
    <p:extLst>
      <p:ext uri="{BB962C8B-B14F-4D97-AF65-F5344CB8AC3E}">
        <p14:creationId xmlns:p14="http://schemas.microsoft.com/office/powerpoint/2010/main" xmlns="" val="520030219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5072098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Porównania podawanych przez krajowe i międzynarodowe rachunki statystyczne wartości PKB (PNB) nie pozwalają jeszcze wnioskować o kondycji gospodarki krajowej i sytuacji ekonomicznej obywateli danego kraju, ponieważ:</a:t>
            </a:r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5286412"/>
          </a:xfrm>
        </p:spPr>
        <p:txBody>
          <a:bodyPr>
            <a:normAutofit/>
          </a:bodyPr>
          <a:lstStyle/>
          <a:p>
            <a:pPr lvl="1">
              <a:lnSpc>
                <a:spcPct val="90000"/>
              </a:lnSpc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a) poszczególne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kraje różnią się liczbą ludności, a w związku z tym liczbą osób tworzących PKB (PNB),</a:t>
            </a:r>
          </a:p>
          <a:p>
            <a:pPr lvl="1">
              <a:lnSpc>
                <a:spcPct val="90000"/>
              </a:lnSpc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b) waluty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poszczególnych krajów, w których wyrażany jest PKB (PNB), mogą mieć różną siłę nabywczą,</a:t>
            </a:r>
          </a:p>
          <a:p>
            <a:pPr lvl="1">
              <a:lnSpc>
                <a:spcPct val="90000"/>
              </a:lnSpc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c) poszczególne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kraje różnią się zasobem nagromadzonego majątku </a:t>
            </a:r>
          </a:p>
          <a:p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0333449"/>
      </p:ext>
    </p:extLst>
  </p:cSld>
  <p:clrMapOvr>
    <a:masterClrMapping/>
  </p:clrMapOvr>
  <p:transition>
    <p:randomBa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914400" y="1214422"/>
            <a:ext cx="8229600" cy="662625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	Do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porównań potencjału gospodarczego państw o różnej liczbie ludności, wprowadzono pojęcie PKB/PNB na mieszkańca (PKB/PNB per capita);</a:t>
            </a:r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/>
          <p:nvPr/>
        </p:nvGrpSpPr>
        <p:grpSpPr>
          <a:xfrm>
            <a:off x="179512" y="2060848"/>
            <a:ext cx="8784976" cy="2423594"/>
            <a:chOff x="179512" y="188640"/>
            <a:chExt cx="8784976" cy="2423594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" name="pole tekstowe 7"/>
            <p:cNvSpPr txBox="1"/>
            <p:nvPr/>
          </p:nvSpPr>
          <p:spPr>
            <a:xfrm>
              <a:off x="2235764" y="303910"/>
              <a:ext cx="6224668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4800" b="1" dirty="0" smtClean="0">
                  <a:solidFill>
                    <a:srgbClr val="0070C0"/>
                  </a:solidFill>
                </a:rPr>
                <a:t>Wzrost i rozwój gospodarczy państwa</a:t>
              </a:r>
            </a:p>
            <a:p>
              <a:pPr algn="ctr"/>
              <a:endParaRPr lang="pl-PL" sz="4800" b="1" dirty="0" smtClean="0">
                <a:solidFill>
                  <a:srgbClr val="0070C0"/>
                </a:solidFill>
                <a:latin typeface="Cambria" pitchFamily="18" charset="0"/>
              </a:endParaRPr>
            </a:p>
          </p:txBody>
        </p:sp>
      </p:grpSp>
      <p:grpSp>
        <p:nvGrpSpPr>
          <p:cNvPr id="13" name="Grupa 12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7" t="15713" r="7993" b="5720"/>
          <a:stretch>
            <a:fillRect/>
          </a:stretch>
        </p:blipFill>
        <p:spPr>
          <a:xfrm>
            <a:off x="467544" y="2420888"/>
            <a:ext cx="1584176" cy="108012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PKB/PNB per capita różnych krajów wyraża się w dolarach USD, aby stało się możliwe porównywanie tych wielkości. </a:t>
            </a:r>
          </a:p>
          <a:p>
            <a:pPr>
              <a:lnSpc>
                <a:spcPct val="90000"/>
              </a:lnSpc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do porównań stosuje się parytet siły nabywczej pieniądza (</a:t>
            </a:r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</a:rPr>
              <a:t>Purchasing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Power </a:t>
            </a:r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</a:rPr>
              <a:t>Parity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– PPP).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PPP eliminuje różnice w poziomie cen  poszczególnych krajach</a:t>
            </a:r>
          </a:p>
          <a:p>
            <a:endParaRPr lang="pl-PL" sz="3600" b="1" dirty="0">
              <a:solidFill>
                <a:srgbClr val="0070C0"/>
              </a:solidFill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64018363"/>
      </p:ext>
    </p:extLst>
  </p:cSld>
  <p:clrMapOvr>
    <a:masterClrMapping/>
  </p:clrMapOvr>
  <p:transition>
    <p:randomBar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rmAutofit/>
          </a:bodyPr>
          <a:lstStyle/>
          <a:p>
            <a:pPr marL="0" indent="0">
              <a:buFontTx/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Również PKB </a:t>
            </a:r>
            <a:r>
              <a:rPr lang="pl-PL" sz="3600" b="1" i="1" dirty="0" smtClean="0">
                <a:solidFill>
                  <a:srgbClr val="0070C0"/>
                </a:solidFill>
                <a:latin typeface="Cambria" pitchFamily="18" charset="0"/>
              </a:rPr>
              <a:t>per capita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ustalony według parytetu siły nabywczej nie eliminuje wszelkich zniekształceń tego wskaźnika jako miary kondycji ekonomicznej obywateli i gospodarki. </a:t>
            </a:r>
          </a:p>
          <a:p>
            <a:pPr marL="0" indent="0">
              <a:buFontTx/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Dobra zaspokajające takie same potrzeby, lecz produkowane w różnych krajach, mogą się różnić pod względem trwałości, funkcjonalności, estetyki.</a:t>
            </a:r>
          </a:p>
          <a:p>
            <a:pPr marL="0" indent="0">
              <a:buNone/>
            </a:pPr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rmAutofit/>
          </a:bodyPr>
          <a:lstStyle/>
          <a:p>
            <a:pPr marL="0" indent="0">
              <a:buFontTx/>
              <a:buNone/>
            </a:pPr>
            <a:endParaRPr lang="pl-PL" sz="3600" b="1" dirty="0" smtClean="0">
              <a:solidFill>
                <a:srgbClr val="0070C0"/>
              </a:solidFill>
              <a:latin typeface="Cambria" pitchFamily="18" charset="0"/>
            </a:endParaRPr>
          </a:p>
          <a:p>
            <a:pPr marL="0" indent="0">
              <a:buFontTx/>
              <a:buNone/>
            </a:pP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  <a:p>
            <a:pPr marL="0" indent="0">
              <a:buFontTx/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Już nagromadzone dobra trwałego użytku, które nie są składnikiem PKB, w znacznym stopniu określają sytuację materialną gospodarstw domowych i możliwości produkcyjne przedsiębiorstw. </a:t>
            </a:r>
          </a:p>
          <a:p>
            <a:pPr marL="0" indent="0">
              <a:buNone/>
            </a:pPr>
            <a:endParaRPr lang="pl-PL" sz="3600" b="1" dirty="0">
              <a:solidFill>
                <a:srgbClr val="0070C0"/>
              </a:solidFill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18897110"/>
      </p:ext>
    </p:extLst>
  </p:cSld>
  <p:clrMapOvr>
    <a:masterClrMapping/>
  </p:clrMapOvr>
  <p:transition>
    <p:randomBar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Wzrost gospodarczy jest miarą krótkookresowych zmian ilościowych w gospodarce, 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Stan gospodarki, mierzony realnym poziomem PKB </a:t>
            </a:r>
            <a:r>
              <a:rPr lang="pl-PL" sz="3600" b="1" i="1" dirty="0" smtClean="0">
                <a:solidFill>
                  <a:srgbClr val="0070C0"/>
                </a:solidFill>
                <a:latin typeface="Cambria" pitchFamily="18" charset="0"/>
              </a:rPr>
              <a:t>per capita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, powinien mieć wyraźne i dostrzegalne przełożenie na zamożność obywateli. </a:t>
            </a:r>
          </a:p>
          <a:p>
            <a:pPr marL="0" indent="0">
              <a:buNone/>
            </a:pPr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 marL="400050" lvl="1" indent="0">
              <a:lnSpc>
                <a:spcPct val="90000"/>
              </a:lnSpc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3.  Procesom wzrostu gospodarczego towarzyszą zmiany struktury produktu narodowego i całej gospodarki, to jednak ani PNB, ani PKB nie odzwierciedlają tych zmian. </a:t>
            </a:r>
          </a:p>
          <a:p>
            <a:pPr marL="457200" lvl="1" indent="0">
              <a:buNone/>
            </a:pPr>
            <a:endParaRPr lang="pl-PL" sz="3600" dirty="0"/>
          </a:p>
        </p:txBody>
      </p:sp>
      <p:grpSp>
        <p:nvGrpSpPr>
          <p:cNvPr id="4" name="Grupa 3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69508814"/>
      </p:ext>
    </p:extLst>
  </p:cSld>
  <p:clrMapOvr>
    <a:masterClrMapping/>
  </p:clrMapOvr>
  <p:transition>
    <p:randomBar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ROZWÓJ GOSPODARCZY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61175" y="1484784"/>
            <a:ext cx="8229600" cy="4525963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pl-PL" sz="3600" b="1" i="1" dirty="0" smtClean="0">
                <a:solidFill>
                  <a:srgbClr val="0070C0"/>
                </a:solidFill>
                <a:latin typeface="Cambria" pitchFamily="18" charset="0"/>
              </a:rPr>
              <a:t>Rozwój gospodarczy -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oprócz zmian ilościowych, wyrażanych za pomocą wskaźników wzrostu gospodarczego, obejmuje również zmiany jakościowe w strukturze społeczno-ekonomicznej kraju. </a:t>
            </a:r>
          </a:p>
          <a:p>
            <a:pPr marL="0" indent="0">
              <a:lnSpc>
                <a:spcPct val="90000"/>
              </a:lnSpc>
              <a:buFontTx/>
              <a:buNone/>
            </a:pPr>
            <a:endParaRPr lang="pl-PL" sz="3200" dirty="0" smtClean="0"/>
          </a:p>
          <a:p>
            <a:pPr lvl="1">
              <a:lnSpc>
                <a:spcPct val="90000"/>
              </a:lnSpc>
              <a:spcBef>
                <a:spcPct val="45000"/>
              </a:spcBef>
              <a:buNone/>
            </a:pPr>
            <a:endParaRPr lang="pl-PL" sz="3200" dirty="0" smtClean="0"/>
          </a:p>
          <a:p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0" y="6137920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81547" y="0"/>
            <a:ext cx="8505253" cy="6126163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To </a:t>
            </a:r>
            <a:r>
              <a:rPr lang="pl-PL" sz="3600" b="1" u="sng" dirty="0" smtClean="0">
                <a:solidFill>
                  <a:srgbClr val="0070C0"/>
                </a:solidFill>
                <a:latin typeface="Cambria" pitchFamily="18" charset="0"/>
              </a:rPr>
              <a:t>proces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łączący w sobie:</a:t>
            </a:r>
          </a:p>
          <a:p>
            <a:pPr lvl="1">
              <a:lnSpc>
                <a:spcPct val="90000"/>
              </a:lnSpc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zrównoważony wzrost wartości PKB (PNB),</a:t>
            </a:r>
          </a:p>
          <a:p>
            <a:pPr lvl="1">
              <a:lnSpc>
                <a:spcPct val="90000"/>
              </a:lnSpc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zmiany strukturalne procesów produkcji (zmiany jakości wytwarzanych dóbr i	usług, zmiany struktury asortymentowej) </a:t>
            </a:r>
          </a:p>
          <a:p>
            <a:pPr lvl="1">
              <a:lnSpc>
                <a:spcPct val="90000"/>
              </a:lnSpc>
              <a:spcBef>
                <a:spcPct val="45000"/>
              </a:spcBef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postęp technologiczny (doskonalenie techniki,  pracy, zarządzania) </a:t>
            </a:r>
          </a:p>
          <a:p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81547" y="6073552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525963"/>
          </a:xfrm>
        </p:spPr>
        <p:txBody>
          <a:bodyPr/>
          <a:lstStyle/>
          <a:p>
            <a:pPr lvl="1">
              <a:lnSpc>
                <a:spcPct val="90000"/>
              </a:lnSpc>
              <a:spcBef>
                <a:spcPct val="45000"/>
              </a:spcBef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zmiany na gruncie społecznym, politycznym oraz instytucjonalnym,</a:t>
            </a:r>
          </a:p>
          <a:p>
            <a:pPr lvl="1">
              <a:lnSpc>
                <a:spcPct val="90000"/>
              </a:lnSpc>
              <a:spcBef>
                <a:spcPct val="45000"/>
              </a:spcBef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polepszenie warunków życia ludności kraju.</a:t>
            </a:r>
          </a:p>
          <a:p>
            <a:pPr>
              <a:buNone/>
            </a:pPr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0" y="5572140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11634" y="-11563"/>
            <a:ext cx="8258204" cy="5840435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95000"/>
              </a:lnSpc>
              <a:spcBef>
                <a:spcPct val="45000"/>
              </a:spcBef>
              <a:buFontTx/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Gospodarka może wykazywać wzrost gospodarczy, który jednak nie musi sprzyjać rozwojowi gospodarczemu. </a:t>
            </a:r>
          </a:p>
          <a:p>
            <a:pPr marL="0" indent="0">
              <a:lnSpc>
                <a:spcPct val="95000"/>
              </a:lnSpc>
              <a:spcBef>
                <a:spcPct val="45000"/>
              </a:spcBef>
              <a:buFontTx/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Tylko wzrost gospodarczy służący sfinansowaniu inwestycji zmieniających strukturę rzeczową aparatu wytwórczego, technologie produkcji, strukturę i jakość wytwarzanych dóbr i usług może się przyczynić do rozwoju ekonomicznego. </a:t>
            </a:r>
          </a:p>
        </p:txBody>
      </p:sp>
      <p:grpSp>
        <p:nvGrpSpPr>
          <p:cNvPr id="4" name="Grupa 3"/>
          <p:cNvGrpSpPr/>
          <p:nvPr/>
        </p:nvGrpSpPr>
        <p:grpSpPr>
          <a:xfrm>
            <a:off x="0" y="5572140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285728"/>
            <a:ext cx="8258204" cy="5840435"/>
          </a:xfrm>
        </p:spPr>
        <p:txBody>
          <a:bodyPr>
            <a:normAutofit/>
          </a:bodyPr>
          <a:lstStyle/>
          <a:p>
            <a:pPr marL="0" indent="0">
              <a:lnSpc>
                <a:spcPct val="95000"/>
              </a:lnSpc>
              <a:spcBef>
                <a:spcPct val="45000"/>
              </a:spcBef>
              <a:buFontTx/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Z tych względów niezmiernie trudno jest przedstawić proces rozwoju ekonomicznego za pomocą jednego uniwersalnego miernika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0" y="5572140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84499114"/>
      </p:ext>
    </p:extLst>
  </p:cSld>
  <p:clrMapOvr>
    <a:masterClrMapping/>
  </p:clrMapOvr>
  <p:transition>
    <p:randomBa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/>
          </a:bodyPr>
          <a:lstStyle/>
          <a:p>
            <a:r>
              <a:rPr lang="pl-PL" sz="3600" b="1" dirty="0" smtClean="0">
                <a:solidFill>
                  <a:srgbClr val="0070C0"/>
                </a:solidFill>
              </a:rPr>
              <a:t>WZROST GOSPODARCZY</a:t>
            </a:r>
            <a:endParaRPr lang="pl-PL" sz="3600" b="1" dirty="0">
              <a:solidFill>
                <a:srgbClr val="0070C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81547" y="836712"/>
            <a:ext cx="8962453" cy="5418720"/>
          </a:xfrm>
        </p:spPr>
        <p:txBody>
          <a:bodyPr>
            <a:normAutofit/>
          </a:bodyPr>
          <a:lstStyle/>
          <a:p>
            <a:pPr marL="0" indent="0">
              <a:lnSpc>
                <a:spcPct val="95000"/>
              </a:lnSpc>
              <a:buFontTx/>
              <a:buNone/>
            </a:pPr>
            <a:endParaRPr lang="pl-PL" sz="3600" dirty="0" smtClean="0">
              <a:latin typeface="Cambria" pitchFamily="18" charset="0"/>
            </a:endParaRPr>
          </a:p>
          <a:p>
            <a:pPr marL="0" indent="0">
              <a:lnSpc>
                <a:spcPct val="95000"/>
              </a:lnSpc>
              <a:buFontTx/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j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est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odnoszony do sfery realnej gospodarki, która obejmuje materialną bazę produkcji wraz z zasobami naturalnymi, ludnością i zmianami w jej strukturze oraz wytwarzanymi dobrami produkcyjnymi i konsumpcyjnymi. </a:t>
            </a:r>
          </a:p>
        </p:txBody>
      </p:sp>
      <p:grpSp>
        <p:nvGrpSpPr>
          <p:cNvPr id="4" name="Grupa 15"/>
          <p:cNvGrpSpPr/>
          <p:nvPr/>
        </p:nvGrpSpPr>
        <p:grpSpPr>
          <a:xfrm>
            <a:off x="0" y="6137920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>
            <a:normAutofit/>
          </a:bodyPr>
          <a:lstStyle/>
          <a:p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Human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 Development </a:t>
            </a:r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Index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(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HDI)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FontTx/>
              <a:buNone/>
            </a:pPr>
            <a:r>
              <a:rPr lang="pl-PL" sz="3900" b="1" dirty="0" smtClean="0">
                <a:solidFill>
                  <a:srgbClr val="0070C0"/>
                </a:solidFill>
                <a:latin typeface="Cambria" pitchFamily="18" charset="0"/>
                <a:cs typeface="Arial" charset="0"/>
              </a:rPr>
              <a:t>jest alternatywnym w stosunku do PKB wskaźnikiem soc</a:t>
            </a:r>
            <a:r>
              <a:rPr lang="pl-PL" sz="3900" b="1" dirty="0" smtClean="0">
                <a:solidFill>
                  <a:srgbClr val="0070C0"/>
                </a:solidFill>
                <a:latin typeface="Cambria" pitchFamily="18" charset="0"/>
              </a:rPr>
              <a:t>j</a:t>
            </a:r>
            <a:r>
              <a:rPr lang="pl-PL" sz="3900" b="1" dirty="0" smtClean="0">
                <a:solidFill>
                  <a:srgbClr val="0070C0"/>
                </a:solidFill>
                <a:latin typeface="Cambria" pitchFamily="18" charset="0"/>
                <a:cs typeface="Arial" charset="0"/>
              </a:rPr>
              <a:t>o-ekonomicznego rozwoju danego kraju. </a:t>
            </a:r>
          </a:p>
          <a:p>
            <a:pPr marL="0" indent="0">
              <a:spcBef>
                <a:spcPct val="45000"/>
              </a:spcBef>
              <a:buFontTx/>
              <a:buNone/>
            </a:pPr>
            <a:r>
              <a:rPr lang="pl-PL" sz="3900" b="1" dirty="0" smtClean="0">
                <a:solidFill>
                  <a:srgbClr val="0070C0"/>
                </a:solidFill>
                <a:latin typeface="Cambria" pitchFamily="18" charset="0"/>
                <a:cs typeface="Arial" charset="0"/>
              </a:rPr>
              <a:t>Składa się z trzech komponentów: </a:t>
            </a:r>
            <a:endParaRPr lang="pl-PL" sz="3900" b="1" dirty="0" smtClean="0">
              <a:solidFill>
                <a:srgbClr val="0070C0"/>
              </a:solidFill>
              <a:latin typeface="Cambria" pitchFamily="18" charset="0"/>
            </a:endParaRPr>
          </a:p>
          <a:p>
            <a:pPr marL="0" indent="0">
              <a:buFontTx/>
              <a:buNone/>
            </a:pPr>
            <a:r>
              <a:rPr lang="pl-PL" sz="3900" b="1" dirty="0" smtClean="0">
                <a:solidFill>
                  <a:srgbClr val="0070C0"/>
                </a:solidFill>
                <a:latin typeface="Cambria" pitchFamily="18" charset="0"/>
                <a:cs typeface="Arial" charset="0"/>
              </a:rPr>
              <a:t>- długości</a:t>
            </a:r>
            <a:r>
              <a:rPr lang="pl-PL" sz="3900" b="1" i="1" dirty="0" smtClean="0">
                <a:solidFill>
                  <a:srgbClr val="0070C0"/>
                </a:solidFill>
                <a:latin typeface="Cambria" pitchFamily="18" charset="0"/>
                <a:cs typeface="Arial" charset="0"/>
              </a:rPr>
              <a:t> życia, </a:t>
            </a:r>
            <a:endParaRPr lang="pl-PL" sz="3900" b="1" i="1" dirty="0" smtClean="0">
              <a:solidFill>
                <a:srgbClr val="0070C0"/>
              </a:solidFill>
              <a:latin typeface="Cambria" pitchFamily="18" charset="0"/>
            </a:endParaRPr>
          </a:p>
          <a:p>
            <a:pPr marL="0" indent="0">
              <a:buFontTx/>
              <a:buNone/>
            </a:pPr>
            <a:r>
              <a:rPr lang="pl-PL" sz="3900" b="1" dirty="0" smtClean="0">
                <a:solidFill>
                  <a:srgbClr val="0070C0"/>
                </a:solidFill>
                <a:latin typeface="Cambria" pitchFamily="18" charset="0"/>
                <a:cs typeface="Arial" charset="0"/>
              </a:rPr>
              <a:t>- poziomu</a:t>
            </a:r>
            <a:r>
              <a:rPr lang="pl-PL" sz="3900" b="1" i="1" dirty="0" smtClean="0">
                <a:solidFill>
                  <a:srgbClr val="0070C0"/>
                </a:solidFill>
                <a:latin typeface="Cambria" pitchFamily="18" charset="0"/>
                <a:cs typeface="Arial" charset="0"/>
              </a:rPr>
              <a:t> </a:t>
            </a:r>
            <a:r>
              <a:rPr lang="pl-PL" sz="3900" b="1" dirty="0" smtClean="0">
                <a:solidFill>
                  <a:srgbClr val="0070C0"/>
                </a:solidFill>
                <a:latin typeface="Cambria" pitchFamily="18" charset="0"/>
                <a:cs typeface="Arial" charset="0"/>
              </a:rPr>
              <a:t>edukacji</a:t>
            </a:r>
            <a:r>
              <a:rPr lang="pl-PL" sz="3900" b="1" i="1" dirty="0" smtClean="0">
                <a:solidFill>
                  <a:srgbClr val="0070C0"/>
                </a:solidFill>
                <a:latin typeface="Cambria" pitchFamily="18" charset="0"/>
                <a:cs typeface="Arial" charset="0"/>
              </a:rPr>
              <a:t> </a:t>
            </a:r>
            <a:endParaRPr lang="pl-PL" sz="3900" b="1" i="1" dirty="0" smtClean="0">
              <a:solidFill>
                <a:srgbClr val="0070C0"/>
              </a:solidFill>
              <a:latin typeface="Cambria" pitchFamily="18" charset="0"/>
            </a:endParaRPr>
          </a:p>
          <a:p>
            <a:pPr marL="0" indent="0">
              <a:buFontTx/>
              <a:buNone/>
            </a:pPr>
            <a:r>
              <a:rPr lang="pl-PL" sz="3900" b="1" dirty="0" smtClean="0">
                <a:solidFill>
                  <a:srgbClr val="0070C0"/>
                </a:solidFill>
                <a:latin typeface="Cambria" pitchFamily="18" charset="0"/>
                <a:cs typeface="Arial" charset="0"/>
              </a:rPr>
              <a:t>- dochodu</a:t>
            </a:r>
            <a:r>
              <a:rPr lang="pl-PL" sz="3900" b="1" i="1" dirty="0" smtClean="0">
                <a:solidFill>
                  <a:srgbClr val="0070C0"/>
                </a:solidFill>
                <a:latin typeface="Cambria" pitchFamily="18" charset="0"/>
                <a:cs typeface="Arial" charset="0"/>
              </a:rPr>
              <a:t> </a:t>
            </a:r>
            <a:r>
              <a:rPr lang="pl-PL" sz="3900" b="1" dirty="0" smtClean="0">
                <a:solidFill>
                  <a:srgbClr val="0070C0"/>
                </a:solidFill>
                <a:latin typeface="Cambria" pitchFamily="18" charset="0"/>
                <a:cs typeface="Arial" charset="0"/>
              </a:rPr>
              <a:t>na</a:t>
            </a:r>
            <a:r>
              <a:rPr lang="pl-PL" sz="3900" b="1" i="1" dirty="0" smtClean="0">
                <a:solidFill>
                  <a:srgbClr val="0070C0"/>
                </a:solidFill>
                <a:latin typeface="Cambria" pitchFamily="18" charset="0"/>
                <a:cs typeface="Arial" charset="0"/>
              </a:rPr>
              <a:t> </a:t>
            </a:r>
            <a:r>
              <a:rPr lang="pl-PL" sz="3900" b="1" dirty="0" smtClean="0">
                <a:solidFill>
                  <a:srgbClr val="0070C0"/>
                </a:solidFill>
                <a:latin typeface="Cambria" pitchFamily="18" charset="0"/>
                <a:cs typeface="Arial" charset="0"/>
              </a:rPr>
              <a:t>głowę</a:t>
            </a:r>
            <a:r>
              <a:rPr lang="pl-PL" sz="3900" b="1" i="1" dirty="0" smtClean="0">
                <a:solidFill>
                  <a:srgbClr val="0070C0"/>
                </a:solidFill>
                <a:latin typeface="Cambria" pitchFamily="18" charset="0"/>
                <a:cs typeface="Arial" charset="0"/>
              </a:rPr>
              <a:t> </a:t>
            </a:r>
            <a:r>
              <a:rPr lang="pl-PL" sz="3900" b="1" dirty="0" smtClean="0">
                <a:solidFill>
                  <a:srgbClr val="0070C0"/>
                </a:solidFill>
                <a:latin typeface="Cambria" pitchFamily="18" charset="0"/>
                <a:cs typeface="Arial" charset="0"/>
              </a:rPr>
              <a:t>mieszkańca</a:t>
            </a:r>
            <a:endParaRPr lang="pl-PL" sz="3900" b="1" dirty="0" smtClean="0">
              <a:solidFill>
                <a:srgbClr val="0070C0"/>
              </a:solidFill>
              <a:latin typeface="Cambria" pitchFamily="18" charset="0"/>
            </a:endParaRPr>
          </a:p>
          <a:p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1432" y="6087200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268760"/>
          </a:xfrm>
        </p:spPr>
        <p:txBody>
          <a:bodyPr>
            <a:noAutofit/>
          </a:bodyPr>
          <a:lstStyle/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Dobrobyt – zamożność, spokojne życie, dostatek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endParaRPr lang="pl-PL" sz="3600" dirty="0" smtClean="0">
              <a:solidFill>
                <a:srgbClr val="0070C0"/>
              </a:solidFill>
              <a:latin typeface="Cambria" pitchFamily="18" charset="0"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W sensie ekonomiczno-społecznym</a:t>
            </a:r>
            <a:r>
              <a:rPr lang="pl-PL" sz="3600" b="1" i="1" dirty="0" smtClean="0">
                <a:solidFill>
                  <a:srgbClr val="0070C0"/>
                </a:solidFill>
                <a:latin typeface="Cambria" pitchFamily="18" charset="0"/>
              </a:rPr>
              <a:t>–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stan wysokiego zaspokojenia potrzeb bytowych i kulturowych ludności za pomocą rozmiarów konsumpcji indywidualnej i społecznej. 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Na jego poziom wpływają również:</a:t>
            </a:r>
          </a:p>
          <a:p>
            <a:pPr marL="0" indent="0">
              <a:buNone/>
            </a:pPr>
            <a:endParaRPr lang="pl-PL" b="1" dirty="0"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72008" y="6056540"/>
            <a:ext cx="8784976" cy="745444"/>
            <a:chOff x="179512" y="4770648"/>
            <a:chExt cx="8784976" cy="745444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96012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61059" y="1142984"/>
            <a:ext cx="8782941" cy="6009531"/>
          </a:xfrm>
        </p:spPr>
        <p:txBody>
          <a:bodyPr>
            <a:noAutofit/>
          </a:bodyPr>
          <a:lstStyle/>
          <a:p>
            <a:pPr marL="465138" lvl="1">
              <a:lnSpc>
                <a:spcPct val="80000"/>
              </a:lnSpc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zasób nagromadzonych przez gospodarstwa domowe dóbr,</a:t>
            </a:r>
          </a:p>
          <a:p>
            <a:pPr marL="465138" lvl="1">
              <a:lnSpc>
                <a:spcPct val="80000"/>
              </a:lnSpc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zasób dóbr tworzących infrastrukturę społeczno-ekonomiczną, jak np. szpitale i instytucje ochrony zdrowia, poziom i różnorodność szkolnictwa i instytucji kulturalnych, stan i gęstość sieci telekomunikacyjnej,</a:t>
            </a:r>
          </a:p>
        </p:txBody>
      </p:sp>
      <p:grpSp>
        <p:nvGrpSpPr>
          <p:cNvPr id="4" name="Grupa 3"/>
          <p:cNvGrpSpPr/>
          <p:nvPr/>
        </p:nvGrpSpPr>
        <p:grpSpPr>
          <a:xfrm>
            <a:off x="72008" y="6056540"/>
            <a:ext cx="8784976" cy="745444"/>
            <a:chOff x="179512" y="4770648"/>
            <a:chExt cx="8784976" cy="745444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96012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49504966"/>
      </p:ext>
    </p:extLst>
  </p:cSld>
  <p:clrMapOvr>
    <a:masterClrMapping/>
  </p:clrMapOvr>
  <p:transition>
    <p:randomBar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61059" y="848469"/>
            <a:ext cx="8782941" cy="6009531"/>
          </a:xfrm>
        </p:spPr>
        <p:txBody>
          <a:bodyPr>
            <a:noAutofit/>
          </a:bodyPr>
          <a:lstStyle/>
          <a:p>
            <a:pPr marL="65088">
              <a:lnSpc>
                <a:spcPct val="80000"/>
              </a:lnSpc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	   -zasób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czasu wolnego oraz możliwości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       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rekreacji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i wypoczynku,</a:t>
            </a:r>
          </a:p>
          <a:p>
            <a:pPr marL="465138" lvl="1">
              <a:lnSpc>
                <a:spcPct val="80000"/>
              </a:lnSpc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-jakość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środowiska przyrodniczego,</a:t>
            </a:r>
          </a:p>
          <a:p>
            <a:pPr marL="465138" lvl="1">
              <a:lnSpc>
                <a:spcPct val="80000"/>
              </a:lnSpc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-dobra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o charakterze socjologicznym, psychologicznym i moralnym, jak np. zakres wolności wyboru jednostki, obyczaje, zasady sprawiedliwości, styl życia i inne.</a:t>
            </a:r>
          </a:p>
          <a:p>
            <a:endParaRPr lang="pl-PL" sz="3600" dirty="0"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72008" y="6056540"/>
            <a:ext cx="8784976" cy="745444"/>
            <a:chOff x="179512" y="4770648"/>
            <a:chExt cx="8784976" cy="745444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796012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31764009"/>
      </p:ext>
    </p:extLst>
  </p:cSld>
  <p:clrMapOvr>
    <a:masterClrMapping/>
  </p:clrMapOvr>
  <p:transition>
    <p:randomBar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Zmniejszenie dobrobytu w wyniku wzrostu gospodarczego jest rezultatem występowania negatywnych efektów zewnętrznych prowadzących do:</a:t>
            </a:r>
          </a:p>
          <a:p>
            <a:pPr lvl="1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ogólnego zanieczyszczenia środowiska,</a:t>
            </a:r>
          </a:p>
          <a:p>
            <a:pPr lvl="1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pogorszenia stanu zdrowia,</a:t>
            </a:r>
          </a:p>
          <a:p>
            <a:pPr lvl="1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nieracjonalnego gospodarowania czasem,</a:t>
            </a:r>
          </a:p>
        </p:txBody>
      </p:sp>
      <p:grpSp>
        <p:nvGrpSpPr>
          <p:cNvPr id="4" name="Grupa 3"/>
          <p:cNvGrpSpPr/>
          <p:nvPr/>
        </p:nvGrpSpPr>
        <p:grpSpPr>
          <a:xfrm>
            <a:off x="0" y="6148204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lvl="1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zmniejszenia zasobów surowców,</a:t>
            </a:r>
          </a:p>
          <a:p>
            <a:pPr lvl="1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braku możliwości wytworzenia substytutów zasobów nieodnawialnych.</a:t>
            </a:r>
          </a:p>
          <a:p>
            <a:pPr lvl="1"/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naruszenia innych proporcji, które stanowią o ładzie ekonomicznym, ekologicznym, moralnym i duchowym.</a:t>
            </a:r>
          </a:p>
          <a:p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0" y="5572140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52128"/>
          </a:xfrm>
        </p:spPr>
        <p:txBody>
          <a:bodyPr>
            <a:noAutofit/>
          </a:bodyPr>
          <a:lstStyle/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Oddziaływanie państwa na wzrost gospodarczy </a:t>
            </a:r>
            <a:endParaRPr lang="pl-PL" sz="3600" dirty="0">
              <a:solidFill>
                <a:srgbClr val="0070C0"/>
              </a:solidFill>
              <a:latin typeface="Cambria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53555" y="1340768"/>
            <a:ext cx="8603429" cy="4785395"/>
          </a:xfrm>
        </p:spPr>
        <p:txBody>
          <a:bodyPr>
            <a:noAutofit/>
          </a:bodyPr>
          <a:lstStyle/>
          <a:p>
            <a:pPr>
              <a:spcBef>
                <a:spcPct val="30000"/>
              </a:spcBef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pobudzanie skłonności do oszczędzania i do przekształcania oszczędności w inwestycje;</a:t>
            </a:r>
          </a:p>
          <a:p>
            <a:pPr>
              <a:spcBef>
                <a:spcPct val="30000"/>
              </a:spcBef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ułatwianie inwestowania w najwydajniejszych dziedzinach gospodarki narodowej, w najefektywniejszych, społecznie niezbędnych przedsięwzięciach;</a:t>
            </a:r>
          </a:p>
          <a:p>
            <a:endParaRPr lang="pl-PL" sz="3600" b="1" dirty="0">
              <a:solidFill>
                <a:srgbClr val="0070C0"/>
              </a:solidFill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72008" y="6089416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158" y="714356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ct val="30000"/>
              </a:spcBef>
            </a:pPr>
            <a:r>
              <a:rPr lang="pl-PL" sz="3900" b="1" dirty="0" smtClean="0">
                <a:solidFill>
                  <a:srgbClr val="0070C0"/>
                </a:solidFill>
                <a:latin typeface="Cambria" pitchFamily="18" charset="0"/>
              </a:rPr>
              <a:t>sprzyjanie innowacjom, pobudzania i ułatwianie modernizacji aparatu wytwórczego;</a:t>
            </a:r>
          </a:p>
          <a:p>
            <a:pPr>
              <a:spcBef>
                <a:spcPct val="30000"/>
              </a:spcBef>
            </a:pPr>
            <a:r>
              <a:rPr lang="pl-PL" sz="3900" b="1" dirty="0" smtClean="0">
                <a:solidFill>
                  <a:srgbClr val="0070C0"/>
                </a:solidFill>
                <a:latin typeface="Cambria" pitchFamily="18" charset="0"/>
              </a:rPr>
              <a:t>stwarzania preferencji dla zagranicznych inwestorów w korzystnych dla kraju przedsięwzięciach;</a:t>
            </a:r>
          </a:p>
          <a:p>
            <a:pPr>
              <a:spcBef>
                <a:spcPct val="30000"/>
              </a:spcBef>
            </a:pPr>
            <a:r>
              <a:rPr lang="pl-PL" sz="3900" b="1" dirty="0" smtClean="0">
                <a:solidFill>
                  <a:srgbClr val="0070C0"/>
                </a:solidFill>
                <a:latin typeface="Cambria" pitchFamily="18" charset="0"/>
              </a:rPr>
              <a:t>korzystania z kredytów zagranicznych na cele inwestycyjne</a:t>
            </a:r>
          </a:p>
          <a:p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81547" y="6089416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158" y="714356"/>
            <a:ext cx="8229600" cy="4525963"/>
          </a:xfrm>
        </p:spPr>
        <p:txBody>
          <a:bodyPr/>
          <a:lstStyle/>
          <a:p>
            <a:pPr algn="ctr"/>
            <a:endParaRPr lang="pl-PL" dirty="0" smtClean="0"/>
          </a:p>
          <a:p>
            <a:pPr algn="ctr"/>
            <a:endParaRPr lang="pl-PL" dirty="0" smtClean="0"/>
          </a:p>
          <a:p>
            <a:pPr algn="ctr"/>
            <a:endParaRPr lang="pl-PL" dirty="0" smtClean="0"/>
          </a:p>
          <a:p>
            <a:pPr algn="ctr">
              <a:buNone/>
            </a:pPr>
            <a:r>
              <a:rPr lang="pl-PL" sz="3600" dirty="0" smtClean="0">
                <a:solidFill>
                  <a:srgbClr val="0070C0"/>
                </a:solidFill>
              </a:rPr>
              <a:t>Koniec </a:t>
            </a:r>
            <a:endParaRPr lang="pl-PL" sz="3600" dirty="0">
              <a:solidFill>
                <a:srgbClr val="0070C0"/>
              </a:solidFill>
            </a:endParaRPr>
          </a:p>
        </p:txBody>
      </p:sp>
      <p:grpSp>
        <p:nvGrpSpPr>
          <p:cNvPr id="2" name="Grupa 3"/>
          <p:cNvGrpSpPr/>
          <p:nvPr/>
        </p:nvGrpSpPr>
        <p:grpSpPr>
          <a:xfrm>
            <a:off x="0" y="5572140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81547" y="836712"/>
            <a:ext cx="8962453" cy="5418720"/>
          </a:xfrm>
        </p:spPr>
        <p:txBody>
          <a:bodyPr>
            <a:normAutofit/>
          </a:bodyPr>
          <a:lstStyle/>
          <a:p>
            <a:pPr marL="0" indent="0">
              <a:lnSpc>
                <a:spcPct val="95000"/>
              </a:lnSpc>
              <a:buFontTx/>
              <a:buNone/>
            </a:pPr>
            <a:endParaRPr lang="pl-PL" b="1" dirty="0" smtClean="0">
              <a:latin typeface="Cambria" pitchFamily="18" charset="0"/>
            </a:endParaRPr>
          </a:p>
          <a:p>
            <a:pPr marL="0" indent="0">
              <a:lnSpc>
                <a:spcPct val="95000"/>
              </a:lnSpc>
              <a:buFontTx/>
              <a:buNone/>
            </a:pPr>
            <a:endParaRPr lang="pl-PL" b="1" dirty="0">
              <a:latin typeface="Cambria" pitchFamily="18" charset="0"/>
            </a:endParaRPr>
          </a:p>
          <a:p>
            <a:pPr marL="0" indent="0">
              <a:lnSpc>
                <a:spcPct val="95000"/>
              </a:lnSpc>
              <a:buFontTx/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Jednakże pojęcie „wzrost gospodarki" obejmuje jedynie wzrost wielkości wytworzonych dóbr i usług produkcyjnych i konsumpcyjnych, tj. niektórych czynników produkcji i środków zaspokojenia potrzeb.</a:t>
            </a:r>
          </a:p>
          <a:p>
            <a:pPr marL="0" indent="0">
              <a:buNone/>
            </a:pPr>
            <a:endParaRPr lang="pl-PL" sz="3600" dirty="0"/>
          </a:p>
        </p:txBody>
      </p:sp>
      <p:grpSp>
        <p:nvGrpSpPr>
          <p:cNvPr id="4" name="Grupa 15"/>
          <p:cNvGrpSpPr/>
          <p:nvPr/>
        </p:nvGrpSpPr>
        <p:grpSpPr>
          <a:xfrm>
            <a:off x="0" y="6137920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53219828"/>
      </p:ext>
    </p:extLst>
  </p:cSld>
  <p:clrMapOvr>
    <a:masterClrMapping/>
  </p:clrMapOvr>
  <p:transition>
    <p:randomBa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/>
          </a:bodyPr>
          <a:lstStyle/>
          <a:p>
            <a:pPr marL="0" indent="0">
              <a:spcBef>
                <a:spcPct val="70000"/>
              </a:spcBef>
              <a:buFontTx/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Rozróżniamy:</a:t>
            </a:r>
          </a:p>
          <a:p>
            <a:pPr marL="0" indent="0" algn="just">
              <a:spcBef>
                <a:spcPct val="70000"/>
              </a:spcBef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a) 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ekstensywny wzrost gospodarczy, osiągany przez zwiększanie zasobów, np. wzięcie pod uprawę nowych areałów ziemi - typ wzrostu, którego podstawą są rosnące nakłady i stosunkowo wolne zmiany w wydajności czynników produkcji  </a:t>
            </a:r>
          </a:p>
          <a:p>
            <a:pPr marL="0" indent="0" algn="just">
              <a:spcBef>
                <a:spcPct val="70000"/>
              </a:spcBef>
              <a:buNone/>
            </a:pPr>
            <a:endParaRPr lang="pl-PL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15"/>
          <p:cNvGrpSpPr/>
          <p:nvPr/>
        </p:nvGrpSpPr>
        <p:grpSpPr>
          <a:xfrm>
            <a:off x="0" y="5857892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49696" y="603923"/>
            <a:ext cx="8229600" cy="5483245"/>
          </a:xfrm>
        </p:spPr>
        <p:txBody>
          <a:bodyPr>
            <a:normAutofit/>
          </a:bodyPr>
          <a:lstStyle/>
          <a:p>
            <a:pPr marL="0" indent="0">
              <a:spcBef>
                <a:spcPct val="70000"/>
              </a:spcBef>
              <a:buFontTx/>
              <a:buNone/>
            </a:pPr>
            <a:endParaRPr lang="pl-PL" sz="3600" b="1" dirty="0" smtClean="0">
              <a:solidFill>
                <a:srgbClr val="0070C0"/>
              </a:solidFill>
              <a:latin typeface="Cambria" pitchFamily="18" charset="0"/>
            </a:endParaRPr>
          </a:p>
          <a:p>
            <a:pPr marL="0" indent="0">
              <a:spcBef>
                <a:spcPct val="70000"/>
              </a:spcBef>
              <a:buFontTx/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b) intensywny wzrost gospodarczy, osiągany przez zwiększenie efektywności wykorzystania zasobów, np. przez zwiększenie wydajności z hektara gruntów ornych.</a:t>
            </a:r>
            <a:endParaRPr lang="pl-PL" sz="3600" b="1" dirty="0" smtClean="0">
              <a:solidFill>
                <a:srgbClr val="0070C0"/>
              </a:solidFill>
              <a:latin typeface="Cambria" pitchFamily="18" charset="0"/>
            </a:endParaRPr>
          </a:p>
          <a:p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grpSp>
        <p:nvGrpSpPr>
          <p:cNvPr id="4" name="Grupa 15"/>
          <p:cNvGrpSpPr/>
          <p:nvPr/>
        </p:nvGrpSpPr>
        <p:grpSpPr>
          <a:xfrm>
            <a:off x="0" y="5857892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09348550"/>
      </p:ext>
    </p:extLst>
  </p:cSld>
  <p:clrMapOvr>
    <a:masterClrMapping/>
  </p:clrMapOvr>
  <p:transition>
    <p:randomBa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692696"/>
          </a:xfrm>
        </p:spPr>
        <p:txBody>
          <a:bodyPr>
            <a:normAutofit/>
          </a:bodyPr>
          <a:lstStyle/>
          <a:p>
            <a:r>
              <a:rPr lang="pl-PL" sz="3600" b="1" dirty="0" smtClean="0">
                <a:solidFill>
                  <a:srgbClr val="0070C0"/>
                </a:solidFill>
              </a:rPr>
              <a:t>Czynniki wzrostu gospodarczego</a:t>
            </a:r>
            <a:endParaRPr lang="pl-PL" sz="3600" dirty="0">
              <a:solidFill>
                <a:srgbClr val="0070C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361459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historyczne (wzrost jest funkcją: kapitału, ziemi, pracy, surowców, wiedzy technicznej);</a:t>
            </a:r>
          </a:p>
          <a:p>
            <a:pPr>
              <a:lnSpc>
                <a:spcPct val="90000"/>
              </a:lnSpc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modelowe, w którym wyróżnia się czynniki bezpośrednie i  pośrednie wzrostu gospodarczego;</a:t>
            </a:r>
          </a:p>
        </p:txBody>
      </p:sp>
      <p:grpSp>
        <p:nvGrpSpPr>
          <p:cNvPr id="4" name="Grupa 15"/>
          <p:cNvGrpSpPr/>
          <p:nvPr/>
        </p:nvGrpSpPr>
        <p:grpSpPr>
          <a:xfrm>
            <a:off x="1180" y="6137920"/>
            <a:ext cx="8784976" cy="720080"/>
            <a:chOff x="179512" y="4653136"/>
            <a:chExt cx="8784976" cy="720080"/>
          </a:xfrm>
        </p:grpSpPr>
        <p:sp>
          <p:nvSpPr>
            <p:cNvPr id="5" name="Prostokąt zaokrąglony 4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7" name="Obraz 6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8" name="pole tekstowe 7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randomBa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2" name="Prostokąt 1"/>
          <p:cNvSpPr/>
          <p:nvPr/>
        </p:nvSpPr>
        <p:spPr>
          <a:xfrm>
            <a:off x="899592" y="1700808"/>
            <a:ext cx="769813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5400" b="1" i="1" dirty="0">
                <a:solidFill>
                  <a:srgbClr val="0070C0"/>
                </a:solidFill>
                <a:latin typeface="Cambria" pitchFamily="18" charset="0"/>
              </a:rPr>
              <a:t>Wybrane wskaźniki </a:t>
            </a:r>
            <a:endParaRPr lang="pl-PL" sz="5400" b="1" i="1" dirty="0" smtClean="0">
              <a:solidFill>
                <a:srgbClr val="0070C0"/>
              </a:solidFill>
              <a:latin typeface="Cambria" pitchFamily="18" charset="0"/>
            </a:endParaRPr>
          </a:p>
          <a:p>
            <a:r>
              <a:rPr lang="pl-PL" sz="5400" b="1" i="1" dirty="0" smtClean="0">
                <a:solidFill>
                  <a:srgbClr val="0070C0"/>
                </a:solidFill>
                <a:latin typeface="Cambria" pitchFamily="18" charset="0"/>
              </a:rPr>
              <a:t>wzrostu </a:t>
            </a:r>
            <a:r>
              <a:rPr lang="pl-PL" sz="5400" b="1" i="1" dirty="0">
                <a:solidFill>
                  <a:srgbClr val="0070C0"/>
                </a:solidFill>
                <a:latin typeface="Cambria" pitchFamily="18" charset="0"/>
              </a:rPr>
              <a:t>gospodarczego</a:t>
            </a:r>
            <a:r>
              <a:rPr lang="pl-PL" sz="5400" dirty="0">
                <a:solidFill>
                  <a:srgbClr val="0070C0"/>
                </a:solidFill>
                <a:latin typeface="Cambria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xmlns="" val="293861604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Tytuł 1"/>
          <p:cNvSpPr>
            <a:spLocks noGrp="1"/>
          </p:cNvSpPr>
          <p:nvPr>
            <p:ph type="title"/>
          </p:nvPr>
        </p:nvSpPr>
        <p:spPr>
          <a:xfrm>
            <a:off x="428596" y="188640"/>
            <a:ext cx="8358246" cy="1080120"/>
          </a:xfrm>
        </p:spPr>
        <p:txBody>
          <a:bodyPr>
            <a:noAutofit/>
          </a:bodyPr>
          <a:lstStyle/>
          <a:p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Produkt Krajowy Brutto </a:t>
            </a:r>
            <a:b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(Gross </a:t>
            </a:r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</a:rPr>
              <a:t>Domestic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 </a:t>
            </a:r>
            <a:r>
              <a:rPr lang="pl-PL" sz="3600" b="1" dirty="0" err="1" smtClean="0">
                <a:solidFill>
                  <a:srgbClr val="0070C0"/>
                </a:solidFill>
                <a:latin typeface="Cambria" pitchFamily="18" charset="0"/>
              </a:rPr>
              <a:t>Product</a:t>
            </a: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)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sp>
        <p:nvSpPr>
          <p:cNvPr id="9" name="Podtytuł 2"/>
          <p:cNvSpPr txBox="1">
            <a:spLocks/>
          </p:cNvSpPr>
          <p:nvPr/>
        </p:nvSpPr>
        <p:spPr>
          <a:xfrm>
            <a:off x="857223" y="1700808"/>
            <a:ext cx="7351623" cy="3600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pl-PL" sz="3600" b="1" dirty="0" smtClean="0">
                <a:solidFill>
                  <a:srgbClr val="0070C0"/>
                </a:solidFill>
                <a:latin typeface="Cambria" pitchFamily="18" charset="0"/>
              </a:rPr>
              <a:t>suma wartości wytworzonych towarów oraz świadczonych usług na terenie danego kraju, niezależnie od własności czynników produkcji (krajowej bądź zagranicznej)</a:t>
            </a:r>
            <a:endParaRPr lang="pl-PL" sz="3600" b="1" dirty="0">
              <a:solidFill>
                <a:srgbClr val="0070C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861604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1011</TotalTime>
  <Words>1448</Words>
  <Application>Microsoft Office PowerPoint</Application>
  <PresentationFormat>Pokaz na ekranie (4:3)</PresentationFormat>
  <Paragraphs>162</Paragraphs>
  <Slides>38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38</vt:i4>
      </vt:variant>
    </vt:vector>
  </HeadingPairs>
  <TitlesOfParts>
    <vt:vector size="39" baseType="lpstr">
      <vt:lpstr>Motyw pakietu Office</vt:lpstr>
      <vt:lpstr>Slajd 1</vt:lpstr>
      <vt:lpstr>Slajd 2</vt:lpstr>
      <vt:lpstr>WZROST GOSPODARCZY</vt:lpstr>
      <vt:lpstr>Slajd 4</vt:lpstr>
      <vt:lpstr>Slajd 5</vt:lpstr>
      <vt:lpstr>Slajd 6</vt:lpstr>
      <vt:lpstr>Czynniki wzrostu gospodarczego</vt:lpstr>
      <vt:lpstr>Slajd 8</vt:lpstr>
      <vt:lpstr>Produkt Krajowy Brutto  (Gross Domestic Product)</vt:lpstr>
      <vt:lpstr>Produkt Narodowy Brutto  (Gross National Product) </vt:lpstr>
      <vt:lpstr>PNN (produkt narodowy netto)</vt:lpstr>
      <vt:lpstr>DN (DOCHÓD NARODOWY)</vt:lpstr>
      <vt:lpstr>Slajd 13</vt:lpstr>
      <vt:lpstr>Slajd 14</vt:lpstr>
      <vt:lpstr>Slajd 15</vt:lpstr>
      <vt:lpstr>Rachunek dochodu narodowego / Mierniki wzrostu gospodarczego</vt:lpstr>
      <vt:lpstr>Slajd 17</vt:lpstr>
      <vt:lpstr>Slajd 18</vt:lpstr>
      <vt:lpstr>Slajd 19</vt:lpstr>
      <vt:lpstr>Slajd 20</vt:lpstr>
      <vt:lpstr>Slajd 21</vt:lpstr>
      <vt:lpstr>Slajd 22</vt:lpstr>
      <vt:lpstr>Slajd 23</vt:lpstr>
      <vt:lpstr>Slajd 24</vt:lpstr>
      <vt:lpstr>ROZWÓJ GOSPODARCZY</vt:lpstr>
      <vt:lpstr>Slajd 26</vt:lpstr>
      <vt:lpstr>Slajd 27</vt:lpstr>
      <vt:lpstr>Slajd 28</vt:lpstr>
      <vt:lpstr>Slajd 29</vt:lpstr>
      <vt:lpstr>Human Development Index (HDI) </vt:lpstr>
      <vt:lpstr>Dobrobyt – zamożność, spokojne życie, dostatek</vt:lpstr>
      <vt:lpstr>Slajd 32</vt:lpstr>
      <vt:lpstr>Slajd 33</vt:lpstr>
      <vt:lpstr>Slajd 34</vt:lpstr>
      <vt:lpstr>Slajd 35</vt:lpstr>
      <vt:lpstr>Oddziaływanie państwa na wzrost gospodarczy </vt:lpstr>
      <vt:lpstr>Slajd 37</vt:lpstr>
      <vt:lpstr>Slajd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Marta_Ś</cp:lastModifiedBy>
  <cp:revision>135</cp:revision>
  <dcterms:created xsi:type="dcterms:W3CDTF">2012-11-14T09:10:16Z</dcterms:created>
  <dcterms:modified xsi:type="dcterms:W3CDTF">2013-03-15T14:01:29Z</dcterms:modified>
</cp:coreProperties>
</file>