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7559675" cy="10691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>
                <a:solidFill>
                  <a:srgbClr val="000000"/>
                </a:solidFill>
                <a:latin typeface="Calibri"/>
              </a:rPr>
              <a:t>13-3-19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03181-41E1-41D1-9151-9101D1F1D131}" type="slidenum">
              <a:rPr lang="pl-PL" smtClean="0">
                <a:solidFill>
                  <a:srgbClr val="000000"/>
                </a:solidFill>
                <a:latin typeface="Calibri"/>
              </a:r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ustomShape 1"/>
          <p:cNvSpPr/>
          <p:nvPr/>
        </p:nvSpPr>
        <p:spPr>
          <a:xfrm>
            <a:off x="179280" y="2060640"/>
            <a:ext cx="8784720" cy="1800000"/>
          </a:xfrm>
          <a:prstGeom prst="roundRect">
            <a:avLst>
              <a:gd name="adj" fmla="val 3600"/>
            </a:avLst>
          </a:prstGeom>
          <a:solidFill>
            <a:srgbClr val="FFFFFF"/>
          </a:solidFill>
          <a:ln w="127080">
            <a:solidFill>
              <a:srgbClr val="3A5F8B"/>
            </a:solidFill>
            <a:round/>
          </a:ln>
        </p:spPr>
      </p:sp>
      <p:sp>
        <p:nvSpPr>
          <p:cNvPr id="75" name="CustomShape 2"/>
          <p:cNvSpPr/>
          <p:nvPr/>
        </p:nvSpPr>
        <p:spPr>
          <a:xfrm>
            <a:off x="2730600" y="2423520"/>
            <a:ext cx="5376960" cy="106524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pl-PL" sz="3200" b="1">
                <a:solidFill>
                  <a:srgbClr val="002060"/>
                </a:solidFill>
                <a:latin typeface="Cambria"/>
              </a:rPr>
              <a:t>BYĆ PRZEDSIĘBIORCZYM</a:t>
            </a:r>
            <a:endParaRPr/>
          </a:p>
          <a:p>
            <a:r>
              <a:rPr lang="pl-PL" sz="3200" b="1">
                <a:solidFill>
                  <a:srgbClr val="002060"/>
                </a:solidFill>
                <a:latin typeface="Cambria"/>
              </a:rPr>
              <a:t>		- nauka przez praktykę</a:t>
            </a:r>
            <a:endParaRPr/>
          </a:p>
        </p:txBody>
      </p:sp>
      <p:sp>
        <p:nvSpPr>
          <p:cNvPr id="76" name="CustomShape 3"/>
          <p:cNvSpPr/>
          <p:nvPr/>
        </p:nvSpPr>
        <p:spPr>
          <a:xfrm>
            <a:off x="179280" y="5589720"/>
            <a:ext cx="8784720" cy="1079280"/>
          </a:xfrm>
          <a:prstGeom prst="roundRect">
            <a:avLst>
              <a:gd name="adj" fmla="val 3600"/>
            </a:avLst>
          </a:prstGeom>
          <a:solidFill>
            <a:srgbClr val="FFFFFF"/>
          </a:solidFill>
          <a:ln w="63360">
            <a:solidFill>
              <a:srgbClr val="3A5F8B"/>
            </a:solidFill>
            <a:round/>
          </a:ln>
        </p:spPr>
      </p:sp>
      <p:pic>
        <p:nvPicPr>
          <p:cNvPr id="77" name="Obraz 3"/>
          <p:cNvPicPr/>
          <p:nvPr/>
        </p:nvPicPr>
        <p:blipFill>
          <a:blip r:embed="rId2"/>
          <a:stretch>
            <a:fillRect/>
          </a:stretch>
        </p:blipFill>
        <p:spPr>
          <a:xfrm>
            <a:off x="361080" y="5769720"/>
            <a:ext cx="2338560" cy="755280"/>
          </a:xfrm>
          <a:prstGeom prst="rect">
            <a:avLst/>
          </a:prstGeom>
        </p:spPr>
      </p:pic>
      <p:pic>
        <p:nvPicPr>
          <p:cNvPr id="78" name="Obraz 4"/>
          <p:cNvPicPr/>
          <p:nvPr/>
        </p:nvPicPr>
        <p:blipFill>
          <a:blip r:embed="rId3"/>
          <a:stretch>
            <a:fillRect/>
          </a:stretch>
        </p:blipFill>
        <p:spPr>
          <a:xfrm>
            <a:off x="6876360" y="5854680"/>
            <a:ext cx="1891440" cy="503280"/>
          </a:xfrm>
          <a:prstGeom prst="rect">
            <a:avLst/>
          </a:prstGeom>
        </p:spPr>
      </p:pic>
      <p:sp>
        <p:nvSpPr>
          <p:cNvPr id="79" name="CustomShape 4"/>
          <p:cNvSpPr/>
          <p:nvPr/>
        </p:nvSpPr>
        <p:spPr>
          <a:xfrm>
            <a:off x="2699280" y="5880960"/>
            <a:ext cx="3745440" cy="51660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 algn="ctr"/>
            <a:r>
              <a:rPr lang="pl-PL" sz="1400">
                <a:solidFill>
                  <a:srgbClr val="002060"/>
                </a:solidFill>
                <a:latin typeface="Calibri"/>
              </a:rPr>
              <a:t>Projekt współfinansowany przez Unię Europejską </a:t>
            </a:r>
            <a:endParaRPr/>
          </a:p>
          <a:p>
            <a:pPr algn="ctr"/>
            <a:r>
              <a:rPr lang="pl-PL" sz="1400">
                <a:solidFill>
                  <a:srgbClr val="002060"/>
                </a:solidFill>
                <a:latin typeface="Calibri"/>
              </a:rPr>
              <a:t>w ramach Europejskiego Funduszu Społecznego</a:t>
            </a:r>
            <a:endParaRPr/>
          </a:p>
        </p:txBody>
      </p:sp>
      <p:pic>
        <p:nvPicPr>
          <p:cNvPr id="80" name="Obraz 14"/>
          <p:cNvPicPr/>
          <p:nvPr/>
        </p:nvPicPr>
        <p:blipFill>
          <a:blip r:embed="rId4"/>
          <a:stretch>
            <a:fillRect/>
          </a:stretch>
        </p:blipFill>
        <p:spPr>
          <a:xfrm>
            <a:off x="468360" y="2421000"/>
            <a:ext cx="1582200" cy="107928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pl-PL" sz="4400" b="1">
                <a:solidFill>
                  <a:srgbClr val="000000"/>
                </a:solidFill>
                <a:latin typeface="Calibri"/>
              </a:rPr>
              <a:t>SKUTECZNA KOMUNIKACJA</a:t>
            </a:r>
            <a:endParaRPr/>
          </a:p>
        </p:txBody>
      </p:sp>
      <p:sp>
        <p:nvSpPr>
          <p:cNvPr id="10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Posługiwanie się językiem zrozumiałym dla odbiorcy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Mówienie w sposób jasny i rzeczowy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Wczuwanie się w rolę rozmówcy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Aktywne słuchanie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Skupienie uwagi na rozmówcy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Zachowanie spójności przekazu werbalnego i niewerbalnego.</a:t>
            </a:r>
            <a:endParaRPr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Shape 1"/>
          <p:cNvSpPr txBox="1"/>
          <p:nvPr/>
        </p:nvSpPr>
        <p:spPr>
          <a:xfrm>
            <a:off x="395280" y="333360"/>
            <a:ext cx="8229240" cy="532728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pl-PL" sz="4400" b="1">
                <a:solidFill>
                  <a:srgbClr val="0070C0"/>
                </a:solidFill>
                <a:latin typeface="Arial"/>
              </a:rPr>
              <a:t>KOMUNIKACJA SPOŁECZNA</a:t>
            </a:r>
            <a:endParaRPr/>
          </a:p>
        </p:txBody>
      </p:sp>
      <p:sp>
        <p:nvSpPr>
          <p:cNvPr id="82" name="CustomShape 2"/>
          <p:cNvSpPr/>
          <p:nvPr/>
        </p:nvSpPr>
        <p:spPr>
          <a:xfrm>
            <a:off x="179280" y="5975280"/>
            <a:ext cx="8784720" cy="720360"/>
          </a:xfrm>
          <a:prstGeom prst="roundRect">
            <a:avLst>
              <a:gd name="adj" fmla="val 3600"/>
            </a:avLst>
          </a:prstGeom>
          <a:solidFill>
            <a:srgbClr val="FFFFFF"/>
          </a:solidFill>
          <a:ln w="63360">
            <a:solidFill>
              <a:srgbClr val="3A5F8B"/>
            </a:solidFill>
            <a:round/>
          </a:ln>
        </p:spPr>
      </p:sp>
      <p:pic>
        <p:nvPicPr>
          <p:cNvPr id="83" name="Obraz 12"/>
          <p:cNvPicPr/>
          <p:nvPr/>
        </p:nvPicPr>
        <p:blipFill>
          <a:blip r:embed="rId2"/>
          <a:stretch>
            <a:fillRect/>
          </a:stretch>
        </p:blipFill>
        <p:spPr>
          <a:xfrm>
            <a:off x="361080" y="6119640"/>
            <a:ext cx="1335960" cy="432000"/>
          </a:xfrm>
          <a:prstGeom prst="rect">
            <a:avLst/>
          </a:prstGeom>
        </p:spPr>
      </p:pic>
      <p:pic>
        <p:nvPicPr>
          <p:cNvPr id="84" name="Obraz 13"/>
          <p:cNvPicPr/>
          <p:nvPr/>
        </p:nvPicPr>
        <p:blipFill>
          <a:blip r:embed="rId3"/>
          <a:stretch>
            <a:fillRect/>
          </a:stretch>
        </p:blipFill>
        <p:spPr>
          <a:xfrm>
            <a:off x="7668360" y="6204960"/>
            <a:ext cx="1080720" cy="288000"/>
          </a:xfrm>
          <a:prstGeom prst="rect">
            <a:avLst/>
          </a:prstGeom>
        </p:spPr>
      </p:pic>
      <p:sp>
        <p:nvSpPr>
          <p:cNvPr id="85" name="CustomShape 3"/>
          <p:cNvSpPr/>
          <p:nvPr/>
        </p:nvSpPr>
        <p:spPr>
          <a:xfrm>
            <a:off x="1908000" y="6093000"/>
            <a:ext cx="5471640" cy="46332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ctr"/>
            <a:r>
              <a:rPr lang="pl-PL" sz="1400" b="1">
                <a:solidFill>
                  <a:srgbClr val="002060"/>
                </a:solidFill>
                <a:latin typeface="Calibri"/>
              </a:rPr>
              <a:t>Być przedsiębiorczym – nauka przez praktykę</a:t>
            </a:r>
            <a:endParaRPr/>
          </a:p>
          <a:p>
            <a:pPr algn="ctr"/>
            <a:r>
              <a:rPr lang="pl-PL" sz="1050">
                <a:solidFill>
                  <a:srgbClr val="002060"/>
                </a:solidFill>
                <a:latin typeface="Calibri"/>
              </a:rPr>
              <a:t>Projekt współfinansowany przez Unię Europejską w ramach Europejskiego Funduszu Społecznego</a:t>
            </a:r>
            <a:endParaRPr/>
          </a:p>
        </p:txBody>
      </p:sp>
      <p:sp>
        <p:nvSpPr>
          <p:cNvPr id="86" name="CustomShape 4"/>
          <p:cNvSpPr/>
          <p:nvPr/>
        </p:nvSpPr>
        <p:spPr>
          <a:xfrm>
            <a:off x="4716360" y="3429000"/>
            <a:ext cx="183960" cy="366480"/>
          </a:xfrm>
          <a:prstGeom prst="rect">
            <a:avLst/>
          </a:prstGeom>
        </p:spPr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pl-PL" sz="4400" b="1">
                <a:solidFill>
                  <a:srgbClr val="000000"/>
                </a:solidFill>
                <a:latin typeface="Calibri"/>
              </a:rPr>
              <a:t>KOMUNIKATY</a:t>
            </a:r>
            <a:endParaRPr/>
          </a:p>
        </p:txBody>
      </p:sp>
      <p:sp>
        <p:nvSpPr>
          <p:cNvPr id="8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Komunikowanie to proces społeczny, ludzie przekazują sobie nawzajem informacje nazywane komunikatami.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By zbiorowości funkcjonowały prawidłowo, niezbędny jest sprawnie działający system komunikacji społecznej, czyli przekazywanie informacji między jednostkami, grupami i organizacjami.</a:t>
            </a:r>
            <a:endParaRPr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pl-PL" sz="4000" b="1">
                <a:solidFill>
                  <a:srgbClr val="000000"/>
                </a:solidFill>
                <a:latin typeface="Calibri"/>
              </a:rPr>
              <a:t>KOMUNIKACJA INTERPERSONALNA</a:t>
            </a:r>
            <a:endParaRPr/>
          </a:p>
        </p:txBody>
      </p:sp>
      <p:sp>
        <p:nvSpPr>
          <p:cNvPr id="9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Komunikacja interpersonalna polega na przekazywaniu sobie nawzajem różnych informacji (komunikatów) za pomocą umówionych symboli (kodów).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Komunikat może wywołać reakcję odbiorcy określoną jako sprzężenie zwrotne. Może mieć ono charakter bezpośredni lub pośredni (wyrażone np. przez działanie)</a:t>
            </a:r>
            <a:endParaRPr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pl-PL" sz="4400" b="1">
                <a:solidFill>
                  <a:srgbClr val="000000"/>
                </a:solidFill>
                <a:latin typeface="Calibri"/>
              </a:rPr>
              <a:t>PRZEBIEG PROCESU KOMUNIKACJI</a:t>
            </a:r>
            <a:endParaRPr/>
          </a:p>
        </p:txBody>
      </p:sp>
      <p:sp>
        <p:nvSpPr>
          <p:cNvPr id="9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W procesie komunikacji między nadawcą a odbiorcą informacja zostaje zakodowana przez nadawcę i w postaci komunikatu przechodzi wybranym kanałem do odbiorcy, który ją odbiera i dekoduje.</a:t>
            </a:r>
            <a:endParaRPr/>
          </a:p>
          <a:p>
            <a:r>
              <a:rPr lang="pl-PL" sz="3200">
                <a:solidFill>
                  <a:srgbClr val="000000"/>
                </a:solidFill>
                <a:latin typeface="Calibri"/>
              </a:rPr>
              <a:t>    </a:t>
            </a:r>
            <a:r>
              <a:rPr lang="pl-PL" sz="2000" b="1">
                <a:solidFill>
                  <a:srgbClr val="000000"/>
                </a:solidFill>
                <a:latin typeface="Calibri"/>
              </a:rPr>
              <a:t>Komunikat         Komunikat                 Komunikat   	      Komunikat</a:t>
            </a:r>
            <a:endParaRPr/>
          </a:p>
          <a:p>
            <a:r>
              <a:rPr lang="pl-PL" sz="2200" b="1">
                <a:solidFill>
                  <a:srgbClr val="000000"/>
                </a:solidFill>
                <a:latin typeface="Calibri"/>
              </a:rPr>
              <a:t>Nadawca – Kodowanie – Kanał przekazu – Dekodowanie – Odbiorca</a:t>
            </a:r>
            <a:endParaRPr/>
          </a:p>
          <a:p>
            <a:r>
              <a:rPr lang="pl-PL" sz="2200" b="1">
                <a:solidFill>
                  <a:srgbClr val="000000"/>
                </a:solidFill>
                <a:latin typeface="Calibri"/>
              </a:rPr>
              <a:t>			           </a:t>
            </a:r>
            <a:r>
              <a:rPr lang="pl-PL" sz="2400" b="1">
                <a:solidFill>
                  <a:srgbClr val="000000"/>
                </a:solidFill>
                <a:latin typeface="Calibri"/>
              </a:rPr>
              <a:t>SPRZĘŻENIE ZWROTNE</a:t>
            </a:r>
            <a:endParaRPr/>
          </a:p>
          <a:p>
            <a:endParaRPr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pl-PL" sz="4400" b="1">
                <a:solidFill>
                  <a:srgbClr val="000000"/>
                </a:solidFill>
                <a:latin typeface="Calibri"/>
              </a:rPr>
              <a:t>RODZAJE KOMUNIKACJI</a:t>
            </a:r>
            <a:endParaRPr/>
          </a:p>
        </p:txBody>
      </p:sp>
      <p:sp>
        <p:nvSpPr>
          <p:cNvPr id="9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r>
              <a:rPr lang="pl-PL" sz="3200">
                <a:solidFill>
                  <a:srgbClr val="000000"/>
                </a:solidFill>
                <a:latin typeface="Calibri"/>
              </a:rPr>
              <a:t>Wyróżnia się dwa rodzaje komunikacji:</a:t>
            </a:r>
            <a:endParaRPr/>
          </a:p>
          <a:p>
            <a:r>
              <a:rPr lang="pl-PL" sz="3200">
                <a:solidFill>
                  <a:srgbClr val="000000"/>
                </a:solidFill>
                <a:latin typeface="Calibri"/>
              </a:rPr>
              <a:t>    komunikację werbalną – komunikat jest przekazywany za pomocą słów, mowy ludzkiej.</a:t>
            </a:r>
            <a:endParaRPr/>
          </a:p>
          <a:p>
            <a:r>
              <a:rPr lang="pl-PL" sz="3200">
                <a:solidFill>
                  <a:srgbClr val="000000"/>
                </a:solidFill>
                <a:latin typeface="Calibri"/>
              </a:rPr>
              <a:t>    komunikacja niewerbalna – komunikat przekazywany jest za pomocą gestów, mimiki twarzy, pozycji i ruchów ciała.</a:t>
            </a:r>
            <a:endParaRPr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pl-PL" sz="4400" b="1">
                <a:solidFill>
                  <a:srgbClr val="000000"/>
                </a:solidFill>
                <a:latin typeface="Calibri"/>
              </a:rPr>
              <a:t>MOWA CIAŁA</a:t>
            </a:r>
            <a:endParaRPr/>
          </a:p>
        </p:txBody>
      </p:sp>
      <p:sp>
        <p:nvSpPr>
          <p:cNvPr id="9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Postawa ciała to sposób chodzenia siedzenia, ułożenie głowy i kończyn mogą wyrażać emocje.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Mimika to ułożenie brwi, nosa, ust czy brody.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Gesty to ruchy rąk, głowy lub całego ciała.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Dotyk odgrywa szczegółową rolę w kształtowaniu więzi np. podanie ręki.</a:t>
            </a:r>
            <a:endParaRPr/>
          </a:p>
          <a:p>
            <a:pPr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Wygląd zewnętrzny to ubiór, fryzura, makijaż.</a:t>
            </a:r>
            <a:endParaRPr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pl-PL" sz="4400" b="1">
                <a:solidFill>
                  <a:srgbClr val="000000"/>
                </a:solidFill>
                <a:latin typeface="Calibri"/>
              </a:rPr>
              <a:t>BARIERY KOMUNIKACYJNE</a:t>
            </a:r>
            <a:endParaRPr/>
          </a:p>
        </p:txBody>
      </p:sp>
      <p:sp>
        <p:nvSpPr>
          <p:cNvPr id="9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pl-PL" sz="3200">
                <a:solidFill>
                  <a:srgbClr val="000000"/>
                </a:solidFill>
                <a:latin typeface="Calibri"/>
              </a:rPr>
              <a:t>Wybrane bariery komunikacyjne to:</a:t>
            </a:r>
            <a:endParaRPr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Przeszkody fizyczne</a:t>
            </a:r>
            <a:endParaRPr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Stan fizyczny nadawcy lub odbiorcy</a:t>
            </a:r>
            <a:endParaRPr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Posługiwanie się odmiennymi kodami</a:t>
            </a:r>
            <a:endParaRPr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Silne emocje</a:t>
            </a:r>
            <a:endParaRPr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Sprzeczność komunikatów</a:t>
            </a:r>
            <a:endParaRPr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pl-PL" sz="3200">
                <a:solidFill>
                  <a:srgbClr val="000000"/>
                </a:solidFill>
                <a:latin typeface="Calibri"/>
              </a:rPr>
              <a:t>Różnice światopoglądowe czyli różnice w postrzeganiu, ocenianiu i analizowaniu świata</a:t>
            </a:r>
            <a:endParaRPr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pl-PL" sz="4400" b="1">
                <a:solidFill>
                  <a:srgbClr val="000000"/>
                </a:solidFill>
                <a:latin typeface="Calibri"/>
              </a:rPr>
              <a:t>BARIERY KOMUNIKACYJNE</a:t>
            </a:r>
            <a:endParaRPr/>
          </a:p>
        </p:txBody>
      </p:sp>
      <p:sp>
        <p:nvSpPr>
          <p:cNvPr id="10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buFont typeface="Arial"/>
              <a:buChar char="•"/>
            </a:pPr>
            <a:r>
              <a:rPr lang="pl-PL" sz="2800">
                <a:solidFill>
                  <a:srgbClr val="000000"/>
                </a:solidFill>
                <a:latin typeface="Calibri"/>
              </a:rPr>
              <a:t>Przeciążenie informacyjne – zbyt duża ilość otrzymanych informacji powoduje, że większość z nich jest pomijana lub zapominana</a:t>
            </a:r>
            <a:endParaRPr/>
          </a:p>
          <a:p>
            <a:pPr>
              <a:buFont typeface="Arial"/>
              <a:buChar char="•"/>
            </a:pPr>
            <a:r>
              <a:rPr lang="pl-PL" sz="2800">
                <a:solidFill>
                  <a:srgbClr val="000000"/>
                </a:solidFill>
                <a:latin typeface="Calibri"/>
              </a:rPr>
              <a:t>Brak współpracy ze strony rozmówcy, który może wynikać np. z uprzedzeń wobec drugiej strony.</a:t>
            </a:r>
            <a:endParaRPr/>
          </a:p>
          <a:p>
            <a:r>
              <a:rPr lang="pl-PL" sz="2800">
                <a:solidFill>
                  <a:srgbClr val="000000"/>
                </a:solidFill>
                <a:latin typeface="Calibri"/>
              </a:rPr>
              <a:t>    Wiele obustronnych zachowań może budzić reakcje obronne, hamować lub ograniczać komunikowanie się.</a:t>
            </a:r>
            <a:endParaRPr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-01  Profil osoby przedsiębiorczej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364</Words>
  <Application>Microsoft Office PowerPoint</Application>
  <PresentationFormat>Pokaz na ekranie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1" baseType="lpstr">
      <vt:lpstr>1-01  Profil osoby przedsiębiorczej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Aneta</dc:creator>
  <cp:lastModifiedBy>Aneta</cp:lastModifiedBy>
  <cp:revision>1</cp:revision>
  <dcterms:modified xsi:type="dcterms:W3CDTF">2015-07-31T07:51:24Z</dcterms:modified>
</cp:coreProperties>
</file>