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62" d="100"/>
          <a:sy n="62" d="100"/>
        </p:scale>
        <p:origin x="-78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5AC7D-9186-4B7F-8D7B-D03654833D51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9F3CB-CC8C-4B4E-882D-9C5CEDA4447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3379D-F488-4C03-86AC-AE6F58CDBE5C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67626-E079-49B3-BD91-2F2A2E85C55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C555B-54AC-49FA-B696-EC7EADBEE599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7CB86-D6F3-41FC-A194-E3F42486B52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E0135-73B4-4F90-B992-8A1EEC3D2729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59FCC-D0BC-4981-9A7E-D0F7B6081DB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BE0D0-E32A-4AD7-8120-29355491398E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F11B7-BEE5-4440-B8B8-8A6DD03D255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83A1-164E-4E87-A707-66CC6F24A424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C9036-07D7-49E9-851A-9D8C33516BB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D77A3-670D-4ACE-9DFF-4381A0CE4A8B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0EC56-4DFA-4C46-8A82-1CE758F81CD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C98E2-725D-4941-BB4F-8B461608AF1D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A4D01-032E-4C50-9A4A-4331F27387D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E6E15-BD76-4F93-A559-21AECDFBD920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9542-F0D3-4DBF-AD4C-3F032BFB8A3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BBFCF-7D61-4377-B1CD-C90CF97A92BB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13CF9-DE81-4EA1-98B6-C50E3EC2690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A2C5C-F259-4796-8E72-2F5D284DDFB8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C2435-B707-4223-91C1-36FAEB7C8A0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996A51-6AAC-459E-97E5-34E7CA326032}" type="datetimeFigureOut">
              <a:rPr lang="pl-PL"/>
              <a:pPr>
                <a:defRPr/>
              </a:pPr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A8F665-0115-4B36-8AFD-C5A3149A80B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388" y="2060575"/>
            <a:ext cx="8785225" cy="1800225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sp>
          <p:nvSpPr>
            <p:cNvPr id="13321" name="pole tekstowe 7"/>
            <p:cNvSpPr txBox="1">
              <a:spLocks noChangeArrowheads="1"/>
            </p:cNvSpPr>
            <p:nvPr/>
          </p:nvSpPr>
          <p:spPr bwMode="auto">
            <a:xfrm>
              <a:off x="2235764" y="551582"/>
              <a:ext cx="636751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</a:p>
          </p:txBody>
        </p:sp>
      </p:grpSp>
      <p:grpSp>
        <p:nvGrpSpPr>
          <p:cNvPr id="13314" name="Grupa 12"/>
          <p:cNvGrpSpPr>
            <a:grpSpLocks/>
          </p:cNvGrpSpPr>
          <p:nvPr/>
        </p:nvGrpSpPr>
        <p:grpSpPr bwMode="auto">
          <a:xfrm>
            <a:off x="179388" y="5589588"/>
            <a:ext cx="8785225" cy="107950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3317" name="Obraz 3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3609104"/>
              <a:ext cx="2338733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Obraz 4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76256" y="3694252"/>
              <a:ext cx="1891762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pole tekstowe 8"/>
            <p:cNvSpPr txBox="1">
              <a:spLocks noChangeArrowheads="1"/>
            </p:cNvSpPr>
            <p:nvPr/>
          </p:nvSpPr>
          <p:spPr bwMode="auto">
            <a:xfrm>
              <a:off x="2635092" y="3720700"/>
              <a:ext cx="38738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Projekt współfinansowany przez Unię Europejską </a:t>
              </a:r>
            </a:p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w ramach Europejskiego Funduszu Społecznego</a:t>
              </a:r>
              <a:endParaRPr lang="pl-PL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13315" name="Obraz 14" descr="logo_ być_przedsiebiorczym-01.bmp"/>
          <p:cNvPicPr>
            <a:picLocks noChangeAspect="1"/>
          </p:cNvPicPr>
          <p:nvPr/>
        </p:nvPicPr>
        <p:blipFill>
          <a:blip r:embed="rId4"/>
          <a:srcRect l="7668" t="15714" r="7993" b="5721"/>
          <a:stretch>
            <a:fillRect/>
          </a:stretch>
        </p:blipFill>
        <p:spPr bwMode="auto">
          <a:xfrm>
            <a:off x="468313" y="2420938"/>
            <a:ext cx="15827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/>
              <a:t>ZALETY I WADY PODEJMOWANIA DECYZJI GRUPOWEJ</a:t>
            </a:r>
          </a:p>
        </p:txBody>
      </p:sp>
      <p:sp>
        <p:nvSpPr>
          <p:cNvPr id="23557" name="Rectangle 5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pl-PL" smtClean="0"/>
              <a:t>		 </a:t>
            </a:r>
            <a:r>
              <a:rPr lang="pl-PL" sz="3200" b="1" smtClean="0"/>
              <a:t>ZALETY</a:t>
            </a:r>
          </a:p>
          <a:p>
            <a:r>
              <a:rPr lang="pl-PL" smtClean="0"/>
              <a:t>Podejmowana na podstawie dużej ilości informacji</a:t>
            </a:r>
          </a:p>
          <a:p>
            <a:r>
              <a:rPr lang="pl-PL" smtClean="0"/>
              <a:t>Duża liczba rozwiązań</a:t>
            </a:r>
          </a:p>
          <a:p>
            <a:r>
              <a:rPr lang="pl-PL" smtClean="0"/>
              <a:t>Duży stopień akceptacji decyzji przez inne osoby</a:t>
            </a:r>
          </a:p>
        </p:txBody>
      </p:sp>
      <p:sp>
        <p:nvSpPr>
          <p:cNvPr id="23558" name="Rectangle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smtClean="0"/>
              <a:t>WADY</a:t>
            </a:r>
          </a:p>
          <a:p>
            <a:r>
              <a:rPr lang="pl-PL" smtClean="0"/>
              <a:t>Podejmowana jest dość długo</a:t>
            </a:r>
          </a:p>
          <a:p>
            <a:r>
              <a:rPr lang="pl-PL" smtClean="0"/>
              <a:t>Rozproszenie odpowiedzialności za podjętą decyzję</a:t>
            </a:r>
          </a:p>
          <a:p>
            <a:r>
              <a:rPr lang="pl-PL" smtClean="0"/>
              <a:t>Wysokie koszty procesu decyzyjnego</a:t>
            </a:r>
          </a:p>
          <a:p>
            <a:r>
              <a:rPr lang="pl-PL" smtClean="0"/>
              <a:t>Grupowe myślenie</a:t>
            </a:r>
          </a:p>
        </p:txBody>
      </p: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ytuł 17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5327650"/>
          </a:xfrm>
        </p:spPr>
        <p:txBody>
          <a:bodyPr/>
          <a:lstStyle/>
          <a:p>
            <a:pPr eaLnBrk="1" hangingPunct="1"/>
            <a:r>
              <a:rPr lang="pl-PL" b="1" smtClean="0">
                <a:solidFill>
                  <a:srgbClr val="0070C0"/>
                </a:solidFill>
                <a:latin typeface="Arial" charset="0"/>
              </a:rPr>
              <a:t>SPOSÓB PODEJMOWANIA DECYZJI</a:t>
            </a:r>
          </a:p>
        </p:txBody>
      </p:sp>
      <p:grpSp>
        <p:nvGrpSpPr>
          <p:cNvPr id="14338" name="Grupa 15"/>
          <p:cNvGrpSpPr>
            <a:grpSpLocks/>
          </p:cNvGrpSpPr>
          <p:nvPr/>
        </p:nvGrpSpPr>
        <p:grpSpPr bwMode="auto">
          <a:xfrm>
            <a:off x="179388" y="5975350"/>
            <a:ext cx="8785225" cy="720725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4340" name="Obraz 12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4797200"/>
              <a:ext cx="1336421" cy="43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Obraz 13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68344" y="4882412"/>
              <a:ext cx="1081006" cy="2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pole tekstowe 14"/>
            <p:cNvSpPr txBox="1"/>
            <p:nvPr/>
          </p:nvSpPr>
          <p:spPr>
            <a:xfrm>
              <a:off x="1908250" y="4770506"/>
              <a:ext cx="5471958" cy="469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400" b="1" dirty="0">
                  <a:solidFill>
                    <a:srgbClr val="002060"/>
                  </a:solidFill>
                  <a:latin typeface="+mn-lt"/>
                </a:rPr>
                <a:t>Być przedsiębiorczym – nauka przez praktykę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050" dirty="0">
                  <a:solidFill>
                    <a:srgbClr val="002060"/>
                  </a:solidFill>
                  <a:latin typeface="+mn-lt"/>
                </a:rPr>
                <a:t>Projekt współfinansowany przez Unię Europejską w ramach Europejskiego Funduszu Społecznego</a:t>
              </a:r>
              <a:endParaRPr lang="pl-PL" sz="1200" dirty="0">
                <a:solidFill>
                  <a:srgbClr val="00206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DECYZJA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Decyzja to świadomy wybór sposobu działania, dokonywany w celu rozwiązania określonego problemu.</a:t>
            </a:r>
          </a:p>
          <a:p>
            <a:r>
              <a:rPr lang="pl-PL" smtClean="0">
                <a:latin typeface="Arial" charset="0"/>
              </a:rPr>
              <a:t>Decydent to osoba podejmująca decyzję.</a:t>
            </a:r>
          </a:p>
          <a:p>
            <a:r>
              <a:rPr lang="pl-PL" smtClean="0">
                <a:latin typeface="Arial" charset="0"/>
              </a:rPr>
              <a:t>Problem decyzyjny to sytuacja, w której decydent staje przed koniecznością wyboru jednego z przynajmniej dwóch możliwych wariantów działania.</a:t>
            </a:r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smtClean="0">
                <a:latin typeface="Arial" charset="0"/>
              </a:rPr>
              <a:t>ZASADY PROCESU PODEJMOWANIA DECYZJI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pl-PL" smtClean="0">
                <a:latin typeface="Arial" charset="0"/>
              </a:rPr>
              <a:t>zasada działania schematycznego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mtClean="0">
                <a:latin typeface="Arial" charset="0"/>
              </a:rPr>
              <a:t>zasada wzajemności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mtClean="0">
                <a:latin typeface="Arial" charset="0"/>
              </a:rPr>
              <a:t>zasada zaangażowania i konsekwencji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mtClean="0">
                <a:latin typeface="Arial" charset="0"/>
              </a:rPr>
              <a:t>zasada społecznego dowodu słuszności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mtClean="0">
                <a:latin typeface="Arial" charset="0"/>
              </a:rPr>
              <a:t>zasada sympatii i pozytywnego stosunku do innych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mtClean="0">
                <a:latin typeface="Arial" charset="0"/>
              </a:rPr>
              <a:t>zasada autorytetu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mtClean="0">
                <a:latin typeface="Arial" charset="0"/>
              </a:rPr>
              <a:t>zasada niedostępności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pl-PL" smtClean="0">
                <a:latin typeface="Arial" charset="0"/>
              </a:rPr>
              <a:t>							</a:t>
            </a:r>
          </a:p>
        </p:txBody>
      </p:sp>
    </p:spTree>
  </p:cSld>
  <p:clrMapOvr>
    <a:masterClrMapping/>
  </p:clrMapOvr>
  <p:transition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FAZY PROCESU DECYZYJNEGO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Rozpoznanie i zdefiniowanie problemu</a:t>
            </a:r>
          </a:p>
          <a:p>
            <a:r>
              <a:rPr lang="pl-PL" smtClean="0"/>
              <a:t>Wyszukiwanie wariantów rozwiązań problemu</a:t>
            </a:r>
          </a:p>
          <a:p>
            <a:r>
              <a:rPr lang="pl-PL" smtClean="0"/>
              <a:t>Ocena wariantów rozwiązań  wg przyjętych kryteriów</a:t>
            </a:r>
          </a:p>
          <a:p>
            <a:r>
              <a:rPr lang="pl-PL" smtClean="0"/>
              <a:t>Wybór najlepszego rozwiązania</a:t>
            </a:r>
          </a:p>
          <a:p>
            <a:r>
              <a:rPr lang="pl-PL" smtClean="0"/>
              <a:t>Wdrożenie decyzji</a:t>
            </a:r>
          </a:p>
          <a:p>
            <a:r>
              <a:rPr lang="pl-PL" smtClean="0"/>
              <a:t>Ocena wyboru i ewentualna korekta decyzji</a:t>
            </a:r>
          </a:p>
        </p:txBody>
      </p: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MODELE PODEJMOWANIA DECYZJI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mtClean="0"/>
              <a:t>Model racjonalny polega na poszukiwaniu decyzji najlepszej.</a:t>
            </a:r>
          </a:p>
          <a:p>
            <a:pPr>
              <a:lnSpc>
                <a:spcPct val="90000"/>
              </a:lnSpc>
            </a:pPr>
            <a:r>
              <a:rPr lang="pl-PL" smtClean="0"/>
              <a:t>Model ograniczonej racjonalności stosowany jest wtedy, gdy występują ograniczenia wyboru racjonalnego.</a:t>
            </a:r>
          </a:p>
          <a:p>
            <a:pPr>
              <a:lnSpc>
                <a:spcPct val="90000"/>
              </a:lnSpc>
            </a:pPr>
            <a:r>
              <a:rPr lang="pl-PL" smtClean="0"/>
              <a:t>Model kosza na śmieci zakłada odrzucenie uporządkowanego sposobu podejmowania decyzji, możliwe jest nawet dopasowanie problemu do posiadanego już rozwiązania.</a:t>
            </a:r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/>
              <a:t>RODZAJE DECYZJI W PROCESIE ZARZĄDZANIA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mtClean="0"/>
              <a:t>Decyzje operacyjne dotyczą działań zaplanowanych na najbliższe miesiące lub dni, charakteryzują się bardzo wysokim stopniem pewności osiągnięcia pożądanych rezultatów.</a:t>
            </a:r>
          </a:p>
          <a:p>
            <a:pPr>
              <a:lnSpc>
                <a:spcPct val="90000"/>
              </a:lnSpc>
            </a:pPr>
            <a:r>
              <a:rPr lang="pl-PL" smtClean="0"/>
              <a:t>Decyzje taktyczne dotyczą działań w najbliższym roku, dają dużą pewność osiągnięcia zamierzonego rezultatu.</a:t>
            </a:r>
          </a:p>
          <a:p>
            <a:pPr>
              <a:lnSpc>
                <a:spcPct val="90000"/>
              </a:lnSpc>
            </a:pPr>
            <a:r>
              <a:rPr lang="pl-PL" smtClean="0"/>
              <a:t>Decyzje strategiczne dotyczą działań podejmowanych w kilkuletniej perspektywie. </a:t>
            </a:r>
          </a:p>
        </p:txBody>
      </p: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/>
              <a:t>RODZAJE DECYZJI W ZALEŻNOŚCI OD STOPNIA INNOWACYJNOŚCI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Decyzje rutynowe mają charakter powtarzalny, są podejmowane w warunkach pewności.</a:t>
            </a:r>
          </a:p>
          <a:p>
            <a:r>
              <a:rPr lang="pl-PL" smtClean="0"/>
              <a:t>Decyzje adaptacyjne polegają na dodaniu  starych doświadczeń do nowych warunków.</a:t>
            </a:r>
          </a:p>
          <a:p>
            <a:r>
              <a:rPr lang="pl-PL" smtClean="0"/>
              <a:t>Decyzje innowacyjne to wdrożenie nowych rozwiązań bez wcześniejszych doświadczeń.</a:t>
            </a:r>
          </a:p>
          <a:p>
            <a:r>
              <a:rPr lang="pl-PL" smtClean="0"/>
              <a:t>Decyzje regresywne powrót do rozwiązań.</a:t>
            </a:r>
          </a:p>
        </p:txBody>
      </p:sp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/>
              <a:t>ZALETY I WADY PODEJMOWANIA INDYWIDUALNEJ DECYZJI</a:t>
            </a:r>
          </a:p>
        </p:txBody>
      </p:sp>
      <p:sp>
        <p:nvSpPr>
          <p:cNvPr id="21509" name="Rectangle 5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pl-PL" smtClean="0"/>
              <a:t>		  </a:t>
            </a:r>
            <a:r>
              <a:rPr lang="pl-PL" sz="3200" b="1" smtClean="0"/>
              <a:t>ZALETY</a:t>
            </a:r>
          </a:p>
          <a:p>
            <a:r>
              <a:rPr lang="pl-PL" smtClean="0"/>
              <a:t>Podejmowana szybko</a:t>
            </a:r>
          </a:p>
          <a:p>
            <a:r>
              <a:rPr lang="pl-PL" smtClean="0"/>
              <a:t>Odpowiedzialność za podjętą decyzję</a:t>
            </a:r>
          </a:p>
          <a:p>
            <a:r>
              <a:rPr lang="pl-PL" smtClean="0"/>
              <a:t>Prawdopodobieństwo podjęcia decyzji w kwestach trudnych</a:t>
            </a:r>
          </a:p>
          <a:p>
            <a:r>
              <a:rPr lang="pl-PL" smtClean="0"/>
              <a:t>Małe koszty procesu decyzyjnego</a:t>
            </a:r>
          </a:p>
        </p:txBody>
      </p:sp>
      <p:sp>
        <p:nvSpPr>
          <p:cNvPr id="21510" name="Rectangle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pl-PL" smtClean="0"/>
              <a:t>		 </a:t>
            </a:r>
            <a:r>
              <a:rPr lang="pl-PL" sz="3200" b="1" smtClean="0"/>
              <a:t>WADY</a:t>
            </a:r>
          </a:p>
          <a:p>
            <a:r>
              <a:rPr lang="pl-PL" smtClean="0"/>
              <a:t>Niewielka liczba rozwiązań</a:t>
            </a:r>
          </a:p>
          <a:p>
            <a:r>
              <a:rPr lang="pl-PL" smtClean="0"/>
              <a:t>Mała liczba informacji</a:t>
            </a:r>
          </a:p>
          <a:p>
            <a:r>
              <a:rPr lang="pl-PL" smtClean="0"/>
              <a:t>Problemy z akceptacją decyzji przez inne osoby</a:t>
            </a:r>
          </a:p>
          <a:p>
            <a:r>
              <a:rPr lang="pl-PL" smtClean="0"/>
              <a:t>Możliwość nadużyć ze strony decydenta</a:t>
            </a:r>
          </a:p>
        </p:txBody>
      </p:sp>
    </p:spTree>
  </p:cSld>
  <p:clrMapOvr>
    <a:masterClrMapping/>
  </p:clrMapOvr>
  <p:transition>
    <p:randomBa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332</Words>
  <Application>Microsoft Office PowerPoint</Application>
  <PresentationFormat>Pokaz na ekranie 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Szablon projektu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Motyw pakietu Office</vt:lpstr>
      <vt:lpstr>Slajd 1</vt:lpstr>
      <vt:lpstr>SPOSÓB PODEJMOWANIA DECYZJI</vt:lpstr>
      <vt:lpstr>DECYZJA</vt:lpstr>
      <vt:lpstr>ZASADY PROCESU PODEJMOWANIA DECYZJI</vt:lpstr>
      <vt:lpstr>FAZY PROCESU DECYZYJNEGO</vt:lpstr>
      <vt:lpstr>MODELE PODEJMOWANIA DECYZJI</vt:lpstr>
      <vt:lpstr>RODZAJE DECYZJI W PROCESIE ZARZĄDZANIA</vt:lpstr>
      <vt:lpstr>RODZAJE DECYZJI W ZALEŻNOŚCI OD STOPNIA INNOWACYJNOŚCI</vt:lpstr>
      <vt:lpstr>ZALETY I WADY PODEJMOWANIA INDYWIDUALNEJ DECYZJI</vt:lpstr>
      <vt:lpstr>ZALETY I WADY PODEJMOWANIA DECYZJI GRUPOWEJ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Admin</cp:lastModifiedBy>
  <cp:revision>97</cp:revision>
  <dcterms:created xsi:type="dcterms:W3CDTF">2012-11-14T09:10:16Z</dcterms:created>
  <dcterms:modified xsi:type="dcterms:W3CDTF">2013-03-15T19:23:20Z</dcterms:modified>
</cp:coreProperties>
</file>