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11" autoAdjust="0"/>
    <p:restoredTop sz="94709" autoAdjust="0"/>
  </p:normalViewPr>
  <p:slideViewPr>
    <p:cSldViewPr>
      <p:cViewPr varScale="1">
        <p:scale>
          <a:sx n="52" d="100"/>
          <a:sy n="52" d="100"/>
        </p:scale>
        <p:origin x="-84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4CC93-C11D-416A-9279-B71C69D9FC7C}" type="datetimeFigureOut">
              <a:rPr lang="pl-PL"/>
              <a:pPr>
                <a:defRPr/>
              </a:pPr>
              <a:t>2013-03-23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921DB-712E-4765-B867-13FC5F60A812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61381-8C81-4B55-9AD3-B4EAA23679D2}" type="datetimeFigureOut">
              <a:rPr lang="pl-PL"/>
              <a:pPr>
                <a:defRPr/>
              </a:pPr>
              <a:t>2013-03-23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D2418-07A0-4E7A-A9F5-76B290B44372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FBFAA-7FEA-4CDB-9F57-F350B309BC43}" type="datetimeFigureOut">
              <a:rPr lang="pl-PL"/>
              <a:pPr>
                <a:defRPr/>
              </a:pPr>
              <a:t>2013-03-23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7A9B2-751F-442D-87C2-E99AA09F937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33119-D0AA-4616-9071-946788E1D04B}" type="datetimeFigureOut">
              <a:rPr lang="pl-PL"/>
              <a:pPr>
                <a:defRPr/>
              </a:pPr>
              <a:t>2013-03-23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C2E60-02D3-42A8-AF83-656BF523059E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CF25C-CA27-47D1-AEF4-3B006A0C7DCC}" type="datetimeFigureOut">
              <a:rPr lang="pl-PL"/>
              <a:pPr>
                <a:defRPr/>
              </a:pPr>
              <a:t>2013-03-23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9FFA5-560A-49EC-94D2-2E7353EA12B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04D2A-15D1-4B34-9059-7453B3571A1C}" type="datetimeFigureOut">
              <a:rPr lang="pl-PL"/>
              <a:pPr>
                <a:defRPr/>
              </a:pPr>
              <a:t>2013-03-23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E77F0-C9EF-45E8-9D25-21D3569B03C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5BC0E-827C-41D4-915A-68E5A32CF544}" type="datetimeFigureOut">
              <a:rPr lang="pl-PL"/>
              <a:pPr>
                <a:defRPr/>
              </a:pPr>
              <a:t>2013-03-23</a:t>
            </a:fld>
            <a:endParaRPr lang="pl-PL"/>
          </a:p>
        </p:txBody>
      </p:sp>
      <p:sp>
        <p:nvSpPr>
          <p:cNvPr id="8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B0A1B-7920-47B9-BC04-950A17ED3F0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5FD89-68D8-48CA-A307-10E10C438C81}" type="datetimeFigureOut">
              <a:rPr lang="pl-PL"/>
              <a:pPr>
                <a:defRPr/>
              </a:pPr>
              <a:t>2013-03-23</a:t>
            </a:fld>
            <a:endParaRPr lang="pl-PL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477C4-9E4E-46D5-9098-1EFC089692D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17267-16A5-4BE0-8DB0-E540E04E6497}" type="datetimeFigureOut">
              <a:rPr lang="pl-PL"/>
              <a:pPr>
                <a:defRPr/>
              </a:pPr>
              <a:t>2013-03-23</a:t>
            </a:fld>
            <a:endParaRPr lang="pl-PL"/>
          </a:p>
        </p:txBody>
      </p:sp>
      <p:sp>
        <p:nvSpPr>
          <p:cNvPr id="3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84977-DDE5-4351-886E-E7E4C5EB4F2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85046-ECC3-4B82-A768-9C274E096E2C}" type="datetimeFigureOut">
              <a:rPr lang="pl-PL"/>
              <a:pPr>
                <a:defRPr/>
              </a:pPr>
              <a:t>2013-03-23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11585-0008-4905-BB0C-0C9015CC10A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6EC2A-69DD-461E-9766-6E2664F6A0E1}" type="datetimeFigureOut">
              <a:rPr lang="pl-PL"/>
              <a:pPr>
                <a:defRPr/>
              </a:pPr>
              <a:t>2013-03-23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AF6D7-88E0-46C2-A5A5-8FDCBB3847A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ymbol zastępczy tytuł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</a:t>
            </a:r>
          </a:p>
        </p:txBody>
      </p:sp>
      <p:sp>
        <p:nvSpPr>
          <p:cNvPr id="1027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5E80FC2-E14A-45F2-A3A8-F2714BBC5FF5}" type="datetimeFigureOut">
              <a:rPr lang="pl-PL"/>
              <a:pPr>
                <a:defRPr/>
              </a:pPr>
              <a:t>2013-03-23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4722D0-40B8-4679-8999-07E53796EDF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>
            <a:grpSpLocks/>
          </p:cNvGrpSpPr>
          <p:nvPr/>
        </p:nvGrpSpPr>
        <p:grpSpPr bwMode="auto">
          <a:xfrm>
            <a:off x="179388" y="2060575"/>
            <a:ext cx="8785225" cy="1800225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sp>
          <p:nvSpPr>
            <p:cNvPr id="13321" name="pole tekstowe 7"/>
            <p:cNvSpPr txBox="1">
              <a:spLocks noChangeArrowheads="1"/>
            </p:cNvSpPr>
            <p:nvPr/>
          </p:nvSpPr>
          <p:spPr bwMode="auto">
            <a:xfrm>
              <a:off x="2235764" y="551582"/>
              <a:ext cx="6367512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l-PL" sz="3200" b="1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>
                  <a:solidFill>
                    <a:srgbClr val="002060"/>
                  </a:solidFill>
                  <a:latin typeface="Cambria" pitchFamily="18" charset="0"/>
                </a:rPr>
                <a:t>		- nauka przez praktykę</a:t>
              </a:r>
            </a:p>
          </p:txBody>
        </p:sp>
      </p:grpSp>
      <p:grpSp>
        <p:nvGrpSpPr>
          <p:cNvPr id="13314" name="Grupa 12"/>
          <p:cNvGrpSpPr>
            <a:grpSpLocks/>
          </p:cNvGrpSpPr>
          <p:nvPr/>
        </p:nvGrpSpPr>
        <p:grpSpPr bwMode="auto">
          <a:xfrm>
            <a:off x="179388" y="5589588"/>
            <a:ext cx="8785225" cy="107950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pic>
          <p:nvPicPr>
            <p:cNvPr id="13317" name="Obraz 3" descr="POKL bez tla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1059" y="3609104"/>
              <a:ext cx="2338733" cy="75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8" name="Obraz 4" descr="logo UE bez tla.gif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876256" y="3694252"/>
              <a:ext cx="1891762" cy="5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9" name="pole tekstowe 8"/>
            <p:cNvSpPr txBox="1">
              <a:spLocks noChangeArrowheads="1"/>
            </p:cNvSpPr>
            <p:nvPr/>
          </p:nvSpPr>
          <p:spPr bwMode="auto">
            <a:xfrm>
              <a:off x="2635092" y="3720700"/>
              <a:ext cx="387381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l-PL" sz="1400">
                  <a:solidFill>
                    <a:srgbClr val="002060"/>
                  </a:solidFill>
                  <a:latin typeface="Calibri" pitchFamily="34" charset="0"/>
                </a:rPr>
                <a:t>Projekt współfinansowany przez Unię Europejską </a:t>
              </a:r>
            </a:p>
            <a:p>
              <a:pPr algn="ctr"/>
              <a:r>
                <a:rPr lang="pl-PL" sz="1400">
                  <a:solidFill>
                    <a:srgbClr val="002060"/>
                  </a:solidFill>
                  <a:latin typeface="Calibri" pitchFamily="34" charset="0"/>
                </a:rPr>
                <a:t>w ramach Europejskiego Funduszu Społecznego</a:t>
              </a:r>
              <a:endParaRPr lang="pl-PL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pic>
        <p:nvPicPr>
          <p:cNvPr id="13315" name="Obraz 14" descr="logo_ być_przedsiebiorczym-01.bmp"/>
          <p:cNvPicPr>
            <a:picLocks noChangeAspect="1"/>
          </p:cNvPicPr>
          <p:nvPr/>
        </p:nvPicPr>
        <p:blipFill>
          <a:blip r:embed="rId4"/>
          <a:srcRect l="7668" t="15714" r="7993" b="5721"/>
          <a:stretch>
            <a:fillRect/>
          </a:stretch>
        </p:blipFill>
        <p:spPr bwMode="auto">
          <a:xfrm>
            <a:off x="468313" y="2420938"/>
            <a:ext cx="158273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/>
              <a:t>ROZLICZENIA PLANOWE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zachodzą przy stałych dostawach </a:t>
            </a:r>
          </a:p>
          <a:p>
            <a:r>
              <a:rPr lang="pl-PL" smtClean="0">
                <a:latin typeface="Arial" charset="0"/>
              </a:rPr>
              <a:t>odbiorca dokonuje zaliczkowych przelewów </a:t>
            </a:r>
          </a:p>
          <a:p>
            <a:r>
              <a:rPr lang="pl-PL" smtClean="0">
                <a:latin typeface="Arial" charset="0"/>
              </a:rPr>
              <a:t>rozliczenie następuje okresowo przez porównanie wartości dostaw w danym okresie z sumą zaliczek </a:t>
            </a:r>
          </a:p>
          <a:p>
            <a:endParaRPr lang="pl-PL" smtClean="0">
              <a:latin typeface="Arial" charset="0"/>
            </a:endParaRPr>
          </a:p>
          <a:p>
            <a:endParaRPr lang="pl-PL" smtClean="0"/>
          </a:p>
        </p:txBody>
      </p:sp>
    </p:spTree>
  </p:cSld>
  <p:clrMapOvr>
    <a:masterClrMapping/>
  </p:clrMapOvr>
  <p:transition>
    <p:randomBa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AKREDYTYWA</a:t>
            </a:r>
          </a:p>
        </p:txBody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stosowane dość rzadko w przypadku złej sytuacji finansowej partnera lub nieterminowego regulowania płatności </a:t>
            </a:r>
          </a:p>
          <a:p>
            <a:r>
              <a:rPr lang="pl-PL" smtClean="0">
                <a:latin typeface="Arial" charset="0"/>
              </a:rPr>
              <a:t>odbiorca deponuje na specjalnym rachunku bankowym środki pieniężne będące zabezpieczeniem dla dostawcy</a:t>
            </a:r>
            <a:r>
              <a:rPr lang="pl-PL" smtClean="0"/>
              <a:t> </a:t>
            </a:r>
          </a:p>
          <a:p>
            <a:endParaRPr lang="pl-PL" smtClean="0"/>
          </a:p>
          <a:p>
            <a:endParaRPr lang="pl-PL" smtClean="0"/>
          </a:p>
        </p:txBody>
      </p:sp>
    </p:spTree>
  </p:cSld>
  <p:clrMapOvr>
    <a:masterClrMapping/>
  </p:clrMapOvr>
  <p:transition>
    <p:randomBa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ytuł 17"/>
          <p:cNvSpPr>
            <a:spLocks noGrp="1"/>
          </p:cNvSpPr>
          <p:nvPr>
            <p:ph type="title"/>
          </p:nvPr>
        </p:nvSpPr>
        <p:spPr>
          <a:xfrm>
            <a:off x="395288" y="333375"/>
            <a:ext cx="8229600" cy="5327650"/>
          </a:xfrm>
        </p:spPr>
        <p:txBody>
          <a:bodyPr/>
          <a:lstStyle/>
          <a:p>
            <a:pPr eaLnBrk="1" hangingPunct="1"/>
            <a:r>
              <a:rPr lang="pl-PL" b="1" smtClean="0">
                <a:solidFill>
                  <a:srgbClr val="0070C0"/>
                </a:solidFill>
                <a:latin typeface="Arial" charset="0"/>
              </a:rPr>
              <a:t>ZASADY ROZLICZEŃ FINANSOWYCH PRZEDSIĘBIORSTW</a:t>
            </a:r>
          </a:p>
        </p:txBody>
      </p:sp>
      <p:grpSp>
        <p:nvGrpSpPr>
          <p:cNvPr id="14338" name="Grupa 15"/>
          <p:cNvGrpSpPr>
            <a:grpSpLocks/>
          </p:cNvGrpSpPr>
          <p:nvPr/>
        </p:nvGrpSpPr>
        <p:grpSpPr bwMode="auto">
          <a:xfrm>
            <a:off x="179388" y="5975350"/>
            <a:ext cx="8785225" cy="720725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pic>
          <p:nvPicPr>
            <p:cNvPr id="14340" name="Obraz 12" descr="POKL bez tla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1059" y="4797200"/>
              <a:ext cx="1336421" cy="43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1" name="Obraz 13" descr="logo UE bez tla.gif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668344" y="4882412"/>
              <a:ext cx="1081006" cy="28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pole tekstowe 14"/>
            <p:cNvSpPr txBox="1"/>
            <p:nvPr/>
          </p:nvSpPr>
          <p:spPr>
            <a:xfrm>
              <a:off x="1908250" y="4770506"/>
              <a:ext cx="5471958" cy="4694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400" b="1" dirty="0">
                  <a:solidFill>
                    <a:srgbClr val="002060"/>
                  </a:solidFill>
                  <a:latin typeface="+mn-lt"/>
                </a:rPr>
                <a:t>Być przedsiębiorczym – nauka przez praktykę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050" dirty="0">
                  <a:solidFill>
                    <a:srgbClr val="002060"/>
                  </a:solidFill>
                  <a:latin typeface="+mn-lt"/>
                </a:rPr>
                <a:t>Projekt współfinansowany przez Unię Europejską w ramach Europejskiego Funduszu Społecznego</a:t>
              </a:r>
              <a:endParaRPr lang="pl-PL" sz="1200" dirty="0">
                <a:solidFill>
                  <a:srgbClr val="00206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smtClean="0">
                <a:latin typeface="Arial" charset="0"/>
              </a:rPr>
              <a:t>RACHUNEK ZYSKÓW I STRAT</a:t>
            </a:r>
          </a:p>
        </p:txBody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zestawienie kosztów i strat oraz przychodów i zysków </a:t>
            </a:r>
          </a:p>
          <a:p>
            <a:r>
              <a:rPr lang="pl-PL" smtClean="0">
                <a:latin typeface="Arial" charset="0"/>
              </a:rPr>
              <a:t>dostarcza informacji o źródłach powstania wyniku finansowego </a:t>
            </a:r>
          </a:p>
          <a:p>
            <a:r>
              <a:rPr lang="pl-PL" smtClean="0">
                <a:latin typeface="Arial" charset="0"/>
              </a:rPr>
              <a:t>rachunek zysków i strat wraz z bilansem nazywamy </a:t>
            </a:r>
            <a:r>
              <a:rPr lang="pl-PL" b="1" smtClean="0">
                <a:latin typeface="Arial" charset="0"/>
              </a:rPr>
              <a:t>sprawozdaniem finansowym</a:t>
            </a:r>
            <a:r>
              <a:rPr lang="pl-PL" b="1" smtClean="0"/>
              <a:t> </a:t>
            </a:r>
            <a:endParaRPr lang="pl-PL" smtClean="0"/>
          </a:p>
          <a:p>
            <a:endParaRPr lang="pl-PL" smtClean="0"/>
          </a:p>
          <a:p>
            <a:endParaRPr lang="pl-PL" smtClean="0"/>
          </a:p>
        </p:txBody>
      </p:sp>
    </p:spTree>
  </p:cSld>
  <p:clrMapOvr>
    <a:masterClrMapping/>
  </p:clrMapOvr>
  <p:transition>
    <p:randomBa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smtClean="0">
                <a:latin typeface="Arial" charset="0"/>
              </a:rPr>
              <a:t>PRZYCHODY OPERACJI FINANSOWYCH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pl-PL" smtClean="0"/>
          </a:p>
          <a:p>
            <a:r>
              <a:rPr lang="pl-PL" smtClean="0">
                <a:latin typeface="Arial" charset="0"/>
              </a:rPr>
              <a:t>sprzedaż posiadanych papierów wartościowych </a:t>
            </a:r>
          </a:p>
          <a:p>
            <a:r>
              <a:rPr lang="pl-PL" smtClean="0">
                <a:latin typeface="Arial" charset="0"/>
              </a:rPr>
              <a:t>przychody z dywidend i innych udziałów </a:t>
            </a:r>
          </a:p>
          <a:p>
            <a:r>
              <a:rPr lang="pl-PL" smtClean="0">
                <a:latin typeface="Arial" charset="0"/>
              </a:rPr>
              <a:t>dodatnie różnice kursowe </a:t>
            </a:r>
          </a:p>
          <a:p>
            <a:endParaRPr lang="pl-PL" smtClean="0">
              <a:latin typeface="Arial" charset="0"/>
            </a:endParaRPr>
          </a:p>
          <a:p>
            <a:endParaRPr lang="pl-PL" smtClean="0"/>
          </a:p>
          <a:p>
            <a:endParaRPr lang="pl-PL" smtClean="0"/>
          </a:p>
        </p:txBody>
      </p:sp>
    </p:spTree>
  </p:cSld>
  <p:clrMapOvr>
    <a:masterClrMapping/>
  </p:clrMapOvr>
  <p:transition>
    <p:randomBa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smtClean="0">
                <a:latin typeface="Arial" charset="0"/>
              </a:rPr>
              <a:t>KOSZTY OPERACJI FINANSOWYCH</a:t>
            </a:r>
          </a:p>
        </p:txBody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odsetki od wyemitowanych obligacji </a:t>
            </a:r>
          </a:p>
          <a:p>
            <a:r>
              <a:rPr lang="pl-PL" smtClean="0">
                <a:latin typeface="Arial" charset="0"/>
              </a:rPr>
              <a:t>koszty z tytułu sprzedaży udziałów </a:t>
            </a:r>
          </a:p>
          <a:p>
            <a:r>
              <a:rPr lang="pl-PL" smtClean="0">
                <a:latin typeface="Arial" charset="0"/>
              </a:rPr>
              <a:t>odsetki i prowizje od zaciągniętych kredytów </a:t>
            </a:r>
          </a:p>
          <a:p>
            <a:r>
              <a:rPr lang="pl-PL" smtClean="0">
                <a:latin typeface="Arial" charset="0"/>
              </a:rPr>
              <a:t>ujemne różnice kursowe </a:t>
            </a:r>
          </a:p>
          <a:p>
            <a:endParaRPr lang="pl-PL" smtClean="0">
              <a:latin typeface="Arial" charset="0"/>
            </a:endParaRPr>
          </a:p>
        </p:txBody>
      </p:sp>
    </p:spTree>
  </p:cSld>
  <p:clrMapOvr>
    <a:masterClrMapping/>
  </p:clrMapOvr>
  <p:transition>
    <p:randomBa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smtClean="0">
                <a:latin typeface="Arial" charset="0"/>
              </a:rPr>
              <a:t>FORMY ROZLICZEŃ MIEDZY PRZEDSIĘBIORSTWAMI</a:t>
            </a:r>
          </a:p>
        </p:txBody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rozliczenia gotówkowe </a:t>
            </a:r>
          </a:p>
          <a:p>
            <a:r>
              <a:rPr lang="pl-PL" smtClean="0">
                <a:latin typeface="Arial" charset="0"/>
              </a:rPr>
              <a:t>przelew bankowy </a:t>
            </a:r>
          </a:p>
          <a:p>
            <a:r>
              <a:rPr lang="pl-PL" smtClean="0">
                <a:latin typeface="Arial" charset="0"/>
              </a:rPr>
              <a:t>rozliczenia saldami </a:t>
            </a:r>
          </a:p>
          <a:p>
            <a:r>
              <a:rPr lang="pl-PL" smtClean="0">
                <a:latin typeface="Arial" charset="0"/>
              </a:rPr>
              <a:t>rozliczenia planowe </a:t>
            </a:r>
          </a:p>
          <a:p>
            <a:r>
              <a:rPr lang="pl-PL" smtClean="0">
                <a:latin typeface="Arial" charset="0"/>
              </a:rPr>
              <a:t>akredytywy </a:t>
            </a:r>
          </a:p>
          <a:p>
            <a:endParaRPr lang="pl-PL" smtClean="0">
              <a:latin typeface="Arial" charset="0"/>
            </a:endParaRPr>
          </a:p>
          <a:p>
            <a:endParaRPr lang="pl-PL" smtClean="0"/>
          </a:p>
        </p:txBody>
      </p:sp>
    </p:spTree>
  </p:cSld>
  <p:clrMapOvr>
    <a:masterClrMapping/>
  </p:clrMapOvr>
  <p:transition>
    <p:randomBa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ROZLICZENIA GOTÓWKOWE</a:t>
            </a:r>
          </a:p>
        </p:txBody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zapłata gotówka </a:t>
            </a:r>
          </a:p>
          <a:p>
            <a:r>
              <a:rPr lang="pl-PL" smtClean="0">
                <a:latin typeface="Arial" charset="0"/>
              </a:rPr>
              <a:t>stosują małe firmy oraz partnerzy nie mający do siebie zaufania</a:t>
            </a:r>
            <a:r>
              <a:rPr lang="pl-PL" smtClean="0"/>
              <a:t> </a:t>
            </a:r>
          </a:p>
          <a:p>
            <a:endParaRPr lang="pl-PL" smtClean="0"/>
          </a:p>
          <a:p>
            <a:endParaRPr lang="pl-PL" smtClean="0"/>
          </a:p>
        </p:txBody>
      </p:sp>
    </p:spTree>
  </p:cSld>
  <p:clrMapOvr>
    <a:masterClrMapping/>
  </p:clrMapOvr>
  <p:transition>
    <p:randomBa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PRZELEW BANKOWY</a:t>
            </a:r>
          </a:p>
        </p:txBody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powszechnie przyjęta forma płatności </a:t>
            </a:r>
          </a:p>
          <a:p>
            <a:r>
              <a:rPr lang="pl-PL" smtClean="0">
                <a:latin typeface="Arial" charset="0"/>
              </a:rPr>
              <a:t>dokonywany w czasie transakcji lub później </a:t>
            </a:r>
          </a:p>
          <a:p>
            <a:r>
              <a:rPr lang="pl-PL" smtClean="0">
                <a:latin typeface="Arial" charset="0"/>
              </a:rPr>
              <a:t>w pozycji uprzywilejowanej jest odbiorca </a:t>
            </a:r>
          </a:p>
          <a:p>
            <a:endParaRPr lang="pl-PL" smtClean="0">
              <a:latin typeface="Arial" charset="0"/>
            </a:endParaRPr>
          </a:p>
          <a:p>
            <a:endParaRPr lang="pl-PL" smtClean="0">
              <a:latin typeface="Arial" charset="0"/>
            </a:endParaRPr>
          </a:p>
        </p:txBody>
      </p:sp>
    </p:spTree>
  </p:cSld>
  <p:clrMapOvr>
    <a:masterClrMapping/>
  </p:clrMapOvr>
  <p:transition>
    <p:randomBa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ROZLICZENIA SALDAMI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rozliczenie bezgotówkowe </a:t>
            </a:r>
          </a:p>
          <a:p>
            <a:r>
              <a:rPr lang="pl-PL" smtClean="0">
                <a:latin typeface="Arial" charset="0"/>
              </a:rPr>
              <a:t>stosowane przy wzajemnym zaufaniu partnerów gospodarczych, przy częstym kupnie i sprzedaży </a:t>
            </a:r>
          </a:p>
          <a:p>
            <a:r>
              <a:rPr lang="pl-PL" smtClean="0">
                <a:latin typeface="Arial" charset="0"/>
              </a:rPr>
              <a:t>polega na wyrównywaniu różnicy między aktami kupna-sprzedaży </a:t>
            </a:r>
          </a:p>
          <a:p>
            <a:r>
              <a:rPr lang="pl-PL" smtClean="0">
                <a:latin typeface="Arial" charset="0"/>
              </a:rPr>
              <a:t>płaci kto więcej kupił, uiszczając różnicę</a:t>
            </a:r>
            <a:r>
              <a:rPr lang="pl-PL" smtClean="0"/>
              <a:t> </a:t>
            </a:r>
          </a:p>
          <a:p>
            <a:endParaRPr lang="pl-PL" smtClean="0"/>
          </a:p>
          <a:p>
            <a:endParaRPr lang="pl-PL" smtClean="0"/>
          </a:p>
        </p:txBody>
      </p:sp>
    </p:spTree>
  </p:cSld>
  <p:clrMapOvr>
    <a:masterClrMapping/>
  </p:clrMapOvr>
  <p:transition>
    <p:randomBar/>
  </p:transition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901</TotalTime>
  <Words>221</Words>
  <Application>Microsoft Office PowerPoint</Application>
  <PresentationFormat>Pokaz na ekranie (4:3)</PresentationFormat>
  <Paragraphs>47</Paragraphs>
  <Slides>11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Szablon projektu</vt:lpstr>
      </vt:variant>
      <vt:variant>
        <vt:i4>1</vt:i4>
      </vt:variant>
      <vt:variant>
        <vt:lpstr>Tytuły slajdów</vt:lpstr>
      </vt:variant>
      <vt:variant>
        <vt:i4>11</vt:i4>
      </vt:variant>
    </vt:vector>
  </HeadingPairs>
  <TitlesOfParts>
    <vt:vector size="15" baseType="lpstr">
      <vt:lpstr>Arial</vt:lpstr>
      <vt:lpstr>Calibri</vt:lpstr>
      <vt:lpstr>Cambria</vt:lpstr>
      <vt:lpstr>Motyw pakietu Office</vt:lpstr>
      <vt:lpstr>Slajd 1</vt:lpstr>
      <vt:lpstr>ZASADY ROZLICZEŃ FINANSOWYCH PRZEDSIĘBIORSTW</vt:lpstr>
      <vt:lpstr>RACHUNEK ZYSKÓW I STRAT</vt:lpstr>
      <vt:lpstr>PRZYCHODY OPERACJI FINANSOWYCH</vt:lpstr>
      <vt:lpstr>KOSZTY OPERACJI FINANSOWYCH</vt:lpstr>
      <vt:lpstr>FORMY ROZLICZEŃ MIEDZY PRZEDSIĘBIORSTWAMI</vt:lpstr>
      <vt:lpstr>ROZLICZENIA GOTÓWKOWE</vt:lpstr>
      <vt:lpstr>PRZELEW BANKOWY</vt:lpstr>
      <vt:lpstr>ROZLICZENIA SALDAMI</vt:lpstr>
      <vt:lpstr>ROZLICZENIA PLANOWE</vt:lpstr>
      <vt:lpstr>AKREDYTYWA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Admin</cp:lastModifiedBy>
  <cp:revision>97</cp:revision>
  <dcterms:created xsi:type="dcterms:W3CDTF">2012-11-14T09:10:16Z</dcterms:created>
  <dcterms:modified xsi:type="dcterms:W3CDTF">2013-03-23T07:53:08Z</dcterms:modified>
</cp:coreProperties>
</file>