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11" autoAdjust="0"/>
    <p:restoredTop sz="94709" autoAdjust="0"/>
  </p:normalViewPr>
  <p:slideViewPr>
    <p:cSldViewPr>
      <p:cViewPr varScale="1">
        <p:scale>
          <a:sx n="62" d="100"/>
          <a:sy n="62" d="100"/>
        </p:scale>
        <p:origin x="-78" y="-7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40414-DE59-4029-977C-9D0635051287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F7AE9-5AB9-4EC0-86A3-5B5BBF9DA6A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3CBA8-0059-4067-81FA-B9E83B05FBE8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90F54-C55F-439F-8D28-08975AE1709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83903-352A-47C4-BE3F-64B04556C272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95A5-7275-43F9-8932-AA8B3200589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3D288-BAEA-4192-895E-5E3061F8C2B4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B9319-7357-43A9-882D-7DF07EFC1F6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CF610-454D-4740-B148-9109668CBF35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23593-B549-4C9B-ABC7-C11333BE679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2233F-02EE-4112-92F8-3A5314F784C2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13744-690B-4BD9-B201-5DAE99C93B6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B42FB-24FB-4FCD-91E3-3A4D0A57B81B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8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2D280-BDE8-49A5-8B0C-9470F643CFE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CD035-09BB-4253-8AE7-A4B373B78FFF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3E8CC-D21D-4FE8-85CA-11064016C99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FFC57-122C-40E7-9B67-47A58FA9BD75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3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CD7C9-8C04-4AA4-8215-779187812542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59835-5F82-4845-B596-8D7B5745C089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64647-2A39-4B3F-9649-ACE16576875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C4A30-78DB-4D6A-8654-3A3D4AAA52B6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11CC4-0E89-4709-B350-DCBB1ACE468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ymbol zastępczy tytuł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</a:t>
            </a:r>
          </a:p>
        </p:txBody>
      </p:sp>
      <p:sp>
        <p:nvSpPr>
          <p:cNvPr id="1027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6B2284-9ECB-4524-B446-528012CB331A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7296D0-BE4C-4DA2-BE69-E38FC7E4835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>
            <a:grpSpLocks/>
          </p:cNvGrpSpPr>
          <p:nvPr/>
        </p:nvGrpSpPr>
        <p:grpSpPr bwMode="auto">
          <a:xfrm>
            <a:off x="179388" y="2060575"/>
            <a:ext cx="8785225" cy="1800225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sp>
          <p:nvSpPr>
            <p:cNvPr id="13321" name="pole tekstowe 7"/>
            <p:cNvSpPr txBox="1">
              <a:spLocks noChangeArrowheads="1"/>
            </p:cNvSpPr>
            <p:nvPr/>
          </p:nvSpPr>
          <p:spPr bwMode="auto">
            <a:xfrm>
              <a:off x="2235764" y="551582"/>
              <a:ext cx="6367512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l-PL" sz="3200" b="1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>
                  <a:solidFill>
                    <a:srgbClr val="002060"/>
                  </a:solidFill>
                  <a:latin typeface="Cambria" pitchFamily="18" charset="0"/>
                </a:rPr>
                <a:t>		- nauka przez praktykę</a:t>
              </a:r>
            </a:p>
          </p:txBody>
        </p:sp>
      </p:grpSp>
      <p:grpSp>
        <p:nvGrpSpPr>
          <p:cNvPr id="13314" name="Grupa 12"/>
          <p:cNvGrpSpPr>
            <a:grpSpLocks/>
          </p:cNvGrpSpPr>
          <p:nvPr/>
        </p:nvGrpSpPr>
        <p:grpSpPr bwMode="auto">
          <a:xfrm>
            <a:off x="179388" y="5589588"/>
            <a:ext cx="8785225" cy="107950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pic>
          <p:nvPicPr>
            <p:cNvPr id="13317" name="Obraz 3" descr="POKL bez tla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1059" y="3609104"/>
              <a:ext cx="2338733" cy="75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8" name="Obraz 4" descr="logo UE bez tla.gif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876256" y="3694252"/>
              <a:ext cx="1891762" cy="5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9" name="pole tekstowe 8"/>
            <p:cNvSpPr txBox="1">
              <a:spLocks noChangeArrowheads="1"/>
            </p:cNvSpPr>
            <p:nvPr/>
          </p:nvSpPr>
          <p:spPr bwMode="auto">
            <a:xfrm>
              <a:off x="2635092" y="3720700"/>
              <a:ext cx="387381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l-PL" sz="1400">
                  <a:solidFill>
                    <a:srgbClr val="002060"/>
                  </a:solidFill>
                  <a:latin typeface="Calibri" pitchFamily="34" charset="0"/>
                </a:rPr>
                <a:t>Projekt współfinansowany przez Unię Europejską </a:t>
              </a:r>
            </a:p>
            <a:p>
              <a:pPr algn="ctr"/>
              <a:r>
                <a:rPr lang="pl-PL" sz="1400">
                  <a:solidFill>
                    <a:srgbClr val="002060"/>
                  </a:solidFill>
                  <a:latin typeface="Calibri" pitchFamily="34" charset="0"/>
                </a:rPr>
                <a:t>w ramach Europejskiego Funduszu Społecznego</a:t>
              </a:r>
              <a:endParaRPr lang="pl-PL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pic>
        <p:nvPicPr>
          <p:cNvPr id="13315" name="Obraz 14" descr="logo_ być_przedsiebiorczym-01.bmp"/>
          <p:cNvPicPr>
            <a:picLocks noChangeAspect="1"/>
          </p:cNvPicPr>
          <p:nvPr/>
        </p:nvPicPr>
        <p:blipFill>
          <a:blip r:embed="rId4"/>
          <a:srcRect l="7668" t="15714" r="7993" b="5721"/>
          <a:stretch>
            <a:fillRect/>
          </a:stretch>
        </p:blipFill>
        <p:spPr bwMode="auto">
          <a:xfrm>
            <a:off x="468313" y="2420938"/>
            <a:ext cx="158273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ytuł 17"/>
          <p:cNvSpPr>
            <a:spLocks noGrp="1"/>
          </p:cNvSpPr>
          <p:nvPr>
            <p:ph type="title"/>
          </p:nvPr>
        </p:nvSpPr>
        <p:spPr>
          <a:xfrm>
            <a:off x="395288" y="333375"/>
            <a:ext cx="8229600" cy="5327650"/>
          </a:xfrm>
        </p:spPr>
        <p:txBody>
          <a:bodyPr/>
          <a:lstStyle/>
          <a:p>
            <a:pPr eaLnBrk="1" hangingPunct="1"/>
            <a:r>
              <a:rPr lang="pl-PL" b="1" smtClean="0">
                <a:solidFill>
                  <a:srgbClr val="0070C0"/>
                </a:solidFill>
                <a:latin typeface="Arial" charset="0"/>
              </a:rPr>
              <a:t>POJĘCIE I ANALIZA RYNKU</a:t>
            </a:r>
            <a:br>
              <a:rPr lang="pl-PL" b="1" smtClean="0">
                <a:solidFill>
                  <a:srgbClr val="0070C0"/>
                </a:solidFill>
                <a:latin typeface="Arial" charset="0"/>
              </a:rPr>
            </a:br>
            <a:r>
              <a:rPr lang="pl-PL" b="1" smtClean="0">
                <a:solidFill>
                  <a:srgbClr val="0070C0"/>
                </a:solidFill>
                <a:latin typeface="Arial" charset="0"/>
              </a:rPr>
              <a:t>PODZIAŁ I FUNKCJE RYNKU</a:t>
            </a:r>
          </a:p>
        </p:txBody>
      </p:sp>
      <p:grpSp>
        <p:nvGrpSpPr>
          <p:cNvPr id="14338" name="Grupa 15"/>
          <p:cNvGrpSpPr>
            <a:grpSpLocks/>
          </p:cNvGrpSpPr>
          <p:nvPr/>
        </p:nvGrpSpPr>
        <p:grpSpPr bwMode="auto">
          <a:xfrm>
            <a:off x="179388" y="5975350"/>
            <a:ext cx="8785225" cy="720725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pic>
          <p:nvPicPr>
            <p:cNvPr id="14340" name="Obraz 12" descr="POKL bez tla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1059" y="4797200"/>
              <a:ext cx="1336421" cy="43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1" name="Obraz 13" descr="logo UE bez tla.gif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668344" y="4882412"/>
              <a:ext cx="1081006" cy="28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pole tekstowe 14"/>
            <p:cNvSpPr txBox="1"/>
            <p:nvPr/>
          </p:nvSpPr>
          <p:spPr>
            <a:xfrm>
              <a:off x="1908250" y="4770506"/>
              <a:ext cx="5471958" cy="4694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400" b="1" dirty="0">
                  <a:solidFill>
                    <a:srgbClr val="002060"/>
                  </a:solidFill>
                  <a:latin typeface="+mn-lt"/>
                </a:rPr>
                <a:t>Być przedsiębiorczym – nauka przez praktykę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050" dirty="0">
                  <a:solidFill>
                    <a:srgbClr val="002060"/>
                  </a:solidFill>
                  <a:latin typeface="+mn-lt"/>
                </a:rPr>
                <a:t>Projekt współfinansowany przez Unię Europejską w ramach Europejskiego Funduszu Społecznego</a:t>
              </a:r>
              <a:endParaRPr lang="pl-PL" sz="1200" dirty="0">
                <a:solidFill>
                  <a:srgbClr val="00206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>
                <a:latin typeface="Arial" charset="0"/>
              </a:rPr>
              <a:t>RYNEK</a:t>
            </a:r>
          </a:p>
        </p:txBody>
      </p:sp>
      <p:sp>
        <p:nvSpPr>
          <p:cNvPr id="1536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>
                <a:latin typeface="Arial" charset="0"/>
              </a:rPr>
              <a:t>Rynek to miejsce umożliwiające osobom chętnym do zakupu wszelkich dóbr i usług.</a:t>
            </a:r>
          </a:p>
          <a:p>
            <a:r>
              <a:rPr lang="pl-PL" smtClean="0">
                <a:latin typeface="Arial" charset="0"/>
              </a:rPr>
              <a:t>Rynek to wymiana pieniądza na towar, towar za pieniądz.</a:t>
            </a:r>
          </a:p>
          <a:p>
            <a:r>
              <a:rPr lang="pl-PL" smtClean="0">
                <a:latin typeface="Arial" charset="0"/>
              </a:rPr>
              <a:t>Towar to każde dobro będące przedmiotem wymiany</a:t>
            </a:r>
          </a:p>
        </p:txBody>
      </p:sp>
    </p:spTree>
  </p:cSld>
  <p:clrMapOvr>
    <a:masterClrMapping/>
  </p:clrMapOvr>
  <p:transition>
    <p:randomBa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>
                <a:latin typeface="Arial" charset="0"/>
              </a:rPr>
              <a:t>FUNKCJE RYNKU</a:t>
            </a:r>
          </a:p>
        </p:txBody>
      </p:sp>
      <p:sp>
        <p:nvSpPr>
          <p:cNvPr id="1638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Funkcja informacyjna to dostarczenie informacji producentom i nabywcom.</a:t>
            </a:r>
          </a:p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Funkcja równowagi to parametry rynku dostarczanym klientom i producentom.</a:t>
            </a:r>
          </a:p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Funkcja akceptacji towarów i usług to przydatność towarów i usług.</a:t>
            </a:r>
          </a:p>
          <a:p>
            <a:pPr>
              <a:lnSpc>
                <a:spcPct val="90000"/>
              </a:lnSpc>
            </a:pPr>
            <a:r>
              <a:rPr lang="pl-PL" smtClean="0">
                <a:latin typeface="Arial" charset="0"/>
              </a:rPr>
              <a:t>Funkcja alokacyjna najbardziej efektywne zasoby pracy, środki produkcji, największy zysk.</a:t>
            </a:r>
          </a:p>
        </p:txBody>
      </p:sp>
    </p:spTree>
  </p:cSld>
  <p:clrMapOvr>
    <a:masterClrMapping/>
  </p:clrMapOvr>
  <p:transition>
    <p:randomBa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>
                <a:latin typeface="Arial" charset="0"/>
              </a:rPr>
              <a:t>RODZAJE RYNKÓW</a:t>
            </a:r>
          </a:p>
        </p:txBody>
      </p:sp>
      <p:sp>
        <p:nvSpPr>
          <p:cNvPr id="174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3000" smtClean="0">
                <a:latin typeface="Arial" charset="0"/>
              </a:rPr>
              <a:t>Rynek towarowy – przedmiotem obrotu są dobra materialne np. żywność, wyroby przemysłowe i surowce.</a:t>
            </a:r>
          </a:p>
          <a:p>
            <a:r>
              <a:rPr lang="pl-PL" sz="3000" smtClean="0">
                <a:latin typeface="Arial" charset="0"/>
              </a:rPr>
              <a:t>Rynek usług – przedmiotem wymiany są dobra niematerialne. Przykładem takiego rynku jest rynek ubezpieczeń i usług transportowych.</a:t>
            </a:r>
          </a:p>
          <a:p>
            <a:r>
              <a:rPr lang="pl-PL" sz="3000" smtClean="0">
                <a:latin typeface="Arial" charset="0"/>
              </a:rPr>
              <a:t>Rynek pracy – z jednej strony mamy wolne miejsca pracy a z drugiej poszukujących pracy.</a:t>
            </a:r>
          </a:p>
        </p:txBody>
      </p:sp>
    </p:spTree>
  </p:cSld>
  <p:clrMapOvr>
    <a:masterClrMapping/>
  </p:clrMapOvr>
  <p:transition>
    <p:randomBa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>
                <a:latin typeface="Arial" charset="0"/>
              </a:rPr>
              <a:t>RODZAJE RYNKÓW</a:t>
            </a:r>
          </a:p>
        </p:txBody>
      </p:sp>
      <p:sp>
        <p:nvSpPr>
          <p:cNvPr id="1843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>
                <a:latin typeface="Arial" charset="0"/>
              </a:rPr>
              <a:t>Rynek finansowy – obejmuje transakcje pieniężne, walutowe i kapitałowe.</a:t>
            </a:r>
          </a:p>
          <a:p>
            <a:r>
              <a:rPr lang="pl-PL" smtClean="0">
                <a:latin typeface="Arial" charset="0"/>
              </a:rPr>
              <a:t>Rynek lokalny – obejmuje niewielki obszar jednego miasta lub wsi.</a:t>
            </a:r>
          </a:p>
          <a:p>
            <a:r>
              <a:rPr lang="pl-PL" smtClean="0">
                <a:latin typeface="Arial" charset="0"/>
              </a:rPr>
              <a:t>Rynek regionalny – obejmuje jeden region. W Polsce jest to obszar jednego województwa. </a:t>
            </a:r>
          </a:p>
        </p:txBody>
      </p:sp>
    </p:spTree>
  </p:cSld>
  <p:clrMapOvr>
    <a:masterClrMapping/>
  </p:clrMapOvr>
  <p:transition>
    <p:randomBa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>
                <a:latin typeface="Arial" charset="0"/>
              </a:rPr>
              <a:t>RODZAJE RYNKÓW</a:t>
            </a:r>
          </a:p>
        </p:txBody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>
                <a:latin typeface="Arial" charset="0"/>
              </a:rPr>
              <a:t>Rynek krajowy – obejmuje obszar całego kraju.</a:t>
            </a:r>
          </a:p>
          <a:p>
            <a:r>
              <a:rPr lang="pl-PL" smtClean="0">
                <a:latin typeface="Arial" charset="0"/>
              </a:rPr>
              <a:t>Rynek międzynarodowy – obejmuje grupę krajów należących do jednej organizacji.</a:t>
            </a:r>
          </a:p>
          <a:p>
            <a:r>
              <a:rPr lang="pl-PL" smtClean="0">
                <a:latin typeface="Arial" charset="0"/>
              </a:rPr>
              <a:t>Rynek światowy – obejmuje wszystkie kraje i dotyczy producentów standardowych dóbr dla masowych odbiorców.</a:t>
            </a:r>
          </a:p>
        </p:txBody>
      </p:sp>
    </p:spTree>
  </p:cSld>
  <p:clrMapOvr>
    <a:masterClrMapping/>
  </p:clrMapOvr>
  <p:transition>
    <p:randomBa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>
                <a:latin typeface="Arial" charset="0"/>
              </a:rPr>
              <a:t>RYNEK PRODUCENTA</a:t>
            </a:r>
          </a:p>
        </p:txBody>
      </p:sp>
      <p:sp>
        <p:nvSpPr>
          <p:cNvPr id="2048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>
                <a:latin typeface="Arial" charset="0"/>
              </a:rPr>
              <a:t>Rynek producenta – mówi się o nim w sytuacji niedoboru rynkowego, kiedy producent znajduje się na pozycji uprzywilejowanej, ponieważ nabywcy kupią wszystkie oferowane przez niego towary i usługi, bez względu na ich jakość, cenę czy inne cechy produktu.</a:t>
            </a:r>
          </a:p>
        </p:txBody>
      </p:sp>
    </p:spTree>
  </p:cSld>
  <p:clrMapOvr>
    <a:masterClrMapping/>
  </p:clrMapOvr>
  <p:transition>
    <p:randomBa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>
                <a:latin typeface="Arial" charset="0"/>
              </a:rPr>
              <a:t>RYNEK KONSUMENTA</a:t>
            </a:r>
          </a:p>
        </p:txBody>
      </p:sp>
      <p:sp>
        <p:nvSpPr>
          <p:cNvPr id="2150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>
                <a:latin typeface="Arial" charset="0"/>
              </a:rPr>
              <a:t>Rynek konsumenta występuje podczas względnie trwałej nadwyżki rynkowej, tzn. kiedy podaż jest większa od popytu, co daje nabywcy uprzywilejowaną pozycję.</a:t>
            </a:r>
          </a:p>
        </p:txBody>
      </p:sp>
    </p:spTree>
  </p:cSld>
  <p:clrMapOvr>
    <a:masterClrMapping/>
  </p:clrMapOvr>
  <p:transition>
    <p:randomBar/>
  </p:transition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926</TotalTime>
  <Words>273</Words>
  <Application>Microsoft Office PowerPoint</Application>
  <PresentationFormat>Pokaz na ekranie (4:3)</PresentationFormat>
  <Paragraphs>32</Paragraphs>
  <Slides>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Szablon projektu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14" baseType="lpstr">
      <vt:lpstr>Arial</vt:lpstr>
      <vt:lpstr>Calibri</vt:lpstr>
      <vt:lpstr>Cambria</vt:lpstr>
      <vt:lpstr>Georgia</vt:lpstr>
      <vt:lpstr>Motyw pakietu Office</vt:lpstr>
      <vt:lpstr>Slajd 1</vt:lpstr>
      <vt:lpstr>POJĘCIE I ANALIZA RYNKU PODZIAŁ I FUNKCJE RYNKU</vt:lpstr>
      <vt:lpstr>RYNEK</vt:lpstr>
      <vt:lpstr>FUNKCJE RYNKU</vt:lpstr>
      <vt:lpstr>RODZAJE RYNKÓW</vt:lpstr>
      <vt:lpstr>RODZAJE RYNKÓW</vt:lpstr>
      <vt:lpstr>RODZAJE RYNKÓW</vt:lpstr>
      <vt:lpstr>RYNEK PRODUCENTA</vt:lpstr>
      <vt:lpstr>RYNEK KONSUMENTA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Admin</cp:lastModifiedBy>
  <cp:revision>97</cp:revision>
  <dcterms:created xsi:type="dcterms:W3CDTF">2012-11-14T09:10:16Z</dcterms:created>
  <dcterms:modified xsi:type="dcterms:W3CDTF">2013-03-15T20:23:46Z</dcterms:modified>
</cp:coreProperties>
</file>