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1" autoAdjust="0"/>
    <p:restoredTop sz="94709" autoAdjust="0"/>
  </p:normalViewPr>
  <p:slideViewPr>
    <p:cSldViewPr>
      <p:cViewPr varScale="1">
        <p:scale>
          <a:sx n="62" d="100"/>
          <a:sy n="62" d="100"/>
        </p:scale>
        <p:origin x="-78" y="-10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7D9D7-8CF6-41F6-9FBF-B8066A91D431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1E6FC-62B8-4F8C-BA47-617E84209D8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6D11-04FF-47A7-90D1-0FB61D2B5BB9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49CA1-8DE6-4214-9651-F1CD1EB40BB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CCF0E-8B23-4437-AEDC-3E758D7B8A0B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E49E0-D4D6-42CD-8D86-5729A8859E5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D1B23-8CD2-4943-A33C-66BF60A29F9E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251E2-12BA-4B59-A207-63B8EC9A774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43E30-13BB-485C-9777-A9FD61788948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FB72-FA9B-4544-973C-3AEE4BF9CDF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52032-1140-4D76-9CF2-F3C17E38D9D9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0FB11-E4CA-4F1E-96E3-80EA069E226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3CC47-7A9F-49B1-AB3E-D338EC1A7CB7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70E8F-2E54-4ACF-A2B8-98EE64932CF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0F31C-F867-4E59-92CF-6E277CCF3CF6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FEB97-BDDC-405A-8179-D60F158BF74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57C3D-5592-4C57-B036-DD5E9BB98D51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79304-BD7C-47FD-9336-46538E431A2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DDFC0-303A-48C1-966B-AB656DCF71A1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F2BD9-B02E-4EFA-A8BF-BEA88C3FAAD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619B4-FA75-4B61-8814-3942E19FEF59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8904D-8EAE-4927-A18D-6D0F589C883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6534D4-5622-4FA4-B4D9-8E2DA747AC07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8E055BA-5EC7-4827-BE93-B16A64A1DF9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>
            <a:grpSpLocks/>
          </p:cNvGrpSpPr>
          <p:nvPr/>
        </p:nvGrpSpPr>
        <p:grpSpPr bwMode="auto">
          <a:xfrm>
            <a:off x="179388" y="2060575"/>
            <a:ext cx="8785225" cy="1800225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sp>
          <p:nvSpPr>
            <p:cNvPr id="13321" name="pole tekstowe 7"/>
            <p:cNvSpPr txBox="1">
              <a:spLocks noChangeArrowheads="1"/>
            </p:cNvSpPr>
            <p:nvPr/>
          </p:nvSpPr>
          <p:spPr bwMode="auto">
            <a:xfrm>
              <a:off x="2235764" y="551582"/>
              <a:ext cx="6367512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		- nauka przez praktykę</a:t>
              </a:r>
            </a:p>
          </p:txBody>
        </p:sp>
      </p:grpSp>
      <p:grpSp>
        <p:nvGrpSpPr>
          <p:cNvPr id="13314" name="Grupa 12"/>
          <p:cNvGrpSpPr>
            <a:grpSpLocks/>
          </p:cNvGrpSpPr>
          <p:nvPr/>
        </p:nvGrpSpPr>
        <p:grpSpPr bwMode="auto">
          <a:xfrm>
            <a:off x="179388" y="5589588"/>
            <a:ext cx="8785225" cy="107950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3317" name="Obraz 3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3609104"/>
              <a:ext cx="2338733" cy="7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Obraz 4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76256" y="3694252"/>
              <a:ext cx="1891762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pole tekstowe 8"/>
            <p:cNvSpPr txBox="1">
              <a:spLocks noChangeArrowheads="1"/>
            </p:cNvSpPr>
            <p:nvPr/>
          </p:nvSpPr>
          <p:spPr bwMode="auto">
            <a:xfrm>
              <a:off x="2635092" y="3720700"/>
              <a:ext cx="387381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Projekt współfinansowany przez Unię Europejską </a:t>
              </a:r>
            </a:p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w ramach Europejskiego Funduszu Społecznego</a:t>
              </a:r>
              <a:endParaRPr lang="pl-PL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pic>
        <p:nvPicPr>
          <p:cNvPr id="13315" name="Obraz 14" descr="logo_ być_przedsiebiorczym-01.bmp"/>
          <p:cNvPicPr>
            <a:picLocks noChangeAspect="1"/>
          </p:cNvPicPr>
          <p:nvPr/>
        </p:nvPicPr>
        <p:blipFill>
          <a:blip r:embed="rId4"/>
          <a:srcRect l="7668" t="15714" r="7993" b="5721"/>
          <a:stretch>
            <a:fillRect/>
          </a:stretch>
        </p:blipFill>
        <p:spPr bwMode="auto">
          <a:xfrm>
            <a:off x="468313" y="2420938"/>
            <a:ext cx="15827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ZARZĄDZANIE PRZEZ CELE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Przełożony i podwładny ustalają do wspólne cele do realizacji.</a:t>
            </a:r>
          </a:p>
          <a:p>
            <a:r>
              <a:rPr lang="pl-PL" smtClean="0">
                <a:latin typeface="Arial" charset="0"/>
              </a:rPr>
              <a:t>Cele powinny być konkretne, trudne a pracownik musi w pełni się zaangażować.</a:t>
            </a:r>
          </a:p>
          <a:p>
            <a:r>
              <a:rPr lang="pl-PL" smtClean="0">
                <a:latin typeface="Arial" charset="0"/>
              </a:rPr>
              <a:t>Ważne jest zaufanie i lojalność.</a:t>
            </a:r>
          </a:p>
        </p:txBody>
      </p:sp>
    </p:spTree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ytuł 17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5327650"/>
          </a:xfrm>
        </p:spPr>
        <p:txBody>
          <a:bodyPr/>
          <a:lstStyle/>
          <a:p>
            <a:pPr eaLnBrk="1" hangingPunct="1"/>
            <a:r>
              <a:rPr lang="pl-PL" b="1" smtClean="0">
                <a:solidFill>
                  <a:srgbClr val="0070C0"/>
                </a:solidFill>
                <a:latin typeface="Arial" charset="0"/>
              </a:rPr>
              <a:t>ZARZĄDZANIE FIRMĄ</a:t>
            </a:r>
          </a:p>
        </p:txBody>
      </p:sp>
      <p:grpSp>
        <p:nvGrpSpPr>
          <p:cNvPr id="14338" name="Grupa 15"/>
          <p:cNvGrpSpPr>
            <a:grpSpLocks/>
          </p:cNvGrpSpPr>
          <p:nvPr/>
        </p:nvGrpSpPr>
        <p:grpSpPr bwMode="auto">
          <a:xfrm>
            <a:off x="179388" y="5975350"/>
            <a:ext cx="8785225" cy="720725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4340" name="Obraz 12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4797200"/>
              <a:ext cx="1336421" cy="43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Obraz 13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668344" y="4882412"/>
              <a:ext cx="1081006" cy="2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pole tekstowe 14"/>
            <p:cNvSpPr txBox="1"/>
            <p:nvPr/>
          </p:nvSpPr>
          <p:spPr>
            <a:xfrm>
              <a:off x="1908250" y="4770506"/>
              <a:ext cx="5471958" cy="4694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400" b="1" dirty="0">
                  <a:solidFill>
                    <a:srgbClr val="002060"/>
                  </a:solidFill>
                  <a:latin typeface="+mn-lt"/>
                </a:rPr>
                <a:t>Być przedsiębiorczym – nauka przez praktykę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050" dirty="0">
                  <a:solidFill>
                    <a:srgbClr val="002060"/>
                  </a:solidFill>
                  <a:latin typeface="+mn-lt"/>
                </a:rPr>
                <a:t>Projekt współfinansowany przez Unię Europejską w ramach Europejskiego Funduszu Społecznego</a:t>
              </a:r>
              <a:endParaRPr lang="pl-PL" sz="1200" dirty="0">
                <a:solidFill>
                  <a:srgbClr val="00206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ZARZĄDZANIE</a:t>
            </a:r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Zarządzanie to ogół działań, które zmierzają do efektywnego wykorzystania posiadanego kapitału ludzkiego oraz dostępnych środków materialnych. 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Zarządzanie dotyczy przede wszystkim ludzi, jego celem jest takie współdziałanie wielu osób, które potrafi zneutralizować słabości i maksymalnie wykorzystać talenty i silne strony uczestników.</a:t>
            </a:r>
          </a:p>
        </p:txBody>
      </p: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2"/>
          <p:cNvSpPr>
            <a:spLocks noChangeShapeType="1"/>
          </p:cNvSpPr>
          <p:nvPr/>
        </p:nvSpPr>
        <p:spPr bwMode="auto">
          <a:xfrm>
            <a:off x="152400" y="1524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152400" y="152400"/>
            <a:ext cx="0" cy="655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flipV="1">
            <a:off x="152400" y="67056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8991600" y="152400"/>
            <a:ext cx="0" cy="655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152400" y="1524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152400" y="152400"/>
            <a:ext cx="0" cy="655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V="1">
            <a:off x="152400" y="67056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>
            <a:off x="8991600" y="152400"/>
            <a:ext cx="0" cy="655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52400" y="152400"/>
            <a:ext cx="8839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pl-PL" sz="3600" b="1"/>
              <a:t>PRZEBIEG PROCESU ZARZĄDZANIA</a:t>
            </a:r>
            <a:endParaRPr lang="pl-PL" sz="4400" b="1"/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685800" y="1447800"/>
            <a:ext cx="33528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pl-PL" sz="2800" b="1"/>
              <a:t>Planowanie i podejmowanie decyzji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029200" y="1447800"/>
            <a:ext cx="3429000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endParaRPr lang="pl-PL"/>
          </a:p>
          <a:p>
            <a:pPr algn="ctr" eaLnBrk="0" hangingPunct="0">
              <a:spcBef>
                <a:spcPct val="50000"/>
              </a:spcBef>
            </a:pPr>
            <a:r>
              <a:rPr lang="pl-PL" sz="2800" b="1"/>
              <a:t>Organizowanie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85800" y="3886200"/>
            <a:ext cx="33528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endParaRPr lang="pl-PL"/>
          </a:p>
          <a:p>
            <a:pPr algn="ctr" eaLnBrk="0" hangingPunct="0">
              <a:spcBef>
                <a:spcPct val="50000"/>
              </a:spcBef>
            </a:pPr>
            <a:r>
              <a:rPr lang="pl-PL" sz="2800" b="1"/>
              <a:t>Kontrolowanie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5105400" y="3962400"/>
            <a:ext cx="33528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pl-PL" sz="2800" b="1"/>
              <a:t>Przewodzenie i motywowanie</a:t>
            </a:r>
          </a:p>
        </p:txBody>
      </p:sp>
      <p:sp>
        <p:nvSpPr>
          <p:cNvPr id="17423" name="AutoShape 15"/>
          <p:cNvSpPr>
            <a:spLocks noChangeArrowheads="1"/>
          </p:cNvSpPr>
          <p:nvPr/>
        </p:nvSpPr>
        <p:spPr bwMode="auto">
          <a:xfrm>
            <a:off x="1828800" y="2971800"/>
            <a:ext cx="1219200" cy="9144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24" name="AutoShape 16"/>
          <p:cNvSpPr>
            <a:spLocks noChangeArrowheads="1"/>
          </p:cNvSpPr>
          <p:nvPr/>
        </p:nvSpPr>
        <p:spPr bwMode="auto">
          <a:xfrm>
            <a:off x="4038600" y="1752600"/>
            <a:ext cx="990600" cy="1066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25" name="AutoShape 17"/>
          <p:cNvSpPr>
            <a:spLocks noChangeArrowheads="1"/>
          </p:cNvSpPr>
          <p:nvPr/>
        </p:nvSpPr>
        <p:spPr bwMode="auto">
          <a:xfrm rot="10800000">
            <a:off x="6096000" y="3048000"/>
            <a:ext cx="1219200" cy="9144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17426" name="AutoShape 18"/>
          <p:cNvSpPr>
            <a:spLocks noChangeArrowheads="1"/>
          </p:cNvSpPr>
          <p:nvPr/>
        </p:nvSpPr>
        <p:spPr bwMode="auto">
          <a:xfrm rot="10800000">
            <a:off x="4038600" y="3962400"/>
            <a:ext cx="1066800" cy="1219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DOBÓR PRACOWNIKÓW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Wykształcenie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Referencje z poprzedniej pracy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Uprawnienia i kwalifikacje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Staż pracy na podobnym stanowisku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Umiejętność pracy zespołowej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Umiejętność samodzielnego myślenia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Odpowiednia komunikacja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Znajomość języka obcego</a:t>
            </a:r>
          </a:p>
        </p:txBody>
      </p:sp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ZASADY ORGANIZACJI PRACY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Zasada podziału pracy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Zasada koncentracji pracy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Powtarzalność czynności jednej osoby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Zasada harmonii pracy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Koordynacja pracy 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Odpowiedni dobór ludzi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Zasada optymalnego wykorzystania maszyn i urządzeń</a:t>
            </a:r>
          </a:p>
        </p:txBody>
      </p:sp>
    </p:spTree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ZASADY ORGANIZACJI PRACY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Zasada intensyfikacji pracy</a:t>
            </a:r>
          </a:p>
          <a:p>
            <a:r>
              <a:rPr lang="pl-PL" smtClean="0">
                <a:latin typeface="Arial" charset="0"/>
              </a:rPr>
              <a:t>Wyposażenie stanowisk pracy</a:t>
            </a:r>
          </a:p>
          <a:p>
            <a:r>
              <a:rPr lang="pl-PL" smtClean="0">
                <a:latin typeface="Arial" charset="0"/>
              </a:rPr>
              <a:t>Zasada kompleksowego działania</a:t>
            </a:r>
          </a:p>
          <a:p>
            <a:r>
              <a:rPr lang="pl-PL" smtClean="0">
                <a:latin typeface="Arial" charset="0"/>
              </a:rPr>
              <a:t>Zasada indywidualizacji</a:t>
            </a:r>
          </a:p>
          <a:p>
            <a:r>
              <a:rPr lang="pl-PL" smtClean="0">
                <a:latin typeface="Arial" charset="0"/>
              </a:rPr>
              <a:t>Przydział pracy według predyspozycji pracowników</a:t>
            </a:r>
          </a:p>
          <a:p>
            <a:r>
              <a:rPr lang="pl-PL" smtClean="0">
                <a:latin typeface="Arial" charset="0"/>
              </a:rPr>
              <a:t>Zasada równomiernego tempa</a:t>
            </a:r>
          </a:p>
        </p:txBody>
      </p:sp>
    </p:spTree>
  </p:cSld>
  <p:clrMapOvr>
    <a:masterClrMapping/>
  </p:clrMapOvr>
  <p:transition>
    <p:randomBa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STYLE ZARZĄDZANIA FIRMĄ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b="1" smtClean="0">
                <a:latin typeface="Arial" charset="0"/>
              </a:rPr>
              <a:t>Styl autokrytyczny</a:t>
            </a:r>
            <a:r>
              <a:rPr lang="pl-PL" smtClean="0">
                <a:latin typeface="Arial" charset="0"/>
              </a:rPr>
              <a:t> – kierownik podejmuje decyzje bez konsultacji z podwładnymi.</a:t>
            </a:r>
          </a:p>
          <a:p>
            <a:pPr>
              <a:lnSpc>
                <a:spcPct val="90000"/>
              </a:lnSpc>
            </a:pPr>
            <a:r>
              <a:rPr lang="pl-PL" b="1" smtClean="0">
                <a:latin typeface="Arial" charset="0"/>
              </a:rPr>
              <a:t>Styl demokratyczny</a:t>
            </a:r>
            <a:r>
              <a:rPr lang="pl-PL" smtClean="0">
                <a:latin typeface="Arial" charset="0"/>
              </a:rPr>
              <a:t> – kierownik konsultuje decyzje z podwładnymi i daje im większą samodzielność w działaniu.</a:t>
            </a:r>
          </a:p>
          <a:p>
            <a:pPr>
              <a:lnSpc>
                <a:spcPct val="90000"/>
              </a:lnSpc>
            </a:pPr>
            <a:r>
              <a:rPr lang="pl-PL" b="1" smtClean="0">
                <a:latin typeface="Arial" charset="0"/>
              </a:rPr>
              <a:t>Styl liberalny</a:t>
            </a:r>
            <a:r>
              <a:rPr lang="pl-PL" smtClean="0">
                <a:latin typeface="Arial" charset="0"/>
              </a:rPr>
              <a:t> – kierownik pozostawia podwładnym swobodę w podejmowaniu decyzji.</a:t>
            </a:r>
          </a:p>
        </p:txBody>
      </p:sp>
    </p:spTree>
  </p:cSld>
  <p:clrMapOvr>
    <a:masterClrMapping/>
  </p:clrMapOvr>
  <p:transition>
    <p:randomBa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MOTYWOWANIE PRACOWNIKÓW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b="1" smtClean="0">
                <a:latin typeface="Arial" charset="0"/>
              </a:rPr>
              <a:t>Przymus</a:t>
            </a:r>
            <a:r>
              <a:rPr lang="pl-PL" smtClean="0">
                <a:latin typeface="Arial" charset="0"/>
              </a:rPr>
              <a:t> np. nakazy, zakazy itp.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pl-PL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pl-PL" b="1" smtClean="0">
                <a:latin typeface="Arial" charset="0"/>
              </a:rPr>
              <a:t>Zachęta</a:t>
            </a:r>
            <a:r>
              <a:rPr lang="pl-PL" smtClean="0">
                <a:latin typeface="Arial" charset="0"/>
              </a:rPr>
              <a:t> np. podwyżka, premia, udzielenie pochwał, awans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pl-PL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pl-PL" b="1" smtClean="0">
                <a:latin typeface="Arial" charset="0"/>
              </a:rPr>
              <a:t>Perswazja</a:t>
            </a:r>
            <a:r>
              <a:rPr lang="pl-PL" smtClean="0">
                <a:latin typeface="Arial" charset="0"/>
              </a:rPr>
              <a:t> np. wywieranie wpływu za pomocą racjonalnej argumentacji lub oddziaływanie na emocje.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pl-PL" smtClean="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>
    <p:randomBar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250</Words>
  <Application>Microsoft Office PowerPoint</Application>
  <PresentationFormat>Pokaz na ekranie (4:3)</PresentationFormat>
  <Paragraphs>56</Paragraphs>
  <Slides>10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Szablon projektu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</vt:lpstr>
      <vt:lpstr>Georgia</vt:lpstr>
      <vt:lpstr>Times New Roman</vt:lpstr>
      <vt:lpstr>Motyw pakietu Office</vt:lpstr>
      <vt:lpstr>Slajd 1</vt:lpstr>
      <vt:lpstr>ZARZĄDZANIE FIRMĄ</vt:lpstr>
      <vt:lpstr>ZARZĄDZANIE</vt:lpstr>
      <vt:lpstr>Slajd 4</vt:lpstr>
      <vt:lpstr>DOBÓR PRACOWNIKÓW</vt:lpstr>
      <vt:lpstr>ZASADY ORGANIZACJI PRACY</vt:lpstr>
      <vt:lpstr>ZASADY ORGANIZACJI PRACY</vt:lpstr>
      <vt:lpstr>STYLE ZARZĄDZANIA FIRMĄ</vt:lpstr>
      <vt:lpstr>MOTYWOWANIE PRACOWNIKÓW</vt:lpstr>
      <vt:lpstr>ZARZĄDZANIE PRZEZ CELE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Admin</cp:lastModifiedBy>
  <cp:revision>97</cp:revision>
  <dcterms:created xsi:type="dcterms:W3CDTF">2012-11-14T09:10:16Z</dcterms:created>
  <dcterms:modified xsi:type="dcterms:W3CDTF">2013-03-16T09:26:35Z</dcterms:modified>
</cp:coreProperties>
</file>