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Default Extension="xlsx" ContentType="application/vnd.openxmlformats-officedocument.spreadsheetml.sheet"/>
  <Override PartName="/ppt/charts/chart3.xml" ContentType="application/vnd.openxmlformats-officedocument.drawingml.char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76" r:id="rId3"/>
    <p:sldId id="257" r:id="rId4"/>
    <p:sldId id="259" r:id="rId5"/>
    <p:sldId id="277" r:id="rId6"/>
    <p:sldId id="260" r:id="rId7"/>
    <p:sldId id="278" r:id="rId8"/>
    <p:sldId id="279" r:id="rId9"/>
    <p:sldId id="261" r:id="rId10"/>
    <p:sldId id="280" r:id="rId11"/>
    <p:sldId id="262" r:id="rId12"/>
    <p:sldId id="281" r:id="rId13"/>
    <p:sldId id="263" r:id="rId14"/>
    <p:sldId id="282" r:id="rId15"/>
    <p:sldId id="264" r:id="rId16"/>
    <p:sldId id="265" r:id="rId17"/>
    <p:sldId id="266" r:id="rId18"/>
    <p:sldId id="274" r:id="rId19"/>
    <p:sldId id="267" r:id="rId20"/>
    <p:sldId id="268" r:id="rId21"/>
    <p:sldId id="283" r:id="rId22"/>
    <p:sldId id="269" r:id="rId23"/>
    <p:sldId id="284" r:id="rId24"/>
    <p:sldId id="270" r:id="rId25"/>
    <p:sldId id="271" r:id="rId26"/>
    <p:sldId id="272" r:id="rId27"/>
    <p:sldId id="273" r:id="rId28"/>
    <p:sldId id="275" r:id="rId29"/>
  </p:sldIdLst>
  <p:sldSz cx="9144000" cy="6858000" type="screen4x3"/>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7111" autoAdjust="0"/>
    <p:restoredTop sz="94709" autoAdjust="0"/>
  </p:normalViewPr>
  <p:slideViewPr>
    <p:cSldViewPr>
      <p:cViewPr varScale="1">
        <p:scale>
          <a:sx n="47" d="100"/>
          <a:sy n="47" d="100"/>
        </p:scale>
        <p:origin x="-113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Arkusz_programu_Microsoft_Office_Excel1.xlsx"/></Relationships>
</file>

<file path=ppt/charts/_rels/chart2.xml.rels><?xml version="1.0" encoding="UTF-8" standalone="yes"?>
<Relationships xmlns="http://schemas.openxmlformats.org/package/2006/relationships"><Relationship Id="rId1" Type="http://schemas.openxmlformats.org/officeDocument/2006/relationships/package" Target="../embeddings/Arkusz_programu_Microsoft_Office_Excel2.xlsx"/></Relationships>
</file>

<file path=ppt/charts/_rels/chart3.xml.rels><?xml version="1.0" encoding="UTF-8" standalone="yes"?>
<Relationships xmlns="http://schemas.openxmlformats.org/package/2006/relationships"><Relationship Id="rId1" Type="http://schemas.openxmlformats.org/officeDocument/2006/relationships/package" Target="../embeddings/Arkusz_programu_Microsoft_Office_Excel3.xlsx"/></Relationships>
</file>

<file path=ppt/charts/chart1.xml><?xml version="1.0" encoding="utf-8"?>
<c:chartSpace xmlns:c="http://schemas.openxmlformats.org/drawingml/2006/chart" xmlns:a="http://schemas.openxmlformats.org/drawingml/2006/main" xmlns:r="http://schemas.openxmlformats.org/officeDocument/2006/relationships">
  <c:lang val="pl-PL"/>
  <c:chart>
    <c:title>
      <c:tx>
        <c:rich>
          <a:bodyPr/>
          <a:lstStyle/>
          <a:p>
            <a:pPr>
              <a:defRPr/>
            </a:pPr>
            <a:r>
              <a:rPr lang="en-US" sz="3600" dirty="0">
                <a:solidFill>
                  <a:srgbClr val="0070C0"/>
                </a:solidFill>
                <a:latin typeface="Cambria" pitchFamily="18" charset="0"/>
              </a:rPr>
              <a:t>Dochody 2012 w %</a:t>
            </a:r>
          </a:p>
        </c:rich>
      </c:tx>
      <c:layout>
        <c:manualLayout>
          <c:xMode val="edge"/>
          <c:yMode val="edge"/>
          <c:x val="0.33520061728395073"/>
          <c:y val="2.8116843700136382E-2"/>
        </c:manualLayout>
      </c:layout>
    </c:title>
    <c:view3D>
      <c:rotX val="30"/>
      <c:perspective val="30"/>
    </c:view3D>
    <c:plotArea>
      <c:layout/>
      <c:pie3DChart>
        <c:varyColors val="1"/>
        <c:ser>
          <c:idx val="0"/>
          <c:order val="0"/>
          <c:tx>
            <c:strRef>
              <c:f>Arkusz1!$B$1</c:f>
              <c:strCache>
                <c:ptCount val="1"/>
                <c:pt idx="0">
                  <c:v>Dochody 2012 w %</c:v>
                </c:pt>
              </c:strCache>
            </c:strRef>
          </c:tx>
          <c:dPt>
            <c:idx val="0"/>
            <c:explosion val="9"/>
          </c:dPt>
          <c:dLbls>
            <c:showVal val="1"/>
            <c:showLeaderLines val="1"/>
          </c:dLbls>
          <c:cat>
            <c:strRef>
              <c:f>Arkusz1!$A$2:$A$4</c:f>
              <c:strCache>
                <c:ptCount val="3"/>
                <c:pt idx="0">
                  <c:v>Dochody podatkowe</c:v>
                </c:pt>
                <c:pt idx="1">
                  <c:v>Dochody niepodatkowe</c:v>
                </c:pt>
                <c:pt idx="2">
                  <c:v>Środki z Unii Europejskiej i z innych źródeł niepodlegające zwrotowi</c:v>
                </c:pt>
              </c:strCache>
            </c:strRef>
          </c:cat>
          <c:val>
            <c:numRef>
              <c:f>Arkusz1!$B$2:$B$4</c:f>
              <c:numCache>
                <c:formatCode>General</c:formatCode>
                <c:ptCount val="3"/>
                <c:pt idx="0" formatCode="0.00">
                  <c:v>91.38</c:v>
                </c:pt>
                <c:pt idx="1">
                  <c:v>8.02</c:v>
                </c:pt>
                <c:pt idx="2">
                  <c:v>0.60000000000000031</c:v>
                </c:pt>
              </c:numCache>
            </c:numRef>
          </c:val>
        </c:ser>
        <c:dLbls/>
      </c:pie3DChart>
    </c:plotArea>
    <c:legend>
      <c:legendPos val="r"/>
      <c:layout/>
    </c:legend>
    <c:plotVisOnly val="1"/>
    <c:dispBlanksAs val="zero"/>
  </c:chart>
  <c:txPr>
    <a:bodyPr/>
    <a:lstStyle/>
    <a:p>
      <a:pPr>
        <a:defRPr sz="1800"/>
      </a:pPr>
      <a:endParaRPr lang="pl-PL"/>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pl-PL"/>
  <c:chart>
    <c:title>
      <c:tx>
        <c:rich>
          <a:bodyPr/>
          <a:lstStyle/>
          <a:p>
            <a:pPr>
              <a:defRPr/>
            </a:pPr>
            <a:r>
              <a:rPr lang="en-US" sz="3600" dirty="0">
                <a:solidFill>
                  <a:srgbClr val="0070C0"/>
                </a:solidFill>
                <a:latin typeface="Cambria" pitchFamily="18" charset="0"/>
              </a:rPr>
              <a:t>Wydatki 2011 w %</a:t>
            </a:r>
          </a:p>
        </c:rich>
      </c:tx>
      <c:layout/>
    </c:title>
    <c:view3D>
      <c:rotX val="30"/>
      <c:perspective val="30"/>
    </c:view3D>
    <c:plotArea>
      <c:layout/>
      <c:pie3DChart>
        <c:varyColors val="1"/>
        <c:ser>
          <c:idx val="0"/>
          <c:order val="0"/>
          <c:tx>
            <c:strRef>
              <c:f>Arkusz1!$B$1</c:f>
              <c:strCache>
                <c:ptCount val="1"/>
                <c:pt idx="0">
                  <c:v>Wydatki 2011 w %</c:v>
                </c:pt>
              </c:strCache>
            </c:strRef>
          </c:tx>
          <c:dLbls>
            <c:showVal val="1"/>
            <c:showLeaderLines val="1"/>
          </c:dLbls>
          <c:cat>
            <c:strRef>
              <c:f>Arkusz1!$A$2:$A$8</c:f>
              <c:strCache>
                <c:ptCount val="7"/>
                <c:pt idx="0">
                  <c:v>Dotacje i subwencje</c:v>
                </c:pt>
                <c:pt idx="1">
                  <c:v>Wydatki na obsługę długu Skarbu Państwa</c:v>
                </c:pt>
                <c:pt idx="2">
                  <c:v>Wydatki bieżące jednostek budżetowych</c:v>
                </c:pt>
                <c:pt idx="3">
                  <c:v>Świadczenia na rzecz osób fizycznych</c:v>
                </c:pt>
                <c:pt idx="4">
                  <c:v>Wydatki majątkowe</c:v>
                </c:pt>
                <c:pt idx="5">
                  <c:v>Środki własne Unii Europejskiej</c:v>
                </c:pt>
                <c:pt idx="6">
                  <c:v>Współfinansowanie projektów z udziałem środków Unii Europejskiej</c:v>
                </c:pt>
              </c:strCache>
            </c:strRef>
          </c:cat>
          <c:val>
            <c:numRef>
              <c:f>Arkusz1!$B$2:$B$8</c:f>
              <c:numCache>
                <c:formatCode>0.00</c:formatCode>
                <c:ptCount val="7"/>
                <c:pt idx="0">
                  <c:v>47</c:v>
                </c:pt>
                <c:pt idx="1">
                  <c:v>12.3</c:v>
                </c:pt>
                <c:pt idx="2">
                  <c:v>18.899999999999999</c:v>
                </c:pt>
                <c:pt idx="3">
                  <c:v>7.1</c:v>
                </c:pt>
                <c:pt idx="4">
                  <c:v>5</c:v>
                </c:pt>
                <c:pt idx="5">
                  <c:v>5</c:v>
                </c:pt>
                <c:pt idx="6">
                  <c:v>4.8</c:v>
                </c:pt>
              </c:numCache>
            </c:numRef>
          </c:val>
        </c:ser>
        <c:dLbls/>
      </c:pie3DChart>
    </c:plotArea>
    <c:legend>
      <c:legendPos val="r"/>
      <c:layout/>
      <c:txPr>
        <a:bodyPr/>
        <a:lstStyle/>
        <a:p>
          <a:pPr>
            <a:defRPr sz="1200"/>
          </a:pPr>
          <a:endParaRPr lang="pl-PL"/>
        </a:p>
      </c:txPr>
    </c:legend>
    <c:plotVisOnly val="1"/>
    <c:dispBlanksAs val="zero"/>
  </c:chart>
  <c:txPr>
    <a:bodyPr/>
    <a:lstStyle/>
    <a:p>
      <a:pPr>
        <a:defRPr sz="1800"/>
      </a:pPr>
      <a:endParaRPr lang="pl-PL"/>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lang val="pl-PL"/>
  <c:chart>
    <c:title>
      <c:tx>
        <c:rich>
          <a:bodyPr/>
          <a:lstStyle/>
          <a:p>
            <a:pPr>
              <a:defRPr/>
            </a:pPr>
            <a:r>
              <a:rPr lang="en-US" sz="3600" dirty="0">
                <a:solidFill>
                  <a:srgbClr val="0070C0"/>
                </a:solidFill>
                <a:latin typeface="Cambria" pitchFamily="18" charset="0"/>
              </a:rPr>
              <a:t>Wydatki 2012 w %</a:t>
            </a:r>
          </a:p>
        </c:rich>
      </c:tx>
      <c:layout/>
    </c:title>
    <c:view3D>
      <c:rotX val="30"/>
      <c:perspective val="30"/>
    </c:view3D>
    <c:plotArea>
      <c:layout/>
      <c:pie3DChart>
        <c:varyColors val="1"/>
        <c:ser>
          <c:idx val="0"/>
          <c:order val="0"/>
          <c:tx>
            <c:strRef>
              <c:f>Arkusz1!$B$1</c:f>
              <c:strCache>
                <c:ptCount val="1"/>
                <c:pt idx="0">
                  <c:v>Wydatki 2012 w %</c:v>
                </c:pt>
              </c:strCache>
            </c:strRef>
          </c:tx>
          <c:dLbls>
            <c:showVal val="1"/>
            <c:showLeaderLines val="1"/>
          </c:dLbls>
          <c:cat>
            <c:strRef>
              <c:f>Arkusz1!$A$2:$A$8</c:f>
              <c:strCache>
                <c:ptCount val="7"/>
                <c:pt idx="0">
                  <c:v>Dotacje i subwencje</c:v>
                </c:pt>
                <c:pt idx="1">
                  <c:v>Wydatki na obsługę długu Skarbu Państwa</c:v>
                </c:pt>
                <c:pt idx="2">
                  <c:v>Wydatki bieżące jednostek budżetowych</c:v>
                </c:pt>
                <c:pt idx="3">
                  <c:v>Świadczenia na rzecz osób fizycznych</c:v>
                </c:pt>
                <c:pt idx="4">
                  <c:v>Wydatki majątkowe</c:v>
                </c:pt>
                <c:pt idx="5">
                  <c:v>Środki własne Unii Europejskiej</c:v>
                </c:pt>
                <c:pt idx="6">
                  <c:v>Współfinansowanie projektów z udziałem środków Unii Europejskiej</c:v>
                </c:pt>
              </c:strCache>
            </c:strRef>
          </c:cat>
          <c:val>
            <c:numRef>
              <c:f>Arkusz1!$B$2:$B$8</c:f>
              <c:numCache>
                <c:formatCode>0.00</c:formatCode>
                <c:ptCount val="7"/>
                <c:pt idx="0">
                  <c:v>47.7</c:v>
                </c:pt>
                <c:pt idx="1">
                  <c:v>13.1</c:v>
                </c:pt>
                <c:pt idx="2">
                  <c:v>18.5</c:v>
                </c:pt>
                <c:pt idx="3">
                  <c:v>7.1</c:v>
                </c:pt>
                <c:pt idx="4">
                  <c:v>4.5999999999999996</c:v>
                </c:pt>
                <c:pt idx="5">
                  <c:v>5</c:v>
                </c:pt>
                <c:pt idx="6">
                  <c:v>4</c:v>
                </c:pt>
              </c:numCache>
            </c:numRef>
          </c:val>
        </c:ser>
        <c:dLbls/>
      </c:pie3DChart>
    </c:plotArea>
    <c:legend>
      <c:legendPos val="r"/>
      <c:layout/>
      <c:txPr>
        <a:bodyPr/>
        <a:lstStyle/>
        <a:p>
          <a:pPr>
            <a:defRPr sz="1200"/>
          </a:pPr>
          <a:endParaRPr lang="pl-PL"/>
        </a:p>
      </c:txPr>
    </c:legend>
    <c:plotVisOnly val="1"/>
    <c:dispBlanksAs val="zero"/>
  </c:chart>
  <c:txPr>
    <a:bodyPr/>
    <a:lstStyle/>
    <a:p>
      <a:pPr>
        <a:defRPr sz="1800"/>
      </a:pPr>
      <a:endParaRPr lang="pl-PL"/>
    </a:p>
  </c:txPr>
  <c:externalData r:id="rId1"/>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685800" y="2130425"/>
            <a:ext cx="7772400" cy="1470025"/>
          </a:xfrm>
        </p:spPr>
        <p:txBody>
          <a:bodyPr/>
          <a:lstStyle/>
          <a:p>
            <a:r>
              <a:rPr lang="pl-PL" smtClean="0"/>
              <a:t>Kliknij, aby edytować styl</a:t>
            </a:r>
            <a:endParaRPr lang="pl-PL"/>
          </a:p>
        </p:txBody>
      </p:sp>
      <p:sp>
        <p:nvSpPr>
          <p:cNvPr id="3" name="Podtytuł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l-PL" smtClean="0"/>
              <a:t>Kliknij, aby edytować styl wzorca podtytułu</a:t>
            </a:r>
            <a:endParaRPr lang="pl-PL"/>
          </a:p>
        </p:txBody>
      </p:sp>
      <p:sp>
        <p:nvSpPr>
          <p:cNvPr id="4" name="Symbol zastępczy daty 3"/>
          <p:cNvSpPr>
            <a:spLocks noGrp="1"/>
          </p:cNvSpPr>
          <p:nvPr>
            <p:ph type="dt" sz="half" idx="10"/>
          </p:nvPr>
        </p:nvSpPr>
        <p:spPr/>
        <p:txBody>
          <a:bodyPr/>
          <a:lstStyle/>
          <a:p>
            <a:fld id="{2AEE4E7F-2092-416E-BBE4-43EA3A0E47C7}" type="datetimeFigureOut">
              <a:rPr lang="pl-PL" smtClean="0"/>
              <a:pPr/>
              <a:t>2013-03-15</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9873DD96-A27B-4D64-9131-5DDC891ED84C}" type="slidenum">
              <a:rPr lang="pl-PL" smtClean="0"/>
              <a:pPr/>
              <a:t>‹#›</a:t>
            </a:fld>
            <a:endParaRPr lang="pl-PL"/>
          </a:p>
        </p:txBody>
      </p:sp>
    </p:spTree>
  </p:cSld>
  <p:clrMapOvr>
    <a:masterClrMapping/>
  </p:clrMapOvr>
  <p:transition>
    <p:randomBa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tytułu pionowego 2"/>
          <p:cNvSpPr>
            <a:spLocks noGrp="1"/>
          </p:cNvSpPr>
          <p:nvPr>
            <p:ph type="body" orient="vert" idx="1"/>
          </p:nvPr>
        </p:nvSpPr>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2AEE4E7F-2092-416E-BBE4-43EA3A0E47C7}" type="datetimeFigureOut">
              <a:rPr lang="pl-PL" smtClean="0"/>
              <a:pPr/>
              <a:t>2013-03-15</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9873DD96-A27B-4D64-9131-5DDC891ED84C}" type="slidenum">
              <a:rPr lang="pl-PL" smtClean="0"/>
              <a:pPr/>
              <a:t>‹#›</a:t>
            </a:fld>
            <a:endParaRPr lang="pl-PL"/>
          </a:p>
        </p:txBody>
      </p:sp>
    </p:spTree>
  </p:cSld>
  <p:clrMapOvr>
    <a:masterClrMapping/>
  </p:clrMapOvr>
  <p:transition>
    <p:randomBa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6629400" y="274638"/>
            <a:ext cx="2057400" cy="5851525"/>
          </a:xfrm>
        </p:spPr>
        <p:txBody>
          <a:bodyPr vert="eaVert"/>
          <a:lstStyle/>
          <a:p>
            <a:r>
              <a:rPr lang="pl-PL" smtClean="0"/>
              <a:t>Kliknij, aby edytować styl</a:t>
            </a:r>
            <a:endParaRPr lang="pl-PL"/>
          </a:p>
        </p:txBody>
      </p:sp>
      <p:sp>
        <p:nvSpPr>
          <p:cNvPr id="3" name="Symbol zastępczy tytułu pionowego 2"/>
          <p:cNvSpPr>
            <a:spLocks noGrp="1"/>
          </p:cNvSpPr>
          <p:nvPr>
            <p:ph type="body" orient="vert" idx="1"/>
          </p:nvPr>
        </p:nvSpPr>
        <p:spPr>
          <a:xfrm>
            <a:off x="457200" y="274638"/>
            <a:ext cx="6019800" cy="5851525"/>
          </a:xfrm>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2AEE4E7F-2092-416E-BBE4-43EA3A0E47C7}" type="datetimeFigureOut">
              <a:rPr lang="pl-PL" smtClean="0"/>
              <a:pPr/>
              <a:t>2013-03-15</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9873DD96-A27B-4D64-9131-5DDC891ED84C}" type="slidenum">
              <a:rPr lang="pl-PL" smtClean="0"/>
              <a:pPr/>
              <a:t>‹#›</a:t>
            </a:fld>
            <a:endParaRPr lang="pl-PL"/>
          </a:p>
        </p:txBody>
      </p:sp>
    </p:spTree>
  </p:cSld>
  <p:clrMapOvr>
    <a:masterClrMapping/>
  </p:clrMapOvr>
  <p:transition>
    <p:randomBa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idx="1"/>
          </p:nvPr>
        </p:nvSpPr>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2AEE4E7F-2092-416E-BBE4-43EA3A0E47C7}" type="datetimeFigureOut">
              <a:rPr lang="pl-PL" smtClean="0"/>
              <a:pPr/>
              <a:t>2013-03-15</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9873DD96-A27B-4D64-9131-5DDC891ED84C}" type="slidenum">
              <a:rPr lang="pl-PL" smtClean="0"/>
              <a:pPr/>
              <a:t>‹#›</a:t>
            </a:fld>
            <a:endParaRPr lang="pl-PL"/>
          </a:p>
        </p:txBody>
      </p:sp>
    </p:spTree>
  </p:cSld>
  <p:clrMapOvr>
    <a:masterClrMapping/>
  </p:clrMapOvr>
  <p:transition>
    <p:randomBa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722313" y="4406900"/>
            <a:ext cx="7772400" cy="1362075"/>
          </a:xfrm>
        </p:spPr>
        <p:txBody>
          <a:bodyPr anchor="t"/>
          <a:lstStyle>
            <a:lvl1pPr algn="l">
              <a:defRPr sz="4000" b="1" cap="all"/>
            </a:lvl1pPr>
          </a:lstStyle>
          <a:p>
            <a:r>
              <a:rPr lang="pl-PL" smtClean="0"/>
              <a:t>Kliknij, aby edytować styl</a:t>
            </a:r>
            <a:endParaRPr lang="pl-PL"/>
          </a:p>
        </p:txBody>
      </p:sp>
      <p:sp>
        <p:nvSpPr>
          <p:cNvPr id="3" name="Symbol zastępczy tekst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smtClean="0"/>
              <a:t>Kliknij, aby edytować style wzorca tekstu</a:t>
            </a:r>
          </a:p>
        </p:txBody>
      </p:sp>
      <p:sp>
        <p:nvSpPr>
          <p:cNvPr id="4" name="Symbol zastępczy daty 3"/>
          <p:cNvSpPr>
            <a:spLocks noGrp="1"/>
          </p:cNvSpPr>
          <p:nvPr>
            <p:ph type="dt" sz="half" idx="10"/>
          </p:nvPr>
        </p:nvSpPr>
        <p:spPr/>
        <p:txBody>
          <a:bodyPr/>
          <a:lstStyle/>
          <a:p>
            <a:fld id="{2AEE4E7F-2092-416E-BBE4-43EA3A0E47C7}" type="datetimeFigureOut">
              <a:rPr lang="pl-PL" smtClean="0"/>
              <a:pPr/>
              <a:t>2013-03-15</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9873DD96-A27B-4D64-9131-5DDC891ED84C}" type="slidenum">
              <a:rPr lang="pl-PL" smtClean="0"/>
              <a:pPr/>
              <a:t>‹#›</a:t>
            </a:fld>
            <a:endParaRPr lang="pl-PL"/>
          </a:p>
        </p:txBody>
      </p:sp>
    </p:spTree>
  </p:cSld>
  <p:clrMapOvr>
    <a:masterClrMapping/>
  </p:clrMapOvr>
  <p:transition>
    <p:randomBa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zawartości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daty 4"/>
          <p:cNvSpPr>
            <a:spLocks noGrp="1"/>
          </p:cNvSpPr>
          <p:nvPr>
            <p:ph type="dt" sz="half" idx="10"/>
          </p:nvPr>
        </p:nvSpPr>
        <p:spPr/>
        <p:txBody>
          <a:bodyPr/>
          <a:lstStyle/>
          <a:p>
            <a:fld id="{2AEE4E7F-2092-416E-BBE4-43EA3A0E47C7}" type="datetimeFigureOut">
              <a:rPr lang="pl-PL" smtClean="0"/>
              <a:pPr/>
              <a:t>2013-03-15</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9873DD96-A27B-4D64-9131-5DDC891ED84C}" type="slidenum">
              <a:rPr lang="pl-PL" smtClean="0"/>
              <a:pPr/>
              <a:t>‹#›</a:t>
            </a:fld>
            <a:endParaRPr lang="pl-PL"/>
          </a:p>
        </p:txBody>
      </p:sp>
    </p:spTree>
  </p:cSld>
  <p:clrMapOvr>
    <a:masterClrMapping/>
  </p:clrMapOvr>
  <p:transition>
    <p:randomBa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lvl1pPr>
              <a:defRPr/>
            </a:lvl1pPr>
          </a:lstStyle>
          <a:p>
            <a:r>
              <a:rPr lang="pl-PL" smtClean="0"/>
              <a:t>Kliknij, aby edytować styl</a:t>
            </a:r>
            <a:endParaRPr lang="pl-PL"/>
          </a:p>
        </p:txBody>
      </p:sp>
      <p:sp>
        <p:nvSpPr>
          <p:cNvPr id="3" name="Symbol zastępczy tekst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4" name="Symbol zastępczy zawartości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tekst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6" name="Symbol zastępczy zawartości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7" name="Symbol zastępczy daty 6"/>
          <p:cNvSpPr>
            <a:spLocks noGrp="1"/>
          </p:cNvSpPr>
          <p:nvPr>
            <p:ph type="dt" sz="half" idx="10"/>
          </p:nvPr>
        </p:nvSpPr>
        <p:spPr/>
        <p:txBody>
          <a:bodyPr/>
          <a:lstStyle/>
          <a:p>
            <a:fld id="{2AEE4E7F-2092-416E-BBE4-43EA3A0E47C7}" type="datetimeFigureOut">
              <a:rPr lang="pl-PL" smtClean="0"/>
              <a:pPr/>
              <a:t>2013-03-15</a:t>
            </a:fld>
            <a:endParaRPr lang="pl-PL"/>
          </a:p>
        </p:txBody>
      </p:sp>
      <p:sp>
        <p:nvSpPr>
          <p:cNvPr id="8" name="Symbol zastępczy stopki 7"/>
          <p:cNvSpPr>
            <a:spLocks noGrp="1"/>
          </p:cNvSpPr>
          <p:nvPr>
            <p:ph type="ftr" sz="quarter" idx="11"/>
          </p:nvPr>
        </p:nvSpPr>
        <p:spPr/>
        <p:txBody>
          <a:bodyPr/>
          <a:lstStyle/>
          <a:p>
            <a:endParaRPr lang="pl-PL"/>
          </a:p>
        </p:txBody>
      </p:sp>
      <p:sp>
        <p:nvSpPr>
          <p:cNvPr id="9" name="Symbol zastępczy numeru slajdu 8"/>
          <p:cNvSpPr>
            <a:spLocks noGrp="1"/>
          </p:cNvSpPr>
          <p:nvPr>
            <p:ph type="sldNum" sz="quarter" idx="12"/>
          </p:nvPr>
        </p:nvSpPr>
        <p:spPr/>
        <p:txBody>
          <a:bodyPr/>
          <a:lstStyle/>
          <a:p>
            <a:fld id="{9873DD96-A27B-4D64-9131-5DDC891ED84C}" type="slidenum">
              <a:rPr lang="pl-PL" smtClean="0"/>
              <a:pPr/>
              <a:t>‹#›</a:t>
            </a:fld>
            <a:endParaRPr lang="pl-PL"/>
          </a:p>
        </p:txBody>
      </p:sp>
    </p:spTree>
  </p:cSld>
  <p:clrMapOvr>
    <a:masterClrMapping/>
  </p:clrMapOvr>
  <p:transition>
    <p:randomBa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daty 2"/>
          <p:cNvSpPr>
            <a:spLocks noGrp="1"/>
          </p:cNvSpPr>
          <p:nvPr>
            <p:ph type="dt" sz="half" idx="10"/>
          </p:nvPr>
        </p:nvSpPr>
        <p:spPr/>
        <p:txBody>
          <a:bodyPr/>
          <a:lstStyle/>
          <a:p>
            <a:fld id="{2AEE4E7F-2092-416E-BBE4-43EA3A0E47C7}" type="datetimeFigureOut">
              <a:rPr lang="pl-PL" smtClean="0"/>
              <a:pPr/>
              <a:t>2013-03-15</a:t>
            </a:fld>
            <a:endParaRPr lang="pl-PL"/>
          </a:p>
        </p:txBody>
      </p:sp>
      <p:sp>
        <p:nvSpPr>
          <p:cNvPr id="4" name="Symbol zastępczy stopki 3"/>
          <p:cNvSpPr>
            <a:spLocks noGrp="1"/>
          </p:cNvSpPr>
          <p:nvPr>
            <p:ph type="ftr" sz="quarter" idx="11"/>
          </p:nvPr>
        </p:nvSpPr>
        <p:spPr/>
        <p:txBody>
          <a:bodyPr/>
          <a:lstStyle/>
          <a:p>
            <a:endParaRPr lang="pl-PL"/>
          </a:p>
        </p:txBody>
      </p:sp>
      <p:sp>
        <p:nvSpPr>
          <p:cNvPr id="5" name="Symbol zastępczy numeru slajdu 4"/>
          <p:cNvSpPr>
            <a:spLocks noGrp="1"/>
          </p:cNvSpPr>
          <p:nvPr>
            <p:ph type="sldNum" sz="quarter" idx="12"/>
          </p:nvPr>
        </p:nvSpPr>
        <p:spPr/>
        <p:txBody>
          <a:bodyPr/>
          <a:lstStyle/>
          <a:p>
            <a:fld id="{9873DD96-A27B-4D64-9131-5DDC891ED84C}" type="slidenum">
              <a:rPr lang="pl-PL" smtClean="0"/>
              <a:pPr/>
              <a:t>‹#›</a:t>
            </a:fld>
            <a:endParaRPr lang="pl-PL"/>
          </a:p>
        </p:txBody>
      </p:sp>
    </p:spTree>
  </p:cSld>
  <p:clrMapOvr>
    <a:masterClrMapping/>
  </p:clrMapOvr>
  <p:transition>
    <p:randomBa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fld id="{2AEE4E7F-2092-416E-BBE4-43EA3A0E47C7}" type="datetimeFigureOut">
              <a:rPr lang="pl-PL" smtClean="0"/>
              <a:pPr/>
              <a:t>2013-03-15</a:t>
            </a:fld>
            <a:endParaRPr lang="pl-PL"/>
          </a:p>
        </p:txBody>
      </p:sp>
      <p:sp>
        <p:nvSpPr>
          <p:cNvPr id="3" name="Symbol zastępczy stopki 2"/>
          <p:cNvSpPr>
            <a:spLocks noGrp="1"/>
          </p:cNvSpPr>
          <p:nvPr>
            <p:ph type="ftr" sz="quarter" idx="11"/>
          </p:nvPr>
        </p:nvSpPr>
        <p:spPr/>
        <p:txBody>
          <a:bodyPr/>
          <a:lstStyle/>
          <a:p>
            <a:endParaRPr lang="pl-PL"/>
          </a:p>
        </p:txBody>
      </p:sp>
      <p:sp>
        <p:nvSpPr>
          <p:cNvPr id="4" name="Symbol zastępczy numeru slajdu 3"/>
          <p:cNvSpPr>
            <a:spLocks noGrp="1"/>
          </p:cNvSpPr>
          <p:nvPr>
            <p:ph type="sldNum" sz="quarter" idx="12"/>
          </p:nvPr>
        </p:nvSpPr>
        <p:spPr/>
        <p:txBody>
          <a:bodyPr/>
          <a:lstStyle/>
          <a:p>
            <a:fld id="{9873DD96-A27B-4D64-9131-5DDC891ED84C}" type="slidenum">
              <a:rPr lang="pl-PL" smtClean="0"/>
              <a:pPr/>
              <a:t>‹#›</a:t>
            </a:fld>
            <a:endParaRPr lang="pl-PL"/>
          </a:p>
        </p:txBody>
      </p:sp>
    </p:spTree>
  </p:cSld>
  <p:clrMapOvr>
    <a:masterClrMapping/>
  </p:clrMapOvr>
  <p:transition>
    <p:randomBa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457200" y="273050"/>
            <a:ext cx="3008313" cy="1162050"/>
          </a:xfrm>
        </p:spPr>
        <p:txBody>
          <a:bodyPr anchor="b"/>
          <a:lstStyle>
            <a:lvl1pPr algn="l">
              <a:defRPr sz="2000" b="1"/>
            </a:lvl1pPr>
          </a:lstStyle>
          <a:p>
            <a:r>
              <a:rPr lang="pl-PL" smtClean="0"/>
              <a:t>Kliknij, aby edytować styl</a:t>
            </a:r>
            <a:endParaRPr lang="pl-PL"/>
          </a:p>
        </p:txBody>
      </p:sp>
      <p:sp>
        <p:nvSpPr>
          <p:cNvPr id="3" name="Symbol zastępczy zawartości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tekst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2AEE4E7F-2092-416E-BBE4-43EA3A0E47C7}" type="datetimeFigureOut">
              <a:rPr lang="pl-PL" smtClean="0"/>
              <a:pPr/>
              <a:t>2013-03-15</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9873DD96-A27B-4D64-9131-5DDC891ED84C}" type="slidenum">
              <a:rPr lang="pl-PL" smtClean="0"/>
              <a:pPr/>
              <a:t>‹#›</a:t>
            </a:fld>
            <a:endParaRPr lang="pl-PL"/>
          </a:p>
        </p:txBody>
      </p:sp>
    </p:spTree>
  </p:cSld>
  <p:clrMapOvr>
    <a:masterClrMapping/>
  </p:clrMapOvr>
  <p:transition>
    <p:randomBa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1792288" y="4800600"/>
            <a:ext cx="5486400" cy="566738"/>
          </a:xfrm>
        </p:spPr>
        <p:txBody>
          <a:bodyPr anchor="b"/>
          <a:lstStyle>
            <a:lvl1pPr algn="l">
              <a:defRPr sz="2000" b="1"/>
            </a:lvl1pPr>
          </a:lstStyle>
          <a:p>
            <a:r>
              <a:rPr lang="pl-PL" smtClean="0"/>
              <a:t>Kliknij, aby edytować styl</a:t>
            </a:r>
            <a:endParaRPr lang="pl-PL"/>
          </a:p>
        </p:txBody>
      </p:sp>
      <p:sp>
        <p:nvSpPr>
          <p:cNvPr id="3" name="Symbol zastępczy obraz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2AEE4E7F-2092-416E-BBE4-43EA3A0E47C7}" type="datetimeFigureOut">
              <a:rPr lang="pl-PL" smtClean="0"/>
              <a:pPr/>
              <a:t>2013-03-15</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9873DD96-A27B-4D64-9131-5DDC891ED84C}" type="slidenum">
              <a:rPr lang="pl-PL" smtClean="0"/>
              <a:pPr/>
              <a:t>‹#›</a:t>
            </a:fld>
            <a:endParaRPr lang="pl-PL"/>
          </a:p>
        </p:txBody>
      </p:sp>
    </p:spTree>
  </p:cSld>
  <p:clrMapOvr>
    <a:masterClrMapping/>
  </p:clrMapOvr>
  <p:transition>
    <p:randomBa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alphaModFix amt="10000"/>
            <a:lum/>
          </a:blip>
          <a:srcRect/>
          <a:stretch>
            <a:fillRect l="-11000" r="-11000"/>
          </a:stretch>
        </a:blipFill>
        <a:effectLst/>
      </p:bgPr>
    </p:bg>
    <p:spTree>
      <p:nvGrpSpPr>
        <p:cNvPr id="1" name=""/>
        <p:cNvGrpSpPr/>
        <p:nvPr/>
      </p:nvGrpSpPr>
      <p:grpSpPr>
        <a:xfrm>
          <a:off x="0" y="0"/>
          <a:ext cx="0" cy="0"/>
          <a:chOff x="0" y="0"/>
          <a:chExt cx="0" cy="0"/>
        </a:xfrm>
      </p:grpSpPr>
      <p:sp>
        <p:nvSpPr>
          <p:cNvPr id="2" name="Symbol zastępczy tytuł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l-PL" smtClean="0"/>
              <a:t>Kliknij, aby edytować styl</a:t>
            </a:r>
            <a:endParaRPr lang="pl-PL"/>
          </a:p>
        </p:txBody>
      </p:sp>
      <p:sp>
        <p:nvSpPr>
          <p:cNvPr id="3" name="Symbol zastępczy tekst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AEE4E7F-2092-416E-BBE4-43EA3A0E47C7}" type="datetimeFigureOut">
              <a:rPr lang="pl-PL" smtClean="0"/>
              <a:pPr/>
              <a:t>2013-03-15</a:t>
            </a:fld>
            <a:endParaRPr lang="pl-PL"/>
          </a:p>
        </p:txBody>
      </p:sp>
      <p:sp>
        <p:nvSpPr>
          <p:cNvPr id="5" name="Symbol zastępczy stopki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ymbol zastępczy numeru slajd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73DD96-A27B-4D64-9131-5DDC891ED84C}" type="slidenum">
              <a:rPr lang="pl-PL" smtClean="0"/>
              <a:pPr/>
              <a:t>‹#›</a:t>
            </a:fld>
            <a:endParaRPr lang="pl-PL"/>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randomBar/>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 Id="rId4" Type="http://schemas.openxmlformats.org/officeDocument/2006/relationships/chart" Target="../charts/chart1.xml"/></Relationships>
</file>

<file path=ppt/slides/_rels/slide1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 Id="rId4" Type="http://schemas.openxmlformats.org/officeDocument/2006/relationships/chart" Target="../charts/chart2.xml"/></Relationships>
</file>

<file path=ppt/slides/_rels/slide1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 Id="rId4" Type="http://schemas.openxmlformats.org/officeDocument/2006/relationships/chart" Target="../charts/chart3.xml"/></Relationships>
</file>

<file path=ppt/slides/_rels/slide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2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2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2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Prostokąt zaokrąglony 10"/>
          <p:cNvSpPr/>
          <p:nvPr/>
        </p:nvSpPr>
        <p:spPr>
          <a:xfrm>
            <a:off x="179512" y="2060848"/>
            <a:ext cx="8784976" cy="1800200"/>
          </a:xfrm>
          <a:prstGeom prst="roundRect">
            <a:avLst/>
          </a:prstGeom>
          <a:solidFill>
            <a:schemeClr val="bg1"/>
          </a:solidFill>
          <a:ln w="127000" cap="rnd" cmpd="thickThi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grpSp>
        <p:nvGrpSpPr>
          <p:cNvPr id="13" name="Grupa 12"/>
          <p:cNvGrpSpPr/>
          <p:nvPr/>
        </p:nvGrpSpPr>
        <p:grpSpPr>
          <a:xfrm>
            <a:off x="179512" y="5589240"/>
            <a:ext cx="8784976" cy="1080120"/>
            <a:chOff x="179512" y="3429000"/>
            <a:chExt cx="8784976" cy="1080120"/>
          </a:xfrm>
        </p:grpSpPr>
        <p:sp>
          <p:nvSpPr>
            <p:cNvPr id="12" name="Prostokąt zaokrąglony 11"/>
            <p:cNvSpPr/>
            <p:nvPr/>
          </p:nvSpPr>
          <p:spPr>
            <a:xfrm>
              <a:off x="179512" y="3429000"/>
              <a:ext cx="8784976" cy="108012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4" name="Obraz 3" descr="POKL bez tla.gif"/>
            <p:cNvPicPr>
              <a:picLocks noChangeAspect="1"/>
            </p:cNvPicPr>
            <p:nvPr/>
          </p:nvPicPr>
          <p:blipFill>
            <a:blip r:embed="rId2" cstate="print"/>
            <a:stretch>
              <a:fillRect/>
            </a:stretch>
          </p:blipFill>
          <p:spPr>
            <a:xfrm>
              <a:off x="361059" y="3609104"/>
              <a:ext cx="2338733" cy="756000"/>
            </a:xfrm>
            <a:prstGeom prst="rect">
              <a:avLst/>
            </a:prstGeom>
          </p:spPr>
        </p:pic>
        <p:pic>
          <p:nvPicPr>
            <p:cNvPr id="5" name="Obraz 4" descr="logo UE bez tla.gif"/>
            <p:cNvPicPr>
              <a:picLocks noChangeAspect="1"/>
            </p:cNvPicPr>
            <p:nvPr/>
          </p:nvPicPr>
          <p:blipFill>
            <a:blip r:embed="rId3" cstate="print"/>
            <a:stretch>
              <a:fillRect/>
            </a:stretch>
          </p:blipFill>
          <p:spPr>
            <a:xfrm>
              <a:off x="6876256" y="3694252"/>
              <a:ext cx="1891762" cy="504000"/>
            </a:xfrm>
            <a:prstGeom prst="rect">
              <a:avLst/>
            </a:prstGeom>
          </p:spPr>
        </p:pic>
        <p:sp>
          <p:nvSpPr>
            <p:cNvPr id="9" name="pole tekstowe 8"/>
            <p:cNvSpPr txBox="1"/>
            <p:nvPr/>
          </p:nvSpPr>
          <p:spPr>
            <a:xfrm>
              <a:off x="2635092" y="3720700"/>
              <a:ext cx="3873817" cy="523220"/>
            </a:xfrm>
            <a:prstGeom prst="rect">
              <a:avLst/>
            </a:prstGeom>
            <a:noFill/>
          </p:spPr>
          <p:txBody>
            <a:bodyPr wrap="none" rtlCol="0">
              <a:spAutoFit/>
            </a:bodyPr>
            <a:lstStyle/>
            <a:p>
              <a:pPr algn="ctr"/>
              <a:r>
                <a:rPr lang="pl-PL" sz="1400" dirty="0" smtClean="0">
                  <a:solidFill>
                    <a:srgbClr val="002060"/>
                  </a:solidFill>
                </a:rPr>
                <a:t>Projekt współfinansowany przez Unię Europejską </a:t>
              </a:r>
            </a:p>
            <a:p>
              <a:pPr algn="ctr"/>
              <a:r>
                <a:rPr lang="pl-PL" sz="1400" dirty="0" smtClean="0">
                  <a:solidFill>
                    <a:srgbClr val="002060"/>
                  </a:solidFill>
                </a:rPr>
                <a:t>w ramach Europejskiego Funduszu Społecznego</a:t>
              </a:r>
              <a:endParaRPr lang="pl-PL" dirty="0" smtClean="0">
                <a:solidFill>
                  <a:srgbClr val="002060"/>
                </a:solidFill>
              </a:endParaRPr>
            </a:p>
          </p:txBody>
        </p:sp>
      </p:grpSp>
      <p:pic>
        <p:nvPicPr>
          <p:cNvPr id="15" name="Obraz 14" descr="logo_ być_przedsiebiorczym-01.bmp"/>
          <p:cNvPicPr>
            <a:picLocks noChangeAspect="1"/>
          </p:cNvPicPr>
          <p:nvPr/>
        </p:nvPicPr>
        <p:blipFill>
          <a:blip r:embed="rId4" cstate="print"/>
          <a:srcRect l="7667" t="15713" r="7993" b="5720"/>
          <a:stretch>
            <a:fillRect/>
          </a:stretch>
        </p:blipFill>
        <p:spPr>
          <a:xfrm>
            <a:off x="467544" y="2420888"/>
            <a:ext cx="1584176" cy="1080120"/>
          </a:xfrm>
          <a:prstGeom prst="rect">
            <a:avLst/>
          </a:prstGeom>
        </p:spPr>
      </p:pic>
      <p:sp>
        <p:nvSpPr>
          <p:cNvPr id="16" name="pole tekstowe 15"/>
          <p:cNvSpPr txBox="1"/>
          <p:nvPr/>
        </p:nvSpPr>
        <p:spPr>
          <a:xfrm>
            <a:off x="2214546" y="2428868"/>
            <a:ext cx="6901633" cy="1200329"/>
          </a:xfrm>
          <a:prstGeom prst="rect">
            <a:avLst/>
          </a:prstGeom>
          <a:noFill/>
        </p:spPr>
        <p:txBody>
          <a:bodyPr wrap="none" rtlCol="0">
            <a:spAutoFit/>
          </a:bodyPr>
          <a:lstStyle/>
          <a:p>
            <a:r>
              <a:rPr lang="pl-PL" sz="3600" b="1" dirty="0" smtClean="0">
                <a:solidFill>
                  <a:srgbClr val="0070C0"/>
                </a:solidFill>
                <a:latin typeface="Cambria" pitchFamily="18" charset="0"/>
              </a:rPr>
              <a:t>BYĆ PRZEDSIĘBIORCZYM</a:t>
            </a:r>
          </a:p>
          <a:p>
            <a:r>
              <a:rPr lang="pl-PL" sz="3600" b="1" dirty="0">
                <a:solidFill>
                  <a:srgbClr val="0070C0"/>
                </a:solidFill>
                <a:latin typeface="Cambria" pitchFamily="18" charset="0"/>
              </a:rPr>
              <a:t>	</a:t>
            </a:r>
            <a:r>
              <a:rPr lang="pl-PL" sz="3600" b="1" dirty="0" smtClean="0">
                <a:solidFill>
                  <a:srgbClr val="0070C0"/>
                </a:solidFill>
                <a:latin typeface="Cambria" pitchFamily="18" charset="0"/>
              </a:rPr>
              <a:t>	- nauka przez praktykę</a:t>
            </a:r>
          </a:p>
        </p:txBody>
      </p:sp>
    </p:spTree>
  </p:cSld>
  <p:clrMapOvr>
    <a:masterClrMapping/>
  </p:clrMapOvr>
  <p:transition>
    <p:randomBa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upa 15"/>
          <p:cNvGrpSpPr/>
          <p:nvPr/>
        </p:nvGrpSpPr>
        <p:grpSpPr>
          <a:xfrm>
            <a:off x="179512" y="5975784"/>
            <a:ext cx="8784976" cy="720080"/>
            <a:chOff x="179512" y="4653136"/>
            <a:chExt cx="8784976" cy="720080"/>
          </a:xfrm>
        </p:grpSpPr>
        <p:sp>
          <p:nvSpPr>
            <p:cNvPr id="12" name="Prostokąt zaokrąglony 11"/>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2"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14" name="Obraz 13"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15" name="pole tekstowe 14"/>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sp>
        <p:nvSpPr>
          <p:cNvPr id="8" name="Symbol zastępczy zawartości 1"/>
          <p:cNvSpPr>
            <a:spLocks noGrp="1"/>
          </p:cNvSpPr>
          <p:nvPr>
            <p:ph idx="1"/>
          </p:nvPr>
        </p:nvSpPr>
        <p:spPr>
          <a:xfrm>
            <a:off x="428596" y="714356"/>
            <a:ext cx="8229600" cy="5115272"/>
          </a:xfrm>
        </p:spPr>
        <p:txBody>
          <a:bodyPr>
            <a:normAutofit lnSpcReduction="10000"/>
          </a:bodyPr>
          <a:lstStyle/>
          <a:p>
            <a:r>
              <a:rPr lang="pl-PL" sz="3600" b="1" dirty="0" smtClean="0">
                <a:solidFill>
                  <a:srgbClr val="0070C0"/>
                </a:solidFill>
                <a:latin typeface="Cambria" pitchFamily="18" charset="0"/>
              </a:rPr>
              <a:t>II czytanie    przedstawienie sprawozdania komisji, dochodzi do debaty, wnoszone są poprawki i wnioski. Projekt trafia do komisji sejmowej.</a:t>
            </a:r>
          </a:p>
          <a:p>
            <a:r>
              <a:rPr lang="pl-PL" sz="3600" b="1" dirty="0" smtClean="0">
                <a:solidFill>
                  <a:srgbClr val="0070C0"/>
                </a:solidFill>
                <a:latin typeface="Cambria" pitchFamily="18" charset="0"/>
              </a:rPr>
              <a:t>III czytanie    przedstawienie dodatkowego sprawozdania komisji sejmowej, głosowanie-wymagana większość głosów.</a:t>
            </a:r>
            <a:endParaRPr lang="pl-PL" sz="3600" b="1" dirty="0">
              <a:solidFill>
                <a:srgbClr val="0070C0"/>
              </a:solidFill>
              <a:latin typeface="Cambria" pitchFamily="18" charset="0"/>
            </a:endParaRPr>
          </a:p>
        </p:txBody>
      </p:sp>
    </p:spTree>
    <p:extLst>
      <p:ext uri="{BB962C8B-B14F-4D97-AF65-F5344CB8AC3E}">
        <p14:creationId xmlns:p14="http://schemas.microsoft.com/office/powerpoint/2010/main" xmlns="" val="756817209"/>
      </p:ext>
    </p:extLst>
  </p:cSld>
  <p:clrMapOvr>
    <a:masterClrMapping/>
  </p:clrMapOvr>
  <p:transition>
    <p:randomBa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upa 15"/>
          <p:cNvGrpSpPr/>
          <p:nvPr/>
        </p:nvGrpSpPr>
        <p:grpSpPr>
          <a:xfrm>
            <a:off x="179512" y="5975784"/>
            <a:ext cx="8784976" cy="720080"/>
            <a:chOff x="179512" y="4653136"/>
            <a:chExt cx="8784976" cy="720080"/>
          </a:xfrm>
        </p:grpSpPr>
        <p:sp>
          <p:nvSpPr>
            <p:cNvPr id="12" name="Prostokąt zaokrąglony 11"/>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2"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14" name="Obraz 13"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15" name="pole tekstowe 14"/>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sp>
        <p:nvSpPr>
          <p:cNvPr id="8" name="Symbol zastępczy zawartości 1"/>
          <p:cNvSpPr>
            <a:spLocks noGrp="1"/>
          </p:cNvSpPr>
          <p:nvPr>
            <p:ph idx="1"/>
          </p:nvPr>
        </p:nvSpPr>
        <p:spPr>
          <a:xfrm>
            <a:off x="457200" y="908720"/>
            <a:ext cx="8229600" cy="4572000"/>
          </a:xfrm>
        </p:spPr>
        <p:txBody>
          <a:bodyPr>
            <a:normAutofit lnSpcReduction="10000"/>
          </a:bodyPr>
          <a:lstStyle/>
          <a:p>
            <a:r>
              <a:rPr lang="pl-PL" sz="3600" b="1" dirty="0" smtClean="0">
                <a:solidFill>
                  <a:srgbClr val="0070C0"/>
                </a:solidFill>
                <a:latin typeface="Cambria" pitchFamily="18" charset="0"/>
              </a:rPr>
              <a:t>Po uchwaleniu Marszałek sejmu przekazuje ustawę do senatu, który ma 20 dni na ewentualne wprowadzenie poprawek. Senat nie może odrzucić ustawy. Jeżeli senat nie wprowadził zmian, ustawa przekazywana jest Prezydentowi, który ma 7 dni na jej podpisanie. </a:t>
            </a:r>
          </a:p>
        </p:txBody>
      </p:sp>
    </p:spTree>
    <p:extLst>
      <p:ext uri="{BB962C8B-B14F-4D97-AF65-F5344CB8AC3E}">
        <p14:creationId xmlns:p14="http://schemas.microsoft.com/office/powerpoint/2010/main" xmlns="" val="3091803916"/>
      </p:ext>
    </p:extLst>
  </p:cSld>
  <p:clrMapOvr>
    <a:masterClrMapping/>
  </p:clrMapOvr>
  <p:transition>
    <p:randomBa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upa 15"/>
          <p:cNvGrpSpPr/>
          <p:nvPr/>
        </p:nvGrpSpPr>
        <p:grpSpPr>
          <a:xfrm>
            <a:off x="179512" y="5975784"/>
            <a:ext cx="8784976" cy="720080"/>
            <a:chOff x="179512" y="4653136"/>
            <a:chExt cx="8784976" cy="720080"/>
          </a:xfrm>
        </p:grpSpPr>
        <p:sp>
          <p:nvSpPr>
            <p:cNvPr id="12" name="Prostokąt zaokrąglony 11"/>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2"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14" name="Obraz 13"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15" name="pole tekstowe 14"/>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sp>
        <p:nvSpPr>
          <p:cNvPr id="8" name="Symbol zastępczy zawartości 1"/>
          <p:cNvSpPr>
            <a:spLocks noGrp="1"/>
          </p:cNvSpPr>
          <p:nvPr>
            <p:ph idx="1"/>
          </p:nvPr>
        </p:nvSpPr>
        <p:spPr>
          <a:xfrm>
            <a:off x="0" y="357166"/>
            <a:ext cx="8964488" cy="5364088"/>
          </a:xfrm>
        </p:spPr>
        <p:txBody>
          <a:bodyPr>
            <a:noAutofit/>
          </a:bodyPr>
          <a:lstStyle/>
          <a:p>
            <a:r>
              <a:rPr lang="pl-PL" sz="3600" b="1" dirty="0">
                <a:solidFill>
                  <a:srgbClr val="0070C0"/>
                </a:solidFill>
                <a:latin typeface="Cambria" pitchFamily="18" charset="0"/>
              </a:rPr>
              <a:t>Jeżeli senat wniósł poprawki, to projekt wraca do sejmu, który może przyjąć poprawki w całości, w części lub odrzucić. Prezydent nie może zawetować ustawy, ale może wystąpić do Trybunału Konstytucyjnego o jej zbadanie zgodności z Konstytucją</a:t>
            </a:r>
            <a:r>
              <a:rPr lang="pl-PL" sz="3600" b="1" dirty="0" smtClean="0">
                <a:solidFill>
                  <a:srgbClr val="0070C0"/>
                </a:solidFill>
                <a:latin typeface="Cambria" pitchFamily="18" charset="0"/>
              </a:rPr>
              <a:t>.</a:t>
            </a:r>
          </a:p>
          <a:p>
            <a:r>
              <a:rPr lang="pl-PL" sz="3600" b="1" dirty="0" smtClean="0">
                <a:solidFill>
                  <a:srgbClr val="0070C0"/>
                </a:solidFill>
                <a:latin typeface="Cambria" pitchFamily="18" charset="0"/>
              </a:rPr>
              <a:t>Ogłoszenie ustawy w Dzienniku Ustaw kończy procedurę uchwalania.</a:t>
            </a:r>
            <a:endParaRPr lang="pl-PL" sz="3600" b="1" dirty="0">
              <a:solidFill>
                <a:srgbClr val="0070C0"/>
              </a:solidFill>
              <a:latin typeface="Cambria" pitchFamily="18" charset="0"/>
            </a:endParaRPr>
          </a:p>
        </p:txBody>
      </p:sp>
    </p:spTree>
    <p:extLst>
      <p:ext uri="{BB962C8B-B14F-4D97-AF65-F5344CB8AC3E}">
        <p14:creationId xmlns:p14="http://schemas.microsoft.com/office/powerpoint/2010/main" xmlns="" val="1427840505"/>
      </p:ext>
    </p:extLst>
  </p:cSld>
  <p:clrMapOvr>
    <a:masterClrMapping/>
  </p:clrMapOvr>
  <p:transition>
    <p:randomBa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ytuł 17"/>
          <p:cNvSpPr>
            <a:spLocks noGrp="1"/>
          </p:cNvSpPr>
          <p:nvPr>
            <p:ph type="title"/>
          </p:nvPr>
        </p:nvSpPr>
        <p:spPr>
          <a:xfrm>
            <a:off x="395536" y="332656"/>
            <a:ext cx="8229600" cy="1008112"/>
          </a:xfrm>
        </p:spPr>
        <p:txBody>
          <a:bodyPr>
            <a:normAutofit/>
          </a:bodyPr>
          <a:lstStyle/>
          <a:p>
            <a:r>
              <a:rPr lang="pl-PL" sz="3600" b="1" dirty="0">
                <a:solidFill>
                  <a:srgbClr val="0070C0"/>
                </a:solidFill>
                <a:latin typeface="Cambria" pitchFamily="18" charset="0"/>
              </a:rPr>
              <a:t>Dochody budżetu państwa</a:t>
            </a:r>
          </a:p>
        </p:txBody>
      </p:sp>
      <p:grpSp>
        <p:nvGrpSpPr>
          <p:cNvPr id="16" name="Grupa 15"/>
          <p:cNvGrpSpPr/>
          <p:nvPr/>
        </p:nvGrpSpPr>
        <p:grpSpPr>
          <a:xfrm>
            <a:off x="179512" y="5975784"/>
            <a:ext cx="8784976" cy="720080"/>
            <a:chOff x="179512" y="4653136"/>
            <a:chExt cx="8784976" cy="720080"/>
          </a:xfrm>
        </p:grpSpPr>
        <p:sp>
          <p:nvSpPr>
            <p:cNvPr id="12" name="Prostokąt zaokrąglony 11"/>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2"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14" name="Obraz 13"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15" name="pole tekstowe 14"/>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sp>
        <p:nvSpPr>
          <p:cNvPr id="8" name="Symbol zastępczy zawartości 1"/>
          <p:cNvSpPr>
            <a:spLocks noGrp="1"/>
          </p:cNvSpPr>
          <p:nvPr>
            <p:ph idx="1"/>
          </p:nvPr>
        </p:nvSpPr>
        <p:spPr>
          <a:xfrm>
            <a:off x="457200" y="1524000"/>
            <a:ext cx="8229600" cy="4281264"/>
          </a:xfrm>
        </p:spPr>
        <p:txBody>
          <a:bodyPr>
            <a:normAutofit/>
          </a:bodyPr>
          <a:lstStyle/>
          <a:p>
            <a:r>
              <a:rPr lang="pl-PL" sz="3600" b="1" dirty="0" smtClean="0">
                <a:solidFill>
                  <a:srgbClr val="0070C0"/>
                </a:solidFill>
                <a:latin typeface="Cambria" pitchFamily="18" charset="0"/>
              </a:rPr>
              <a:t>p</a:t>
            </a:r>
            <a:r>
              <a:rPr lang="pl-PL" sz="3600" b="1" dirty="0" smtClean="0">
                <a:solidFill>
                  <a:srgbClr val="0070C0"/>
                </a:solidFill>
                <a:latin typeface="Cambria" pitchFamily="18" charset="0"/>
              </a:rPr>
              <a:t>odatki </a:t>
            </a:r>
            <a:r>
              <a:rPr lang="pl-PL" sz="3600" b="1" dirty="0" smtClean="0">
                <a:solidFill>
                  <a:srgbClr val="0070C0"/>
                </a:solidFill>
                <a:latin typeface="Cambria" pitchFamily="18" charset="0"/>
              </a:rPr>
              <a:t>i opłaty o charakterze państwowym (VAT, akcyza, podatek dochodowy, podatek od gier, podatek od spadków i darowizn);</a:t>
            </a:r>
          </a:p>
          <a:p>
            <a:r>
              <a:rPr lang="pl-PL" sz="3600" b="1" dirty="0" smtClean="0">
                <a:solidFill>
                  <a:srgbClr val="0070C0"/>
                </a:solidFill>
                <a:latin typeface="Cambria" pitchFamily="18" charset="0"/>
              </a:rPr>
              <a:t>c</a:t>
            </a:r>
            <a:r>
              <a:rPr lang="pl-PL" sz="3600" b="1" dirty="0" smtClean="0">
                <a:solidFill>
                  <a:srgbClr val="0070C0"/>
                </a:solidFill>
                <a:latin typeface="Cambria" pitchFamily="18" charset="0"/>
              </a:rPr>
              <a:t>ła</a:t>
            </a:r>
            <a:r>
              <a:rPr lang="pl-PL" sz="3600" b="1" dirty="0" smtClean="0">
                <a:solidFill>
                  <a:srgbClr val="0070C0"/>
                </a:solidFill>
                <a:latin typeface="Cambria" pitchFamily="18" charset="0"/>
              </a:rPr>
              <a:t>;</a:t>
            </a:r>
          </a:p>
        </p:txBody>
      </p:sp>
    </p:spTree>
    <p:extLst>
      <p:ext uri="{BB962C8B-B14F-4D97-AF65-F5344CB8AC3E}">
        <p14:creationId xmlns:p14="http://schemas.microsoft.com/office/powerpoint/2010/main" xmlns="" val="3091803916"/>
      </p:ext>
    </p:extLst>
  </p:cSld>
  <p:clrMapOvr>
    <a:masterClrMapping/>
  </p:clrMapOvr>
  <p:transition>
    <p:randomBa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upa 15"/>
          <p:cNvGrpSpPr/>
          <p:nvPr/>
        </p:nvGrpSpPr>
        <p:grpSpPr>
          <a:xfrm>
            <a:off x="179512" y="5975784"/>
            <a:ext cx="8784976" cy="720080"/>
            <a:chOff x="179512" y="4653136"/>
            <a:chExt cx="8784976" cy="720080"/>
          </a:xfrm>
        </p:grpSpPr>
        <p:sp>
          <p:nvSpPr>
            <p:cNvPr id="12" name="Prostokąt zaokrąglony 11"/>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2"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14" name="Obraz 13"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15" name="pole tekstowe 14"/>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sp>
        <p:nvSpPr>
          <p:cNvPr id="8" name="Symbol zastępczy zawartości 1"/>
          <p:cNvSpPr>
            <a:spLocks noGrp="1"/>
          </p:cNvSpPr>
          <p:nvPr>
            <p:ph idx="1"/>
          </p:nvPr>
        </p:nvSpPr>
        <p:spPr>
          <a:xfrm>
            <a:off x="500034" y="1357298"/>
            <a:ext cx="8229600" cy="4281264"/>
          </a:xfrm>
        </p:spPr>
        <p:txBody>
          <a:bodyPr>
            <a:normAutofit/>
          </a:bodyPr>
          <a:lstStyle/>
          <a:p>
            <a:r>
              <a:rPr lang="pl-PL" sz="3600" b="1" dirty="0" smtClean="0">
                <a:solidFill>
                  <a:srgbClr val="0070C0"/>
                </a:solidFill>
                <a:latin typeface="Cambria" pitchFamily="18" charset="0"/>
              </a:rPr>
              <a:t>d</a:t>
            </a:r>
            <a:r>
              <a:rPr lang="pl-PL" sz="3600" b="1" dirty="0" smtClean="0">
                <a:solidFill>
                  <a:srgbClr val="0070C0"/>
                </a:solidFill>
                <a:latin typeface="Cambria" pitchFamily="18" charset="0"/>
              </a:rPr>
              <a:t>ywidendy</a:t>
            </a:r>
            <a:r>
              <a:rPr lang="pl-PL" sz="3600" b="1" dirty="0" smtClean="0">
                <a:solidFill>
                  <a:srgbClr val="0070C0"/>
                </a:solidFill>
                <a:latin typeface="Cambria" pitchFamily="18" charset="0"/>
              </a:rPr>
              <a:t>, wpłaty z zysku NBP;</a:t>
            </a:r>
          </a:p>
          <a:p>
            <a:r>
              <a:rPr lang="pl-PL" sz="3600" b="1" dirty="0" smtClean="0">
                <a:solidFill>
                  <a:srgbClr val="0070C0"/>
                </a:solidFill>
                <a:latin typeface="Cambria" pitchFamily="18" charset="0"/>
              </a:rPr>
              <a:t>wpłaty z zysku przedsiębiorstw państwowych;</a:t>
            </a:r>
          </a:p>
          <a:p>
            <a:r>
              <a:rPr lang="pl-PL" sz="3600" b="1" dirty="0" smtClean="0">
                <a:solidFill>
                  <a:srgbClr val="0070C0"/>
                </a:solidFill>
                <a:latin typeface="Cambria" pitchFamily="18" charset="0"/>
              </a:rPr>
              <a:t>g</a:t>
            </a:r>
            <a:r>
              <a:rPr lang="pl-PL" sz="3600" b="1" dirty="0" smtClean="0">
                <a:solidFill>
                  <a:srgbClr val="0070C0"/>
                </a:solidFill>
                <a:latin typeface="Cambria" pitchFamily="18" charset="0"/>
              </a:rPr>
              <a:t>rzywny</a:t>
            </a:r>
            <a:r>
              <a:rPr lang="pl-PL" sz="3600" b="1" dirty="0" smtClean="0">
                <a:solidFill>
                  <a:srgbClr val="0070C0"/>
                </a:solidFill>
                <a:latin typeface="Cambria" pitchFamily="18" charset="0"/>
              </a:rPr>
              <a:t>, mandaty itp.;</a:t>
            </a:r>
          </a:p>
          <a:p>
            <a:r>
              <a:rPr lang="pl-PL" sz="3600" b="1" dirty="0" smtClean="0">
                <a:solidFill>
                  <a:srgbClr val="0070C0"/>
                </a:solidFill>
                <a:latin typeface="Cambria" pitchFamily="18" charset="0"/>
              </a:rPr>
              <a:t>s</a:t>
            </a:r>
            <a:r>
              <a:rPr lang="pl-PL" sz="3600" b="1" dirty="0" smtClean="0">
                <a:solidFill>
                  <a:srgbClr val="0070C0"/>
                </a:solidFill>
                <a:latin typeface="Cambria" pitchFamily="18" charset="0"/>
              </a:rPr>
              <a:t>przedaż </a:t>
            </a:r>
            <a:r>
              <a:rPr lang="pl-PL" sz="3600" b="1" dirty="0" smtClean="0">
                <a:solidFill>
                  <a:srgbClr val="0070C0"/>
                </a:solidFill>
                <a:latin typeface="Cambria" pitchFamily="18" charset="0"/>
              </a:rPr>
              <a:t>majątku </a:t>
            </a:r>
            <a:r>
              <a:rPr lang="pl-PL" sz="3600" b="1" dirty="0" smtClean="0">
                <a:solidFill>
                  <a:srgbClr val="0070C0"/>
                </a:solidFill>
                <a:latin typeface="Cambria" pitchFamily="18" charset="0"/>
              </a:rPr>
              <a:t>publicznego</a:t>
            </a:r>
            <a:endParaRPr lang="pl-PL" sz="3600" b="1" dirty="0" smtClean="0">
              <a:solidFill>
                <a:srgbClr val="0070C0"/>
              </a:solidFill>
              <a:latin typeface="Cambria" pitchFamily="18" charset="0"/>
            </a:endParaRPr>
          </a:p>
        </p:txBody>
      </p:sp>
    </p:spTree>
    <p:extLst>
      <p:ext uri="{BB962C8B-B14F-4D97-AF65-F5344CB8AC3E}">
        <p14:creationId xmlns:p14="http://schemas.microsoft.com/office/powerpoint/2010/main" xmlns="" val="1287776753"/>
      </p:ext>
    </p:extLst>
  </p:cSld>
  <p:clrMapOvr>
    <a:masterClrMapping/>
  </p:clrMapOvr>
  <p:transition>
    <p:randomBa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ytuł 17"/>
          <p:cNvSpPr>
            <a:spLocks noGrp="1"/>
          </p:cNvSpPr>
          <p:nvPr>
            <p:ph type="title"/>
          </p:nvPr>
        </p:nvSpPr>
        <p:spPr>
          <a:xfrm>
            <a:off x="361059" y="188640"/>
            <a:ext cx="8229600" cy="864096"/>
          </a:xfrm>
        </p:spPr>
        <p:txBody>
          <a:bodyPr>
            <a:normAutofit fontScale="90000"/>
          </a:bodyPr>
          <a:lstStyle/>
          <a:p>
            <a:r>
              <a:rPr lang="pl-PL" sz="4000" b="1" dirty="0">
                <a:solidFill>
                  <a:srgbClr val="0070C0"/>
                </a:solidFill>
                <a:latin typeface="Cambria" pitchFamily="18" charset="0"/>
              </a:rPr>
              <a:t>Szczegółowe zestawienie dochodów </a:t>
            </a:r>
            <a:r>
              <a:rPr lang="pl-PL" dirty="0"/>
              <a:t>państwa w ostatnich latach</a:t>
            </a:r>
            <a:endParaRPr lang="pl-PL" b="1" dirty="0">
              <a:solidFill>
                <a:srgbClr val="0070C0"/>
              </a:solidFill>
              <a:latin typeface="Georgia" pitchFamily="18" charset="0"/>
            </a:endParaRPr>
          </a:p>
        </p:txBody>
      </p:sp>
      <p:grpSp>
        <p:nvGrpSpPr>
          <p:cNvPr id="16" name="Grupa 15"/>
          <p:cNvGrpSpPr/>
          <p:nvPr/>
        </p:nvGrpSpPr>
        <p:grpSpPr>
          <a:xfrm>
            <a:off x="179512" y="5975784"/>
            <a:ext cx="8784976" cy="720080"/>
            <a:chOff x="179512" y="4653136"/>
            <a:chExt cx="8784976" cy="720080"/>
          </a:xfrm>
        </p:grpSpPr>
        <p:sp>
          <p:nvSpPr>
            <p:cNvPr id="12" name="Prostokąt zaokrąglony 11"/>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2"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14" name="Obraz 13"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15" name="pole tekstowe 14"/>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pic>
        <p:nvPicPr>
          <p:cNvPr id="8" name="Symbol zastępczy zawartości 3" descr="dochody.bmp"/>
          <p:cNvPicPr>
            <a:picLocks noGrp="1" noChangeAspect="1"/>
          </p:cNvPicPr>
          <p:nvPr>
            <p:ph idx="1"/>
          </p:nvPr>
        </p:nvPicPr>
        <p:blipFill>
          <a:blip r:embed="rId4" cstate="print"/>
          <a:stretch>
            <a:fillRect/>
          </a:stretch>
        </p:blipFill>
        <p:spPr>
          <a:xfrm>
            <a:off x="457200" y="764704"/>
            <a:ext cx="8229600" cy="4968552"/>
          </a:xfrm>
        </p:spPr>
      </p:pic>
    </p:spTree>
    <p:extLst>
      <p:ext uri="{BB962C8B-B14F-4D97-AF65-F5344CB8AC3E}">
        <p14:creationId xmlns:p14="http://schemas.microsoft.com/office/powerpoint/2010/main" xmlns="" val="3091803916"/>
      </p:ext>
    </p:extLst>
  </p:cSld>
  <p:clrMapOvr>
    <a:masterClrMapping/>
  </p:clrMapOvr>
  <p:transition>
    <p:randomBa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upa 15"/>
          <p:cNvGrpSpPr/>
          <p:nvPr/>
        </p:nvGrpSpPr>
        <p:grpSpPr>
          <a:xfrm>
            <a:off x="179512" y="5975784"/>
            <a:ext cx="8784976" cy="720080"/>
            <a:chOff x="179512" y="4653136"/>
            <a:chExt cx="8784976" cy="720080"/>
          </a:xfrm>
        </p:grpSpPr>
        <p:sp>
          <p:nvSpPr>
            <p:cNvPr id="12" name="Prostokąt zaokrąglony 11"/>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2"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14" name="Obraz 13"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15" name="pole tekstowe 14"/>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graphicFrame>
        <p:nvGraphicFramePr>
          <p:cNvPr id="8" name="Symbol zastępczy zawartości 3"/>
          <p:cNvGraphicFramePr>
            <a:graphicFrameLocks noGrp="1"/>
          </p:cNvGraphicFramePr>
          <p:nvPr>
            <p:ph idx="1"/>
            <p:extLst>
              <p:ext uri="{D42A27DB-BD31-4B8C-83A1-F6EECF244321}">
                <p14:modId xmlns:p14="http://schemas.microsoft.com/office/powerpoint/2010/main" xmlns="" val="3019967623"/>
              </p:ext>
            </p:extLst>
          </p:nvPr>
        </p:nvGraphicFramePr>
        <p:xfrm>
          <a:off x="457200" y="332656"/>
          <a:ext cx="8229600" cy="4968552"/>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xmlns="" val="3091803916"/>
      </p:ext>
    </p:extLst>
  </p:cSld>
  <p:clrMapOvr>
    <a:masterClrMapping/>
  </p:clrMapOvr>
  <p:transition>
    <p:randomBa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ytuł 17"/>
          <p:cNvSpPr>
            <a:spLocks noGrp="1"/>
          </p:cNvSpPr>
          <p:nvPr>
            <p:ph type="title"/>
          </p:nvPr>
        </p:nvSpPr>
        <p:spPr>
          <a:xfrm>
            <a:off x="457200" y="0"/>
            <a:ext cx="8229600" cy="936104"/>
          </a:xfrm>
        </p:spPr>
        <p:txBody>
          <a:bodyPr>
            <a:normAutofit/>
          </a:bodyPr>
          <a:lstStyle/>
          <a:p>
            <a:r>
              <a:rPr lang="pl-PL" sz="3600" b="1" dirty="0">
                <a:solidFill>
                  <a:srgbClr val="0070C0"/>
                </a:solidFill>
                <a:latin typeface="Cambria" pitchFamily="18" charset="0"/>
              </a:rPr>
              <a:t>Wydatki budżetu państwa</a:t>
            </a:r>
          </a:p>
        </p:txBody>
      </p:sp>
      <p:grpSp>
        <p:nvGrpSpPr>
          <p:cNvPr id="16" name="Grupa 15"/>
          <p:cNvGrpSpPr/>
          <p:nvPr/>
        </p:nvGrpSpPr>
        <p:grpSpPr>
          <a:xfrm>
            <a:off x="179512" y="5975784"/>
            <a:ext cx="8784976" cy="720080"/>
            <a:chOff x="179512" y="4653136"/>
            <a:chExt cx="8784976" cy="720080"/>
          </a:xfrm>
        </p:grpSpPr>
        <p:sp>
          <p:nvSpPr>
            <p:cNvPr id="12" name="Prostokąt zaokrąglony 11"/>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2"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14" name="Obraz 13"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15" name="pole tekstowe 14"/>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pic>
        <p:nvPicPr>
          <p:cNvPr id="8" name="Symbol zastępczy zawartości 3" descr="wydatki.bmp"/>
          <p:cNvPicPr>
            <a:picLocks noGrp="1" noChangeAspect="1"/>
          </p:cNvPicPr>
          <p:nvPr>
            <p:ph idx="1"/>
          </p:nvPr>
        </p:nvPicPr>
        <p:blipFill>
          <a:blip r:embed="rId4" cstate="print"/>
          <a:stretch>
            <a:fillRect/>
          </a:stretch>
        </p:blipFill>
        <p:spPr>
          <a:xfrm>
            <a:off x="424681" y="1052736"/>
            <a:ext cx="8291264" cy="4536504"/>
          </a:xfrm>
        </p:spPr>
      </p:pic>
    </p:spTree>
    <p:extLst>
      <p:ext uri="{BB962C8B-B14F-4D97-AF65-F5344CB8AC3E}">
        <p14:creationId xmlns:p14="http://schemas.microsoft.com/office/powerpoint/2010/main" xmlns="" val="3091803916"/>
      </p:ext>
    </p:extLst>
  </p:cSld>
  <p:clrMapOvr>
    <a:masterClrMapping/>
  </p:clrMapOvr>
  <p:transition>
    <p:randomBa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upa 15"/>
          <p:cNvGrpSpPr/>
          <p:nvPr/>
        </p:nvGrpSpPr>
        <p:grpSpPr>
          <a:xfrm>
            <a:off x="179512" y="5975784"/>
            <a:ext cx="8784976" cy="720080"/>
            <a:chOff x="179512" y="4653136"/>
            <a:chExt cx="8784976" cy="720080"/>
          </a:xfrm>
        </p:grpSpPr>
        <p:sp>
          <p:nvSpPr>
            <p:cNvPr id="12" name="Prostokąt zaokrąglony 11"/>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2"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14" name="Obraz 13"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15" name="pole tekstowe 14"/>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graphicFrame>
        <p:nvGraphicFramePr>
          <p:cNvPr id="8" name="Symbol zastępczy zawartości 4"/>
          <p:cNvGraphicFramePr>
            <a:graphicFrameLocks noGrp="1"/>
          </p:cNvGraphicFramePr>
          <p:nvPr>
            <p:ph idx="1"/>
            <p:extLst>
              <p:ext uri="{D42A27DB-BD31-4B8C-83A1-F6EECF244321}">
                <p14:modId xmlns:p14="http://schemas.microsoft.com/office/powerpoint/2010/main" xmlns="" val="245936456"/>
              </p:ext>
            </p:extLst>
          </p:nvPr>
        </p:nvGraphicFramePr>
        <p:xfrm>
          <a:off x="468430" y="332656"/>
          <a:ext cx="8280920" cy="4896544"/>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xmlns="" val="3091803916"/>
      </p:ext>
    </p:extLst>
  </p:cSld>
  <p:clrMapOvr>
    <a:masterClrMapping/>
  </p:clrMapOvr>
  <p:transition>
    <p:randomBa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upa 15"/>
          <p:cNvGrpSpPr/>
          <p:nvPr/>
        </p:nvGrpSpPr>
        <p:grpSpPr>
          <a:xfrm>
            <a:off x="179512" y="5975784"/>
            <a:ext cx="8784976" cy="720080"/>
            <a:chOff x="179512" y="4653136"/>
            <a:chExt cx="8784976" cy="720080"/>
          </a:xfrm>
        </p:grpSpPr>
        <p:sp>
          <p:nvSpPr>
            <p:cNvPr id="12" name="Prostokąt zaokrąglony 11"/>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2"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14" name="Obraz 13"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15" name="pole tekstowe 14"/>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graphicFrame>
        <p:nvGraphicFramePr>
          <p:cNvPr id="8" name="Symbol zastępczy zawartości 4"/>
          <p:cNvGraphicFramePr>
            <a:graphicFrameLocks noGrp="1"/>
          </p:cNvGraphicFramePr>
          <p:nvPr>
            <p:ph idx="1"/>
            <p:extLst>
              <p:ext uri="{D42A27DB-BD31-4B8C-83A1-F6EECF244321}">
                <p14:modId xmlns:p14="http://schemas.microsoft.com/office/powerpoint/2010/main" xmlns="" val="1203961650"/>
              </p:ext>
            </p:extLst>
          </p:nvPr>
        </p:nvGraphicFramePr>
        <p:xfrm>
          <a:off x="457200" y="404664"/>
          <a:ext cx="8229600" cy="5220072"/>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xmlns="" val="3091803916"/>
      </p:ext>
    </p:extLst>
  </p:cSld>
  <p:clrMapOvr>
    <a:masterClrMapping/>
  </p:clrMapOvr>
  <p:transition>
    <p:randomBa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Prostokąt zaokrąglony 10"/>
          <p:cNvSpPr/>
          <p:nvPr/>
        </p:nvSpPr>
        <p:spPr>
          <a:xfrm>
            <a:off x="179512" y="2060848"/>
            <a:ext cx="8784976" cy="1800200"/>
          </a:xfrm>
          <a:prstGeom prst="roundRect">
            <a:avLst/>
          </a:prstGeom>
          <a:solidFill>
            <a:schemeClr val="bg1"/>
          </a:solidFill>
          <a:ln w="127000" cap="rnd" cmpd="thickThi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grpSp>
        <p:nvGrpSpPr>
          <p:cNvPr id="2" name="Grupa 12"/>
          <p:cNvGrpSpPr/>
          <p:nvPr/>
        </p:nvGrpSpPr>
        <p:grpSpPr>
          <a:xfrm>
            <a:off x="179512" y="5589240"/>
            <a:ext cx="8784976" cy="1080120"/>
            <a:chOff x="179512" y="3429000"/>
            <a:chExt cx="8784976" cy="1080120"/>
          </a:xfrm>
        </p:grpSpPr>
        <p:sp>
          <p:nvSpPr>
            <p:cNvPr id="12" name="Prostokąt zaokrąglony 11"/>
            <p:cNvSpPr/>
            <p:nvPr/>
          </p:nvSpPr>
          <p:spPr>
            <a:xfrm>
              <a:off x="179512" y="3429000"/>
              <a:ext cx="8784976" cy="108012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4" name="Obraz 3" descr="POKL bez tla.gif"/>
            <p:cNvPicPr>
              <a:picLocks noChangeAspect="1"/>
            </p:cNvPicPr>
            <p:nvPr/>
          </p:nvPicPr>
          <p:blipFill>
            <a:blip r:embed="rId2" cstate="print"/>
            <a:stretch>
              <a:fillRect/>
            </a:stretch>
          </p:blipFill>
          <p:spPr>
            <a:xfrm>
              <a:off x="361059" y="3609104"/>
              <a:ext cx="2338733" cy="756000"/>
            </a:xfrm>
            <a:prstGeom prst="rect">
              <a:avLst/>
            </a:prstGeom>
          </p:spPr>
        </p:pic>
        <p:pic>
          <p:nvPicPr>
            <p:cNvPr id="5" name="Obraz 4" descr="logo UE bez tla.gif"/>
            <p:cNvPicPr>
              <a:picLocks noChangeAspect="1"/>
            </p:cNvPicPr>
            <p:nvPr/>
          </p:nvPicPr>
          <p:blipFill>
            <a:blip r:embed="rId3" cstate="print"/>
            <a:stretch>
              <a:fillRect/>
            </a:stretch>
          </p:blipFill>
          <p:spPr>
            <a:xfrm>
              <a:off x="6876256" y="3694252"/>
              <a:ext cx="1891762" cy="504000"/>
            </a:xfrm>
            <a:prstGeom prst="rect">
              <a:avLst/>
            </a:prstGeom>
          </p:spPr>
        </p:pic>
        <p:sp>
          <p:nvSpPr>
            <p:cNvPr id="9" name="pole tekstowe 8"/>
            <p:cNvSpPr txBox="1"/>
            <p:nvPr/>
          </p:nvSpPr>
          <p:spPr>
            <a:xfrm>
              <a:off x="2635092" y="3720700"/>
              <a:ext cx="3873817" cy="523220"/>
            </a:xfrm>
            <a:prstGeom prst="rect">
              <a:avLst/>
            </a:prstGeom>
            <a:noFill/>
          </p:spPr>
          <p:txBody>
            <a:bodyPr wrap="none" rtlCol="0">
              <a:spAutoFit/>
            </a:bodyPr>
            <a:lstStyle/>
            <a:p>
              <a:pPr algn="ctr"/>
              <a:r>
                <a:rPr lang="pl-PL" sz="1400" dirty="0" smtClean="0">
                  <a:solidFill>
                    <a:srgbClr val="002060"/>
                  </a:solidFill>
                </a:rPr>
                <a:t>Projekt współfinansowany przez Unię Europejską </a:t>
              </a:r>
            </a:p>
            <a:p>
              <a:pPr algn="ctr"/>
              <a:r>
                <a:rPr lang="pl-PL" sz="1400" dirty="0" smtClean="0">
                  <a:solidFill>
                    <a:srgbClr val="002060"/>
                  </a:solidFill>
                </a:rPr>
                <a:t>w ramach Europejskiego Funduszu Społecznego</a:t>
              </a:r>
              <a:endParaRPr lang="pl-PL" dirty="0" smtClean="0">
                <a:solidFill>
                  <a:srgbClr val="002060"/>
                </a:solidFill>
              </a:endParaRPr>
            </a:p>
          </p:txBody>
        </p:sp>
      </p:grpSp>
      <p:pic>
        <p:nvPicPr>
          <p:cNvPr id="15" name="Obraz 14" descr="logo_ być_przedsiebiorczym-01.bmp"/>
          <p:cNvPicPr>
            <a:picLocks noChangeAspect="1"/>
          </p:cNvPicPr>
          <p:nvPr/>
        </p:nvPicPr>
        <p:blipFill>
          <a:blip r:embed="rId4" cstate="print"/>
          <a:srcRect l="7667" t="15713" r="7993" b="5720"/>
          <a:stretch>
            <a:fillRect/>
          </a:stretch>
        </p:blipFill>
        <p:spPr>
          <a:xfrm>
            <a:off x="467544" y="2420888"/>
            <a:ext cx="1584176" cy="1080120"/>
          </a:xfrm>
          <a:prstGeom prst="rect">
            <a:avLst/>
          </a:prstGeom>
        </p:spPr>
      </p:pic>
      <p:sp>
        <p:nvSpPr>
          <p:cNvPr id="16" name="pole tekstowe 15"/>
          <p:cNvSpPr txBox="1"/>
          <p:nvPr/>
        </p:nvSpPr>
        <p:spPr>
          <a:xfrm>
            <a:off x="2590322" y="2428868"/>
            <a:ext cx="3561616" cy="646331"/>
          </a:xfrm>
          <a:prstGeom prst="rect">
            <a:avLst/>
          </a:prstGeom>
          <a:noFill/>
        </p:spPr>
        <p:txBody>
          <a:bodyPr wrap="none" rtlCol="0">
            <a:spAutoFit/>
          </a:bodyPr>
          <a:lstStyle/>
          <a:p>
            <a:pPr algn="ctr"/>
            <a:r>
              <a:rPr lang="pl-PL" sz="3600" b="1" dirty="0" smtClean="0">
                <a:solidFill>
                  <a:srgbClr val="0070C0"/>
                </a:solidFill>
                <a:latin typeface="Cambria" pitchFamily="18" charset="0"/>
              </a:rPr>
              <a:t>Budżet państwa</a:t>
            </a:r>
          </a:p>
        </p:txBody>
      </p:sp>
    </p:spTree>
  </p:cSld>
  <p:clrMapOvr>
    <a:masterClrMapping/>
  </p:clrMapOvr>
  <p:transition>
    <p:randomBa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ytuł 17"/>
          <p:cNvSpPr>
            <a:spLocks noGrp="1"/>
          </p:cNvSpPr>
          <p:nvPr>
            <p:ph type="title"/>
          </p:nvPr>
        </p:nvSpPr>
        <p:spPr>
          <a:xfrm>
            <a:off x="357158" y="357166"/>
            <a:ext cx="8379324" cy="720080"/>
          </a:xfrm>
        </p:spPr>
        <p:txBody>
          <a:bodyPr>
            <a:noAutofit/>
          </a:bodyPr>
          <a:lstStyle/>
          <a:p>
            <a:r>
              <a:rPr lang="pl-PL" sz="3600" b="1" dirty="0">
                <a:solidFill>
                  <a:srgbClr val="0070C0"/>
                </a:solidFill>
                <a:latin typeface="Cambria" pitchFamily="18" charset="0"/>
              </a:rPr>
              <a:t>Znaczenie deficytu budżetowego i długu publicznego:</a:t>
            </a:r>
          </a:p>
        </p:txBody>
      </p:sp>
      <p:grpSp>
        <p:nvGrpSpPr>
          <p:cNvPr id="16" name="Grupa 15"/>
          <p:cNvGrpSpPr/>
          <p:nvPr/>
        </p:nvGrpSpPr>
        <p:grpSpPr>
          <a:xfrm>
            <a:off x="179512" y="5975784"/>
            <a:ext cx="8784976" cy="720080"/>
            <a:chOff x="179512" y="4653136"/>
            <a:chExt cx="8784976" cy="720080"/>
          </a:xfrm>
        </p:grpSpPr>
        <p:sp>
          <p:nvSpPr>
            <p:cNvPr id="12" name="Prostokąt zaokrąglony 11"/>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2"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14" name="Obraz 13"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15" name="pole tekstowe 14"/>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sp>
        <p:nvSpPr>
          <p:cNvPr id="8" name="Symbol zastępczy zawartości 1"/>
          <p:cNvSpPr>
            <a:spLocks noGrp="1"/>
          </p:cNvSpPr>
          <p:nvPr>
            <p:ph idx="1"/>
          </p:nvPr>
        </p:nvSpPr>
        <p:spPr>
          <a:xfrm>
            <a:off x="457200" y="1403784"/>
            <a:ext cx="8229600" cy="4401480"/>
          </a:xfrm>
        </p:spPr>
        <p:txBody>
          <a:bodyPr>
            <a:normAutofit/>
          </a:bodyPr>
          <a:lstStyle/>
          <a:p>
            <a:pPr>
              <a:buNone/>
            </a:pPr>
            <a:r>
              <a:rPr lang="pl-PL" sz="3600" b="1" dirty="0" smtClean="0">
                <a:solidFill>
                  <a:srgbClr val="0070C0"/>
                </a:solidFill>
                <a:latin typeface="Cambria" pitchFamily="18" charset="0"/>
              </a:rPr>
              <a:t>   Krótkotrwały </a:t>
            </a:r>
            <a:r>
              <a:rPr lang="pl-PL" sz="3600" b="1" dirty="0" smtClean="0">
                <a:solidFill>
                  <a:srgbClr val="0070C0"/>
                </a:solidFill>
                <a:latin typeface="Cambria" pitchFamily="18" charset="0"/>
              </a:rPr>
              <a:t>i niewielki deficyt może być korzystny dla gospodarki- wywołując popyt prowadzi się do zwiększenia  dochodu. Jednak przy długim kresie pojawia się problem wysokich kosztów obsługi długu publicznego co może przejawić się </a:t>
            </a:r>
            <a:r>
              <a:rPr lang="pl-PL" sz="3600" b="1" dirty="0" smtClean="0">
                <a:solidFill>
                  <a:srgbClr val="0070C0"/>
                </a:solidFill>
                <a:latin typeface="Cambria" pitchFamily="18" charset="0"/>
              </a:rPr>
              <a:t>w</a:t>
            </a:r>
            <a:endParaRPr lang="pl-PL" sz="3600" b="1" dirty="0" smtClean="0">
              <a:solidFill>
                <a:srgbClr val="0070C0"/>
              </a:solidFill>
              <a:latin typeface="Cambria" pitchFamily="18" charset="0"/>
            </a:endParaRPr>
          </a:p>
        </p:txBody>
      </p:sp>
    </p:spTree>
    <p:extLst>
      <p:ext uri="{BB962C8B-B14F-4D97-AF65-F5344CB8AC3E}">
        <p14:creationId xmlns:p14="http://schemas.microsoft.com/office/powerpoint/2010/main" xmlns="" val="3091803916"/>
      </p:ext>
    </p:extLst>
  </p:cSld>
  <p:clrMapOvr>
    <a:masterClrMapping/>
  </p:clrMapOvr>
  <p:transition>
    <p:randomBa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upa 15"/>
          <p:cNvGrpSpPr/>
          <p:nvPr/>
        </p:nvGrpSpPr>
        <p:grpSpPr>
          <a:xfrm>
            <a:off x="179512" y="5975784"/>
            <a:ext cx="8784976" cy="720080"/>
            <a:chOff x="179512" y="4653136"/>
            <a:chExt cx="8784976" cy="720080"/>
          </a:xfrm>
        </p:grpSpPr>
        <p:sp>
          <p:nvSpPr>
            <p:cNvPr id="12" name="Prostokąt zaokrąglony 11"/>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2"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14" name="Obraz 13"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15" name="pole tekstowe 14"/>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sp>
        <p:nvSpPr>
          <p:cNvPr id="8" name="Symbol zastępczy zawartości 1"/>
          <p:cNvSpPr>
            <a:spLocks noGrp="1"/>
          </p:cNvSpPr>
          <p:nvPr>
            <p:ph idx="1"/>
          </p:nvPr>
        </p:nvSpPr>
        <p:spPr>
          <a:xfrm>
            <a:off x="457200" y="260648"/>
            <a:ext cx="8229600" cy="5544616"/>
          </a:xfrm>
        </p:spPr>
        <p:txBody>
          <a:bodyPr>
            <a:normAutofit/>
          </a:bodyPr>
          <a:lstStyle/>
          <a:p>
            <a:r>
              <a:rPr lang="pl-PL" sz="3600" b="1" dirty="0" smtClean="0">
                <a:solidFill>
                  <a:srgbClr val="0070C0"/>
                </a:solidFill>
                <a:latin typeface="Cambria" pitchFamily="18" charset="0"/>
              </a:rPr>
              <a:t>k</a:t>
            </a:r>
            <a:r>
              <a:rPr lang="pl-PL" sz="3600" b="1" dirty="0" smtClean="0">
                <a:solidFill>
                  <a:srgbClr val="0070C0"/>
                </a:solidFill>
                <a:latin typeface="Cambria" pitchFamily="18" charset="0"/>
              </a:rPr>
              <a:t>onieczności </a:t>
            </a:r>
            <a:r>
              <a:rPr lang="pl-PL" sz="3600" b="1" dirty="0" smtClean="0">
                <a:solidFill>
                  <a:srgbClr val="0070C0"/>
                </a:solidFill>
                <a:latin typeface="Cambria" pitchFamily="18" charset="0"/>
              </a:rPr>
              <a:t>spłaty </a:t>
            </a:r>
            <a:r>
              <a:rPr lang="pl-PL" sz="3600" b="1" dirty="0" smtClean="0">
                <a:solidFill>
                  <a:srgbClr val="0070C0"/>
                </a:solidFill>
                <a:latin typeface="Cambria" pitchFamily="18" charset="0"/>
              </a:rPr>
              <a:t>długu (co </a:t>
            </a:r>
            <a:r>
              <a:rPr lang="pl-PL" sz="3600" b="1" dirty="0" smtClean="0">
                <a:solidFill>
                  <a:srgbClr val="0070C0"/>
                </a:solidFill>
                <a:latin typeface="Cambria" pitchFamily="18" charset="0"/>
              </a:rPr>
              <a:t>zabiera znaczny procent dochodów </a:t>
            </a:r>
            <a:r>
              <a:rPr lang="pl-PL" sz="3600" b="1" dirty="0" smtClean="0">
                <a:solidFill>
                  <a:srgbClr val="0070C0"/>
                </a:solidFill>
                <a:latin typeface="Cambria" pitchFamily="18" charset="0"/>
              </a:rPr>
              <a:t>państwa)</a:t>
            </a:r>
            <a:endParaRPr lang="pl-PL" sz="3600" b="1" dirty="0" smtClean="0">
              <a:solidFill>
                <a:srgbClr val="0070C0"/>
              </a:solidFill>
              <a:latin typeface="Cambria" pitchFamily="18" charset="0"/>
            </a:endParaRPr>
          </a:p>
          <a:p>
            <a:r>
              <a:rPr lang="pl-PL" sz="3600" b="1" dirty="0" smtClean="0">
                <a:solidFill>
                  <a:srgbClr val="0070C0"/>
                </a:solidFill>
                <a:latin typeface="Cambria" pitchFamily="18" charset="0"/>
              </a:rPr>
              <a:t>p</a:t>
            </a:r>
            <a:r>
              <a:rPr lang="pl-PL" sz="3600" b="1" dirty="0" smtClean="0">
                <a:solidFill>
                  <a:srgbClr val="0070C0"/>
                </a:solidFill>
                <a:latin typeface="Cambria" pitchFamily="18" charset="0"/>
              </a:rPr>
              <a:t>odniesieniu </a:t>
            </a:r>
            <a:r>
              <a:rPr lang="pl-PL" sz="3600" b="1" dirty="0" smtClean="0">
                <a:solidFill>
                  <a:srgbClr val="0070C0"/>
                </a:solidFill>
                <a:latin typeface="Cambria" pitchFamily="18" charset="0"/>
              </a:rPr>
              <a:t>stóp </a:t>
            </a:r>
            <a:r>
              <a:rPr lang="pl-PL" sz="3600" b="1" dirty="0" smtClean="0">
                <a:solidFill>
                  <a:srgbClr val="0070C0"/>
                </a:solidFill>
                <a:latin typeface="Cambria" pitchFamily="18" charset="0"/>
              </a:rPr>
              <a:t>procentowych (wzrost </a:t>
            </a:r>
            <a:r>
              <a:rPr lang="pl-PL" sz="3600" b="1" dirty="0" smtClean="0">
                <a:solidFill>
                  <a:srgbClr val="0070C0"/>
                </a:solidFill>
                <a:latin typeface="Cambria" pitchFamily="18" charset="0"/>
              </a:rPr>
              <a:t>kosztów </a:t>
            </a:r>
            <a:r>
              <a:rPr lang="pl-PL" sz="3600" b="1" dirty="0" smtClean="0">
                <a:solidFill>
                  <a:srgbClr val="0070C0"/>
                </a:solidFill>
                <a:latin typeface="Cambria" pitchFamily="18" charset="0"/>
              </a:rPr>
              <a:t>kredytu)</a:t>
            </a:r>
            <a:endParaRPr lang="pl-PL" sz="3600" b="1" dirty="0" smtClean="0">
              <a:solidFill>
                <a:srgbClr val="0070C0"/>
              </a:solidFill>
              <a:latin typeface="Cambria" pitchFamily="18" charset="0"/>
            </a:endParaRPr>
          </a:p>
          <a:p>
            <a:r>
              <a:rPr lang="pl-PL" sz="3600" b="1" dirty="0" smtClean="0">
                <a:solidFill>
                  <a:srgbClr val="0070C0"/>
                </a:solidFill>
                <a:latin typeface="Cambria" pitchFamily="18" charset="0"/>
              </a:rPr>
              <a:t>p</a:t>
            </a:r>
            <a:r>
              <a:rPr lang="pl-PL" sz="3600" b="1" dirty="0" smtClean="0">
                <a:solidFill>
                  <a:srgbClr val="0070C0"/>
                </a:solidFill>
                <a:latin typeface="Cambria" pitchFamily="18" charset="0"/>
              </a:rPr>
              <a:t>otrzebie </a:t>
            </a:r>
            <a:r>
              <a:rPr lang="pl-PL" sz="3600" b="1" dirty="0" smtClean="0">
                <a:solidFill>
                  <a:srgbClr val="0070C0"/>
                </a:solidFill>
                <a:latin typeface="Cambria" pitchFamily="18" charset="0"/>
              </a:rPr>
              <a:t>podniesienia </a:t>
            </a:r>
            <a:r>
              <a:rPr lang="pl-PL" sz="3600" b="1" dirty="0" smtClean="0">
                <a:solidFill>
                  <a:srgbClr val="0070C0"/>
                </a:solidFill>
                <a:latin typeface="Cambria" pitchFamily="18" charset="0"/>
              </a:rPr>
              <a:t>podatków (zniechęcenie do </a:t>
            </a:r>
            <a:r>
              <a:rPr lang="pl-PL" sz="3600" b="1" dirty="0" smtClean="0">
                <a:solidFill>
                  <a:srgbClr val="0070C0"/>
                </a:solidFill>
                <a:latin typeface="Cambria" pitchFamily="18" charset="0"/>
              </a:rPr>
              <a:t>aktywności zawodowej i </a:t>
            </a:r>
            <a:r>
              <a:rPr lang="pl-PL" sz="3600" b="1" dirty="0" smtClean="0">
                <a:solidFill>
                  <a:srgbClr val="0070C0"/>
                </a:solidFill>
                <a:latin typeface="Cambria" pitchFamily="18" charset="0"/>
              </a:rPr>
              <a:t>przedsiębiorczości)</a:t>
            </a:r>
            <a:endParaRPr lang="pl-PL" sz="3600" b="1" dirty="0" smtClean="0">
              <a:solidFill>
                <a:srgbClr val="0070C0"/>
              </a:solidFill>
              <a:latin typeface="Cambria" pitchFamily="18" charset="0"/>
            </a:endParaRPr>
          </a:p>
          <a:p>
            <a:endParaRPr lang="pl-PL" sz="3600" b="1" dirty="0">
              <a:solidFill>
                <a:srgbClr val="0070C0"/>
              </a:solidFill>
              <a:latin typeface="Cambria" pitchFamily="18" charset="0"/>
            </a:endParaRPr>
          </a:p>
        </p:txBody>
      </p:sp>
    </p:spTree>
    <p:extLst>
      <p:ext uri="{BB962C8B-B14F-4D97-AF65-F5344CB8AC3E}">
        <p14:creationId xmlns:p14="http://schemas.microsoft.com/office/powerpoint/2010/main" xmlns="" val="2995338519"/>
      </p:ext>
    </p:extLst>
  </p:cSld>
  <p:clrMapOvr>
    <a:masterClrMapping/>
  </p:clrMapOvr>
  <p:transition>
    <p:randomBa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upa 15"/>
          <p:cNvGrpSpPr/>
          <p:nvPr/>
        </p:nvGrpSpPr>
        <p:grpSpPr>
          <a:xfrm>
            <a:off x="179512" y="5975784"/>
            <a:ext cx="8784976" cy="720080"/>
            <a:chOff x="179512" y="4653136"/>
            <a:chExt cx="8784976" cy="720080"/>
          </a:xfrm>
        </p:grpSpPr>
        <p:sp>
          <p:nvSpPr>
            <p:cNvPr id="12" name="Prostokąt zaokrąglony 11"/>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2"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14" name="Obraz 13"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15" name="pole tekstowe 14"/>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sp>
        <p:nvSpPr>
          <p:cNvPr id="8" name="Symbol zastępczy zawartości 1"/>
          <p:cNvSpPr>
            <a:spLocks noGrp="1"/>
          </p:cNvSpPr>
          <p:nvPr>
            <p:ph idx="1"/>
          </p:nvPr>
        </p:nvSpPr>
        <p:spPr>
          <a:xfrm>
            <a:off x="500034" y="1857364"/>
            <a:ext cx="8229600" cy="3571868"/>
          </a:xfrm>
        </p:spPr>
        <p:txBody>
          <a:bodyPr/>
          <a:lstStyle/>
          <a:p>
            <a:pPr>
              <a:buNone/>
            </a:pPr>
            <a:r>
              <a:rPr lang="pl-PL" sz="3600" b="1" dirty="0" smtClean="0">
                <a:solidFill>
                  <a:srgbClr val="0070C0"/>
                </a:solidFill>
                <a:latin typeface="Cambria" pitchFamily="18" charset="0"/>
              </a:rPr>
              <a:t>   Deficyt </a:t>
            </a:r>
            <a:r>
              <a:rPr lang="pl-PL" sz="3600" b="1" dirty="0" smtClean="0">
                <a:solidFill>
                  <a:srgbClr val="0070C0"/>
                </a:solidFill>
                <a:latin typeface="Cambria" pitchFamily="18" charset="0"/>
              </a:rPr>
              <a:t>budżetowy pojawia </a:t>
            </a:r>
            <a:r>
              <a:rPr lang="pl-PL" sz="3600" b="1" dirty="0" smtClean="0">
                <a:solidFill>
                  <a:srgbClr val="0070C0"/>
                </a:solidFill>
                <a:latin typeface="Cambria" pitchFamily="18" charset="0"/>
              </a:rPr>
              <a:t>się wówczas,  </a:t>
            </a:r>
            <a:r>
              <a:rPr lang="pl-PL" sz="3600" b="1" dirty="0" smtClean="0">
                <a:solidFill>
                  <a:srgbClr val="0070C0"/>
                </a:solidFill>
                <a:latin typeface="Cambria" pitchFamily="18" charset="0"/>
              </a:rPr>
              <a:t>gdy wydatki państwa są wyższe niż jego przychody.  </a:t>
            </a:r>
            <a:endParaRPr lang="pl-PL" sz="3600" b="1" dirty="0" smtClean="0">
              <a:solidFill>
                <a:srgbClr val="0070C0"/>
              </a:solidFill>
              <a:latin typeface="Cambria" pitchFamily="18" charset="0"/>
            </a:endParaRPr>
          </a:p>
          <a:p>
            <a:pPr>
              <a:buNone/>
            </a:pPr>
            <a:endParaRPr lang="pl-PL" dirty="0" smtClean="0"/>
          </a:p>
        </p:txBody>
      </p:sp>
    </p:spTree>
    <p:extLst>
      <p:ext uri="{BB962C8B-B14F-4D97-AF65-F5344CB8AC3E}">
        <p14:creationId xmlns:p14="http://schemas.microsoft.com/office/powerpoint/2010/main" xmlns="" val="3091803916"/>
      </p:ext>
    </p:extLst>
  </p:cSld>
  <p:clrMapOvr>
    <a:masterClrMapping/>
  </p:clrMapOvr>
  <p:transition>
    <p:randomBa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upa 15"/>
          <p:cNvGrpSpPr/>
          <p:nvPr/>
        </p:nvGrpSpPr>
        <p:grpSpPr>
          <a:xfrm>
            <a:off x="179512" y="5975784"/>
            <a:ext cx="8784976" cy="720080"/>
            <a:chOff x="179512" y="4653136"/>
            <a:chExt cx="8784976" cy="720080"/>
          </a:xfrm>
        </p:grpSpPr>
        <p:sp>
          <p:nvSpPr>
            <p:cNvPr id="12" name="Prostokąt zaokrąglony 11"/>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2"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14" name="Obraz 13"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15" name="pole tekstowe 14"/>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sp>
        <p:nvSpPr>
          <p:cNvPr id="8" name="Symbol zastępczy zawartości 1"/>
          <p:cNvSpPr>
            <a:spLocks noGrp="1"/>
          </p:cNvSpPr>
          <p:nvPr>
            <p:ph idx="1"/>
          </p:nvPr>
        </p:nvSpPr>
        <p:spPr>
          <a:xfrm>
            <a:off x="571472" y="928670"/>
            <a:ext cx="8229600" cy="4572000"/>
          </a:xfrm>
        </p:spPr>
        <p:txBody>
          <a:bodyPr>
            <a:normAutofit/>
          </a:bodyPr>
          <a:lstStyle/>
          <a:p>
            <a:pPr>
              <a:buNone/>
            </a:pPr>
            <a:r>
              <a:rPr lang="pl-PL" sz="3600" b="1" dirty="0" smtClean="0">
                <a:solidFill>
                  <a:srgbClr val="0070C0"/>
                </a:solidFill>
                <a:latin typeface="Cambria" pitchFamily="18" charset="0"/>
              </a:rPr>
              <a:t>Źródłem jego finansowania  może być:</a:t>
            </a:r>
          </a:p>
          <a:p>
            <a:r>
              <a:rPr lang="pl-PL" sz="3600" b="1" dirty="0" smtClean="0">
                <a:solidFill>
                  <a:srgbClr val="0070C0"/>
                </a:solidFill>
                <a:latin typeface="Cambria" pitchFamily="18" charset="0"/>
              </a:rPr>
              <a:t>emisja obligacji</a:t>
            </a:r>
          </a:p>
          <a:p>
            <a:r>
              <a:rPr lang="pl-PL" sz="3600" b="1" dirty="0" smtClean="0">
                <a:solidFill>
                  <a:srgbClr val="0070C0"/>
                </a:solidFill>
                <a:latin typeface="Cambria" pitchFamily="18" charset="0"/>
              </a:rPr>
              <a:t>o</a:t>
            </a:r>
            <a:r>
              <a:rPr lang="pl-PL" sz="3600" b="1" dirty="0" smtClean="0">
                <a:solidFill>
                  <a:srgbClr val="0070C0"/>
                </a:solidFill>
                <a:latin typeface="Cambria" pitchFamily="18" charset="0"/>
              </a:rPr>
              <a:t>graniczenie </a:t>
            </a:r>
            <a:r>
              <a:rPr lang="pl-PL" sz="3600" b="1" dirty="0" smtClean="0">
                <a:solidFill>
                  <a:srgbClr val="0070C0"/>
                </a:solidFill>
                <a:latin typeface="Cambria" pitchFamily="18" charset="0"/>
              </a:rPr>
              <a:t>wydatków</a:t>
            </a:r>
          </a:p>
          <a:p>
            <a:r>
              <a:rPr lang="pl-PL" sz="3600" b="1" dirty="0" smtClean="0">
                <a:solidFill>
                  <a:srgbClr val="0070C0"/>
                </a:solidFill>
                <a:latin typeface="Cambria" pitchFamily="18" charset="0"/>
              </a:rPr>
              <a:t>p</a:t>
            </a:r>
            <a:r>
              <a:rPr lang="pl-PL" sz="3600" b="1" dirty="0" smtClean="0">
                <a:solidFill>
                  <a:srgbClr val="0070C0"/>
                </a:solidFill>
                <a:latin typeface="Cambria" pitchFamily="18" charset="0"/>
              </a:rPr>
              <a:t>ożyczki </a:t>
            </a:r>
            <a:r>
              <a:rPr lang="pl-PL" sz="3600" b="1" dirty="0" smtClean="0">
                <a:solidFill>
                  <a:srgbClr val="0070C0"/>
                </a:solidFill>
                <a:latin typeface="Cambria" pitchFamily="18" charset="0"/>
              </a:rPr>
              <a:t>u innych rządów i instytucji zagranicznych</a:t>
            </a:r>
          </a:p>
          <a:p>
            <a:r>
              <a:rPr lang="pl-PL" sz="3600" b="1" dirty="0" smtClean="0">
                <a:solidFill>
                  <a:srgbClr val="0070C0"/>
                </a:solidFill>
                <a:latin typeface="Cambria" pitchFamily="18" charset="0"/>
              </a:rPr>
              <a:t>p</a:t>
            </a:r>
            <a:r>
              <a:rPr lang="pl-PL" sz="3600" b="1" dirty="0" smtClean="0">
                <a:solidFill>
                  <a:srgbClr val="0070C0"/>
                </a:solidFill>
                <a:latin typeface="Cambria" pitchFamily="18" charset="0"/>
              </a:rPr>
              <a:t>rywatyzacja</a:t>
            </a:r>
            <a:endParaRPr lang="pl-PL" sz="3600" b="1" dirty="0" smtClean="0">
              <a:solidFill>
                <a:srgbClr val="0070C0"/>
              </a:solidFill>
              <a:latin typeface="Cambria" pitchFamily="18" charset="0"/>
            </a:endParaRPr>
          </a:p>
          <a:p>
            <a:endParaRPr lang="pl-PL" sz="3600" b="1" dirty="0" smtClean="0">
              <a:solidFill>
                <a:srgbClr val="0070C0"/>
              </a:solidFill>
              <a:latin typeface="Cambria" pitchFamily="18" charset="0"/>
            </a:endParaRPr>
          </a:p>
          <a:p>
            <a:pPr>
              <a:buNone/>
            </a:pPr>
            <a:endParaRPr lang="pl-PL" sz="3600" b="1" dirty="0" smtClean="0">
              <a:solidFill>
                <a:srgbClr val="0070C0"/>
              </a:solidFill>
              <a:latin typeface="Cambria" pitchFamily="18" charset="0"/>
            </a:endParaRPr>
          </a:p>
        </p:txBody>
      </p:sp>
    </p:spTree>
    <p:extLst>
      <p:ext uri="{BB962C8B-B14F-4D97-AF65-F5344CB8AC3E}">
        <p14:creationId xmlns:p14="http://schemas.microsoft.com/office/powerpoint/2010/main" xmlns="" val="494208123"/>
      </p:ext>
    </p:extLst>
  </p:cSld>
  <p:clrMapOvr>
    <a:masterClrMapping/>
  </p:clrMapOvr>
  <p:transition>
    <p:randomBa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upa 15"/>
          <p:cNvGrpSpPr/>
          <p:nvPr/>
        </p:nvGrpSpPr>
        <p:grpSpPr>
          <a:xfrm>
            <a:off x="179512" y="5975784"/>
            <a:ext cx="8784976" cy="720080"/>
            <a:chOff x="179512" y="4653136"/>
            <a:chExt cx="8784976" cy="720080"/>
          </a:xfrm>
        </p:grpSpPr>
        <p:sp>
          <p:nvSpPr>
            <p:cNvPr id="12" name="Prostokąt zaokrąglony 11"/>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2"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14" name="Obraz 13"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15" name="pole tekstowe 14"/>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sp>
        <p:nvSpPr>
          <p:cNvPr id="8" name="Symbol zastępczy zawartości 1"/>
          <p:cNvSpPr>
            <a:spLocks noGrp="1"/>
          </p:cNvSpPr>
          <p:nvPr>
            <p:ph idx="1"/>
          </p:nvPr>
        </p:nvSpPr>
        <p:spPr>
          <a:xfrm>
            <a:off x="457200" y="260648"/>
            <a:ext cx="8507288" cy="5256584"/>
          </a:xfrm>
        </p:spPr>
        <p:txBody>
          <a:bodyPr>
            <a:normAutofit/>
          </a:bodyPr>
          <a:lstStyle/>
          <a:p>
            <a:pPr>
              <a:buNone/>
            </a:pPr>
            <a:r>
              <a:rPr lang="pl-PL" sz="3600" b="1" dirty="0" smtClean="0">
                <a:solidFill>
                  <a:srgbClr val="0070C0"/>
                </a:solidFill>
              </a:rPr>
              <a:t>	</a:t>
            </a:r>
            <a:r>
              <a:rPr lang="pl-PL" sz="3600" b="1" dirty="0" smtClean="0">
                <a:solidFill>
                  <a:srgbClr val="0070C0"/>
                </a:solidFill>
                <a:latin typeface="Cambria" pitchFamily="18" charset="0"/>
              </a:rPr>
              <a:t>Zaciąganie przez państwo  pożyczek na spłatę deficytu prowadzi do powstania długu publicznego. </a:t>
            </a:r>
            <a:r>
              <a:rPr lang="pl-PL" sz="3600" b="1" dirty="0" smtClean="0">
                <a:solidFill>
                  <a:srgbClr val="0070C0"/>
                </a:solidFill>
                <a:latin typeface="Cambria" pitchFamily="18" charset="0"/>
              </a:rPr>
              <a:t/>
            </a:r>
            <a:br>
              <a:rPr lang="pl-PL" sz="3600" b="1" dirty="0" smtClean="0">
                <a:solidFill>
                  <a:srgbClr val="0070C0"/>
                </a:solidFill>
                <a:latin typeface="Cambria" pitchFamily="18" charset="0"/>
              </a:rPr>
            </a:br>
            <a:r>
              <a:rPr lang="pl-PL" sz="3600" b="1" dirty="0" smtClean="0">
                <a:solidFill>
                  <a:srgbClr val="0070C0"/>
                </a:solidFill>
                <a:latin typeface="Cambria" pitchFamily="18" charset="0"/>
              </a:rPr>
              <a:t>W </a:t>
            </a:r>
            <a:r>
              <a:rPr lang="pl-PL" sz="3600" b="1" dirty="0" smtClean="0">
                <a:solidFill>
                  <a:srgbClr val="0070C0"/>
                </a:solidFill>
                <a:latin typeface="Cambria" pitchFamily="18" charset="0"/>
              </a:rPr>
              <a:t>Polsce w </a:t>
            </a:r>
            <a:r>
              <a:rPr lang="pl-PL" sz="3600" b="1" dirty="0" smtClean="0">
                <a:solidFill>
                  <a:srgbClr val="0070C0"/>
                </a:solidFill>
                <a:latin typeface="Cambria" pitchFamily="18" charset="0"/>
              </a:rPr>
              <a:t>obecnie dług publiczny wynosi </a:t>
            </a:r>
            <a:r>
              <a:rPr lang="pl-PL" sz="3600" b="1" dirty="0" smtClean="0">
                <a:solidFill>
                  <a:srgbClr val="0070C0"/>
                </a:solidFill>
                <a:latin typeface="Cambria" pitchFamily="18" charset="0"/>
              </a:rPr>
              <a:t>on ok.. 1,012 bln </a:t>
            </a:r>
            <a:r>
              <a:rPr lang="pl-PL" sz="3600" b="1" dirty="0" smtClean="0">
                <a:solidFill>
                  <a:srgbClr val="0070C0"/>
                </a:solidFill>
                <a:latin typeface="Cambria" pitchFamily="18" charset="0"/>
              </a:rPr>
              <a:t>zł.</a:t>
            </a:r>
            <a:br>
              <a:rPr lang="pl-PL" sz="3600" b="1" dirty="0" smtClean="0">
                <a:solidFill>
                  <a:srgbClr val="0070C0"/>
                </a:solidFill>
                <a:latin typeface="Cambria" pitchFamily="18" charset="0"/>
              </a:rPr>
            </a:br>
            <a:r>
              <a:rPr lang="pl-PL" sz="3600" b="1" dirty="0" smtClean="0">
                <a:solidFill>
                  <a:srgbClr val="0070C0"/>
                </a:solidFill>
                <a:latin typeface="Cambria" pitchFamily="18" charset="0"/>
              </a:rPr>
              <a:t> </a:t>
            </a:r>
            <a:r>
              <a:rPr lang="pl-PL" sz="3600" b="1" dirty="0" smtClean="0">
                <a:solidFill>
                  <a:srgbClr val="0070C0"/>
                </a:solidFill>
                <a:latin typeface="Cambria" pitchFamily="18" charset="0"/>
              </a:rPr>
              <a:t>Przyjmuje się, że aby była zapewniona stabilizacja finansowa państwa dług nie może sięgnąć 60% wartości PKB.</a:t>
            </a:r>
            <a:endParaRPr lang="pl-PL" sz="3600" b="1" dirty="0">
              <a:solidFill>
                <a:srgbClr val="0070C0"/>
              </a:solidFill>
              <a:latin typeface="Cambria" pitchFamily="18" charset="0"/>
            </a:endParaRPr>
          </a:p>
        </p:txBody>
      </p:sp>
    </p:spTree>
    <p:extLst>
      <p:ext uri="{BB962C8B-B14F-4D97-AF65-F5344CB8AC3E}">
        <p14:creationId xmlns:p14="http://schemas.microsoft.com/office/powerpoint/2010/main" xmlns="" val="3091803916"/>
      </p:ext>
    </p:extLst>
  </p:cSld>
  <p:clrMapOvr>
    <a:masterClrMapping/>
  </p:clrMapOvr>
  <p:transition>
    <p:randomBa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upa 15"/>
          <p:cNvGrpSpPr/>
          <p:nvPr/>
        </p:nvGrpSpPr>
        <p:grpSpPr>
          <a:xfrm>
            <a:off x="179512" y="5975784"/>
            <a:ext cx="8784976" cy="720080"/>
            <a:chOff x="179512" y="4653136"/>
            <a:chExt cx="8784976" cy="720080"/>
          </a:xfrm>
        </p:grpSpPr>
        <p:sp>
          <p:nvSpPr>
            <p:cNvPr id="12" name="Prostokąt zaokrąglony 11"/>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2"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14" name="Obraz 13"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15" name="pole tekstowe 14"/>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pic>
        <p:nvPicPr>
          <p:cNvPr id="8" name="Symbol zastępczy zawartości 3" descr="Publiczny cz.3.jpg"/>
          <p:cNvPicPr>
            <a:picLocks noGrp="1" noChangeAspect="1"/>
          </p:cNvPicPr>
          <p:nvPr>
            <p:ph idx="1"/>
          </p:nvPr>
        </p:nvPicPr>
        <p:blipFill>
          <a:blip r:embed="rId4" cstate="print"/>
          <a:stretch>
            <a:fillRect/>
          </a:stretch>
        </p:blipFill>
        <p:spPr>
          <a:xfrm>
            <a:off x="231517" y="188640"/>
            <a:ext cx="8680965" cy="5400600"/>
          </a:xfrm>
        </p:spPr>
      </p:pic>
    </p:spTree>
    <p:extLst>
      <p:ext uri="{BB962C8B-B14F-4D97-AF65-F5344CB8AC3E}">
        <p14:creationId xmlns:p14="http://schemas.microsoft.com/office/powerpoint/2010/main" xmlns="" val="3091803916"/>
      </p:ext>
    </p:extLst>
  </p:cSld>
  <p:clrMapOvr>
    <a:masterClrMapping/>
  </p:clrMapOvr>
  <p:transition>
    <p:randomBa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upa 15"/>
          <p:cNvGrpSpPr/>
          <p:nvPr/>
        </p:nvGrpSpPr>
        <p:grpSpPr>
          <a:xfrm>
            <a:off x="179512" y="5975784"/>
            <a:ext cx="8784976" cy="720080"/>
            <a:chOff x="179512" y="4653136"/>
            <a:chExt cx="8784976" cy="720080"/>
          </a:xfrm>
        </p:grpSpPr>
        <p:sp>
          <p:nvSpPr>
            <p:cNvPr id="12" name="Prostokąt zaokrąglony 11"/>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2"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14" name="Obraz 13"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15" name="pole tekstowe 14"/>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pic>
        <p:nvPicPr>
          <p:cNvPr id="8" name="Symbol zastępczy zawartości 3" descr="Publiczny cz.2.jpg"/>
          <p:cNvPicPr>
            <a:picLocks noGrp="1" noChangeAspect="1"/>
          </p:cNvPicPr>
          <p:nvPr>
            <p:ph idx="1"/>
          </p:nvPr>
        </p:nvPicPr>
        <p:blipFill>
          <a:blip r:embed="rId4" cstate="print"/>
          <a:stretch>
            <a:fillRect/>
          </a:stretch>
        </p:blipFill>
        <p:spPr>
          <a:xfrm>
            <a:off x="1637674" y="188640"/>
            <a:ext cx="6012668" cy="5446650"/>
          </a:xfrm>
        </p:spPr>
      </p:pic>
    </p:spTree>
    <p:extLst>
      <p:ext uri="{BB962C8B-B14F-4D97-AF65-F5344CB8AC3E}">
        <p14:creationId xmlns:p14="http://schemas.microsoft.com/office/powerpoint/2010/main" xmlns="" val="3091803916"/>
      </p:ext>
    </p:extLst>
  </p:cSld>
  <p:clrMapOvr>
    <a:masterClrMapping/>
  </p:clrMapOvr>
  <p:transition>
    <p:randomBa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upa 15"/>
          <p:cNvGrpSpPr/>
          <p:nvPr/>
        </p:nvGrpSpPr>
        <p:grpSpPr>
          <a:xfrm>
            <a:off x="179512" y="5975784"/>
            <a:ext cx="8784976" cy="720080"/>
            <a:chOff x="179512" y="4653136"/>
            <a:chExt cx="8784976" cy="720080"/>
          </a:xfrm>
        </p:grpSpPr>
        <p:sp>
          <p:nvSpPr>
            <p:cNvPr id="12" name="Prostokąt zaokrąglony 11"/>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2"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14" name="Obraz 13"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15" name="pole tekstowe 14"/>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pic>
        <p:nvPicPr>
          <p:cNvPr id="8" name="Symbol zastępczy zawartości 3" descr="zegar.jpg"/>
          <p:cNvPicPr>
            <a:picLocks noGrp="1" noChangeAspect="1"/>
          </p:cNvPicPr>
          <p:nvPr>
            <p:ph idx="1"/>
          </p:nvPr>
        </p:nvPicPr>
        <p:blipFill>
          <a:blip r:embed="rId4" cstate="print"/>
          <a:stretch>
            <a:fillRect/>
          </a:stretch>
        </p:blipFill>
        <p:spPr>
          <a:xfrm>
            <a:off x="495566" y="188640"/>
            <a:ext cx="8253784" cy="5485592"/>
          </a:xfrm>
        </p:spPr>
      </p:pic>
    </p:spTree>
    <p:extLst>
      <p:ext uri="{BB962C8B-B14F-4D97-AF65-F5344CB8AC3E}">
        <p14:creationId xmlns:p14="http://schemas.microsoft.com/office/powerpoint/2010/main" xmlns="" val="3091803916"/>
      </p:ext>
    </p:extLst>
  </p:cSld>
  <p:clrMapOvr>
    <a:masterClrMapping/>
  </p:clrMapOvr>
  <p:transition>
    <p:randomBa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p:txBody>
          <a:bodyPr/>
          <a:lstStyle/>
          <a:p>
            <a:pPr>
              <a:buNone/>
            </a:pPr>
            <a:endParaRPr lang="pl-PL" dirty="0" smtClean="0"/>
          </a:p>
          <a:p>
            <a:pPr>
              <a:buNone/>
            </a:pPr>
            <a:endParaRPr lang="pl-PL" dirty="0" smtClean="0"/>
          </a:p>
          <a:p>
            <a:pPr>
              <a:buNone/>
            </a:pPr>
            <a:r>
              <a:rPr lang="pl-PL" sz="3600" b="1" dirty="0" smtClean="0">
                <a:solidFill>
                  <a:srgbClr val="0070C0"/>
                </a:solidFill>
                <a:latin typeface="Cambria" pitchFamily="18" charset="0"/>
              </a:rPr>
              <a:t>				Koniec</a:t>
            </a:r>
            <a:endParaRPr lang="pl-PL" sz="3600" b="1" dirty="0">
              <a:solidFill>
                <a:srgbClr val="0070C0"/>
              </a:solidFill>
              <a:latin typeface="Cambria" pitchFamily="18" charset="0"/>
            </a:endParaRPr>
          </a:p>
        </p:txBody>
      </p:sp>
      <p:grpSp>
        <p:nvGrpSpPr>
          <p:cNvPr id="4" name="Grupa 3"/>
          <p:cNvGrpSpPr/>
          <p:nvPr/>
        </p:nvGrpSpPr>
        <p:grpSpPr>
          <a:xfrm>
            <a:off x="179512" y="5975784"/>
            <a:ext cx="8784976" cy="720080"/>
            <a:chOff x="179512" y="4653136"/>
            <a:chExt cx="8784976" cy="720080"/>
          </a:xfrm>
        </p:grpSpPr>
        <p:sp>
          <p:nvSpPr>
            <p:cNvPr id="5" name="Prostokąt zaokrąglony 4"/>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6" name="Obraz 5"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7" name="Obraz 6"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8" name="pole tekstowe 7"/>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spTree>
    <p:extLst>
      <p:ext uri="{BB962C8B-B14F-4D97-AF65-F5344CB8AC3E}">
        <p14:creationId xmlns:p14="http://schemas.microsoft.com/office/powerpoint/2010/main" xmlns="" val="1445112260"/>
      </p:ext>
    </p:extLst>
  </p:cSld>
  <p:clrMapOvr>
    <a:masterClrMapping/>
  </p:clrMapOvr>
  <p:transition>
    <p:randomBar/>
  </p:transition>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6" name="Grupa 15"/>
          <p:cNvGrpSpPr/>
          <p:nvPr/>
        </p:nvGrpSpPr>
        <p:grpSpPr>
          <a:xfrm>
            <a:off x="179512" y="5975784"/>
            <a:ext cx="8784976" cy="720080"/>
            <a:chOff x="179512" y="4653136"/>
            <a:chExt cx="8784976" cy="720080"/>
          </a:xfrm>
        </p:grpSpPr>
        <p:sp>
          <p:nvSpPr>
            <p:cNvPr id="12" name="Prostokąt zaokrąglony 11"/>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2"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14" name="Obraz 13"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15" name="pole tekstowe 14"/>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sp>
        <p:nvSpPr>
          <p:cNvPr id="8" name="Tytuł 2"/>
          <p:cNvSpPr>
            <a:spLocks noGrp="1"/>
          </p:cNvSpPr>
          <p:nvPr>
            <p:ph type="title"/>
          </p:nvPr>
        </p:nvSpPr>
        <p:spPr>
          <a:xfrm>
            <a:off x="395288" y="333375"/>
            <a:ext cx="8229600" cy="1151409"/>
          </a:xfrm>
        </p:spPr>
        <p:txBody>
          <a:bodyPr>
            <a:normAutofit/>
          </a:bodyPr>
          <a:lstStyle/>
          <a:p>
            <a:r>
              <a:rPr lang="pl-PL" sz="3600" b="1" dirty="0" smtClean="0">
                <a:solidFill>
                  <a:srgbClr val="0070C0"/>
                </a:solidFill>
                <a:latin typeface="Cambria" pitchFamily="18" charset="0"/>
              </a:rPr>
              <a:t>Co to jest budżet?</a:t>
            </a:r>
            <a:endParaRPr lang="pl-PL" sz="3600" b="1" dirty="0">
              <a:solidFill>
                <a:srgbClr val="0070C0"/>
              </a:solidFill>
              <a:latin typeface="Cambria" pitchFamily="18" charset="0"/>
            </a:endParaRPr>
          </a:p>
        </p:txBody>
      </p:sp>
      <p:sp>
        <p:nvSpPr>
          <p:cNvPr id="9" name="Symbol zastępczy zawartości 4"/>
          <p:cNvSpPr>
            <a:spLocks noGrp="1"/>
          </p:cNvSpPr>
          <p:nvPr>
            <p:ph idx="1"/>
          </p:nvPr>
        </p:nvSpPr>
        <p:spPr>
          <a:xfrm>
            <a:off x="457200" y="1524000"/>
            <a:ext cx="8229600" cy="4572000"/>
          </a:xfrm>
        </p:spPr>
        <p:txBody>
          <a:bodyPr>
            <a:normAutofit/>
          </a:bodyPr>
          <a:lstStyle/>
          <a:p>
            <a:pPr marL="0" indent="0">
              <a:buNone/>
            </a:pPr>
            <a:r>
              <a:rPr lang="pl-PL" sz="3600" b="1" dirty="0" smtClean="0">
                <a:solidFill>
                  <a:srgbClr val="0070C0"/>
                </a:solidFill>
                <a:latin typeface="Cambria" pitchFamily="18" charset="0"/>
              </a:rPr>
              <a:t>Budżet państwa to plan zawierający roczne zestawienie dochodów i wydatków państwa związanych z realizacją podstawowych zadań np. zapewnienie porządku publicznego. W Polsce uchwalany jest w formie ustawy budżetowej przez parlament.</a:t>
            </a:r>
            <a:endParaRPr lang="pl-PL" sz="3600" b="1" dirty="0">
              <a:solidFill>
                <a:srgbClr val="0070C0"/>
              </a:solidFill>
              <a:latin typeface="Cambria" pitchFamily="18" charset="0"/>
            </a:endParaRPr>
          </a:p>
        </p:txBody>
      </p:sp>
    </p:spTree>
  </p:cSld>
  <p:clrMapOvr>
    <a:masterClrMapping/>
  </p:clrMapOvr>
  <p:transition>
    <p:randomBa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ytuł 17"/>
          <p:cNvSpPr>
            <a:spLocks noGrp="1"/>
          </p:cNvSpPr>
          <p:nvPr>
            <p:ph type="title"/>
          </p:nvPr>
        </p:nvSpPr>
        <p:spPr>
          <a:xfrm>
            <a:off x="428596" y="428604"/>
            <a:ext cx="8229600" cy="504056"/>
          </a:xfrm>
        </p:spPr>
        <p:txBody>
          <a:bodyPr>
            <a:noAutofit/>
          </a:bodyPr>
          <a:lstStyle/>
          <a:p>
            <a:r>
              <a:rPr lang="pl-PL" sz="3600" b="1" dirty="0">
                <a:solidFill>
                  <a:srgbClr val="0070C0"/>
                </a:solidFill>
              </a:rPr>
              <a:t>Funkcje budżetu państwa</a:t>
            </a:r>
            <a:endParaRPr lang="pl-PL" sz="3600" b="1" dirty="0">
              <a:solidFill>
                <a:srgbClr val="0070C0"/>
              </a:solidFill>
              <a:latin typeface="Georgia" pitchFamily="18" charset="0"/>
            </a:endParaRPr>
          </a:p>
        </p:txBody>
      </p:sp>
      <p:grpSp>
        <p:nvGrpSpPr>
          <p:cNvPr id="16" name="Grupa 15"/>
          <p:cNvGrpSpPr/>
          <p:nvPr/>
        </p:nvGrpSpPr>
        <p:grpSpPr>
          <a:xfrm>
            <a:off x="179512" y="5975784"/>
            <a:ext cx="8784976" cy="720080"/>
            <a:chOff x="179512" y="4653136"/>
            <a:chExt cx="8784976" cy="720080"/>
          </a:xfrm>
        </p:grpSpPr>
        <p:sp>
          <p:nvSpPr>
            <p:cNvPr id="12" name="Prostokąt zaokrąglony 11"/>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2"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14" name="Obraz 13"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15" name="pole tekstowe 14"/>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sp>
        <p:nvSpPr>
          <p:cNvPr id="8" name="Symbol zastępczy zawartości 1"/>
          <p:cNvSpPr>
            <a:spLocks noGrp="1"/>
          </p:cNvSpPr>
          <p:nvPr>
            <p:ph idx="1"/>
          </p:nvPr>
        </p:nvSpPr>
        <p:spPr>
          <a:xfrm>
            <a:off x="0" y="1428736"/>
            <a:ext cx="8784976" cy="4896544"/>
          </a:xfrm>
        </p:spPr>
        <p:txBody>
          <a:bodyPr>
            <a:noAutofit/>
          </a:bodyPr>
          <a:lstStyle/>
          <a:p>
            <a:r>
              <a:rPr lang="pl-PL" sz="3600" b="1" dirty="0" smtClean="0">
                <a:solidFill>
                  <a:srgbClr val="0070C0"/>
                </a:solidFill>
                <a:latin typeface="Cambria" pitchFamily="18" charset="0"/>
              </a:rPr>
              <a:t>Funkcja fiskalna- gromadzenie dochodów umożliwiających realizację przez państwo jego zadań</a:t>
            </a:r>
          </a:p>
          <a:p>
            <a:r>
              <a:rPr lang="pl-PL" sz="3600" b="1" dirty="0" smtClean="0">
                <a:solidFill>
                  <a:srgbClr val="0070C0"/>
                </a:solidFill>
                <a:latin typeface="Cambria" pitchFamily="18" charset="0"/>
              </a:rPr>
              <a:t>Funkcja redystrybucyjna- zmniejszanie zróżnicowania dochodów różnych grup społecznych i pomaganiu najuboższym</a:t>
            </a:r>
            <a:r>
              <a:rPr lang="pl-PL" sz="3600" b="1" dirty="0" smtClean="0">
                <a:solidFill>
                  <a:srgbClr val="0070C0"/>
                </a:solidFill>
              </a:rPr>
              <a:t>;</a:t>
            </a:r>
          </a:p>
        </p:txBody>
      </p:sp>
    </p:spTree>
    <p:extLst>
      <p:ext uri="{BB962C8B-B14F-4D97-AF65-F5344CB8AC3E}">
        <p14:creationId xmlns:p14="http://schemas.microsoft.com/office/powerpoint/2010/main" xmlns="" val="3091803916"/>
      </p:ext>
    </p:extLst>
  </p:cSld>
  <p:clrMapOvr>
    <a:masterClrMapping/>
  </p:clrMapOvr>
  <p:transition>
    <p:randomBa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upa 15"/>
          <p:cNvGrpSpPr/>
          <p:nvPr/>
        </p:nvGrpSpPr>
        <p:grpSpPr>
          <a:xfrm>
            <a:off x="179512" y="5975784"/>
            <a:ext cx="8784976" cy="720080"/>
            <a:chOff x="179512" y="4653136"/>
            <a:chExt cx="8784976" cy="720080"/>
          </a:xfrm>
        </p:grpSpPr>
        <p:sp>
          <p:nvSpPr>
            <p:cNvPr id="12" name="Prostokąt zaokrąglony 11"/>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2"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14" name="Obraz 13"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15" name="pole tekstowe 14"/>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sp>
        <p:nvSpPr>
          <p:cNvPr id="8" name="Symbol zastępczy zawartości 1"/>
          <p:cNvSpPr>
            <a:spLocks noGrp="1"/>
          </p:cNvSpPr>
          <p:nvPr>
            <p:ph idx="1"/>
          </p:nvPr>
        </p:nvSpPr>
        <p:spPr>
          <a:xfrm>
            <a:off x="457200" y="1524000"/>
            <a:ext cx="8229600" cy="4572000"/>
          </a:xfrm>
        </p:spPr>
        <p:txBody>
          <a:bodyPr>
            <a:normAutofit/>
          </a:bodyPr>
          <a:lstStyle/>
          <a:p>
            <a:r>
              <a:rPr lang="pl-PL" sz="3600" b="1" dirty="0" smtClean="0">
                <a:solidFill>
                  <a:srgbClr val="0070C0"/>
                </a:solidFill>
                <a:latin typeface="Cambria" pitchFamily="18" charset="0"/>
              </a:rPr>
              <a:t>Funkcja stymulacyjna- wykorzystanie środków pieniężnych do pobudzającego lub hamującego zjawiska oraz procesy gospodarcze i społeczne.</a:t>
            </a:r>
            <a:endParaRPr lang="pl-PL" sz="3600" b="1" dirty="0">
              <a:solidFill>
                <a:srgbClr val="0070C0"/>
              </a:solidFill>
              <a:latin typeface="Cambria" pitchFamily="18" charset="0"/>
            </a:endParaRPr>
          </a:p>
        </p:txBody>
      </p:sp>
    </p:spTree>
    <p:extLst>
      <p:ext uri="{BB962C8B-B14F-4D97-AF65-F5344CB8AC3E}">
        <p14:creationId xmlns:p14="http://schemas.microsoft.com/office/powerpoint/2010/main" xmlns="" val="1180555758"/>
      </p:ext>
    </p:extLst>
  </p:cSld>
  <p:clrMapOvr>
    <a:masterClrMapping/>
  </p:clrMapOvr>
  <p:transition>
    <p:randomBa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ytuł 17"/>
          <p:cNvSpPr>
            <a:spLocks noGrp="1"/>
          </p:cNvSpPr>
          <p:nvPr>
            <p:ph type="title"/>
          </p:nvPr>
        </p:nvSpPr>
        <p:spPr>
          <a:xfrm>
            <a:off x="395536" y="332656"/>
            <a:ext cx="8229600" cy="1008112"/>
          </a:xfrm>
        </p:spPr>
        <p:txBody>
          <a:bodyPr>
            <a:normAutofit/>
          </a:bodyPr>
          <a:lstStyle/>
          <a:p>
            <a:r>
              <a:rPr lang="pl-PL" sz="3600" b="1" dirty="0">
                <a:solidFill>
                  <a:srgbClr val="0070C0"/>
                </a:solidFill>
                <a:latin typeface="Cambria" pitchFamily="18" charset="0"/>
              </a:rPr>
              <a:t>Zasady budżetowe</a:t>
            </a:r>
          </a:p>
        </p:txBody>
      </p:sp>
      <p:grpSp>
        <p:nvGrpSpPr>
          <p:cNvPr id="16" name="Grupa 15"/>
          <p:cNvGrpSpPr/>
          <p:nvPr/>
        </p:nvGrpSpPr>
        <p:grpSpPr>
          <a:xfrm>
            <a:off x="179512" y="5975784"/>
            <a:ext cx="8784976" cy="720080"/>
            <a:chOff x="179512" y="4653136"/>
            <a:chExt cx="8784976" cy="720080"/>
          </a:xfrm>
        </p:grpSpPr>
        <p:sp>
          <p:nvSpPr>
            <p:cNvPr id="12" name="Prostokąt zaokrąglony 11"/>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2"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14" name="Obraz 13"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15" name="pole tekstowe 14"/>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sp>
        <p:nvSpPr>
          <p:cNvPr id="8" name="Symbol zastępczy zawartości 1"/>
          <p:cNvSpPr>
            <a:spLocks noGrp="1"/>
          </p:cNvSpPr>
          <p:nvPr>
            <p:ph idx="1"/>
          </p:nvPr>
        </p:nvSpPr>
        <p:spPr>
          <a:xfrm>
            <a:off x="457200" y="1268760"/>
            <a:ext cx="8229600" cy="4827240"/>
          </a:xfrm>
        </p:spPr>
        <p:txBody>
          <a:bodyPr>
            <a:noAutofit/>
          </a:bodyPr>
          <a:lstStyle/>
          <a:p>
            <a:r>
              <a:rPr lang="pl-PL" sz="3600" b="1" dirty="0" smtClean="0">
                <a:solidFill>
                  <a:srgbClr val="0070C0"/>
                </a:solidFill>
                <a:latin typeface="Cambria" pitchFamily="18" charset="0"/>
              </a:rPr>
              <a:t>r</a:t>
            </a:r>
            <a:r>
              <a:rPr lang="pl-PL" sz="3600" b="1" dirty="0" smtClean="0">
                <a:solidFill>
                  <a:srgbClr val="0070C0"/>
                </a:solidFill>
                <a:latin typeface="Cambria" pitchFamily="18" charset="0"/>
              </a:rPr>
              <a:t>ocznego </a:t>
            </a:r>
            <a:r>
              <a:rPr lang="pl-PL" sz="3600" b="1" dirty="0" smtClean="0">
                <a:solidFill>
                  <a:srgbClr val="0070C0"/>
                </a:solidFill>
                <a:latin typeface="Cambria" pitchFamily="18" charset="0"/>
              </a:rPr>
              <a:t>okresu budżetowego- budżet obejmuje okres od   1 stycznia do 31 grudnia;</a:t>
            </a:r>
          </a:p>
          <a:p>
            <a:r>
              <a:rPr lang="pl-PL" sz="3600" b="1" dirty="0" smtClean="0">
                <a:solidFill>
                  <a:srgbClr val="0070C0"/>
                </a:solidFill>
                <a:latin typeface="Cambria" pitchFamily="18" charset="0"/>
              </a:rPr>
              <a:t>j</a:t>
            </a:r>
            <a:r>
              <a:rPr lang="pl-PL" sz="3600" b="1" dirty="0" smtClean="0">
                <a:solidFill>
                  <a:srgbClr val="0070C0"/>
                </a:solidFill>
                <a:latin typeface="Cambria" pitchFamily="18" charset="0"/>
              </a:rPr>
              <a:t>edności </a:t>
            </a:r>
            <a:r>
              <a:rPr lang="pl-PL" sz="3600" b="1" dirty="0" smtClean="0">
                <a:solidFill>
                  <a:srgbClr val="0070C0"/>
                </a:solidFill>
                <a:latin typeface="Cambria" pitchFamily="18" charset="0"/>
              </a:rPr>
              <a:t>i zupełności- budżet jest jedynym planem w pełni obejmującym wydatki i dochody. Pozwala na orientację w sytuacji gospodarki finansowej państwa;</a:t>
            </a:r>
          </a:p>
        </p:txBody>
      </p:sp>
    </p:spTree>
    <p:extLst>
      <p:ext uri="{BB962C8B-B14F-4D97-AF65-F5344CB8AC3E}">
        <p14:creationId xmlns:p14="http://schemas.microsoft.com/office/powerpoint/2010/main" xmlns="" val="3091803916"/>
      </p:ext>
    </p:extLst>
  </p:cSld>
  <p:clrMapOvr>
    <a:masterClrMapping/>
  </p:clrMapOvr>
  <p:transition>
    <p:randomBa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upa 15"/>
          <p:cNvGrpSpPr/>
          <p:nvPr/>
        </p:nvGrpSpPr>
        <p:grpSpPr>
          <a:xfrm>
            <a:off x="179512" y="5975784"/>
            <a:ext cx="8784976" cy="720080"/>
            <a:chOff x="179512" y="4653136"/>
            <a:chExt cx="8784976" cy="720080"/>
          </a:xfrm>
        </p:grpSpPr>
        <p:sp>
          <p:nvSpPr>
            <p:cNvPr id="12" name="Prostokąt zaokrąglony 11"/>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2"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14" name="Obraz 13"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15" name="pole tekstowe 14"/>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sp>
        <p:nvSpPr>
          <p:cNvPr id="8" name="Symbol zastępczy zawartości 1"/>
          <p:cNvSpPr>
            <a:spLocks noGrp="1"/>
          </p:cNvSpPr>
          <p:nvPr>
            <p:ph idx="1"/>
          </p:nvPr>
        </p:nvSpPr>
        <p:spPr>
          <a:xfrm>
            <a:off x="179512" y="1124744"/>
            <a:ext cx="8784976" cy="4971256"/>
          </a:xfrm>
        </p:spPr>
        <p:txBody>
          <a:bodyPr>
            <a:noAutofit/>
          </a:bodyPr>
          <a:lstStyle/>
          <a:p>
            <a:r>
              <a:rPr lang="pl-PL" sz="3600" b="1" dirty="0" smtClean="0">
                <a:solidFill>
                  <a:srgbClr val="0070C0"/>
                </a:solidFill>
                <a:latin typeface="Cambria" pitchFamily="18" charset="0"/>
              </a:rPr>
              <a:t>j</a:t>
            </a:r>
            <a:r>
              <a:rPr lang="pl-PL" sz="3600" b="1" dirty="0" smtClean="0">
                <a:solidFill>
                  <a:srgbClr val="0070C0"/>
                </a:solidFill>
                <a:latin typeface="Cambria" pitchFamily="18" charset="0"/>
              </a:rPr>
              <a:t>awności- </a:t>
            </a:r>
            <a:r>
              <a:rPr lang="pl-PL" sz="3600" b="1" dirty="0" smtClean="0">
                <a:solidFill>
                  <a:srgbClr val="0070C0"/>
                </a:solidFill>
                <a:latin typeface="Cambria" pitchFamily="18" charset="0"/>
              </a:rPr>
              <a:t>budżet przedstawiany jest opinii publicznej w celu poddania bieżącej kontroli;</a:t>
            </a:r>
          </a:p>
          <a:p>
            <a:r>
              <a:rPr lang="pl-PL" sz="3600" b="1" dirty="0" smtClean="0">
                <a:solidFill>
                  <a:srgbClr val="0070C0"/>
                </a:solidFill>
                <a:latin typeface="Cambria" pitchFamily="18" charset="0"/>
              </a:rPr>
              <a:t>s</a:t>
            </a:r>
            <a:r>
              <a:rPr lang="pl-PL" sz="3600" b="1" dirty="0" smtClean="0">
                <a:solidFill>
                  <a:srgbClr val="0070C0"/>
                </a:solidFill>
                <a:latin typeface="Cambria" pitchFamily="18" charset="0"/>
              </a:rPr>
              <a:t>zczegółowości- </a:t>
            </a:r>
            <a:r>
              <a:rPr lang="pl-PL" sz="3600" b="1" dirty="0" smtClean="0">
                <a:solidFill>
                  <a:srgbClr val="0070C0"/>
                </a:solidFill>
                <a:latin typeface="Cambria" pitchFamily="18" charset="0"/>
              </a:rPr>
              <a:t>budżet z góry zakłada źródła dochodów i na jakie cele zostaną rozdysponowane środki-  </a:t>
            </a:r>
            <a:r>
              <a:rPr lang="pl-PL" sz="3600" b="1" dirty="0" smtClean="0">
                <a:solidFill>
                  <a:srgbClr val="0070C0"/>
                </a:solidFill>
                <a:latin typeface="Cambria" pitchFamily="18" charset="0"/>
              </a:rPr>
              <a:t>oznacza </a:t>
            </a:r>
            <a:r>
              <a:rPr lang="pl-PL" sz="3600" b="1" dirty="0" smtClean="0">
                <a:solidFill>
                  <a:srgbClr val="0070C0"/>
                </a:solidFill>
                <a:latin typeface="Cambria" pitchFamily="18" charset="0"/>
              </a:rPr>
              <a:t>to </a:t>
            </a:r>
            <a:r>
              <a:rPr lang="pl-PL" sz="3600" b="1" dirty="0" smtClean="0">
                <a:solidFill>
                  <a:srgbClr val="0070C0"/>
                </a:solidFill>
                <a:latin typeface="Cambria" pitchFamily="18" charset="0"/>
              </a:rPr>
              <a:t>że, </a:t>
            </a:r>
            <a:r>
              <a:rPr lang="pl-PL" sz="3600" b="1" dirty="0" smtClean="0">
                <a:solidFill>
                  <a:srgbClr val="0070C0"/>
                </a:solidFill>
                <a:latin typeface="Cambria" pitchFamily="18" charset="0"/>
              </a:rPr>
              <a:t>nie można w ciągu roku ich zmieniać;</a:t>
            </a:r>
          </a:p>
        </p:txBody>
      </p:sp>
    </p:spTree>
    <p:extLst>
      <p:ext uri="{BB962C8B-B14F-4D97-AF65-F5344CB8AC3E}">
        <p14:creationId xmlns:p14="http://schemas.microsoft.com/office/powerpoint/2010/main" xmlns="" val="1513612630"/>
      </p:ext>
    </p:extLst>
  </p:cSld>
  <p:clrMapOvr>
    <a:masterClrMapping/>
  </p:clrMapOvr>
  <p:transition>
    <p:randomBa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upa 15"/>
          <p:cNvGrpSpPr/>
          <p:nvPr/>
        </p:nvGrpSpPr>
        <p:grpSpPr>
          <a:xfrm>
            <a:off x="179512" y="5975784"/>
            <a:ext cx="8784976" cy="720080"/>
            <a:chOff x="179512" y="4653136"/>
            <a:chExt cx="8784976" cy="720080"/>
          </a:xfrm>
        </p:grpSpPr>
        <p:sp>
          <p:nvSpPr>
            <p:cNvPr id="12" name="Prostokąt zaokrąglony 11"/>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2"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14" name="Obraz 13"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15" name="pole tekstowe 14"/>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sp>
        <p:nvSpPr>
          <p:cNvPr id="8" name="Symbol zastępczy zawartości 1"/>
          <p:cNvSpPr>
            <a:spLocks noGrp="1"/>
          </p:cNvSpPr>
          <p:nvPr>
            <p:ph idx="1"/>
          </p:nvPr>
        </p:nvSpPr>
        <p:spPr>
          <a:xfrm>
            <a:off x="179512" y="1124744"/>
            <a:ext cx="8784976" cy="4971256"/>
          </a:xfrm>
        </p:spPr>
        <p:txBody>
          <a:bodyPr>
            <a:noAutofit/>
          </a:bodyPr>
          <a:lstStyle/>
          <a:p>
            <a:r>
              <a:rPr lang="pl-PL" sz="3600" b="1" dirty="0" smtClean="0">
                <a:solidFill>
                  <a:srgbClr val="0070C0"/>
                </a:solidFill>
                <a:latin typeface="Cambria" pitchFamily="18" charset="0"/>
              </a:rPr>
              <a:t>z</a:t>
            </a:r>
            <a:r>
              <a:rPr lang="pl-PL" sz="3600" b="1" dirty="0" smtClean="0">
                <a:solidFill>
                  <a:srgbClr val="0070C0"/>
                </a:solidFill>
                <a:latin typeface="Cambria" pitchFamily="18" charset="0"/>
              </a:rPr>
              <a:t>równoważenia </a:t>
            </a:r>
            <a:r>
              <a:rPr lang="pl-PL" sz="3600" b="1" dirty="0" smtClean="0">
                <a:solidFill>
                  <a:srgbClr val="0070C0"/>
                </a:solidFill>
                <a:latin typeface="Cambria" pitchFamily="18" charset="0"/>
              </a:rPr>
              <a:t>budżetu- pełne finansowanie wydatków państwa z jego dochodów.</a:t>
            </a:r>
          </a:p>
        </p:txBody>
      </p:sp>
    </p:spTree>
    <p:extLst>
      <p:ext uri="{BB962C8B-B14F-4D97-AF65-F5344CB8AC3E}">
        <p14:creationId xmlns:p14="http://schemas.microsoft.com/office/powerpoint/2010/main" xmlns="" val="1653636263"/>
      </p:ext>
    </p:extLst>
  </p:cSld>
  <p:clrMapOvr>
    <a:masterClrMapping/>
  </p:clrMapOvr>
  <p:transition>
    <p:randomBa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ytuł 17"/>
          <p:cNvSpPr>
            <a:spLocks noGrp="1"/>
          </p:cNvSpPr>
          <p:nvPr>
            <p:ph type="title"/>
          </p:nvPr>
        </p:nvSpPr>
        <p:spPr>
          <a:xfrm>
            <a:off x="395536" y="116632"/>
            <a:ext cx="8229600" cy="1008112"/>
          </a:xfrm>
        </p:spPr>
        <p:txBody>
          <a:bodyPr>
            <a:normAutofit/>
          </a:bodyPr>
          <a:lstStyle/>
          <a:p>
            <a:r>
              <a:rPr lang="pl-PL" sz="3600" b="1" dirty="0">
                <a:solidFill>
                  <a:srgbClr val="0070C0"/>
                </a:solidFill>
                <a:latin typeface="Cambria" pitchFamily="18" charset="0"/>
              </a:rPr>
              <a:t>Tryb uchwalania ustawy budżetowej</a:t>
            </a:r>
          </a:p>
        </p:txBody>
      </p:sp>
      <p:grpSp>
        <p:nvGrpSpPr>
          <p:cNvPr id="16" name="Grupa 15"/>
          <p:cNvGrpSpPr/>
          <p:nvPr/>
        </p:nvGrpSpPr>
        <p:grpSpPr>
          <a:xfrm>
            <a:off x="179512" y="5975784"/>
            <a:ext cx="8784976" cy="720080"/>
            <a:chOff x="179512" y="4653136"/>
            <a:chExt cx="8784976" cy="720080"/>
          </a:xfrm>
        </p:grpSpPr>
        <p:sp>
          <p:nvSpPr>
            <p:cNvPr id="12" name="Prostokąt zaokrąglony 11"/>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2"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14" name="Obraz 13"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15" name="pole tekstowe 14"/>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sp>
        <p:nvSpPr>
          <p:cNvPr id="8" name="Symbol zastępczy zawartości 1"/>
          <p:cNvSpPr>
            <a:spLocks noGrp="1"/>
          </p:cNvSpPr>
          <p:nvPr>
            <p:ph idx="1"/>
          </p:nvPr>
        </p:nvSpPr>
        <p:spPr>
          <a:xfrm>
            <a:off x="428596" y="1142984"/>
            <a:ext cx="8229600" cy="5115272"/>
          </a:xfrm>
        </p:spPr>
        <p:txBody>
          <a:bodyPr>
            <a:normAutofit/>
          </a:bodyPr>
          <a:lstStyle/>
          <a:p>
            <a:r>
              <a:rPr lang="pl-PL" sz="3600" b="1" dirty="0" smtClean="0">
                <a:solidFill>
                  <a:srgbClr val="0070C0"/>
                </a:solidFill>
                <a:latin typeface="Cambria" pitchFamily="18" charset="0"/>
              </a:rPr>
              <a:t>I czytanie    wnioskodawca tj. Rada Ministrów na posiedzeniu plenarnym sejmu uzasadnia projekt ustawy. Udzielane są odpowiedzi na pytania posłów i odbywa się debata na ogólnymi założeniami ustawy. Projekt odsyłany jest do komisji.</a:t>
            </a:r>
          </a:p>
        </p:txBody>
      </p:sp>
    </p:spTree>
    <p:extLst>
      <p:ext uri="{BB962C8B-B14F-4D97-AF65-F5344CB8AC3E}">
        <p14:creationId xmlns:p14="http://schemas.microsoft.com/office/powerpoint/2010/main" xmlns="" val="3091803916"/>
      </p:ext>
    </p:extLst>
  </p:cSld>
  <p:clrMapOvr>
    <a:masterClrMapping/>
  </p:clrMapOvr>
  <p:transition>
    <p:randomBar/>
  </p:transition>
  <p:timing>
    <p:tnLst>
      <p:par>
        <p:cTn id="1" dur="indefinite" restart="never" nodeType="tmRoot"/>
      </p:par>
    </p:tnLst>
  </p:timing>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922</TotalTime>
  <Words>951</Words>
  <Application>Microsoft Office PowerPoint</Application>
  <PresentationFormat>Pokaz na ekranie (4:3)</PresentationFormat>
  <Paragraphs>105</Paragraphs>
  <Slides>28</Slides>
  <Notes>0</Notes>
  <HiddenSlides>0</HiddenSlides>
  <MMClips>0</MMClips>
  <ScaleCrop>false</ScaleCrop>
  <HeadingPairs>
    <vt:vector size="4" baseType="variant">
      <vt:variant>
        <vt:lpstr>Motyw</vt:lpstr>
      </vt:variant>
      <vt:variant>
        <vt:i4>1</vt:i4>
      </vt:variant>
      <vt:variant>
        <vt:lpstr>Tytuły slajdów</vt:lpstr>
      </vt:variant>
      <vt:variant>
        <vt:i4>28</vt:i4>
      </vt:variant>
    </vt:vector>
  </HeadingPairs>
  <TitlesOfParts>
    <vt:vector size="29" baseType="lpstr">
      <vt:lpstr>Motyw pakietu Office</vt:lpstr>
      <vt:lpstr>Slajd 1</vt:lpstr>
      <vt:lpstr>Slajd 2</vt:lpstr>
      <vt:lpstr>Co to jest budżet?</vt:lpstr>
      <vt:lpstr>Funkcje budżetu państwa</vt:lpstr>
      <vt:lpstr>Slajd 5</vt:lpstr>
      <vt:lpstr>Zasady budżetowe</vt:lpstr>
      <vt:lpstr>Slajd 7</vt:lpstr>
      <vt:lpstr>Slajd 8</vt:lpstr>
      <vt:lpstr>Tryb uchwalania ustawy budżetowej</vt:lpstr>
      <vt:lpstr>Slajd 10</vt:lpstr>
      <vt:lpstr>Slajd 11</vt:lpstr>
      <vt:lpstr>Slajd 12</vt:lpstr>
      <vt:lpstr>Dochody budżetu państwa</vt:lpstr>
      <vt:lpstr>Slajd 14</vt:lpstr>
      <vt:lpstr>Szczegółowe zestawienie dochodów państwa w ostatnich latach</vt:lpstr>
      <vt:lpstr>Slajd 16</vt:lpstr>
      <vt:lpstr>Wydatki budżetu państwa</vt:lpstr>
      <vt:lpstr>Slajd 18</vt:lpstr>
      <vt:lpstr>Slajd 19</vt:lpstr>
      <vt:lpstr>Znaczenie deficytu budżetowego i długu publicznego:</vt:lpstr>
      <vt:lpstr>Slajd 21</vt:lpstr>
      <vt:lpstr>Slajd 22</vt:lpstr>
      <vt:lpstr>Slajd 23</vt:lpstr>
      <vt:lpstr>Slajd 24</vt:lpstr>
      <vt:lpstr>Slajd 25</vt:lpstr>
      <vt:lpstr>Slajd 26</vt:lpstr>
      <vt:lpstr>Slajd 27</vt:lpstr>
      <vt:lpstr>Slajd 28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Slajd 1</dc:title>
  <dc:creator>User</dc:creator>
  <cp:lastModifiedBy>Marta_Ś</cp:lastModifiedBy>
  <cp:revision>105</cp:revision>
  <dcterms:created xsi:type="dcterms:W3CDTF">2012-11-14T09:10:16Z</dcterms:created>
  <dcterms:modified xsi:type="dcterms:W3CDTF">2013-03-15T14:19:04Z</dcterms:modified>
</cp:coreProperties>
</file>