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69" r:id="rId2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 varScale="1">
        <p:scale>
          <a:sx n="74" d="100"/>
          <a:sy n="74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Cena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Często pełni decydującą rolę przy podejmowaniu  przez konsumenta decyzji o zakupie. Jest czynnikiem kształtującym przychód, a później zysk przedsiębiorstwa.</a:t>
            </a:r>
          </a:p>
          <a:p>
            <a:pPr marL="0" indent="0">
              <a:buNone/>
            </a:pP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Ustalając cenę bierze się pod uwagę:</a:t>
            </a:r>
          </a:p>
          <a:p>
            <a:pPr>
              <a:buFont typeface="Wingdings" pitchFamily="2" charset="2"/>
              <a:buChar char="ü"/>
            </a:pPr>
            <a:r>
              <a:rPr lang="pl-PL" sz="3000" dirty="0">
                <a:solidFill>
                  <a:schemeClr val="tx2"/>
                </a:solidFill>
                <a:latin typeface="Bookman Old Style" pitchFamily="18" charset="0"/>
              </a:rPr>
              <a:t>k</a:t>
            </a: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oszt wyprodukowania</a:t>
            </a:r>
          </a:p>
          <a:p>
            <a:pPr>
              <a:buFont typeface="Wingdings" pitchFamily="2" charset="2"/>
              <a:buChar char="ü"/>
            </a:pPr>
            <a:r>
              <a:rPr lang="pl-PL" sz="3000" dirty="0">
                <a:solidFill>
                  <a:schemeClr val="tx2"/>
                </a:solidFill>
                <a:latin typeface="Bookman Old Style" pitchFamily="18" charset="0"/>
              </a:rPr>
              <a:t>p</a:t>
            </a: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olitykę marketingową</a:t>
            </a:r>
          </a:p>
          <a:p>
            <a:pPr>
              <a:buFont typeface="Wingdings" pitchFamily="2" charset="2"/>
              <a:buChar char="ü"/>
            </a:pPr>
            <a:r>
              <a:rPr lang="pl-PL" sz="3000" dirty="0">
                <a:solidFill>
                  <a:schemeClr val="tx2"/>
                </a:solidFill>
                <a:latin typeface="Bookman Old Style" pitchFamily="18" charset="0"/>
              </a:rPr>
              <a:t>z</a:t>
            </a: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achowania innych firm na rynku</a:t>
            </a:r>
            <a:endParaRPr lang="pl-PL" sz="3000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192300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Dystrybucja 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Jest to proces planowania, organizowania i kontroli dostarczania produktów na rynek, tak aby odpowiadało to konsumentom, a producentom obniżało koszty. </a:t>
            </a:r>
          </a:p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Ważne jest, aby klient otrzymał produkt we właściwym czasie i miejscu.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237034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Promocja 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755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Ma na celu poinformowanie  klientów  o tym, że na rynku istnieje dany produkt, gdzie i w jakiej cenie można go nabyć i w jakich odmianach występuje.</a:t>
            </a:r>
          </a:p>
          <a:p>
            <a:pPr marL="0" indent="0">
              <a:buNone/>
            </a:pP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Elementami promocji 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są:</a:t>
            </a:r>
          </a:p>
          <a:p>
            <a:pPr>
              <a:buFont typeface="Wingdings" pitchFamily="2" charset="2"/>
              <a:buChar char="Ø"/>
            </a:pPr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p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romocja sprzedaży</a:t>
            </a:r>
          </a:p>
          <a:p>
            <a:pPr>
              <a:buFont typeface="Wingdings" pitchFamily="2" charset="2"/>
              <a:buChar char="Ø"/>
            </a:pPr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p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ublic relations</a:t>
            </a:r>
          </a:p>
          <a:p>
            <a:pPr>
              <a:buFont typeface="Wingdings" pitchFamily="2" charset="2"/>
              <a:buChar char="Ø"/>
            </a:pPr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s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przedaż osobista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reklama</a:t>
            </a:r>
          </a:p>
          <a:p>
            <a:pPr>
              <a:buFont typeface="Wingdings" pitchFamily="2" charset="2"/>
              <a:buChar char="Ø"/>
            </a:pPr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05064"/>
            <a:ext cx="421196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270472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Promocja sprzedaży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1"/>
            <a:ext cx="5338936" cy="4178424"/>
          </a:xfrm>
        </p:spPr>
        <p:txBody>
          <a:bodyPr/>
          <a:lstStyle/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Działania firmy będące tłem dla sprzedaży towarów, np.: promocje cenowe, próbki, konkursy, gratisowe produkty, przedłużona gwarancja.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636912"/>
            <a:ext cx="3059832" cy="314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12512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Public relations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800" dirty="0" smtClean="0">
                <a:solidFill>
                  <a:schemeClr val="tx2"/>
                </a:solidFill>
                <a:latin typeface="Bookman Old Style" pitchFamily="18" charset="0"/>
              </a:rPr>
              <a:t>Różnego rodzaju czynności mające na celu komunikowanie się z otoczeniem wewnętrznym i zewnętrznym firmy: gazetki firmowe i fora dyskusyjne dla pracowników, konferencje prasowe, targi, sponsoring, artykuły prasowe.</a:t>
            </a:r>
            <a:endParaRPr lang="pl-PL" sz="2800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221088"/>
            <a:ext cx="446449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07638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Sprzedaż osobista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Polega na osobistej prezentacji przez sprzedającego  oferowanego produktu, w celu jego sprzedania np. firmy Avon, </a:t>
            </a:r>
            <a:r>
              <a:rPr lang="pl-PL" dirty="0" err="1" smtClean="0">
                <a:solidFill>
                  <a:schemeClr val="tx2"/>
                </a:solidFill>
                <a:latin typeface="Bookman Old Style" pitchFamily="18" charset="0"/>
              </a:rPr>
              <a:t>Oriflame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, Zepter.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444" y="3356992"/>
            <a:ext cx="342098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19071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Reklama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Polega na odpłatnej, bezosobowej formie prezentacji produktów skierowanych do szerokiego grona klientów. Może przybrać formę </a:t>
            </a:r>
            <a:r>
              <a:rPr lang="pl-PL" dirty="0" err="1" smtClean="0">
                <a:solidFill>
                  <a:schemeClr val="tx2"/>
                </a:solidFill>
                <a:latin typeface="Bookman Old Style" pitchFamily="18" charset="0"/>
              </a:rPr>
              <a:t>bilboardów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, plakatów, ulotek, telewizyjnych i radiowych spotów reklamowych.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4100" name="Picture 4" descr="http://t1.gstatic.com/images?q=tbn:ANd9GcRs8FmXR0_4q4OLtqUW2XwZPDfYbRGqF2kzH9hBtsXJHXSvrWzBA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375" y="4047262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046902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 smtClean="0">
                <a:solidFill>
                  <a:schemeClr val="tx2"/>
                </a:solidFill>
                <a:latin typeface="Bookman Old Style" pitchFamily="18" charset="0"/>
              </a:rPr>
              <a:t>Podział reklamy ze względu na cel:</a:t>
            </a:r>
            <a:endParaRPr lang="pl-PL" sz="3600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pl-PL" b="1" dirty="0">
                <a:solidFill>
                  <a:schemeClr val="tx2"/>
                </a:solidFill>
                <a:latin typeface="Bookman Old Style" pitchFamily="18" charset="0"/>
              </a:rPr>
              <a:t>r</a:t>
            </a: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eklamy komercyjne 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– ich celem jest wywieranie wrażenia na konsumencie i zachęcenie go do dokonania zakupu lub skorzystania z usług</a:t>
            </a:r>
          </a:p>
          <a:p>
            <a:pPr>
              <a:buFont typeface="Wingdings" pitchFamily="2" charset="2"/>
              <a:buChar char="Ø"/>
            </a:pPr>
            <a:r>
              <a:rPr lang="pl-PL" b="1" dirty="0">
                <a:solidFill>
                  <a:schemeClr val="tx2"/>
                </a:solidFill>
                <a:latin typeface="Bookman Old Style" pitchFamily="18" charset="0"/>
              </a:rPr>
              <a:t>r</a:t>
            </a: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eklamy społeczne 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– mają zainspirować i zmotywować odbiorcę do pożądanych </a:t>
            </a:r>
            <a:r>
              <a:rPr lang="pl-PL" dirty="0" err="1" smtClean="0">
                <a:solidFill>
                  <a:schemeClr val="tx2"/>
                </a:solidFill>
                <a:latin typeface="Bookman Old Style" pitchFamily="18" charset="0"/>
              </a:rPr>
              <a:t>zachowań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 i działań.</a:t>
            </a:r>
          </a:p>
          <a:p>
            <a:pPr>
              <a:buFont typeface="Wingdings" pitchFamily="2" charset="2"/>
              <a:buChar char="Ø"/>
            </a:pPr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94300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>
                <a:solidFill>
                  <a:schemeClr val="tx2"/>
                </a:solidFill>
                <a:latin typeface="Bookman Old Style" pitchFamily="18" charset="0"/>
              </a:rPr>
              <a:t>Podział reklamy ze względu </a:t>
            </a:r>
            <a:r>
              <a:rPr lang="pl-PL" sz="3200" dirty="0" smtClean="0">
                <a:solidFill>
                  <a:schemeClr val="tx2"/>
                </a:solidFill>
                <a:latin typeface="Bookman Old Style" pitchFamily="18" charset="0"/>
              </a:rPr>
              <a:t>na funkcje: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informacyjna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 – ma na celu powiadomienie konsumenta o pojawieniu się nowego produktu, wprowadzonych ulepszeniach i innowacjach, a także pomoc w zidentyfikowaniu konkretnych jego cech</a:t>
            </a:r>
          </a:p>
          <a:p>
            <a:pPr>
              <a:buFont typeface="Wingdings" pitchFamily="2" charset="2"/>
              <a:buChar char="ü"/>
            </a:pPr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nakłaniająca 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– jej celem jest przekonanie klienta, że wybór reklamowanego produktu jest najlepszym rozwiązaniem, dużo korzystniejszym niż oferta konkurencji.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89228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>
                <a:solidFill>
                  <a:schemeClr val="tx2"/>
                </a:solidFill>
                <a:latin typeface="Bookman Old Style" pitchFamily="18" charset="0"/>
              </a:rPr>
              <a:t>Podział reklamy ze względu na funkcje: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pl-PL" sz="2400" dirty="0" smtClean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pl-PL" sz="2600" b="1" dirty="0" smtClean="0">
                <a:solidFill>
                  <a:schemeClr val="tx2"/>
                </a:solidFill>
                <a:latin typeface="Bookman Old Style" pitchFamily="18" charset="0"/>
              </a:rPr>
              <a:t>przypominająca</a:t>
            </a:r>
            <a:r>
              <a:rPr lang="pl-PL" sz="2600" dirty="0" smtClean="0">
                <a:solidFill>
                  <a:schemeClr val="tx2"/>
                </a:solidFill>
                <a:latin typeface="Bookman Old Style" pitchFamily="18" charset="0"/>
              </a:rPr>
              <a:t> – realizowana jest dzięki ciągłemu powtarzaniu komunikatu reklamowego, ma to na celu podtrzymywanie zainteresowania klienta oraz zatrzymanie w jego świadomości najważniejszych cech produktu lub usługi, hasła reklamowego, nazwy marki lub producenta, emitowanej melodii.</a:t>
            </a:r>
          </a:p>
          <a:p>
            <a:pPr>
              <a:buFont typeface="Wingdings" pitchFamily="2" charset="2"/>
              <a:buChar char="ü"/>
            </a:pPr>
            <a:r>
              <a:rPr lang="pl-PL" sz="2600" b="1" dirty="0" smtClean="0">
                <a:solidFill>
                  <a:schemeClr val="tx2"/>
                </a:solidFill>
                <a:latin typeface="Bookman Old Style" pitchFamily="18" charset="0"/>
              </a:rPr>
              <a:t>wzmacniająca</a:t>
            </a:r>
            <a:r>
              <a:rPr lang="pl-PL" sz="2600" dirty="0" smtClean="0">
                <a:solidFill>
                  <a:schemeClr val="tx2"/>
                </a:solidFill>
                <a:latin typeface="Bookman Old Style" pitchFamily="18" charset="0"/>
              </a:rPr>
              <a:t> – ma za zadanie utwierdzić klientów w przekonaniu, że wybierając konkretny produkt, podjęli bardzo dobrą decyzję.</a:t>
            </a:r>
            <a:endParaRPr lang="pl-PL" sz="2600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892666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r>
              <a:rPr lang="pl-PL" sz="4800" b="1" dirty="0" smtClean="0">
                <a:solidFill>
                  <a:schemeClr val="tx2"/>
                </a:solidFill>
                <a:latin typeface="Georgia" pitchFamily="18" charset="0"/>
              </a:rPr>
              <a:t>DZIAŁANIA MARKETINGOWE</a:t>
            </a:r>
            <a:endParaRPr lang="pl-PL" sz="48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 smtClean="0">
                <a:solidFill>
                  <a:schemeClr val="tx2"/>
                </a:solidFill>
                <a:latin typeface="Bookman Old Style" pitchFamily="18" charset="0"/>
              </a:rPr>
              <a:t>Oddziaływanie reklamy na konsumenta – model AIDA</a:t>
            </a:r>
            <a:endParaRPr lang="pl-PL" sz="3200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4008" indent="0">
              <a:buNone/>
              <a:defRPr/>
            </a:pP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A — </a:t>
            </a:r>
            <a:r>
              <a:rPr lang="pl-PL" b="1" dirty="0" err="1">
                <a:solidFill>
                  <a:schemeClr val="tx2"/>
                </a:solidFill>
                <a:latin typeface="Bookman Old Style" pitchFamily="18" charset="0"/>
              </a:rPr>
              <a:t>Attention</a:t>
            </a:r>
            <a:r>
              <a:rPr lang="pl-PL" b="1" dirty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(uwaga) — przyciągnięcie uwagi klienta do produktu.</a:t>
            </a:r>
          </a:p>
          <a:p>
            <a:pPr marL="64008" indent="0">
              <a:buNone/>
              <a:defRPr/>
            </a:pP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I </a:t>
            </a:r>
            <a:r>
              <a:rPr lang="pl-PL" b="1" dirty="0">
                <a:solidFill>
                  <a:schemeClr val="tx2"/>
                </a:solidFill>
                <a:latin typeface="Bookman Old Style" pitchFamily="18" charset="0"/>
              </a:rPr>
              <a:t>— </a:t>
            </a:r>
            <a:r>
              <a:rPr lang="pl-PL" b="1" dirty="0" err="1">
                <a:solidFill>
                  <a:schemeClr val="tx2"/>
                </a:solidFill>
                <a:latin typeface="Bookman Old Style" pitchFamily="18" charset="0"/>
              </a:rPr>
              <a:t>Interest</a:t>
            </a:r>
            <a:r>
              <a:rPr lang="pl-PL" b="1" dirty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(zainteresowanie) — zainteresowanie klienta właściwościami produktu.</a:t>
            </a:r>
          </a:p>
          <a:p>
            <a:pPr marL="64008" indent="0">
              <a:buNone/>
              <a:defRPr/>
            </a:pP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D </a:t>
            </a:r>
            <a:r>
              <a:rPr lang="pl-PL" b="1" dirty="0">
                <a:solidFill>
                  <a:schemeClr val="tx2"/>
                </a:solidFill>
                <a:latin typeface="Bookman Old Style" pitchFamily="18" charset="0"/>
              </a:rPr>
              <a:t>— </a:t>
            </a:r>
            <a:r>
              <a:rPr lang="pl-PL" b="1" dirty="0" err="1">
                <a:solidFill>
                  <a:schemeClr val="tx2"/>
                </a:solidFill>
                <a:latin typeface="Bookman Old Style" pitchFamily="18" charset="0"/>
              </a:rPr>
              <a:t>Desire</a:t>
            </a:r>
            <a:r>
              <a:rPr lang="pl-PL" b="1" dirty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(pragnienie) </a:t>
            </a:r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— przekonanie klienta, że produkt jest mu potrzebny i może zaspokoić jego potrzeby.</a:t>
            </a:r>
          </a:p>
          <a:p>
            <a:pPr marL="64008" indent="0">
              <a:buNone/>
              <a:defRPr/>
            </a:pP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A </a:t>
            </a:r>
            <a:r>
              <a:rPr lang="pl-PL" b="1" dirty="0">
                <a:solidFill>
                  <a:schemeClr val="tx2"/>
                </a:solidFill>
                <a:latin typeface="Bookman Old Style" pitchFamily="18" charset="0"/>
              </a:rPr>
              <a:t>— Action </a:t>
            </a:r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(działanie) — 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pobudzenie do działania, które ma zaspokoić pragnienia wywołane na wcześniejszy etapie.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6323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Perswazja w reklamie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pl-PL" sz="2800" dirty="0">
                <a:solidFill>
                  <a:schemeClr val="tx2"/>
                </a:solidFill>
                <a:latin typeface="Bookman Old Style" pitchFamily="18" charset="0"/>
              </a:rPr>
              <a:t>t</a:t>
            </a:r>
            <a:r>
              <a:rPr lang="pl-PL" sz="2800" dirty="0" smtClean="0">
                <a:solidFill>
                  <a:schemeClr val="tx2"/>
                </a:solidFill>
                <a:latin typeface="Bookman Old Style" pitchFamily="18" charset="0"/>
              </a:rPr>
              <a:t>echnika fragmentacji – wybiórcza prezentacja tylko tych informacji, które mogą być uznane za największe zalety i jako takie przyciągną uwagę konsumentów np. „lepszy smak…”, „nowe pyszne…”</a:t>
            </a:r>
          </a:p>
          <a:p>
            <a:pPr>
              <a:buFont typeface="Wingdings" pitchFamily="2" charset="2"/>
              <a:buChar char="ü"/>
            </a:pPr>
            <a:r>
              <a:rPr lang="pl-PL" sz="2800" dirty="0" smtClean="0">
                <a:solidFill>
                  <a:schemeClr val="tx2"/>
                </a:solidFill>
                <a:latin typeface="Bookman Old Style" pitchFamily="18" charset="0"/>
              </a:rPr>
              <a:t>technika społecznego dowodu słuszności – powołanie się na zachowania innych np. „dziewięć na dziesięć kobiet wybiera...”</a:t>
            </a:r>
          </a:p>
          <a:p>
            <a:pPr>
              <a:buFont typeface="Wingdings" pitchFamily="2" charset="2"/>
              <a:buChar char="ü"/>
            </a:pPr>
            <a:r>
              <a:rPr lang="pl-PL" sz="2800" dirty="0">
                <a:solidFill>
                  <a:schemeClr val="tx2"/>
                </a:solidFill>
                <a:latin typeface="Bookman Old Style" pitchFamily="18" charset="0"/>
              </a:rPr>
              <a:t>t</a:t>
            </a:r>
            <a:r>
              <a:rPr lang="pl-PL" sz="2800" dirty="0" smtClean="0">
                <a:solidFill>
                  <a:schemeClr val="tx2"/>
                </a:solidFill>
                <a:latin typeface="Bookman Old Style" pitchFamily="18" charset="0"/>
              </a:rPr>
              <a:t>echnika autorytetu – wykorzystanie wizerunku osoby, która może być dla odbiorcy autorytetem np. „badania kliniczne wykazały…”, „wiodący producenci polecają…”</a:t>
            </a:r>
          </a:p>
          <a:p>
            <a:endParaRPr lang="pl-PL" dirty="0"/>
          </a:p>
        </p:txBody>
      </p:sp>
      <p:grpSp>
        <p:nvGrpSpPr>
          <p:cNvPr id="5" name="Grupa 4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6" name="Prostokąt zaokrąglony 5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7" name="Obraz 6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8" name="Obraz 7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181128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Perswazja w reklamie</a:t>
            </a:r>
            <a:endParaRPr lang="pl-PL" dirty="0">
              <a:solidFill>
                <a:schemeClr val="tx2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technika niedostępności – przekonanie konsumenta, że oferta jest niepowtarzalna i można z niej skorzystać tylko w danym momencie np. „tylko dzisiaj….”, „liczba towarów w promocji ograniczona…”</a:t>
            </a:r>
          </a:p>
          <a:p>
            <a:pPr>
              <a:buFont typeface="Wingdings" pitchFamily="2" charset="2"/>
              <a:buChar char="ü"/>
            </a:pPr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t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echnika kontrastu – ukazanie skrajnie różnych sytuacji, jedna po drugiej, aby uwypuklić różnicę między nimi np. „kiedyś byłam smutna, ale koleżanka dała mi ….”, „w moim mieszkaniu jeszcze nigdy nie było tak czysto…”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015165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Trendy w marketingu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Marketing zapachowy 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– to używanie różnego rodzaju aromatów, w celu wywoływania przyjemnych odczuć wśród klientów</a:t>
            </a:r>
          </a:p>
          <a:p>
            <a:pPr marL="0" indent="0">
              <a:buNone/>
            </a:pP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Marketing szeptany 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– jest strategią polegającą na zachęcaniu w różny sposób konsumentów, aby mówili o produkcie, przekazywali informacje i własne opinie kolejnym osobom.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227575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chemeClr val="tx2"/>
                </a:solidFill>
                <a:latin typeface="Bookman Old Style" pitchFamily="18" charset="0"/>
              </a:rPr>
              <a:t>Marketing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to </a:t>
            </a:r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działanie mające na celu wynajdowanie, pobudzanie i zaspokajanie potrzeb podmiotów gospodarczych. </a:t>
            </a:r>
            <a:endParaRPr lang="pl-PL" dirty="0" smtClean="0">
              <a:solidFill>
                <a:schemeClr val="tx2"/>
              </a:solidFill>
              <a:latin typeface="Bookman Old Style" pitchFamily="18" charset="0"/>
            </a:endParaRPr>
          </a:p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Określeniem </a:t>
            </a:r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„marketing” nazywa się też dziedzinę wiedzy analizującą wspomnianą działalność.</a:t>
            </a: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303557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pl-PL" sz="4000" dirty="0" smtClean="0">
                <a:solidFill>
                  <a:schemeClr val="tx2"/>
                </a:solidFill>
                <a:latin typeface="Bookman Old Style" pitchFamily="18" charset="0"/>
              </a:rPr>
              <a:t>Cel </a:t>
            </a:r>
            <a:r>
              <a:rPr lang="pl-PL" sz="4000" dirty="0">
                <a:solidFill>
                  <a:schemeClr val="tx2"/>
                </a:solidFill>
                <a:latin typeface="Bookman Old Style" pitchFamily="18" charset="0"/>
              </a:rPr>
              <a:t>działań marketingowych</a:t>
            </a:r>
            <a:endParaRPr lang="pl-PL" sz="4000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800" dirty="0" smtClean="0">
                <a:solidFill>
                  <a:schemeClr val="tx2"/>
                </a:solidFill>
                <a:latin typeface="Bookman Old Style" pitchFamily="18" charset="0"/>
              </a:rPr>
              <a:t>generowanie </a:t>
            </a:r>
            <a:r>
              <a:rPr lang="pl-PL" sz="2800" dirty="0" smtClean="0">
                <a:solidFill>
                  <a:schemeClr val="tx2"/>
                </a:solidFill>
                <a:latin typeface="Bookman Old Style" pitchFamily="18" charset="0"/>
              </a:rPr>
              <a:t>zysku dla przedsiębiorstwa poprzez wyszukiwanie, pobudzanie i zaspokajanie potrzeb klientów. Obszar zainteresowań marketingu obejmuje:</a:t>
            </a:r>
          </a:p>
          <a:p>
            <a:pPr>
              <a:buFont typeface="Wingdings" pitchFamily="2" charset="2"/>
              <a:buChar char="ü"/>
            </a:pPr>
            <a:r>
              <a:rPr lang="pl-PL" sz="2800" dirty="0">
                <a:solidFill>
                  <a:schemeClr val="tx2"/>
                </a:solidFill>
                <a:latin typeface="Bookman Old Style" pitchFamily="18" charset="0"/>
              </a:rPr>
              <a:t>p</a:t>
            </a:r>
            <a:r>
              <a:rPr lang="pl-PL" sz="2800" dirty="0" smtClean="0">
                <a:solidFill>
                  <a:schemeClr val="tx2"/>
                </a:solidFill>
                <a:latin typeface="Bookman Old Style" pitchFamily="18" charset="0"/>
              </a:rPr>
              <a:t>lanowanie produktu</a:t>
            </a:r>
          </a:p>
          <a:p>
            <a:pPr>
              <a:buFont typeface="Wingdings" pitchFamily="2" charset="2"/>
              <a:buChar char="ü"/>
            </a:pPr>
            <a:r>
              <a:rPr lang="pl-PL" sz="2800" dirty="0">
                <a:solidFill>
                  <a:schemeClr val="tx2"/>
                </a:solidFill>
                <a:latin typeface="Bookman Old Style" pitchFamily="18" charset="0"/>
              </a:rPr>
              <a:t>i</a:t>
            </a:r>
            <a:r>
              <a:rPr lang="pl-PL" sz="2800" dirty="0" smtClean="0">
                <a:solidFill>
                  <a:schemeClr val="tx2"/>
                </a:solidFill>
                <a:latin typeface="Bookman Old Style" pitchFamily="18" charset="0"/>
              </a:rPr>
              <a:t>nformowanie rynku o produkcie</a:t>
            </a:r>
          </a:p>
          <a:p>
            <a:pPr>
              <a:buFont typeface="Wingdings" pitchFamily="2" charset="2"/>
              <a:buChar char="ü"/>
            </a:pPr>
            <a:r>
              <a:rPr lang="pl-PL" sz="2800" dirty="0" smtClean="0">
                <a:solidFill>
                  <a:schemeClr val="tx2"/>
                </a:solidFill>
                <a:latin typeface="Bookman Old Style" pitchFamily="18" charset="0"/>
              </a:rPr>
              <a:t>dostarczanie produktu na rynek</a:t>
            </a:r>
          </a:p>
          <a:p>
            <a:pPr>
              <a:buFont typeface="Wingdings" pitchFamily="2" charset="2"/>
              <a:buChar char="ü"/>
            </a:pPr>
            <a:r>
              <a:rPr lang="pl-PL" sz="2800" dirty="0" smtClean="0">
                <a:solidFill>
                  <a:schemeClr val="tx2"/>
                </a:solidFill>
                <a:latin typeface="Bookman Old Style" pitchFamily="18" charset="0"/>
              </a:rPr>
              <a:t>prowadzenie działań związanych ze zwiększeniem sprzedaży produktu</a:t>
            </a:r>
            <a:endParaRPr lang="pl-PL" sz="2800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893235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Segmentacja rynku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Aby działania marketingowe były efektywne, należy zapoznać się z rynkiem na którym produkty mają być sprzedawane, a przede wszystkim zidentyfikować klientów.</a:t>
            </a:r>
          </a:p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Podział klientów do których skierowany będzie produkt nazywa się </a:t>
            </a: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segmentacją rynku.</a:t>
            </a:r>
            <a:endParaRPr lang="pl-PL" b="1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282670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4000" b="1" dirty="0" smtClean="0">
                <a:solidFill>
                  <a:schemeClr val="tx2"/>
                </a:solidFill>
                <a:latin typeface="Bookman Old Style" pitchFamily="18" charset="0"/>
              </a:rPr>
              <a:t/>
            </a:r>
            <a:br>
              <a:rPr lang="pl-PL" sz="4000" b="1" dirty="0" smtClean="0">
                <a:solidFill>
                  <a:schemeClr val="tx2"/>
                </a:solidFill>
                <a:latin typeface="Bookman Old Style" pitchFamily="18" charset="0"/>
              </a:rPr>
            </a:br>
            <a:r>
              <a:rPr lang="pl-PL" sz="4000" dirty="0" smtClean="0">
                <a:solidFill>
                  <a:schemeClr val="tx2"/>
                </a:solidFill>
                <a:latin typeface="Bookman Old Style" pitchFamily="18" charset="0"/>
              </a:rPr>
              <a:t>Segmenty </a:t>
            </a:r>
            <a:r>
              <a:rPr lang="pl-PL" sz="4000" dirty="0">
                <a:solidFill>
                  <a:schemeClr val="tx2"/>
                </a:solidFill>
                <a:latin typeface="Bookman Old Style" pitchFamily="18" charset="0"/>
              </a:rPr>
              <a:t>można wyznaczyć, kierując się różnymi kryteriami:</a:t>
            </a:r>
            <a:r>
              <a:rPr lang="pl-PL" u="sng" dirty="0"/>
              <a:t/>
            </a:r>
            <a:br>
              <a:rPr lang="pl-PL" u="sng" dirty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pl-PL" sz="3000" u="sng" dirty="0">
                <a:solidFill>
                  <a:schemeClr val="tx2"/>
                </a:solidFill>
                <a:latin typeface="Bookman Old Style" pitchFamily="18" charset="0"/>
              </a:rPr>
              <a:t>g</a:t>
            </a:r>
            <a:r>
              <a:rPr lang="pl-PL" sz="3000" u="sng" dirty="0" smtClean="0">
                <a:solidFill>
                  <a:schemeClr val="tx2"/>
                </a:solidFill>
                <a:latin typeface="Bookman Old Style" pitchFamily="18" charset="0"/>
              </a:rPr>
              <a:t>eograficzne</a:t>
            </a: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pl-PL" sz="3000" dirty="0">
                <a:solidFill>
                  <a:schemeClr val="tx2"/>
                </a:solidFill>
                <a:latin typeface="Bookman Old Style" pitchFamily="18" charset="0"/>
              </a:rPr>
              <a:t>– klimat, topografia, miejsce zamieszkania (miasto, wieś),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pl-PL" sz="3000" u="sng" dirty="0" smtClean="0">
                <a:solidFill>
                  <a:schemeClr val="tx2"/>
                </a:solidFill>
                <a:latin typeface="Bookman Old Style" pitchFamily="18" charset="0"/>
              </a:rPr>
              <a:t>demograficzne</a:t>
            </a: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pl-PL" sz="3000" dirty="0">
                <a:solidFill>
                  <a:schemeClr val="tx2"/>
                </a:solidFill>
                <a:latin typeface="Bookman Old Style" pitchFamily="18" charset="0"/>
              </a:rPr>
              <a:t>– wiek, płeć, wyznanie, rasa, wykształcenie stan cywilny, zdrowie, budowa ciała,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pl-PL" sz="3000" u="sng" dirty="0" smtClean="0">
                <a:solidFill>
                  <a:schemeClr val="tx2"/>
                </a:solidFill>
                <a:latin typeface="Bookman Old Style" pitchFamily="18" charset="0"/>
              </a:rPr>
              <a:t>ekonomiczne</a:t>
            </a: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pl-PL" sz="3000" dirty="0">
                <a:solidFill>
                  <a:schemeClr val="tx2"/>
                </a:solidFill>
                <a:latin typeface="Bookman Old Style" pitchFamily="18" charset="0"/>
              </a:rPr>
              <a:t>– źródło dochodu, wielkość dochodu, zawód, wielkość posiadanego majątku,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pl-PL" sz="3000" u="sng" dirty="0" smtClean="0">
                <a:solidFill>
                  <a:schemeClr val="tx2"/>
                </a:solidFill>
                <a:latin typeface="Bookman Old Style" pitchFamily="18" charset="0"/>
              </a:rPr>
              <a:t>społeczne</a:t>
            </a: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pl-PL" sz="3000" dirty="0">
                <a:solidFill>
                  <a:schemeClr val="tx2"/>
                </a:solidFill>
                <a:latin typeface="Bookman Old Style" pitchFamily="18" charset="0"/>
              </a:rPr>
              <a:t>– styl życia, osobowość, klasa społeczna.</a:t>
            </a: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56638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MARKETING  MIX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Jest grupą zmiennych </a:t>
            </a: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czynników, </a:t>
            </a: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które w połączeniu ze sobą mają na celu zmobilizować klienta do zakupu i zaspokoić jego potrzeby. </a:t>
            </a:r>
            <a:endParaRPr lang="pl-PL" sz="3000" dirty="0" smtClean="0">
              <a:solidFill>
                <a:schemeClr val="tx2"/>
              </a:solidFill>
              <a:latin typeface="Bookman Old Style" pitchFamily="18" charset="0"/>
            </a:endParaRPr>
          </a:p>
          <a:p>
            <a:pPr marL="0" indent="0">
              <a:buNone/>
            </a:pP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Marketing </a:t>
            </a:r>
            <a:r>
              <a:rPr lang="pl-PL" sz="3000" dirty="0" smtClean="0">
                <a:solidFill>
                  <a:schemeClr val="tx2"/>
                </a:solidFill>
                <a:latin typeface="Bookman Old Style" pitchFamily="18" charset="0"/>
              </a:rPr>
              <a:t>mix tworzą </a:t>
            </a:r>
            <a:r>
              <a:rPr lang="pl-PL" sz="3000" b="1" dirty="0">
                <a:solidFill>
                  <a:schemeClr val="tx2"/>
                </a:solidFill>
                <a:latin typeface="Bookman Old Style" pitchFamily="18" charset="0"/>
              </a:rPr>
              <a:t>: </a:t>
            </a:r>
            <a:endParaRPr lang="pl-PL" sz="3000" b="1" dirty="0" smtClean="0">
              <a:solidFill>
                <a:schemeClr val="tx2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pl-PL" sz="3000" b="1" dirty="0" smtClean="0">
                <a:solidFill>
                  <a:schemeClr val="tx2"/>
                </a:solidFill>
                <a:latin typeface="Bookman Old Style" pitchFamily="18" charset="0"/>
              </a:rPr>
              <a:t>produkt,</a:t>
            </a:r>
          </a:p>
          <a:p>
            <a:pPr>
              <a:buFont typeface="Wingdings" pitchFamily="2" charset="2"/>
              <a:buChar char="ü"/>
            </a:pPr>
            <a:r>
              <a:rPr lang="pl-PL" sz="3000" b="1" dirty="0" smtClean="0">
                <a:solidFill>
                  <a:schemeClr val="tx2"/>
                </a:solidFill>
                <a:latin typeface="Bookman Old Style" pitchFamily="18" charset="0"/>
              </a:rPr>
              <a:t>cena</a:t>
            </a:r>
          </a:p>
          <a:p>
            <a:pPr>
              <a:buFont typeface="Wingdings" pitchFamily="2" charset="2"/>
              <a:buChar char="ü"/>
            </a:pPr>
            <a:r>
              <a:rPr lang="pl-PL" sz="3000" b="1" dirty="0">
                <a:solidFill>
                  <a:schemeClr val="tx2"/>
                </a:solidFill>
                <a:latin typeface="Bookman Old Style" pitchFamily="18" charset="0"/>
              </a:rPr>
              <a:t>d</a:t>
            </a:r>
            <a:r>
              <a:rPr lang="pl-PL" sz="3000" b="1" dirty="0" smtClean="0">
                <a:solidFill>
                  <a:schemeClr val="tx2"/>
                </a:solidFill>
                <a:latin typeface="Bookman Old Style" pitchFamily="18" charset="0"/>
              </a:rPr>
              <a:t>ystrybucja</a:t>
            </a:r>
          </a:p>
          <a:p>
            <a:pPr>
              <a:buFont typeface="Wingdings" pitchFamily="2" charset="2"/>
              <a:buChar char="ü"/>
            </a:pPr>
            <a:r>
              <a:rPr lang="pl-PL" sz="3000" b="1" dirty="0" smtClean="0">
                <a:solidFill>
                  <a:schemeClr val="tx2"/>
                </a:solidFill>
                <a:latin typeface="Bookman Old Style" pitchFamily="18" charset="0"/>
              </a:rPr>
              <a:t>promocja</a:t>
            </a:r>
            <a:endParaRPr lang="pl-PL" sz="3000" b="1" dirty="0">
              <a:solidFill>
                <a:schemeClr val="tx2"/>
              </a:solidFill>
              <a:latin typeface="Bookman Old Style" pitchFamily="18" charset="0"/>
            </a:endParaRP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621008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&amp;sacute;wiadczonych koncepcja marketing mix Zdj&amp;eogon;cie Seryjne - 119665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273"/>
            <a:ext cx="8773607" cy="579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a 2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4" name="Prostokąt zaokrąglony 3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5" name="Obraz 4" descr="POKL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6" name="Obraz 5" descr="logo UE bez tla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7" name="pole tekstowe 6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859072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Produkt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Najważnie</a:t>
            </a:r>
            <a:r>
              <a:rPr lang="pl-PL" dirty="0">
                <a:solidFill>
                  <a:schemeClr val="tx2"/>
                </a:solidFill>
                <a:latin typeface="Bookman Old Style" pitchFamily="18" charset="0"/>
              </a:rPr>
              <a:t>jszym czynnikiem jest 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produkt, ponieważ bez niego inne działania marketingowe nie miałyby sensu.</a:t>
            </a:r>
          </a:p>
          <a:p>
            <a:pPr marL="0" indent="0">
              <a:buNone/>
            </a:pPr>
            <a:r>
              <a:rPr lang="pl-PL" b="1" dirty="0" smtClean="0">
                <a:solidFill>
                  <a:schemeClr val="tx2"/>
                </a:solidFill>
                <a:latin typeface="Bookman Old Style" pitchFamily="18" charset="0"/>
              </a:rPr>
              <a:t>Produkt</a:t>
            </a:r>
            <a:r>
              <a:rPr lang="pl-PL" dirty="0" smtClean="0">
                <a:solidFill>
                  <a:schemeClr val="tx2"/>
                </a:solidFill>
                <a:latin typeface="Bookman Old Style" pitchFamily="18" charset="0"/>
              </a:rPr>
              <a:t> to coś, co może znaleźć się na rynku, zyskać uwagę, zostać nabyte, użyte lub skonsumowane, zaspokajając czyjeś pragnienie lub potrzebę.</a:t>
            </a:r>
            <a:endParaRPr lang="pl-PL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901866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</TotalTime>
  <Words>1271</Words>
  <Application>Microsoft Office PowerPoint</Application>
  <PresentationFormat>Pokaz na ekranie (4:3)</PresentationFormat>
  <Paragraphs>124</Paragraphs>
  <Slides>23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4" baseType="lpstr">
      <vt:lpstr>Motyw pakietu Office</vt:lpstr>
      <vt:lpstr>Prezentacja programu PowerPoint</vt:lpstr>
      <vt:lpstr>DZIAŁANIA MARKETINGOWE</vt:lpstr>
      <vt:lpstr>Marketing</vt:lpstr>
      <vt:lpstr>Cel działań marketingowych</vt:lpstr>
      <vt:lpstr>Segmentacja rynku</vt:lpstr>
      <vt:lpstr> Segmenty można wyznaczyć, kierując się różnymi kryteriami: </vt:lpstr>
      <vt:lpstr>MARKETING  MIX</vt:lpstr>
      <vt:lpstr>Prezentacja programu PowerPoint</vt:lpstr>
      <vt:lpstr>Produkt</vt:lpstr>
      <vt:lpstr>Cena</vt:lpstr>
      <vt:lpstr>Dystrybucja </vt:lpstr>
      <vt:lpstr>Promocja </vt:lpstr>
      <vt:lpstr>Promocja sprzedaży </vt:lpstr>
      <vt:lpstr>Public relations </vt:lpstr>
      <vt:lpstr>Sprzedaż osobista</vt:lpstr>
      <vt:lpstr>Reklama </vt:lpstr>
      <vt:lpstr>Podział reklamy ze względu na cel:</vt:lpstr>
      <vt:lpstr>Podział reklamy ze względu na funkcje:</vt:lpstr>
      <vt:lpstr>Podział reklamy ze względu na funkcje:</vt:lpstr>
      <vt:lpstr>Oddziaływanie reklamy na konsumenta – model AIDA</vt:lpstr>
      <vt:lpstr>Perswazja w reklamie</vt:lpstr>
      <vt:lpstr>Perswazja w reklamie</vt:lpstr>
      <vt:lpstr>Trendy w marketingu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Kowalski Ryszard</cp:lastModifiedBy>
  <cp:revision>123</cp:revision>
  <dcterms:created xsi:type="dcterms:W3CDTF">2012-11-14T09:10:16Z</dcterms:created>
  <dcterms:modified xsi:type="dcterms:W3CDTF">2013-05-16T21:00:25Z</dcterms:modified>
</cp:coreProperties>
</file>