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57" r:id="rId4"/>
    <p:sldId id="260" r:id="rId5"/>
    <p:sldId id="271" r:id="rId6"/>
    <p:sldId id="272" r:id="rId7"/>
    <p:sldId id="270" r:id="rId8"/>
    <p:sldId id="266" r:id="rId9"/>
    <p:sldId id="274" r:id="rId10"/>
    <p:sldId id="267" r:id="rId11"/>
    <p:sldId id="273" r:id="rId1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104" d="100"/>
          <a:sy n="104" d="100"/>
        </p:scale>
        <p:origin x="-1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Konflikty ról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381642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000" dirty="0" smtClean="0"/>
              <a:t>Wszyscy odgrywamy w życiu różne role. Czasami są one ze sobą sprzeczne i może to doprowadzić do konfliktu ról.</a:t>
            </a:r>
          </a:p>
          <a:p>
            <a:pPr algn="just"/>
            <a:r>
              <a:rPr lang="pl-PL" sz="2000" dirty="0" smtClean="0"/>
              <a:t>Przykładem może być konieczność zwolnienia z pracy przyjaciela – w wyniku redukcji etatów. Powstaje wtedy problem: którą z ról wybrać – dobrego kolegi czy szefa obiektywnie oceniającego sytuację w firmie.</a:t>
            </a:r>
          </a:p>
        </p:txBody>
      </p:sp>
      <p:pic>
        <p:nvPicPr>
          <p:cNvPr id="2050" name="Picture 2" descr="http://www.teamrise.com/site/pics/696/54318/213086/393566/iStock,7172020XSmall,_conflict_among_3_peop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327125"/>
            <a:ext cx="4057650" cy="2686051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5256584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Wymień role, jakie odgrywasz w życiu.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Podziel je na te, które zostały Ci przypisane i te, które sam osiągnąłeś. 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568016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RODZAJE ZACHOWAŃ CZŁOWIEKA</a:t>
              </a:r>
            </a:p>
            <a:p>
              <a:r>
                <a:rPr lang="pl-PL" sz="2400" b="1" dirty="0" smtClean="0">
                  <a:solidFill>
                    <a:srgbClr val="002060"/>
                  </a:solidFill>
                  <a:latin typeface="Cambria" pitchFamily="18" charset="0"/>
                </a:rPr>
                <a:t>I PEŁNIONE PRZEZ NIEGO ROLE SPOŁECZNE</a:t>
              </a:r>
            </a:p>
          </p:txBody>
        </p:sp>
      </p:grpSp>
      <p:grpSp>
        <p:nvGrpSpPr>
          <p:cNvPr id="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Rodzaje zachowań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Zachowania międzyludzkie wpływają na nasze stany emocjonalne. Mogą być przyczyną zadowolenia czy szczęścia, ale też niepokoju oraz stresu.</a:t>
            </a:r>
          </a:p>
          <a:p>
            <a:endParaRPr lang="pl-PL" sz="2400" dirty="0" smtClean="0"/>
          </a:p>
          <a:p>
            <a:r>
              <a:rPr lang="pl-PL" sz="2400" dirty="0" smtClean="0"/>
              <a:t>Wyróżnia się trzy podstawowe rodzaje zachowań:</a:t>
            </a:r>
          </a:p>
          <a:p>
            <a:pPr>
              <a:buFontTx/>
              <a:buChar char="-"/>
            </a:pPr>
            <a:r>
              <a:rPr lang="pl-PL" sz="2400" dirty="0" smtClean="0"/>
              <a:t> uległość,</a:t>
            </a:r>
          </a:p>
          <a:p>
            <a:pPr>
              <a:buFontTx/>
              <a:buChar char="-"/>
            </a:pPr>
            <a:r>
              <a:rPr lang="pl-PL" sz="2400" dirty="0" smtClean="0"/>
              <a:t> agresja,</a:t>
            </a:r>
          </a:p>
          <a:p>
            <a:r>
              <a:rPr lang="pl-PL" sz="2400" dirty="0" smtClean="0"/>
              <a:t>- asertywność.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Zachowanie uległe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53285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 smtClean="0"/>
              <a:t>Charakterystyka:</a:t>
            </a:r>
          </a:p>
          <a:p>
            <a:pPr>
              <a:buFontTx/>
              <a:buChar char="-"/>
            </a:pPr>
            <a:r>
              <a:rPr lang="pl-PL" sz="2000" dirty="0" smtClean="0"/>
              <a:t> podporządkowanie się innym osobom bądź grupie osób,</a:t>
            </a:r>
          </a:p>
          <a:p>
            <a:pPr>
              <a:buFontTx/>
              <a:buChar char="-"/>
            </a:pPr>
            <a:r>
              <a:rPr lang="pl-PL" sz="2000" dirty="0" smtClean="0"/>
              <a:t> ograniczenie własnych praw na rzecz respektowania praw innych.</a:t>
            </a:r>
          </a:p>
          <a:p>
            <a:endParaRPr lang="pl-PL" sz="2000" dirty="0" smtClean="0"/>
          </a:p>
          <a:p>
            <a:r>
              <a:rPr lang="pl-PL" sz="2000" b="1" dirty="0" smtClean="0"/>
              <a:t>Przyczyny:</a:t>
            </a:r>
          </a:p>
          <a:p>
            <a:pPr>
              <a:buFontTx/>
              <a:buChar char="-"/>
            </a:pPr>
            <a:r>
              <a:rPr lang="pl-PL" sz="2000" dirty="0" smtClean="0"/>
              <a:t> brak wiary w siebie,</a:t>
            </a:r>
          </a:p>
          <a:p>
            <a:pPr>
              <a:buFontTx/>
              <a:buChar char="-"/>
            </a:pPr>
            <a:r>
              <a:rPr lang="pl-PL" sz="2000" dirty="0" smtClean="0"/>
              <a:t> ucieczka od podejmowania decyzji,</a:t>
            </a:r>
          </a:p>
          <a:p>
            <a:pPr>
              <a:buFontTx/>
              <a:buChar char="-"/>
            </a:pPr>
            <a:r>
              <a:rPr lang="pl-PL" sz="2000" dirty="0" smtClean="0"/>
              <a:t> obawa przed reakcją innych.</a:t>
            </a:r>
          </a:p>
        </p:txBody>
      </p:sp>
      <p:pic>
        <p:nvPicPr>
          <p:cNvPr id="7170" name="Picture 2" descr="http://repka.home.pl/site/wp-content/uploads/2011/07/Strategie-zachowania-w-relacja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2204864"/>
            <a:ext cx="2106954" cy="3168352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Zachowanie agresywne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39604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Charakterystyka:</a:t>
            </a:r>
          </a:p>
          <a:p>
            <a:pPr>
              <a:buFontTx/>
              <a:buChar char="-"/>
            </a:pPr>
            <a:r>
              <a:rPr lang="pl-PL" dirty="0" smtClean="0"/>
              <a:t> traktowanie innych jako przeciwników, których trzeba pokonać,</a:t>
            </a:r>
          </a:p>
          <a:p>
            <a:pPr>
              <a:buFontTx/>
              <a:buChar char="-"/>
            </a:pPr>
            <a:r>
              <a:rPr lang="pl-PL" dirty="0" smtClean="0"/>
              <a:t> łamanie praw innych osób,</a:t>
            </a:r>
          </a:p>
          <a:p>
            <a:pPr>
              <a:buFontTx/>
              <a:buChar char="-"/>
            </a:pPr>
            <a:r>
              <a:rPr lang="pl-PL" dirty="0" smtClean="0"/>
              <a:t> osiąganie celów wszystkimi możliwymi sposobami.</a:t>
            </a:r>
          </a:p>
          <a:p>
            <a:endParaRPr lang="pl-PL" dirty="0" smtClean="0"/>
          </a:p>
          <a:p>
            <a:r>
              <a:rPr lang="pl-PL" b="1" dirty="0" smtClean="0"/>
              <a:t>Przyczyny:</a:t>
            </a:r>
          </a:p>
          <a:p>
            <a:pPr>
              <a:buFontTx/>
              <a:buChar char="-"/>
            </a:pPr>
            <a:r>
              <a:rPr lang="pl-PL" dirty="0" smtClean="0"/>
              <a:t> brak wiary w siebie,</a:t>
            </a:r>
          </a:p>
          <a:p>
            <a:pPr>
              <a:buFontTx/>
              <a:buChar char="-"/>
            </a:pPr>
            <a:r>
              <a:rPr lang="pl-PL" dirty="0" smtClean="0"/>
              <a:t> chęć zwrócenia na siebie uwagi,</a:t>
            </a:r>
          </a:p>
          <a:p>
            <a:pPr>
              <a:buFontTx/>
              <a:buChar char="-"/>
            </a:pPr>
            <a:r>
              <a:rPr lang="pl-PL" dirty="0" smtClean="0"/>
              <a:t> wysoki poziom stresu,</a:t>
            </a:r>
          </a:p>
          <a:p>
            <a:r>
              <a:rPr lang="pl-PL" dirty="0" smtClean="0"/>
              <a:t>  nagromadzenie złości.</a:t>
            </a:r>
          </a:p>
        </p:txBody>
      </p:sp>
      <p:pic>
        <p:nvPicPr>
          <p:cNvPr id="6146" name="Picture 2" descr="http://weblog.infopraca.pl/wp-content/uploads/passive-agressiv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0824" y="2089652"/>
            <a:ext cx="3981616" cy="27075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Zachowanie asertywne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504056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 smtClean="0"/>
              <a:t>Charakterystyka:</a:t>
            </a:r>
          </a:p>
          <a:p>
            <a:pPr>
              <a:buFontTx/>
              <a:buChar char="-"/>
            </a:pPr>
            <a:r>
              <a:rPr lang="pl-PL" sz="2000" dirty="0" smtClean="0"/>
              <a:t> respektowanie praw innych osób w takim samym stopniu jak własnych,</a:t>
            </a:r>
          </a:p>
          <a:p>
            <a:pPr>
              <a:buFontTx/>
              <a:buChar char="-"/>
            </a:pPr>
            <a:r>
              <a:rPr lang="pl-PL" sz="2000" dirty="0" smtClean="0"/>
              <a:t> otwartość, szczerość,</a:t>
            </a:r>
          </a:p>
          <a:p>
            <a:pPr>
              <a:buFontTx/>
              <a:buChar char="-"/>
            </a:pPr>
            <a:r>
              <a:rPr lang="pl-PL" sz="2000" dirty="0" smtClean="0"/>
              <a:t> wyrażanie własnych poglądów bez poczucia winy.</a:t>
            </a:r>
          </a:p>
          <a:p>
            <a:endParaRPr lang="pl-PL" sz="2000" dirty="0" smtClean="0"/>
          </a:p>
          <a:p>
            <a:r>
              <a:rPr lang="pl-PL" sz="2000" b="1" dirty="0" smtClean="0"/>
              <a:t>Przyczyny:</a:t>
            </a:r>
          </a:p>
          <a:p>
            <a:pPr>
              <a:buFontTx/>
              <a:buChar char="-"/>
            </a:pPr>
            <a:r>
              <a:rPr lang="pl-PL" sz="2000" dirty="0" smtClean="0"/>
              <a:t> szacunek dla siebie oraz innych,</a:t>
            </a:r>
          </a:p>
          <a:p>
            <a:pPr>
              <a:buFontTx/>
              <a:buChar char="-"/>
            </a:pPr>
            <a:r>
              <a:rPr lang="pl-PL" sz="2000" dirty="0" smtClean="0"/>
              <a:t> kontrola własnego postępowania,</a:t>
            </a:r>
          </a:p>
          <a:p>
            <a:pPr>
              <a:buFontTx/>
              <a:buChar char="-"/>
            </a:pPr>
            <a:r>
              <a:rPr lang="pl-PL" sz="2000" dirty="0" smtClean="0"/>
              <a:t> wiara w siebie i innych.</a:t>
            </a:r>
          </a:p>
        </p:txBody>
      </p:sp>
      <p:pic>
        <p:nvPicPr>
          <p:cNvPr id="5122" name="Picture 2" descr="http://www.echokatolickie.pl/upload/120777499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204864"/>
            <a:ext cx="2202236" cy="309634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Przykłady różnych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zachowań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395536" y="2276872"/>
          <a:ext cx="8280920" cy="2268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2808312"/>
                <a:gridCol w="288032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zachowania uległe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zachowania agresywne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zachowania asertywne</a:t>
                      </a:r>
                      <a:endParaRPr lang="pl-PL" dirty="0"/>
                    </a:p>
                  </a:txBody>
                  <a:tcPr/>
                </a:tc>
              </a:tr>
              <a:tr h="183620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pl-PL" dirty="0" smtClean="0"/>
                        <a:t>Nic</a:t>
                      </a:r>
                      <a:r>
                        <a:rPr lang="pl-PL" baseline="0" dirty="0" smtClean="0"/>
                        <a:t> nie rozumiem z tego, co mówi nauczyciel na lekcji matematyki, ale nie chcę go prosić o ponowne wytłumaczenie.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pl-PL" baseline="0" dirty="0" smtClean="0"/>
                        <a:t>Nie rozumiem tej matematyki! On źle tłumaczy!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Przepraszam, czy mógłby pan profesor</a:t>
                      </a:r>
                      <a:r>
                        <a:rPr lang="pl-PL" baseline="0" dirty="0" smtClean="0"/>
                        <a:t> jeszcze raz wytłumaczyć wcześniejsze zagadnienia?</a:t>
                      </a:r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Rola społeczna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- pojęcie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/>
              <a:t>Rola społeczna to ogół zachowań, których społeczeństwo oczekuje od danej osoby, zajmującej określoną pozycję społeczną.</a:t>
            </a:r>
          </a:p>
          <a:p>
            <a:pPr algn="just"/>
            <a:endParaRPr lang="pl-PL" sz="2400" dirty="0" smtClean="0"/>
          </a:p>
          <a:p>
            <a:pPr algn="just"/>
            <a:r>
              <a:rPr lang="pl-PL" sz="2400" b="1" dirty="0" smtClean="0"/>
              <a:t>Role możemy podzielić na:</a:t>
            </a:r>
          </a:p>
          <a:p>
            <a:pPr algn="just"/>
            <a:r>
              <a:rPr lang="pl-PL" sz="2400" dirty="0" smtClean="0"/>
              <a:t>- </a:t>
            </a:r>
            <a:r>
              <a:rPr lang="pl-PL" sz="2400" dirty="0" smtClean="0"/>
              <a:t>przypisane,</a:t>
            </a:r>
            <a:endParaRPr lang="pl-PL" sz="2400" dirty="0" smtClean="0"/>
          </a:p>
          <a:p>
            <a:pPr algn="just"/>
            <a:r>
              <a:rPr lang="pl-PL" sz="2400" dirty="0" smtClean="0"/>
              <a:t>- </a:t>
            </a:r>
            <a:r>
              <a:rPr lang="pl-PL" sz="2400" dirty="0" smtClean="0"/>
              <a:t>osiągane.</a:t>
            </a:r>
            <a:endParaRPr lang="pl-PL" sz="2400" dirty="0" smtClean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Rodzaje ról społecznych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b="1" dirty="0" smtClean="0"/>
              <a:t>Rola </a:t>
            </a:r>
            <a:r>
              <a:rPr lang="pl-PL" sz="2400" b="1" dirty="0" smtClean="0"/>
              <a:t>przypisana </a:t>
            </a:r>
            <a:r>
              <a:rPr lang="pl-PL" sz="2400" dirty="0" smtClean="0"/>
              <a:t>- rola pełniona przez jednostkę w wyniku posiadania przez nią (niezależnie od woli) cech i właściwości takich </a:t>
            </a:r>
            <a:r>
              <a:rPr lang="pl-PL" sz="2400" dirty="0" smtClean="0"/>
              <a:t>jak: </a:t>
            </a:r>
            <a:r>
              <a:rPr lang="pl-PL" sz="2400" dirty="0" smtClean="0"/>
              <a:t>wiek, płeć czy </a:t>
            </a:r>
            <a:r>
              <a:rPr lang="pl-PL" sz="2400" dirty="0" smtClean="0"/>
              <a:t>rasa. Źródłem </a:t>
            </a:r>
            <a:r>
              <a:rPr lang="pl-PL" sz="2400" dirty="0" smtClean="0"/>
              <a:t>ról przypisanych jest </a:t>
            </a:r>
            <a:r>
              <a:rPr lang="pl-PL" sz="2400" dirty="0" smtClean="0"/>
              <a:t>kultura.</a:t>
            </a:r>
          </a:p>
          <a:p>
            <a:pPr algn="just"/>
            <a:endParaRPr lang="pl-PL" sz="2400" dirty="0" smtClean="0"/>
          </a:p>
          <a:p>
            <a:pPr algn="just"/>
            <a:r>
              <a:rPr lang="pl-PL" sz="2400" b="1" dirty="0" smtClean="0"/>
              <a:t>Rola osiągnięta </a:t>
            </a:r>
            <a:r>
              <a:rPr lang="pl-PL" sz="2400" dirty="0" smtClean="0"/>
              <a:t>- rola pełniona w wyniku podjętych wyborów i decyzji. Są to oczekiwania dotyczące zachowań jednostki zdeterminowane tym, co w świadomy sposób robi bądź zrobiła (np. studiowanie na uczelni wyższej</a:t>
            </a:r>
            <a:r>
              <a:rPr lang="pl-PL" sz="2400" dirty="0" smtClean="0"/>
              <a:t>).</a:t>
            </a:r>
            <a:endParaRPr lang="pl-PL" sz="2400" dirty="0" smtClean="0"/>
          </a:p>
          <a:p>
            <a:pPr algn="just"/>
            <a:endParaRPr lang="pl-PL" sz="2400" dirty="0" smtClean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</TotalTime>
  <Words>578</Words>
  <Application>Microsoft Office PowerPoint</Application>
  <PresentationFormat>Pokaz na ekranie (4:3)</PresentationFormat>
  <Paragraphs>84</Paragraphs>
  <Slides>11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2" baseType="lpstr">
      <vt:lpstr>Motyw pakietu Office</vt:lpstr>
      <vt:lpstr>Slajd 1</vt:lpstr>
      <vt:lpstr>Slajd 2</vt:lpstr>
      <vt:lpstr>Rodzaje zachowań</vt:lpstr>
      <vt:lpstr>Zachowanie uległe</vt:lpstr>
      <vt:lpstr>Zachowanie agresywne</vt:lpstr>
      <vt:lpstr>Zachowanie asertywne</vt:lpstr>
      <vt:lpstr>Przykłady różnych zachowań</vt:lpstr>
      <vt:lpstr>Rola społeczna - pojęcie</vt:lpstr>
      <vt:lpstr>Rodzaje ról społecznych</vt:lpstr>
      <vt:lpstr>Konflikty ról</vt:lpstr>
      <vt:lpstr>Wymień role, jakie odgrywasz w życiu. Podziel je na te, które zostały Ci przypisane i te, które sam osiągnąłeś.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user</cp:lastModifiedBy>
  <cp:revision>123</cp:revision>
  <dcterms:created xsi:type="dcterms:W3CDTF">2012-11-14T09:10:16Z</dcterms:created>
  <dcterms:modified xsi:type="dcterms:W3CDTF">2013-05-15T10:31:31Z</dcterms:modified>
</cp:coreProperties>
</file>