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5" r:id="rId5"/>
    <p:sldId id="262" r:id="rId6"/>
    <p:sldId id="263" r:id="rId7"/>
    <p:sldId id="266" r:id="rId8"/>
    <p:sldId id="273" r:id="rId9"/>
    <p:sldId id="275" r:id="rId10"/>
    <p:sldId id="274" r:id="rId11"/>
    <p:sldId id="261" r:id="rId12"/>
    <p:sldId id="269" r:id="rId13"/>
    <p:sldId id="272" r:id="rId14"/>
    <p:sldId id="270" r:id="rId15"/>
    <p:sldId id="271" r:id="rId16"/>
    <p:sldId id="267" r:id="rId17"/>
    <p:sldId id="277" r:id="rId1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111" autoAdjust="0"/>
    <p:restoredTop sz="91173" autoAdjust="0"/>
  </p:normalViewPr>
  <p:slideViewPr>
    <p:cSldViewPr>
      <p:cViewPr varScale="1">
        <p:scale>
          <a:sx n="92" d="100"/>
          <a:sy n="92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06/relationships/legacyDocTextInfo" Target="legacyDocTextInfo.bin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microsoft.com/office/2006/relationships/legacyDiagramText" Target="legacyDiagramText2.bin"/><Relationship Id="rId1" Type="http://schemas.microsoft.com/office/2006/relationships/legacyDiagramText" Target="legacyDiagramText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ytuł i diagram lub schemat organizacyj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iektu SmartArt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E0D2D04-CF35-459D-B113-A55571FA88A2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2013-05-12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ytuł 1"/>
          <p:cNvSpPr>
            <a:spLocks noGrp="1"/>
          </p:cNvSpPr>
          <p:nvPr>
            <p:ph type="title"/>
          </p:nvPr>
        </p:nvSpPr>
        <p:spPr>
          <a:xfrm>
            <a:off x="539750" y="228600"/>
            <a:ext cx="8604250" cy="990600"/>
          </a:xfrm>
        </p:spPr>
        <p:txBody>
          <a:bodyPr/>
          <a:lstStyle/>
          <a:p>
            <a:pPr eaLnBrk="1" hangingPunct="1"/>
            <a:r>
              <a:rPr lang="pl-PL" sz="3500" b="1" dirty="0" smtClean="0">
                <a:solidFill>
                  <a:srgbClr val="0070C0"/>
                </a:solidFill>
              </a:rPr>
              <a:t>Przyczyny  bezrobocia w Polsce</a:t>
            </a:r>
          </a:p>
        </p:txBody>
      </p:sp>
      <p:sp>
        <p:nvSpPr>
          <p:cNvPr id="3584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612775" y="1285860"/>
            <a:ext cx="8153400" cy="5000660"/>
          </a:xfrm>
        </p:spPr>
        <p:txBody>
          <a:bodyPr anchor="ctr"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pl-PL" dirty="0" smtClean="0"/>
              <a:t>Otwarcie gospodarki na import</a:t>
            </a:r>
          </a:p>
          <a:p>
            <a:pPr eaLnBrk="1" hangingPunct="1">
              <a:lnSpc>
                <a:spcPct val="80000"/>
              </a:lnSpc>
            </a:pPr>
            <a:r>
              <a:rPr lang="pl-PL" dirty="0" smtClean="0"/>
              <a:t>Zmiana polityki celnej</a:t>
            </a:r>
          </a:p>
          <a:p>
            <a:pPr eaLnBrk="1" hangingPunct="1">
              <a:lnSpc>
                <a:spcPct val="80000"/>
              </a:lnSpc>
            </a:pPr>
            <a:r>
              <a:rPr lang="pl-PL" dirty="0" smtClean="0"/>
              <a:t>Pasywna postawa bezrobotnych</a:t>
            </a:r>
          </a:p>
          <a:p>
            <a:pPr eaLnBrk="1" hangingPunct="1">
              <a:lnSpc>
                <a:spcPct val="80000"/>
              </a:lnSpc>
            </a:pPr>
            <a:r>
              <a:rPr lang="pl-PL" dirty="0" smtClean="0"/>
              <a:t>Słabość systemu pośrednictwa pracy</a:t>
            </a:r>
          </a:p>
          <a:p>
            <a:pPr eaLnBrk="1" hangingPunct="1">
              <a:lnSpc>
                <a:spcPct val="80000"/>
              </a:lnSpc>
            </a:pPr>
            <a:r>
              <a:rPr lang="pl-PL" dirty="0" smtClean="0"/>
              <a:t>Aktywność zawodowa emerytów</a:t>
            </a:r>
          </a:p>
          <a:p>
            <a:pPr eaLnBrk="1" hangingPunct="1">
              <a:lnSpc>
                <a:spcPct val="80000"/>
              </a:lnSpc>
            </a:pPr>
            <a:r>
              <a:rPr lang="pl-PL" dirty="0" smtClean="0"/>
              <a:t>Likwidacja niektórych gałęzi przemysłu</a:t>
            </a:r>
          </a:p>
          <a:p>
            <a:pPr eaLnBrk="1" hangingPunct="1">
              <a:lnSpc>
                <a:spcPct val="80000"/>
              </a:lnSpc>
            </a:pPr>
            <a:r>
              <a:rPr lang="pl-PL" dirty="0" smtClean="0"/>
              <a:t>Zmniejszenie popytu na dane dobra czy usługi</a:t>
            </a:r>
          </a:p>
          <a:p>
            <a:pPr eaLnBrk="1" hangingPunct="1">
              <a:lnSpc>
                <a:spcPct val="80000"/>
              </a:lnSpc>
            </a:pPr>
            <a:r>
              <a:rPr lang="pl-PL" dirty="0" smtClean="0"/>
              <a:t>Niedostosowanie wykształcenia pracowników do potrzeb rynku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1316" y="1000108"/>
            <a:ext cx="2369795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grpSp>
        <p:nvGrpSpPr>
          <p:cNvPr id="4" name="Grupa 18"/>
          <p:cNvGrpSpPr>
            <a:grpSpLocks/>
          </p:cNvGrpSpPr>
          <p:nvPr/>
        </p:nvGrpSpPr>
        <p:grpSpPr bwMode="auto">
          <a:xfrm>
            <a:off x="642910" y="500042"/>
            <a:ext cx="7858125" cy="5517081"/>
            <a:chOff x="357158" y="882650"/>
            <a:chExt cx="7858180" cy="2937651"/>
          </a:xfrm>
        </p:grpSpPr>
        <p:sp>
          <p:nvSpPr>
            <p:cNvPr id="5" name="Prostokąt zaokrąglony 4"/>
            <p:cNvSpPr/>
            <p:nvPr/>
          </p:nvSpPr>
          <p:spPr bwMode="auto">
            <a:xfrm>
              <a:off x="357158" y="882650"/>
              <a:ext cx="7786743" cy="1071560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l-PL" sz="48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RODZAJE BEZROBOCIA</a:t>
              </a:r>
            </a:p>
          </p:txBody>
        </p:sp>
        <p:sp>
          <p:nvSpPr>
            <p:cNvPr id="6" name="Prostokąt zaokrąglony 5"/>
            <p:cNvSpPr/>
            <p:nvPr/>
          </p:nvSpPr>
          <p:spPr bwMode="auto">
            <a:xfrm>
              <a:off x="357158" y="2382840"/>
              <a:ext cx="1643075" cy="1428753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l-PL" sz="2400" b="1" dirty="0"/>
                <a:t>Frykcyjne</a:t>
              </a:r>
            </a:p>
          </p:txBody>
        </p:sp>
        <p:sp>
          <p:nvSpPr>
            <p:cNvPr id="7" name="Prostokąt zaokrąglony 6"/>
            <p:cNvSpPr/>
            <p:nvPr/>
          </p:nvSpPr>
          <p:spPr bwMode="auto">
            <a:xfrm>
              <a:off x="2143121" y="2357432"/>
              <a:ext cx="1928840" cy="145416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l-PL" sz="2400" b="1" dirty="0"/>
                <a:t>Strukturalne </a:t>
              </a:r>
            </a:p>
          </p:txBody>
        </p:sp>
        <p:cxnSp>
          <p:nvCxnSpPr>
            <p:cNvPr id="8" name="Łącznik prosty ze strzałką 7"/>
            <p:cNvCxnSpPr/>
            <p:nvPr/>
          </p:nvCxnSpPr>
          <p:spPr bwMode="auto">
            <a:xfrm rot="5400000">
              <a:off x="3106729" y="2178047"/>
              <a:ext cx="35718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" name="Łącznik prosty ze strzałką 8"/>
            <p:cNvCxnSpPr/>
            <p:nvPr/>
          </p:nvCxnSpPr>
          <p:spPr bwMode="auto">
            <a:xfrm rot="5400000">
              <a:off x="5037143" y="2178047"/>
              <a:ext cx="35718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0" name="Prostokąt zaokrąglony 9"/>
            <p:cNvSpPr/>
            <p:nvPr/>
          </p:nvSpPr>
          <p:spPr bwMode="auto">
            <a:xfrm>
              <a:off x="4357714" y="2366140"/>
              <a:ext cx="1928868" cy="145416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l-PL" sz="2400" b="1" dirty="0"/>
                <a:t>Cykliczne  </a:t>
              </a:r>
            </a:p>
          </p:txBody>
        </p:sp>
        <p:sp>
          <p:nvSpPr>
            <p:cNvPr id="11" name="Prostokąt zaokrąglony 10"/>
            <p:cNvSpPr/>
            <p:nvPr/>
          </p:nvSpPr>
          <p:spPr bwMode="auto">
            <a:xfrm>
              <a:off x="6500826" y="2357432"/>
              <a:ext cx="1714512" cy="145416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l-PL" sz="2400" b="1" dirty="0"/>
                <a:t>Sezonowe   </a:t>
              </a:r>
            </a:p>
          </p:txBody>
        </p:sp>
        <p:cxnSp>
          <p:nvCxnSpPr>
            <p:cNvPr id="12" name="Łącznik prosty ze strzałką 11"/>
            <p:cNvCxnSpPr/>
            <p:nvPr/>
          </p:nvCxnSpPr>
          <p:spPr bwMode="auto">
            <a:xfrm rot="5400000">
              <a:off x="1036615" y="2178047"/>
              <a:ext cx="35718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3" name="Łącznik prosty ze strzałką 12"/>
            <p:cNvCxnSpPr/>
            <p:nvPr/>
          </p:nvCxnSpPr>
          <p:spPr bwMode="auto">
            <a:xfrm rot="5400000">
              <a:off x="7178696" y="2178047"/>
              <a:ext cx="357185" cy="158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rgbClr val="0070C0"/>
                </a:solidFill>
              </a:rPr>
              <a:t>Bezrobocie frykcyjne</a:t>
            </a:r>
            <a:endParaRPr lang="pl-PL" dirty="0">
              <a:solidFill>
                <a:srgbClr val="0070C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pl-PL" dirty="0" smtClean="0"/>
              <a:t>jest efektem naturalnego ruchu na rynku osób zatrudnionych; </a:t>
            </a:r>
          </a:p>
          <a:p>
            <a:pPr>
              <a:buFont typeface="Wingdings" pitchFamily="2" charset="2"/>
              <a:buChar char="ü"/>
            </a:pPr>
            <a:r>
              <a:rPr lang="pl-PL" dirty="0" smtClean="0"/>
              <a:t>dotyczy osób pozostających bez pracy przez krótki okres z powodu zmiany miejsca pracy, zmiany zawodu, wchodzenia absolwentów na rynek, powrotu do pracy po przerwie (np</a:t>
            </a:r>
            <a:r>
              <a:rPr lang="pl-PL" smtClean="0"/>
              <a:t>.                z </a:t>
            </a:r>
            <a:r>
              <a:rPr lang="pl-PL" dirty="0" smtClean="0"/>
              <a:t>powodu urlopu macierzyńskiego) itp.; </a:t>
            </a:r>
          </a:p>
          <a:p>
            <a:pPr>
              <a:buFont typeface="Wingdings" pitchFamily="2" charset="2"/>
              <a:buChar char="ü"/>
            </a:pPr>
            <a:r>
              <a:rPr lang="pl-PL" dirty="0" smtClean="0"/>
              <a:t>przyjmuje się, że jest oznaką "zdrowej" gospodarki;</a:t>
            </a:r>
            <a:endParaRPr lang="pl-PL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285728"/>
            <a:ext cx="1741623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rgbClr val="0070C0"/>
                </a:solidFill>
              </a:rPr>
              <a:t>Bezrobocie sezonowe </a:t>
            </a:r>
            <a:endParaRPr lang="pl-PL" dirty="0">
              <a:solidFill>
                <a:srgbClr val="0070C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dotyczy działalności/branż cechujących się sezonowością popytu bądź podaży (np. rolnictwo, turystyka), </a:t>
            </a:r>
          </a:p>
          <a:p>
            <a:r>
              <a:rPr lang="pl-PL" dirty="0" smtClean="0"/>
              <a:t>wahania te są uzależnione od pór roku lub warunków pogodowych.</a:t>
            </a:r>
            <a:endParaRPr lang="pl-PL" dirty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4323676"/>
            <a:ext cx="3643338" cy="2534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pl-PL" dirty="0" smtClean="0">
                <a:solidFill>
                  <a:srgbClr val="0070C0"/>
                </a:solidFill>
              </a:rPr>
              <a:t>Bezrobocie strukturalne</a:t>
            </a:r>
            <a:endParaRPr lang="pl-PL" dirty="0">
              <a:solidFill>
                <a:srgbClr val="0070C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4786346"/>
          </a:xfrm>
        </p:spPr>
        <p:txBody>
          <a:bodyPr>
            <a:normAutofit/>
          </a:bodyPr>
          <a:lstStyle/>
          <a:p>
            <a:r>
              <a:rPr lang="pl-PL" dirty="0" smtClean="0"/>
              <a:t>mówimy o nim wtedy, gdy występuje niedopasowanie struktury podaży pracy                     i popytu na pracę ze względu na posiadane kwalifikacje, wykształcenie, zawód czy miejsce zamieszkania. </a:t>
            </a:r>
          </a:p>
          <a:p>
            <a:r>
              <a:rPr lang="pl-PL" dirty="0" smtClean="0"/>
              <a:t>Ten rodzaj bezrobocia może mieć charakter dosyć trwały, ponieważ jego likwidacja wymaga zazwyczaj zmiany zawodu, kwalifikacji czy tez miejsca zamieszkania.</a:t>
            </a:r>
            <a:endParaRPr lang="pl-PL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7121" y="5530452"/>
            <a:ext cx="2356879" cy="132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pl-PL" dirty="0" smtClean="0">
                <a:solidFill>
                  <a:srgbClr val="0070C0"/>
                </a:solidFill>
              </a:rPr>
              <a:t>Bezrobocie cykliczne</a:t>
            </a:r>
            <a:endParaRPr lang="pl-PL" dirty="0">
              <a:solidFill>
                <a:srgbClr val="0070C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786347"/>
          </a:xfrm>
        </p:spPr>
        <p:txBody>
          <a:bodyPr>
            <a:normAutofit/>
          </a:bodyPr>
          <a:lstStyle/>
          <a:p>
            <a:r>
              <a:rPr lang="pl-PL" dirty="0" smtClean="0"/>
              <a:t>w fazie spadku i recesji gospodarczej zmniejsza się jest popyt globalny, co wywołuje konieczność ograniczenia zatrudnienia;</a:t>
            </a:r>
          </a:p>
          <a:p>
            <a:r>
              <a:rPr lang="pl-PL" dirty="0" smtClean="0"/>
              <a:t> tego rodzaju bezrobocie spada, kiedy następuje wzrost gospodarczy i zdolności produkcyjne przedsiębiorstw mogą być pełniej wykorzystane;</a:t>
            </a:r>
            <a:endParaRPr lang="pl-PL" dirty="0"/>
          </a:p>
        </p:txBody>
      </p:sp>
      <p:pic>
        <p:nvPicPr>
          <p:cNvPr id="34818" name="Picture 2" descr="C:\Users\Admin\Desktop\obrazek_przy_tablic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429132"/>
            <a:ext cx="3169442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pl-PL" sz="4000" dirty="0" smtClean="0">
                <a:solidFill>
                  <a:srgbClr val="0070C0"/>
                </a:solidFill>
              </a:rPr>
              <a:t>Sposoby zapobiegania bezrobociu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611188" y="1628775"/>
            <a:ext cx="4000500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pl-PL" sz="2000" smtClean="0"/>
          </a:p>
          <a:p>
            <a:pPr>
              <a:buFont typeface="Wingdings" pitchFamily="2" charset="2"/>
              <a:buNone/>
            </a:pPr>
            <a:endParaRPr lang="pl-PL" sz="2000" smtClean="0"/>
          </a:p>
        </p:txBody>
      </p:sp>
      <p:graphicFrame>
        <p:nvGraphicFramePr>
          <p:cNvPr id="70732" name="Group 76"/>
          <p:cNvGraphicFramePr>
            <a:graphicFrameLocks noGrp="1"/>
          </p:cNvGraphicFramePr>
          <p:nvPr>
            <p:ph sz="half" idx="4294967295"/>
          </p:nvPr>
        </p:nvGraphicFramePr>
        <p:xfrm>
          <a:off x="827088" y="2492374"/>
          <a:ext cx="7345362" cy="3722707"/>
        </p:xfrm>
        <a:graphic>
          <a:graphicData uri="http://schemas.openxmlformats.org/drawingml/2006/table">
            <a:tbl>
              <a:tblPr/>
              <a:tblGrid>
                <a:gridCol w="3675062"/>
                <a:gridCol w="3670300"/>
              </a:tblGrid>
              <a:tr h="5961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-18"/>
                        </a:rPr>
                        <a:t>Narzędzia aktywne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-18"/>
                        </a:rPr>
                        <a:t>Narzędzia pasywne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Tx/>
                        <a:buChar char="-"/>
                        <a:tabLst/>
                      </a:pPr>
                      <a:r>
                        <a:rPr kumimoji="0" lang="pl-P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-18"/>
                        </a:rPr>
                        <a:t> Pośrednictwo pracy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Tx/>
                        <a:buChar char="-"/>
                        <a:tabLst/>
                      </a:pPr>
                      <a:r>
                        <a:rPr kumimoji="0" lang="pl-P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-18"/>
                        </a:rPr>
                        <a:t> Pośrednictwo zawodowe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Tx/>
                        <a:buChar char="-"/>
                        <a:tabLst/>
                      </a:pPr>
                      <a:r>
                        <a:rPr kumimoji="0" lang="pl-P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-18"/>
                        </a:rPr>
                        <a:t> Szkolenie i przekwalifikowanie bezrobotnych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Tx/>
                        <a:buChar char="-"/>
                        <a:tabLst/>
                      </a:pPr>
                      <a:r>
                        <a:rPr kumimoji="0" lang="pl-P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-18"/>
                        </a:rPr>
                        <a:t> Współfinansowanie prac interwencyjnych oraz robót publicznych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Tx/>
                        <a:buChar char="-"/>
                        <a:tabLst/>
                      </a:pPr>
                      <a:r>
                        <a:rPr kumimoji="0" lang="pl-P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-18"/>
                        </a:rPr>
                        <a:t>Zasiłki dla bezrobotnych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Tx/>
                        <a:buChar char="-"/>
                        <a:tabLst/>
                      </a:pPr>
                      <a:r>
                        <a:rPr kumimoji="0" lang="pl-P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-18"/>
                        </a:rPr>
                        <a:t>Zasiłki i świadczenie przedemerytalne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Tx/>
                        <a:buChar char="-"/>
                        <a:tabLst/>
                      </a:pPr>
                      <a:r>
                        <a:rPr kumimoji="0" lang="pl-P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-18"/>
                        </a:rPr>
                        <a:t>Świadczenie przysługujące rolnikom zwalnianym z pracy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Tx/>
                        <a:buChar char="-"/>
                        <a:tabLst/>
                      </a:pPr>
                      <a:r>
                        <a:rPr kumimoji="0" lang="pl-P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-18"/>
                        </a:rPr>
                        <a:t> Obniżanie wieku emerytalnego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Tx/>
                        <a:buChar char="-"/>
                        <a:tabLst/>
                      </a:pPr>
                      <a:r>
                        <a:rPr kumimoji="0" lang="pl-P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-18"/>
                        </a:rPr>
                        <a:t> Wydłużanie okresu obowiązkowej nauki dla młodzieży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32783" name="Text Box 77"/>
          <p:cNvSpPr txBox="1">
            <a:spLocks noChangeArrowheads="1"/>
          </p:cNvSpPr>
          <p:nvPr/>
        </p:nvSpPr>
        <p:spPr bwMode="auto">
          <a:xfrm>
            <a:off x="827088" y="1268413"/>
            <a:ext cx="741680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900" dirty="0"/>
              <a:t>Pasywne i aktywne narzędzia walki z bezrobociem: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  <p:sp>
        <p:nvSpPr>
          <p:cNvPr id="16" name="Tytuł 15"/>
          <p:cNvSpPr>
            <a:spLocks noGrp="1"/>
          </p:cNvSpPr>
          <p:nvPr>
            <p:ph type="title"/>
          </p:nvPr>
        </p:nvSpPr>
        <p:spPr>
          <a:xfrm>
            <a:off x="785786" y="4286256"/>
            <a:ext cx="7772400" cy="736612"/>
          </a:xfrm>
        </p:spPr>
        <p:txBody>
          <a:bodyPr>
            <a:normAutofit/>
          </a:bodyPr>
          <a:lstStyle/>
          <a:p>
            <a:pPr algn="r"/>
            <a:r>
              <a:rPr lang="pl-PL" sz="2000" b="0" cap="none" dirty="0" smtClean="0"/>
              <a:t>opracowała: Maria Piekarz</a:t>
            </a:r>
            <a:endParaRPr lang="pl-PL" sz="2000" b="0" cap="none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879477"/>
          </a:xfrm>
        </p:spPr>
        <p:txBody>
          <a:bodyPr>
            <a:normAutofit/>
          </a:bodyPr>
          <a:lstStyle/>
          <a:p>
            <a:pPr algn="ctr"/>
            <a:r>
              <a:rPr lang="pl-PL" sz="4400" dirty="0" smtClean="0"/>
              <a:t>Dziękuję za uwagę</a:t>
            </a:r>
            <a:endParaRPr lang="pl-PL" sz="44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Bezrobocie 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8" name="Podtytuł 7"/>
          <p:cNvSpPr>
            <a:spLocks noGrp="1"/>
          </p:cNvSpPr>
          <p:nvPr>
            <p:ph type="subTitle" idx="1"/>
          </p:nvPr>
        </p:nvSpPr>
        <p:spPr>
          <a:xfrm>
            <a:off x="571472" y="3886200"/>
            <a:ext cx="3571900" cy="1752600"/>
          </a:xfrm>
        </p:spPr>
        <p:txBody>
          <a:bodyPr/>
          <a:lstStyle/>
          <a:p>
            <a:pPr algn="l"/>
            <a:r>
              <a:rPr lang="pl-PL" dirty="0" smtClean="0"/>
              <a:t>Temat lekcji:</a:t>
            </a:r>
            <a:endParaRPr lang="pl-PL" dirty="0"/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2050" name="Picture 2" descr="http://ostroda2012.files.wordpress.com/2012/05/prac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428736"/>
            <a:ext cx="3929090" cy="3219013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742950" lvl="0" indent="-742950">
              <a:buFont typeface="+mj-lt"/>
              <a:buAutoNum type="arabicPeriod"/>
            </a:pPr>
            <a:r>
              <a:rPr lang="pl-PL" sz="3600" dirty="0" smtClean="0"/>
              <a:t>Pojęcia: bezrobocie, bezrobotny, stopa bezrobocia</a:t>
            </a:r>
          </a:p>
          <a:p>
            <a:pPr marL="742950" lvl="0" indent="-742950">
              <a:buFont typeface="+mj-lt"/>
              <a:buAutoNum type="arabicPeriod"/>
            </a:pPr>
            <a:r>
              <a:rPr lang="pl-PL" sz="3600" dirty="0" smtClean="0"/>
              <a:t>Przyczyny i skutki bezrobocia</a:t>
            </a:r>
          </a:p>
          <a:p>
            <a:pPr marL="742950" lvl="0" indent="-742950">
              <a:buFont typeface="+mj-lt"/>
              <a:buAutoNum type="arabicPeriod"/>
            </a:pPr>
            <a:r>
              <a:rPr lang="pl-PL" sz="3600" dirty="0" smtClean="0"/>
              <a:t>Rodzaje bezrobocia</a:t>
            </a:r>
          </a:p>
          <a:p>
            <a:pPr marL="742950" lvl="0" indent="-742950">
              <a:buFont typeface="+mj-lt"/>
              <a:buAutoNum type="arabicPeriod"/>
            </a:pPr>
            <a:r>
              <a:rPr lang="pl-PL" sz="3600" dirty="0" smtClean="0"/>
              <a:t>Sposoby przeciwdziałaniu</a:t>
            </a:r>
            <a:br>
              <a:rPr lang="pl-PL" sz="3600" dirty="0" smtClean="0"/>
            </a:br>
            <a:r>
              <a:rPr lang="pl-PL" sz="3600" dirty="0" smtClean="0"/>
              <a:t>bezrobociu</a:t>
            </a:r>
            <a:endParaRPr lang="pl-PL" sz="3600" dirty="0" smtClean="0"/>
          </a:p>
          <a:p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0070C0"/>
                </a:solidFill>
              </a:rPr>
              <a:t>Bezrobocie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l-PL" dirty="0" smtClean="0"/>
          </a:p>
          <a:p>
            <a:r>
              <a:rPr lang="pl-PL" dirty="0" smtClean="0"/>
              <a:t>To </a:t>
            </a:r>
            <a:r>
              <a:rPr lang="pl-PL" dirty="0"/>
              <a:t>sytuacja na rynku polegająca na tym, że część </a:t>
            </a:r>
            <a:r>
              <a:rPr lang="pl-PL" b="1" dirty="0"/>
              <a:t>zasobów siły roboczej </a:t>
            </a:r>
            <a:r>
              <a:rPr lang="pl-PL" dirty="0"/>
              <a:t>pozostaje bez pracy, pomimo że jej poszukuje. </a:t>
            </a:r>
            <a:endParaRPr lang="pl-PL" dirty="0" smtClean="0"/>
          </a:p>
          <a:p>
            <a:r>
              <a:rPr lang="pl-PL" b="1" dirty="0" smtClean="0"/>
              <a:t>Zasoby </a:t>
            </a:r>
            <a:r>
              <a:rPr lang="pl-PL" b="1" dirty="0"/>
              <a:t>siły roboczej </a:t>
            </a:r>
            <a:r>
              <a:rPr lang="pl-PL" dirty="0"/>
              <a:t>tworzą ludzie zdolni do pracy i gotowi do jej podjęcia, będący w wieku produkcyjnym, tj. od 18 lat do osiągnięcia wieku emerytalnego.</a:t>
            </a: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14290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rganization Chart 2"/>
          <p:cNvGraphicFramePr>
            <a:graphicFrameLocks/>
          </p:cNvGraphicFramePr>
          <p:nvPr>
            <p:ph idx="1"/>
          </p:nvPr>
        </p:nvGraphicFramePr>
        <p:xfrm>
          <a:off x="214282" y="714356"/>
          <a:ext cx="8786874" cy="5500725"/>
        </p:xfrm>
        <a:graphic>
          <a:graphicData uri="http://schemas.openxmlformats.org/drawingml/2006/compatibility">
            <com:legacyDrawing xmlns:com="http://schemas.openxmlformats.org/drawingml/2006/compatibility" spid="_x0000_s16386"/>
          </a:graphicData>
        </a:graphic>
      </p:graphicFrame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4459288" y="857233"/>
            <a:ext cx="23625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pl-PL" sz="2400" b="1" i="0" dirty="0">
                <a:solidFill>
                  <a:schemeClr val="bg1"/>
                </a:solidFill>
              </a:rPr>
              <a:t>Ludność w wieku</a:t>
            </a:r>
          </a:p>
          <a:p>
            <a:r>
              <a:rPr lang="pl-PL" sz="2400" b="1" i="0" dirty="0">
                <a:solidFill>
                  <a:schemeClr val="bg1"/>
                </a:solidFill>
              </a:rPr>
              <a:t>produkcyjnym 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2285984" y="3000373"/>
            <a:ext cx="28575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pl-PL" sz="2800" b="1" i="0" dirty="0">
                <a:solidFill>
                  <a:schemeClr val="bg1"/>
                </a:solidFill>
              </a:rPr>
              <a:t>aktywni zawodowo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6315075" y="3000373"/>
            <a:ext cx="254320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pl-PL" sz="2800" b="1" i="0" dirty="0">
                <a:solidFill>
                  <a:schemeClr val="bg1"/>
                </a:solidFill>
              </a:rPr>
              <a:t>bierni zawodowo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pl-PL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Bezrobotny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0013" y="1827213"/>
            <a:ext cx="7313612" cy="22875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l-PL" smtClean="0"/>
              <a:t>   to osoba w wieku produkcyjnym, która pozostaje bez pracy, aktywnie jej poszukuje, jest gotowa do jej podjęcia na ogólnie obowiązujących warunkach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4071942"/>
            <a:ext cx="377250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Bookman Old Style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pl-PL" sz="4900" b="1" dirty="0" smtClean="0">
                <a:solidFill>
                  <a:srgbClr val="0070C0"/>
                </a:solidFill>
                <a:latin typeface="Bookman Old Style" pitchFamily="18" charset="0"/>
              </a:rPr>
              <a:t>Stopa </a:t>
            </a:r>
            <a:r>
              <a:rPr lang="pl-PL" sz="4900" b="1" dirty="0">
                <a:solidFill>
                  <a:srgbClr val="0070C0"/>
                </a:solidFill>
                <a:latin typeface="Bookman Old Style" pitchFamily="18" charset="0"/>
              </a:rPr>
              <a:t>bezrobocia </a:t>
            </a:r>
            <a:r>
              <a:rPr lang="pl-PL" sz="4900" dirty="0">
                <a:latin typeface="Bookman Old Style" pitchFamily="18" charset="0"/>
              </a:rPr>
              <a:t/>
            </a:r>
            <a:br>
              <a:rPr lang="pl-PL" sz="4900" dirty="0">
                <a:latin typeface="Bookman Old Style" pitchFamily="18" charset="0"/>
              </a:rPr>
            </a:br>
            <a:r>
              <a:rPr lang="pl-PL" sz="2800" dirty="0" smtClean="0">
                <a:latin typeface="Bookman Old Style" pitchFamily="18" charset="0"/>
              </a:rPr>
              <a:t/>
            </a:r>
            <a:br>
              <a:rPr lang="pl-PL" sz="2800" dirty="0" smtClean="0">
                <a:latin typeface="Bookman Old Style" pitchFamily="18" charset="0"/>
              </a:rPr>
            </a:br>
            <a:endParaRPr lang="pl-PL" sz="3600" b="1" dirty="0">
              <a:latin typeface="Bookman Old Style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571612"/>
            <a:ext cx="8501122" cy="5000659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pl-PL" dirty="0" smtClean="0">
                <a:latin typeface="Bookman Old Style" pitchFamily="18" charset="0"/>
              </a:rPr>
              <a:t>jest to stosunek liczby bezrobotnych </a:t>
            </a:r>
          </a:p>
          <a:p>
            <a:pPr algn="ctr">
              <a:buFontTx/>
              <a:buNone/>
            </a:pPr>
            <a:r>
              <a:rPr lang="pl-PL" dirty="0" smtClean="0">
                <a:latin typeface="Bookman Old Style" pitchFamily="18" charset="0"/>
              </a:rPr>
              <a:t>do zasobów siły roboczej </a:t>
            </a:r>
          </a:p>
          <a:p>
            <a:pPr algn="ctr">
              <a:buFontTx/>
              <a:buNone/>
            </a:pPr>
            <a:r>
              <a:rPr lang="pl-PL" dirty="0" smtClean="0">
                <a:latin typeface="Bookman Old Style" pitchFamily="18" charset="0"/>
              </a:rPr>
              <a:t>wyrażony w procentach.</a:t>
            </a:r>
            <a:endParaRPr lang="en-US" b="1" dirty="0">
              <a:latin typeface="Bookman Old Style" pitchFamily="18" charset="0"/>
            </a:endParaRPr>
          </a:p>
        </p:txBody>
      </p:sp>
      <p:pic>
        <p:nvPicPr>
          <p:cNvPr id="35842" name="Picture 2" descr="C:\Users\Admin\Desktop\777ac3b3725f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786190"/>
            <a:ext cx="7308731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rgbClr val="0070C0"/>
                </a:solidFill>
              </a:rPr>
              <a:t>Skutki bezrobocia - ekonomiczne </a:t>
            </a:r>
            <a:endParaRPr lang="pl-PL" dirty="0">
              <a:solidFill>
                <a:srgbClr val="0070C0"/>
              </a:solidFill>
            </a:endParaRPr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l-PL" dirty="0" smtClean="0"/>
              <a:t>	• spadek wartości Produktu Krajowego Brutto (PKB),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• obciążenie majątkowe państwa (zasiłki, szkolenia, renty),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• obniżenie standardu życia wszystkich obywateli,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8" name="Symbol zastępczy zawartości 7"/>
          <p:cNvSpPr>
            <a:spLocks noGrp="1"/>
          </p:cNvSpPr>
          <p:nvPr>
            <p:ph sz="quarter" idx="4294967295"/>
          </p:nvPr>
        </p:nvSpPr>
        <p:spPr>
          <a:xfrm>
            <a:off x="4743450" y="1785938"/>
            <a:ext cx="4400550" cy="48577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dirty="0" smtClean="0"/>
              <a:t>	</a:t>
            </a:r>
            <a:endParaRPr lang="pl-PL" sz="29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rgbClr val="0070C0"/>
                </a:solidFill>
              </a:rPr>
              <a:t>Skutki bezrobocia - społeczne</a:t>
            </a:r>
            <a:endParaRPr lang="pl-PL" dirty="0"/>
          </a:p>
        </p:txBody>
      </p:sp>
      <p:sp>
        <p:nvSpPr>
          <p:cNvPr id="9" name="Symbol zastępczy zawartości 8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286412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pl-PL" dirty="0" smtClean="0"/>
              <a:t>	</a:t>
            </a:r>
            <a:r>
              <a:rPr lang="pl-PL" sz="6000" dirty="0" smtClean="0"/>
              <a:t>•  </a:t>
            </a:r>
            <a:r>
              <a:rPr lang="pl-PL" sz="7400" dirty="0" smtClean="0"/>
              <a:t>osoby podejmujące gorszą pracę w związku z widmem bezrobocia</a:t>
            </a:r>
            <a:br>
              <a:rPr lang="pl-PL" sz="7400" dirty="0" smtClean="0"/>
            </a:br>
            <a:r>
              <a:rPr lang="pl-PL" sz="7400" dirty="0" smtClean="0"/>
              <a:t/>
            </a:r>
            <a:br>
              <a:rPr lang="pl-PL" sz="7400" dirty="0" smtClean="0"/>
            </a:br>
            <a:r>
              <a:rPr lang="pl-PL" sz="7400" dirty="0" smtClean="0"/>
              <a:t>• bezrobocie długookresowe: przedłużający się status bezrobotnego implikuje wygaśnięcie uprawnień, utratę zdolności do wykonywania zawodu a w konsekwencji ugruntowanie statusu,</a:t>
            </a:r>
            <a:br>
              <a:rPr lang="pl-PL" sz="7400" dirty="0" smtClean="0"/>
            </a:br>
            <a:r>
              <a:rPr lang="pl-PL" sz="7400" dirty="0" smtClean="0"/>
              <a:t/>
            </a:r>
            <a:br>
              <a:rPr lang="pl-PL" sz="7400" dirty="0" smtClean="0"/>
            </a:br>
            <a:r>
              <a:rPr lang="pl-PL" sz="7400" dirty="0" smtClean="0"/>
              <a:t>• występowanie patologii społecznych (bezdomność, alkoholizm, konflikty z prawem itd.),</a:t>
            </a:r>
            <a:br>
              <a:rPr lang="pl-PL" sz="7400" dirty="0" smtClean="0"/>
            </a:br>
            <a:r>
              <a:rPr lang="pl-PL" sz="7400" dirty="0" smtClean="0"/>
              <a:t/>
            </a:r>
            <a:br>
              <a:rPr lang="pl-PL" sz="7400" dirty="0" smtClean="0"/>
            </a:br>
            <a:r>
              <a:rPr lang="pl-PL" sz="7400" dirty="0" smtClean="0"/>
              <a:t>• niezadowolenie społeczne i frustracje osobiste, </a:t>
            </a:r>
            <a:br>
              <a:rPr lang="pl-PL" sz="7400" dirty="0" smtClean="0"/>
            </a:br>
            <a:r>
              <a:rPr lang="pl-PL" sz="7400" dirty="0" smtClean="0"/>
              <a:t/>
            </a:r>
            <a:br>
              <a:rPr lang="pl-PL" sz="7400" dirty="0" smtClean="0"/>
            </a:br>
            <a:r>
              <a:rPr lang="pl-PL" sz="7400" dirty="0" smtClean="0"/>
              <a:t>• pogorszenie stosunków w zakładach pracy (stres, </a:t>
            </a:r>
            <a:r>
              <a:rPr lang="pl-PL" sz="7400" smtClean="0"/>
              <a:t>ryzyko  mobbing</a:t>
            </a:r>
            <a:r>
              <a:rPr lang="pl-PL" sz="7400" dirty="0" smtClean="0"/>
              <a:t>),</a:t>
            </a:r>
            <a:br>
              <a:rPr lang="pl-PL" sz="7400" dirty="0" smtClean="0"/>
            </a:br>
            <a:r>
              <a:rPr lang="pl-PL" sz="7400" dirty="0" smtClean="0"/>
              <a:t/>
            </a:r>
            <a:br>
              <a:rPr lang="pl-PL" sz="7400" dirty="0" smtClean="0"/>
            </a:br>
            <a:r>
              <a:rPr lang="pl-PL" sz="7400" dirty="0" smtClean="0"/>
              <a:t>• inne np. migracja, niechęć wobec władz, wycofywanie się z życia społecznego etc.</a:t>
            </a:r>
            <a:r>
              <a:rPr lang="pl-PL" sz="5100" dirty="0" smtClean="0"/>
              <a:t/>
            </a:r>
            <a:br>
              <a:rPr lang="pl-PL" sz="5100" dirty="0" smtClean="0"/>
            </a:br>
            <a:endParaRPr lang="pl-PL" sz="51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454</Words>
  <Application>Microsoft Office PowerPoint</Application>
  <PresentationFormat>Pokaz na ekranie (4:3)</PresentationFormat>
  <Paragraphs>77</Paragraphs>
  <Slides>17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18" baseType="lpstr">
      <vt:lpstr>Motyw pakietu Office</vt:lpstr>
      <vt:lpstr>Slajd 1</vt:lpstr>
      <vt:lpstr>Bezrobocie </vt:lpstr>
      <vt:lpstr>Slajd 3</vt:lpstr>
      <vt:lpstr>Bezrobocie</vt:lpstr>
      <vt:lpstr>Slajd 5</vt:lpstr>
      <vt:lpstr>Bezrobotny</vt:lpstr>
      <vt:lpstr> Stopa bezrobocia   </vt:lpstr>
      <vt:lpstr>Skutki bezrobocia - ekonomiczne </vt:lpstr>
      <vt:lpstr>Skutki bezrobocia - społeczne</vt:lpstr>
      <vt:lpstr>Przyczyny  bezrobocia w Polsce</vt:lpstr>
      <vt:lpstr>Slajd 11</vt:lpstr>
      <vt:lpstr>Bezrobocie frykcyjne</vt:lpstr>
      <vt:lpstr>Bezrobocie sezonowe </vt:lpstr>
      <vt:lpstr>Bezrobocie strukturalne</vt:lpstr>
      <vt:lpstr>Bezrobocie cykliczne</vt:lpstr>
      <vt:lpstr>Sposoby zapobiegania bezrobociu</vt:lpstr>
      <vt:lpstr>opracowała: Maria Piekarz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a</cp:lastModifiedBy>
  <cp:revision>127</cp:revision>
  <dcterms:created xsi:type="dcterms:W3CDTF">2012-11-14T09:10:16Z</dcterms:created>
  <dcterms:modified xsi:type="dcterms:W3CDTF">2013-05-12T21:17:08Z</dcterms:modified>
</cp:coreProperties>
</file>