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62" r:id="rId3"/>
    <p:sldId id="257" r:id="rId4"/>
    <p:sldId id="274" r:id="rId5"/>
    <p:sldId id="260" r:id="rId6"/>
    <p:sldId id="272" r:id="rId7"/>
    <p:sldId id="275" r:id="rId8"/>
    <p:sldId id="276" r:id="rId9"/>
    <p:sldId id="277" r:id="rId10"/>
    <p:sldId id="278" r:id="rId11"/>
    <p:sldId id="279" r:id="rId12"/>
    <p:sldId id="280" r:id="rId13"/>
  </p:sldIdLst>
  <p:sldSz cx="9144000" cy="6858000" type="screen4x3"/>
  <p:notesSz cx="6858000" cy="9144000"/>
  <p:defaultTextStyle>
    <a:defPPr>
      <a:defRPr lang="pl-P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 pośredni 2 — Ak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111" autoAdjust="0"/>
    <p:restoredTop sz="94709" autoAdjust="0"/>
  </p:normalViewPr>
  <p:slideViewPr>
    <p:cSldViewPr>
      <p:cViewPr varScale="1">
        <p:scale>
          <a:sx n="104" d="100"/>
          <a:sy n="104" d="100"/>
        </p:scale>
        <p:origin x="-120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l-PL" smtClean="0"/>
              <a:t>Kliknij, aby edytować styl wzorca podtytułu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E4E7F-2092-416E-BBE4-43EA3A0E47C7}" type="datetimeFigureOut">
              <a:rPr lang="pl-PL" smtClean="0"/>
              <a:pPr/>
              <a:t>2013-05-14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73DD96-A27B-4D64-9131-5DDC891ED84C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  <p:transition>
    <p:randomBar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E4E7F-2092-416E-BBE4-43EA3A0E47C7}" type="datetimeFigureOut">
              <a:rPr lang="pl-PL" smtClean="0"/>
              <a:pPr/>
              <a:t>2013-05-14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73DD96-A27B-4D64-9131-5DDC891ED84C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  <p:transition>
    <p:randomBar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pionowy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E4E7F-2092-416E-BBE4-43EA3A0E47C7}" type="datetimeFigureOut">
              <a:rPr lang="pl-PL" smtClean="0"/>
              <a:pPr/>
              <a:t>2013-05-14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73DD96-A27B-4D64-9131-5DDC891ED84C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  <p:transition>
    <p:randomBar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E4E7F-2092-416E-BBE4-43EA3A0E47C7}" type="datetimeFigureOut">
              <a:rPr lang="pl-PL" smtClean="0"/>
              <a:pPr/>
              <a:t>2013-05-14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73DD96-A27B-4D64-9131-5DDC891ED84C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  <p:transition>
    <p:randomBar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E4E7F-2092-416E-BBE4-43EA3A0E47C7}" type="datetimeFigureOut">
              <a:rPr lang="pl-PL" smtClean="0"/>
              <a:pPr/>
              <a:t>2013-05-14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73DD96-A27B-4D64-9131-5DDC891ED84C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  <p:transition>
    <p:randomBar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E4E7F-2092-416E-BBE4-43EA3A0E47C7}" type="datetimeFigureOut">
              <a:rPr lang="pl-PL" smtClean="0"/>
              <a:pPr/>
              <a:t>2013-05-14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73DD96-A27B-4D64-9131-5DDC891ED84C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  <p:transition>
    <p:randomBar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5" name="Symbol zastępczy tekstu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6" name="Symbol zastępczy zawartości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7" name="Symbol zastępczy daty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E4E7F-2092-416E-BBE4-43EA3A0E47C7}" type="datetimeFigureOut">
              <a:rPr lang="pl-PL" smtClean="0"/>
              <a:pPr/>
              <a:t>2013-05-14</a:t>
            </a:fld>
            <a:endParaRPr lang="pl-PL"/>
          </a:p>
        </p:txBody>
      </p:sp>
      <p:sp>
        <p:nvSpPr>
          <p:cNvPr id="8" name="Symbol zastępczy stopki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9" name="Symbol zastępczy numeru slajd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73DD96-A27B-4D64-9131-5DDC891ED84C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  <p:transition>
    <p:randomBar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E4E7F-2092-416E-BBE4-43EA3A0E47C7}" type="datetimeFigureOut">
              <a:rPr lang="pl-PL" smtClean="0"/>
              <a:pPr/>
              <a:t>2013-05-14</a:t>
            </a:fld>
            <a:endParaRPr lang="pl-PL"/>
          </a:p>
        </p:txBody>
      </p:sp>
      <p:sp>
        <p:nvSpPr>
          <p:cNvPr id="4" name="Symbol zastępczy stopki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ymbol zastępczy numeru slajd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73DD96-A27B-4D64-9131-5DDC891ED84C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  <p:transition>
    <p:randomBar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daty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E4E7F-2092-416E-BBE4-43EA3A0E47C7}" type="datetimeFigureOut">
              <a:rPr lang="pl-PL" smtClean="0"/>
              <a:pPr/>
              <a:t>2013-05-14</a:t>
            </a:fld>
            <a:endParaRPr lang="pl-PL"/>
          </a:p>
        </p:txBody>
      </p:sp>
      <p:sp>
        <p:nvSpPr>
          <p:cNvPr id="3" name="Symbol zastępczy stopki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73DD96-A27B-4D64-9131-5DDC891ED84C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  <p:transition>
    <p:randomBar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E4E7F-2092-416E-BBE4-43EA3A0E47C7}" type="datetimeFigureOut">
              <a:rPr lang="pl-PL" smtClean="0"/>
              <a:pPr/>
              <a:t>2013-05-14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73DD96-A27B-4D64-9131-5DDC891ED84C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  <p:transition>
    <p:randomBar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obrazu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l-PL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E4E7F-2092-416E-BBE4-43EA3A0E47C7}" type="datetimeFigureOut">
              <a:rPr lang="pl-PL" smtClean="0"/>
              <a:pPr/>
              <a:t>2013-05-14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73DD96-A27B-4D64-9131-5DDC891ED84C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  <p:transition>
    <p:randomBar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alphaModFix amt="10000"/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ytułu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AEE4E7F-2092-416E-BBE4-43EA3A0E47C7}" type="datetimeFigureOut">
              <a:rPr lang="pl-PL" smtClean="0"/>
              <a:pPr/>
              <a:t>2013-05-14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73DD96-A27B-4D64-9131-5DDC891ED84C}" type="slidenum">
              <a:rPr lang="pl-PL" smtClean="0"/>
              <a:pPr/>
              <a:t>‹#›</a:t>
            </a:fld>
            <a:endParaRPr lang="pl-P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randomBar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upa 13"/>
          <p:cNvGrpSpPr/>
          <p:nvPr/>
        </p:nvGrpSpPr>
        <p:grpSpPr>
          <a:xfrm>
            <a:off x="179512" y="2060848"/>
            <a:ext cx="8784976" cy="1800200"/>
            <a:chOff x="179512" y="188640"/>
            <a:chExt cx="8784976" cy="1800200"/>
          </a:xfrm>
        </p:grpSpPr>
        <p:sp>
          <p:nvSpPr>
            <p:cNvPr id="11" name="Prostokąt zaokrąglony 10"/>
            <p:cNvSpPr/>
            <p:nvPr/>
          </p:nvSpPr>
          <p:spPr>
            <a:xfrm>
              <a:off x="179512" y="188640"/>
              <a:ext cx="8784976" cy="1800200"/>
            </a:xfrm>
            <a:prstGeom prst="roundRect">
              <a:avLst/>
            </a:prstGeom>
            <a:solidFill>
              <a:schemeClr val="bg1"/>
            </a:solidFill>
            <a:ln w="127000" cap="rnd" cmpd="thickThin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sp>
          <p:nvSpPr>
            <p:cNvPr id="8" name="pole tekstowe 7"/>
            <p:cNvSpPr txBox="1"/>
            <p:nvPr/>
          </p:nvSpPr>
          <p:spPr>
            <a:xfrm>
              <a:off x="2235764" y="551582"/>
              <a:ext cx="6367512" cy="107721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pl-PL" sz="3200" b="1" smtClean="0">
                  <a:solidFill>
                    <a:srgbClr val="002060"/>
                  </a:solidFill>
                  <a:latin typeface="Cambria" pitchFamily="18" charset="0"/>
                </a:rPr>
                <a:t>BYĆ PRZEDSIĘBIORCZYM</a:t>
              </a:r>
            </a:p>
            <a:p>
              <a:r>
                <a:rPr lang="pl-PL" sz="3200" b="1" smtClean="0">
                  <a:solidFill>
                    <a:srgbClr val="002060"/>
                  </a:solidFill>
                  <a:latin typeface="Cambria" pitchFamily="18" charset="0"/>
                </a:rPr>
                <a:t>		- nauka przez praktykę</a:t>
              </a:r>
              <a:endParaRPr lang="pl-PL" sz="3200" b="1" dirty="0" smtClean="0">
                <a:solidFill>
                  <a:srgbClr val="002060"/>
                </a:solidFill>
                <a:latin typeface="Cambria" pitchFamily="18" charset="0"/>
              </a:endParaRPr>
            </a:p>
          </p:txBody>
        </p:sp>
      </p:grpSp>
      <p:grpSp>
        <p:nvGrpSpPr>
          <p:cNvPr id="13" name="Grupa 12"/>
          <p:cNvGrpSpPr/>
          <p:nvPr/>
        </p:nvGrpSpPr>
        <p:grpSpPr>
          <a:xfrm>
            <a:off x="179512" y="5589240"/>
            <a:ext cx="8784976" cy="1080120"/>
            <a:chOff x="179512" y="3429000"/>
            <a:chExt cx="8784976" cy="1080120"/>
          </a:xfrm>
        </p:grpSpPr>
        <p:sp>
          <p:nvSpPr>
            <p:cNvPr id="12" name="Prostokąt zaokrąglony 11"/>
            <p:cNvSpPr/>
            <p:nvPr/>
          </p:nvSpPr>
          <p:spPr>
            <a:xfrm>
              <a:off x="179512" y="3429000"/>
              <a:ext cx="8784976" cy="1080120"/>
            </a:xfrm>
            <a:prstGeom prst="roundRect">
              <a:avLst/>
            </a:prstGeom>
            <a:solidFill>
              <a:schemeClr val="bg1"/>
            </a:solidFill>
            <a:ln w="63500" cap="rnd" cmpd="dbl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pic>
          <p:nvPicPr>
            <p:cNvPr id="4" name="Obraz 3" descr="POKL bez tla.gif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61059" y="3609104"/>
              <a:ext cx="2338733" cy="756000"/>
            </a:xfrm>
            <a:prstGeom prst="rect">
              <a:avLst/>
            </a:prstGeom>
          </p:spPr>
        </p:pic>
        <p:pic>
          <p:nvPicPr>
            <p:cNvPr id="5" name="Obraz 4" descr="logo UE bez tla.gif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6876256" y="3694252"/>
              <a:ext cx="1891762" cy="504000"/>
            </a:xfrm>
            <a:prstGeom prst="rect">
              <a:avLst/>
            </a:prstGeom>
          </p:spPr>
        </p:pic>
        <p:sp>
          <p:nvSpPr>
            <p:cNvPr id="9" name="pole tekstowe 8"/>
            <p:cNvSpPr txBox="1"/>
            <p:nvPr/>
          </p:nvSpPr>
          <p:spPr>
            <a:xfrm>
              <a:off x="2635092" y="3720700"/>
              <a:ext cx="387381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pl-PL" sz="1400" dirty="0" smtClean="0">
                  <a:solidFill>
                    <a:srgbClr val="002060"/>
                  </a:solidFill>
                </a:rPr>
                <a:t>Projekt współfinansowany przez Unię Europejską </a:t>
              </a:r>
            </a:p>
            <a:p>
              <a:pPr algn="ctr"/>
              <a:r>
                <a:rPr lang="pl-PL" sz="1400" dirty="0" smtClean="0">
                  <a:solidFill>
                    <a:srgbClr val="002060"/>
                  </a:solidFill>
                </a:rPr>
                <a:t>w ramach Europejskiego Funduszu Społecznego</a:t>
              </a:r>
              <a:endParaRPr lang="pl-PL" dirty="0" smtClean="0">
                <a:solidFill>
                  <a:srgbClr val="002060"/>
                </a:solidFill>
              </a:endParaRPr>
            </a:p>
          </p:txBody>
        </p:sp>
      </p:grpSp>
      <p:pic>
        <p:nvPicPr>
          <p:cNvPr id="15" name="Obraz 14" descr="logo_ być_przedsiebiorczym-01.bmp"/>
          <p:cNvPicPr>
            <a:picLocks noChangeAspect="1"/>
          </p:cNvPicPr>
          <p:nvPr/>
        </p:nvPicPr>
        <p:blipFill>
          <a:blip r:embed="rId4" cstate="print"/>
          <a:srcRect l="7667" t="15713" r="7993" b="5720"/>
          <a:stretch>
            <a:fillRect/>
          </a:stretch>
        </p:blipFill>
        <p:spPr>
          <a:xfrm>
            <a:off x="467544" y="2420888"/>
            <a:ext cx="1584176" cy="1080120"/>
          </a:xfrm>
          <a:prstGeom prst="rect">
            <a:avLst/>
          </a:prstGeom>
        </p:spPr>
      </p:pic>
    </p:spTree>
  </p:cSld>
  <p:clrMapOvr>
    <a:masterClrMapping/>
  </p:clrMapOvr>
  <p:transition>
    <p:randomBa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ytuł 17"/>
          <p:cNvSpPr>
            <a:spLocks noGrp="1"/>
          </p:cNvSpPr>
          <p:nvPr>
            <p:ph type="title"/>
          </p:nvPr>
        </p:nvSpPr>
        <p:spPr>
          <a:xfrm>
            <a:off x="395536" y="332656"/>
            <a:ext cx="8352928" cy="1584176"/>
          </a:xfrm>
        </p:spPr>
        <p:txBody>
          <a:bodyPr>
            <a:normAutofit/>
          </a:bodyPr>
          <a:lstStyle/>
          <a:p>
            <a:r>
              <a:rPr lang="pl-PL" b="1" dirty="0" smtClean="0">
                <a:solidFill>
                  <a:srgbClr val="0070C0"/>
                </a:solidFill>
                <a:latin typeface="Georgia" pitchFamily="18" charset="0"/>
              </a:rPr>
              <a:t>Pieczątka firmowa</a:t>
            </a:r>
            <a:endParaRPr lang="pl-PL" b="1" dirty="0">
              <a:solidFill>
                <a:srgbClr val="0070C0"/>
              </a:solidFill>
              <a:latin typeface="Georgia" pitchFamily="18" charset="0"/>
            </a:endParaRPr>
          </a:p>
        </p:txBody>
      </p:sp>
      <p:grpSp>
        <p:nvGrpSpPr>
          <p:cNvPr id="2" name="Grupa 15"/>
          <p:cNvGrpSpPr/>
          <p:nvPr/>
        </p:nvGrpSpPr>
        <p:grpSpPr>
          <a:xfrm>
            <a:off x="179512" y="5975784"/>
            <a:ext cx="8784976" cy="720080"/>
            <a:chOff x="179512" y="4653136"/>
            <a:chExt cx="8784976" cy="720080"/>
          </a:xfrm>
        </p:grpSpPr>
        <p:sp>
          <p:nvSpPr>
            <p:cNvPr id="12" name="Prostokąt zaokrąglony 11"/>
            <p:cNvSpPr/>
            <p:nvPr/>
          </p:nvSpPr>
          <p:spPr>
            <a:xfrm>
              <a:off x="179512" y="4653136"/>
              <a:ext cx="8784976" cy="720080"/>
            </a:xfrm>
            <a:prstGeom prst="roundRect">
              <a:avLst/>
            </a:prstGeom>
            <a:solidFill>
              <a:schemeClr val="bg1"/>
            </a:solidFill>
            <a:ln w="63500" cap="rnd" cmpd="dbl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pic>
          <p:nvPicPr>
            <p:cNvPr id="13" name="Obraz 12" descr="POKL bez tla.gif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61059" y="4797200"/>
              <a:ext cx="1336421" cy="432000"/>
            </a:xfrm>
            <a:prstGeom prst="rect">
              <a:avLst/>
            </a:prstGeom>
          </p:spPr>
        </p:pic>
        <p:pic>
          <p:nvPicPr>
            <p:cNvPr id="14" name="Obraz 13" descr="logo UE bez tla.gif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668344" y="4882412"/>
              <a:ext cx="1081006" cy="288000"/>
            </a:xfrm>
            <a:prstGeom prst="rect">
              <a:avLst/>
            </a:prstGeom>
          </p:spPr>
        </p:pic>
        <p:sp>
          <p:nvSpPr>
            <p:cNvPr id="15" name="pole tekstowe 14"/>
            <p:cNvSpPr txBox="1"/>
            <p:nvPr/>
          </p:nvSpPr>
          <p:spPr>
            <a:xfrm>
              <a:off x="1907704" y="4770648"/>
              <a:ext cx="5472608" cy="4693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l-PL" sz="1400" b="1" dirty="0" smtClean="0">
                  <a:solidFill>
                    <a:srgbClr val="002060"/>
                  </a:solidFill>
                </a:rPr>
                <a:t>Być przedsiębiorczym – nauka przez praktykę</a:t>
              </a:r>
            </a:p>
            <a:p>
              <a:pPr algn="ctr"/>
              <a:r>
                <a:rPr lang="pl-PL" sz="1050" dirty="0" smtClean="0">
                  <a:solidFill>
                    <a:srgbClr val="002060"/>
                  </a:solidFill>
                </a:rPr>
                <a:t>Projekt współfinansowany przez Unię Europejską w ramach Europejskiego Funduszu Społecznego</a:t>
              </a:r>
              <a:endParaRPr lang="pl-PL" sz="1200" dirty="0" smtClean="0">
                <a:solidFill>
                  <a:srgbClr val="002060"/>
                </a:solidFill>
              </a:endParaRPr>
            </a:p>
          </p:txBody>
        </p:sp>
      </p:grpSp>
      <p:sp>
        <p:nvSpPr>
          <p:cNvPr id="8" name="pole tekstowe 7"/>
          <p:cNvSpPr txBox="1"/>
          <p:nvPr/>
        </p:nvSpPr>
        <p:spPr>
          <a:xfrm>
            <a:off x="3779912" y="2060848"/>
            <a:ext cx="4824536" cy="33085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l-PL" sz="1900" dirty="0" smtClean="0"/>
              <a:t>Kolejny krok to wizyta w firmie, która zajmuje się wyrabianiem pieczątek. </a:t>
            </a:r>
            <a:r>
              <a:rPr lang="pl-PL" sz="1900" b="1" dirty="0" smtClean="0"/>
              <a:t>Na pieczątce firmowej muszą zostać zawarte następujące dane:</a:t>
            </a:r>
            <a:r>
              <a:rPr lang="pl-PL" sz="1900" dirty="0" smtClean="0"/>
              <a:t> nazwa firmy, adres siedziby firmy, numer REGON oraz numer NIP. Warto dodać również telefon kontaktowy czy adres e-mail, by ułatwić poszukiwanie tych danych potencjalnym </a:t>
            </a:r>
            <a:r>
              <a:rPr lang="pl-PL" sz="1900" dirty="0" smtClean="0"/>
              <a:t>odbiorcom.</a:t>
            </a:r>
          </a:p>
          <a:p>
            <a:pPr algn="just"/>
            <a:r>
              <a:rPr lang="pl-PL" sz="1900" dirty="0" smtClean="0"/>
              <a:t>Pieczątką </a:t>
            </a:r>
            <a:r>
              <a:rPr lang="pl-PL" sz="1900" dirty="0" smtClean="0"/>
              <a:t>oraz własnoręcznym podpisem posługujemy się od tej pory w potwierdzaniu wszelkich dokumentów firmowych.</a:t>
            </a:r>
          </a:p>
        </p:txBody>
      </p:sp>
      <p:pic>
        <p:nvPicPr>
          <p:cNvPr id="3074" name="Picture 2" descr="http://us.123rf.com/400wm/400/400/_fla/_fla1206/_fla120600351/14068316-pieczatka-grunge-z-tekstem-jakosci-najlepszej-pisemnej-wewnatrz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9552" y="2348881"/>
            <a:ext cx="2980630" cy="2520279"/>
          </a:xfrm>
          <a:prstGeom prst="rect">
            <a:avLst/>
          </a:prstGeom>
          <a:noFill/>
        </p:spPr>
      </p:pic>
    </p:spTree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ytuł 17"/>
          <p:cNvSpPr>
            <a:spLocks noGrp="1"/>
          </p:cNvSpPr>
          <p:nvPr>
            <p:ph type="title"/>
          </p:nvPr>
        </p:nvSpPr>
        <p:spPr>
          <a:xfrm>
            <a:off x="395536" y="332656"/>
            <a:ext cx="8352928" cy="1584176"/>
          </a:xfrm>
        </p:spPr>
        <p:txBody>
          <a:bodyPr>
            <a:normAutofit/>
          </a:bodyPr>
          <a:lstStyle/>
          <a:p>
            <a:r>
              <a:rPr lang="pl-PL" b="1" dirty="0" smtClean="0">
                <a:solidFill>
                  <a:srgbClr val="0070C0"/>
                </a:solidFill>
                <a:latin typeface="Georgia" pitchFamily="18" charset="0"/>
              </a:rPr>
              <a:t>Zakład Ubezpieczeń</a:t>
            </a:r>
            <a:br>
              <a:rPr lang="pl-PL" b="1" dirty="0" smtClean="0">
                <a:solidFill>
                  <a:srgbClr val="0070C0"/>
                </a:solidFill>
                <a:latin typeface="Georgia" pitchFamily="18" charset="0"/>
              </a:rPr>
            </a:br>
            <a:r>
              <a:rPr lang="pl-PL" b="1" dirty="0" smtClean="0">
                <a:solidFill>
                  <a:srgbClr val="0070C0"/>
                </a:solidFill>
                <a:latin typeface="Georgia" pitchFamily="18" charset="0"/>
              </a:rPr>
              <a:t>Społecznych (ZUS)</a:t>
            </a:r>
            <a:endParaRPr lang="pl-PL" b="1" dirty="0">
              <a:solidFill>
                <a:srgbClr val="0070C0"/>
              </a:solidFill>
              <a:latin typeface="Georgia" pitchFamily="18" charset="0"/>
            </a:endParaRPr>
          </a:p>
        </p:txBody>
      </p:sp>
      <p:grpSp>
        <p:nvGrpSpPr>
          <p:cNvPr id="2" name="Grupa 15"/>
          <p:cNvGrpSpPr/>
          <p:nvPr/>
        </p:nvGrpSpPr>
        <p:grpSpPr>
          <a:xfrm>
            <a:off x="179512" y="5975784"/>
            <a:ext cx="8784976" cy="720080"/>
            <a:chOff x="179512" y="4653136"/>
            <a:chExt cx="8784976" cy="720080"/>
          </a:xfrm>
        </p:grpSpPr>
        <p:sp>
          <p:nvSpPr>
            <p:cNvPr id="12" name="Prostokąt zaokrąglony 11"/>
            <p:cNvSpPr/>
            <p:nvPr/>
          </p:nvSpPr>
          <p:spPr>
            <a:xfrm>
              <a:off x="179512" y="4653136"/>
              <a:ext cx="8784976" cy="720080"/>
            </a:xfrm>
            <a:prstGeom prst="roundRect">
              <a:avLst/>
            </a:prstGeom>
            <a:solidFill>
              <a:schemeClr val="bg1"/>
            </a:solidFill>
            <a:ln w="63500" cap="rnd" cmpd="dbl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pic>
          <p:nvPicPr>
            <p:cNvPr id="13" name="Obraz 12" descr="POKL bez tla.gif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61059" y="4797200"/>
              <a:ext cx="1336421" cy="432000"/>
            </a:xfrm>
            <a:prstGeom prst="rect">
              <a:avLst/>
            </a:prstGeom>
          </p:spPr>
        </p:pic>
        <p:pic>
          <p:nvPicPr>
            <p:cNvPr id="14" name="Obraz 13" descr="logo UE bez tla.gif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668344" y="4882412"/>
              <a:ext cx="1081006" cy="288000"/>
            </a:xfrm>
            <a:prstGeom prst="rect">
              <a:avLst/>
            </a:prstGeom>
          </p:spPr>
        </p:pic>
        <p:sp>
          <p:nvSpPr>
            <p:cNvPr id="15" name="pole tekstowe 14"/>
            <p:cNvSpPr txBox="1"/>
            <p:nvPr/>
          </p:nvSpPr>
          <p:spPr>
            <a:xfrm>
              <a:off x="1907704" y="4770648"/>
              <a:ext cx="5472608" cy="4693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l-PL" sz="1400" b="1" dirty="0" smtClean="0">
                  <a:solidFill>
                    <a:srgbClr val="002060"/>
                  </a:solidFill>
                </a:rPr>
                <a:t>Być przedsiębiorczym – nauka przez praktykę</a:t>
              </a:r>
            </a:p>
            <a:p>
              <a:pPr algn="ctr"/>
              <a:r>
                <a:rPr lang="pl-PL" sz="1050" dirty="0" smtClean="0">
                  <a:solidFill>
                    <a:srgbClr val="002060"/>
                  </a:solidFill>
                </a:rPr>
                <a:t>Projekt współfinansowany przez Unię Europejską w ramach Europejskiego Funduszu Społecznego</a:t>
              </a:r>
              <a:endParaRPr lang="pl-PL" sz="1200" dirty="0" smtClean="0">
                <a:solidFill>
                  <a:srgbClr val="002060"/>
                </a:solidFill>
              </a:endParaRPr>
            </a:p>
          </p:txBody>
        </p:sp>
      </p:grpSp>
      <p:sp>
        <p:nvSpPr>
          <p:cNvPr id="8" name="pole tekstowe 7"/>
          <p:cNvSpPr txBox="1"/>
          <p:nvPr/>
        </p:nvSpPr>
        <p:spPr>
          <a:xfrm>
            <a:off x="467544" y="2060848"/>
            <a:ext cx="8136904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l-PL" dirty="0" smtClean="0"/>
              <a:t>Ostatnim z obowiązkowych etapów rejestracji firmy wizyta w odpowiednim dla siedziby firmy, Zakładzie Ubezpieczeń Społecznych. Udajemy się do niego, by zgłosić się jako płatnik składek na ubezpieczenie społeczne swoje i swoich pracowników.</a:t>
            </a:r>
          </a:p>
          <a:p>
            <a:pPr algn="just"/>
            <a:endParaRPr lang="pl-PL" dirty="0" smtClean="0"/>
          </a:p>
          <a:p>
            <a:pPr algn="just"/>
            <a:r>
              <a:rPr lang="pl-PL" dirty="0" smtClean="0"/>
              <a:t>Do formularza zgłoszeniowego: ZFA, ZUA lub ZZA (w zależności od tego, czy praca </a:t>
            </a:r>
            <a:br>
              <a:rPr lang="pl-PL" dirty="0" smtClean="0"/>
            </a:br>
            <a:r>
              <a:rPr lang="pl-PL" dirty="0" smtClean="0"/>
              <a:t>w naszej firmie jest naszą i naszych pracowników jedyną pracą, a jeśli nie jest, czy ta druga praca jest pełnoetatowa), który możemy znaleźć na stronie internetowej ZUS-u, dołączamy również kopię decyzji o nadaniu numerów NIP i REGON.</a:t>
            </a:r>
          </a:p>
          <a:p>
            <a:pPr algn="just"/>
            <a:endParaRPr lang="pl-PL" dirty="0" smtClean="0"/>
          </a:p>
          <a:p>
            <a:pPr algn="just"/>
            <a:r>
              <a:rPr lang="pl-PL" dirty="0" smtClean="0"/>
              <a:t>Od tej pory comiesięcznie, do 10. dnia każdego miesiąca musimy przelewać na konto ZUS-u składki na rzecz ubezpieczenia społecznego, na podstawie wypełnionej deklaracji ZUS-DRA lub </a:t>
            </a:r>
            <a:r>
              <a:rPr lang="pl-PL" dirty="0" err="1" smtClean="0"/>
              <a:t>ZUS-RSA</a:t>
            </a:r>
            <a:r>
              <a:rPr lang="pl-PL" dirty="0" smtClean="0"/>
              <a:t>.</a:t>
            </a:r>
          </a:p>
        </p:txBody>
      </p:sp>
    </p:spTree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ytuł 17"/>
          <p:cNvSpPr>
            <a:spLocks noGrp="1"/>
          </p:cNvSpPr>
          <p:nvPr>
            <p:ph type="title"/>
          </p:nvPr>
        </p:nvSpPr>
        <p:spPr>
          <a:xfrm>
            <a:off x="395536" y="332656"/>
            <a:ext cx="8352928" cy="1584176"/>
          </a:xfrm>
        </p:spPr>
        <p:txBody>
          <a:bodyPr>
            <a:normAutofit/>
          </a:bodyPr>
          <a:lstStyle/>
          <a:p>
            <a:r>
              <a:rPr lang="pl-PL" b="1" dirty="0" smtClean="0">
                <a:solidFill>
                  <a:srgbClr val="0070C0"/>
                </a:solidFill>
                <a:latin typeface="Georgia" pitchFamily="18" charset="0"/>
              </a:rPr>
              <a:t>Zakład Ubezpieczeń</a:t>
            </a:r>
            <a:br>
              <a:rPr lang="pl-PL" b="1" dirty="0" smtClean="0">
                <a:solidFill>
                  <a:srgbClr val="0070C0"/>
                </a:solidFill>
                <a:latin typeface="Georgia" pitchFamily="18" charset="0"/>
              </a:rPr>
            </a:br>
            <a:r>
              <a:rPr lang="pl-PL" b="1" dirty="0" smtClean="0">
                <a:solidFill>
                  <a:srgbClr val="0070C0"/>
                </a:solidFill>
                <a:latin typeface="Georgia" pitchFamily="18" charset="0"/>
              </a:rPr>
              <a:t>Społecznych (ZUS)</a:t>
            </a:r>
            <a:endParaRPr lang="pl-PL" b="1" dirty="0">
              <a:solidFill>
                <a:srgbClr val="0070C0"/>
              </a:solidFill>
              <a:latin typeface="Georgia" pitchFamily="18" charset="0"/>
            </a:endParaRPr>
          </a:p>
        </p:txBody>
      </p:sp>
      <p:grpSp>
        <p:nvGrpSpPr>
          <p:cNvPr id="2" name="Grupa 15"/>
          <p:cNvGrpSpPr/>
          <p:nvPr/>
        </p:nvGrpSpPr>
        <p:grpSpPr>
          <a:xfrm>
            <a:off x="179512" y="5975784"/>
            <a:ext cx="8784976" cy="720080"/>
            <a:chOff x="179512" y="4653136"/>
            <a:chExt cx="8784976" cy="720080"/>
          </a:xfrm>
        </p:grpSpPr>
        <p:sp>
          <p:nvSpPr>
            <p:cNvPr id="12" name="Prostokąt zaokrąglony 11"/>
            <p:cNvSpPr/>
            <p:nvPr/>
          </p:nvSpPr>
          <p:spPr>
            <a:xfrm>
              <a:off x="179512" y="4653136"/>
              <a:ext cx="8784976" cy="720080"/>
            </a:xfrm>
            <a:prstGeom prst="roundRect">
              <a:avLst/>
            </a:prstGeom>
            <a:solidFill>
              <a:schemeClr val="bg1"/>
            </a:solidFill>
            <a:ln w="63500" cap="rnd" cmpd="dbl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pic>
          <p:nvPicPr>
            <p:cNvPr id="13" name="Obraz 12" descr="POKL bez tla.gif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61059" y="4797200"/>
              <a:ext cx="1336421" cy="432000"/>
            </a:xfrm>
            <a:prstGeom prst="rect">
              <a:avLst/>
            </a:prstGeom>
          </p:spPr>
        </p:pic>
        <p:pic>
          <p:nvPicPr>
            <p:cNvPr id="14" name="Obraz 13" descr="logo UE bez tla.gif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668344" y="4882412"/>
              <a:ext cx="1081006" cy="288000"/>
            </a:xfrm>
            <a:prstGeom prst="rect">
              <a:avLst/>
            </a:prstGeom>
          </p:spPr>
        </p:pic>
        <p:sp>
          <p:nvSpPr>
            <p:cNvPr id="15" name="pole tekstowe 14"/>
            <p:cNvSpPr txBox="1"/>
            <p:nvPr/>
          </p:nvSpPr>
          <p:spPr>
            <a:xfrm>
              <a:off x="1907704" y="4770648"/>
              <a:ext cx="5472608" cy="4693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l-PL" sz="1400" b="1" dirty="0" smtClean="0">
                  <a:solidFill>
                    <a:srgbClr val="002060"/>
                  </a:solidFill>
                </a:rPr>
                <a:t>Być przedsiębiorczym – nauka przez praktykę</a:t>
              </a:r>
            </a:p>
            <a:p>
              <a:pPr algn="ctr"/>
              <a:r>
                <a:rPr lang="pl-PL" sz="1050" dirty="0" smtClean="0">
                  <a:solidFill>
                    <a:srgbClr val="002060"/>
                  </a:solidFill>
                </a:rPr>
                <a:t>Projekt współfinansowany przez Unię Europejską w ramach Europejskiego Funduszu Społecznego</a:t>
              </a:r>
              <a:endParaRPr lang="pl-PL" sz="1200" dirty="0" smtClean="0">
                <a:solidFill>
                  <a:srgbClr val="002060"/>
                </a:solidFill>
              </a:endParaRPr>
            </a:p>
          </p:txBody>
        </p:sp>
      </p:grpSp>
      <p:sp>
        <p:nvSpPr>
          <p:cNvPr id="8" name="pole tekstowe 7"/>
          <p:cNvSpPr txBox="1"/>
          <p:nvPr/>
        </p:nvSpPr>
        <p:spPr>
          <a:xfrm>
            <a:off x="467544" y="2060848"/>
            <a:ext cx="8136904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l-PL" sz="2000" dirty="0" smtClean="0"/>
              <a:t>Poza urzędami wymienionymi wcześniej, istnieją też dwie instytucje, do których obowiązek zgłoszenia się mają przedsiębiorcy spełniający określone kryteria:</a:t>
            </a:r>
          </a:p>
          <a:p>
            <a:pPr algn="just"/>
            <a:r>
              <a:rPr lang="pl-PL" sz="2000" dirty="0" smtClean="0"/>
              <a:t>- </a:t>
            </a:r>
            <a:r>
              <a:rPr lang="pl-PL" sz="2000" b="1" dirty="0" smtClean="0"/>
              <a:t>Sanepid</a:t>
            </a:r>
            <a:r>
              <a:rPr lang="pl-PL" sz="2000" dirty="0" smtClean="0"/>
              <a:t> (wojewódzka lub powiatowa stacja sanitarno-epidemiologiczna) - to instytucja odpowiedzialna za kontrolowanie zachowania higieny </a:t>
            </a:r>
            <a:br>
              <a:rPr lang="pl-PL" sz="2000" dirty="0" smtClean="0"/>
            </a:br>
            <a:r>
              <a:rPr lang="pl-PL" sz="2000" dirty="0" smtClean="0"/>
              <a:t>w określonych prawem zakładach pracy; do instytucji tej należy się wybrać przede wszystkim wtedy, gdy nasza działalność będzie miała związek </a:t>
            </a:r>
            <a:br>
              <a:rPr lang="pl-PL" sz="2000" dirty="0" smtClean="0"/>
            </a:br>
            <a:r>
              <a:rPr lang="pl-PL" sz="2000" dirty="0" smtClean="0"/>
              <a:t>z produkcją lub sprzedażą żywności,</a:t>
            </a:r>
          </a:p>
          <a:p>
            <a:pPr algn="just"/>
            <a:r>
              <a:rPr lang="pl-PL" sz="2000" dirty="0" smtClean="0"/>
              <a:t>- </a:t>
            </a:r>
            <a:r>
              <a:rPr lang="pl-PL" sz="2000" b="1" dirty="0" smtClean="0"/>
              <a:t>PIP</a:t>
            </a:r>
            <a:r>
              <a:rPr lang="pl-PL" sz="2000" dirty="0" smtClean="0"/>
              <a:t> (Państwowa Inspekcja Pracy) - dotyczy tylko tych firm, które zatrudniają pracowników; zgłoszenia do PIP dokonuje się elektronicznie, do 30 dni od daty rozpoczęcia działalności gospodarczej.</a:t>
            </a:r>
          </a:p>
        </p:txBody>
      </p:sp>
    </p:spTree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a 13"/>
          <p:cNvGrpSpPr/>
          <p:nvPr/>
        </p:nvGrpSpPr>
        <p:grpSpPr>
          <a:xfrm>
            <a:off x="179512" y="2060848"/>
            <a:ext cx="8784976" cy="1800200"/>
            <a:chOff x="179512" y="188640"/>
            <a:chExt cx="8784976" cy="1800200"/>
          </a:xfrm>
        </p:grpSpPr>
        <p:sp>
          <p:nvSpPr>
            <p:cNvPr id="11" name="Prostokąt zaokrąglony 10"/>
            <p:cNvSpPr/>
            <p:nvPr/>
          </p:nvSpPr>
          <p:spPr>
            <a:xfrm>
              <a:off x="179512" y="188640"/>
              <a:ext cx="8784976" cy="1800200"/>
            </a:xfrm>
            <a:prstGeom prst="roundRect">
              <a:avLst/>
            </a:prstGeom>
            <a:solidFill>
              <a:schemeClr val="bg1"/>
            </a:solidFill>
            <a:ln w="127000" cap="rnd" cmpd="thickThin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sp>
          <p:nvSpPr>
            <p:cNvPr id="8" name="pole tekstowe 7"/>
            <p:cNvSpPr txBox="1"/>
            <p:nvPr/>
          </p:nvSpPr>
          <p:spPr>
            <a:xfrm>
              <a:off x="2235764" y="551582"/>
              <a:ext cx="6318333" cy="107721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pl-PL" sz="3200" b="1" dirty="0" smtClean="0">
                  <a:solidFill>
                    <a:srgbClr val="002060"/>
                  </a:solidFill>
                  <a:latin typeface="Cambria" pitchFamily="18" charset="0"/>
                </a:rPr>
                <a:t>PROCEDURA REJESTRACYJNA</a:t>
              </a:r>
            </a:p>
            <a:p>
              <a:r>
                <a:rPr lang="pl-PL" sz="3200" b="1" dirty="0" smtClean="0">
                  <a:solidFill>
                    <a:srgbClr val="002060"/>
                  </a:solidFill>
                  <a:latin typeface="Cambria" pitchFamily="18" charset="0"/>
                </a:rPr>
                <a:t>		    PRZEDSIĘBIORSTWA</a:t>
              </a:r>
            </a:p>
          </p:txBody>
        </p:sp>
      </p:grpSp>
      <p:grpSp>
        <p:nvGrpSpPr>
          <p:cNvPr id="3" name="Grupa 12"/>
          <p:cNvGrpSpPr/>
          <p:nvPr/>
        </p:nvGrpSpPr>
        <p:grpSpPr>
          <a:xfrm>
            <a:off x="179512" y="5589240"/>
            <a:ext cx="8784976" cy="1080120"/>
            <a:chOff x="179512" y="3429000"/>
            <a:chExt cx="8784976" cy="1080120"/>
          </a:xfrm>
        </p:grpSpPr>
        <p:sp>
          <p:nvSpPr>
            <p:cNvPr id="12" name="Prostokąt zaokrąglony 11"/>
            <p:cNvSpPr/>
            <p:nvPr/>
          </p:nvSpPr>
          <p:spPr>
            <a:xfrm>
              <a:off x="179512" y="3429000"/>
              <a:ext cx="8784976" cy="1080120"/>
            </a:xfrm>
            <a:prstGeom prst="roundRect">
              <a:avLst/>
            </a:prstGeom>
            <a:solidFill>
              <a:schemeClr val="bg1"/>
            </a:solidFill>
            <a:ln w="63500" cap="rnd" cmpd="dbl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pic>
          <p:nvPicPr>
            <p:cNvPr id="4" name="Obraz 3" descr="POKL bez tla.gif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61059" y="3609104"/>
              <a:ext cx="2338733" cy="756000"/>
            </a:xfrm>
            <a:prstGeom prst="rect">
              <a:avLst/>
            </a:prstGeom>
          </p:spPr>
        </p:pic>
        <p:pic>
          <p:nvPicPr>
            <p:cNvPr id="5" name="Obraz 4" descr="logo UE bez tla.gif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6876256" y="3694252"/>
              <a:ext cx="1891762" cy="504000"/>
            </a:xfrm>
            <a:prstGeom prst="rect">
              <a:avLst/>
            </a:prstGeom>
          </p:spPr>
        </p:pic>
        <p:sp>
          <p:nvSpPr>
            <p:cNvPr id="9" name="pole tekstowe 8"/>
            <p:cNvSpPr txBox="1"/>
            <p:nvPr/>
          </p:nvSpPr>
          <p:spPr>
            <a:xfrm>
              <a:off x="2635092" y="3720700"/>
              <a:ext cx="387381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pl-PL" sz="1400" dirty="0" smtClean="0">
                  <a:solidFill>
                    <a:srgbClr val="002060"/>
                  </a:solidFill>
                </a:rPr>
                <a:t>Projekt współfinansowany przez Unię Europejską </a:t>
              </a:r>
            </a:p>
            <a:p>
              <a:pPr algn="ctr"/>
              <a:r>
                <a:rPr lang="pl-PL" sz="1400" dirty="0" smtClean="0">
                  <a:solidFill>
                    <a:srgbClr val="002060"/>
                  </a:solidFill>
                </a:rPr>
                <a:t>w ramach Europejskiego Funduszu Społecznego</a:t>
              </a:r>
              <a:endParaRPr lang="pl-PL" dirty="0" smtClean="0">
                <a:solidFill>
                  <a:srgbClr val="002060"/>
                </a:solidFill>
              </a:endParaRPr>
            </a:p>
          </p:txBody>
        </p:sp>
      </p:grpSp>
      <p:pic>
        <p:nvPicPr>
          <p:cNvPr id="15" name="Obraz 14" descr="logo_ być_przedsiebiorczym-01.bmp"/>
          <p:cNvPicPr>
            <a:picLocks noChangeAspect="1"/>
          </p:cNvPicPr>
          <p:nvPr/>
        </p:nvPicPr>
        <p:blipFill>
          <a:blip r:embed="rId4" cstate="print"/>
          <a:srcRect l="7667" t="15713" r="7993" b="5720"/>
          <a:stretch>
            <a:fillRect/>
          </a:stretch>
        </p:blipFill>
        <p:spPr>
          <a:xfrm>
            <a:off x="467544" y="2420888"/>
            <a:ext cx="1584176" cy="1080120"/>
          </a:xfrm>
          <a:prstGeom prst="rect">
            <a:avLst/>
          </a:prstGeom>
        </p:spPr>
      </p:pic>
    </p:spTree>
  </p:cSld>
  <p:clrMapOvr>
    <a:masterClrMapping/>
  </p:clrMapOvr>
  <p:transition>
    <p:randomBa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ytuł 17"/>
          <p:cNvSpPr>
            <a:spLocks noGrp="1"/>
          </p:cNvSpPr>
          <p:nvPr>
            <p:ph type="title"/>
          </p:nvPr>
        </p:nvSpPr>
        <p:spPr>
          <a:xfrm>
            <a:off x="395536" y="332656"/>
            <a:ext cx="8352928" cy="1584176"/>
          </a:xfrm>
        </p:spPr>
        <p:txBody>
          <a:bodyPr/>
          <a:lstStyle/>
          <a:p>
            <a:r>
              <a:rPr lang="pl-PL" b="1" dirty="0" smtClean="0">
                <a:solidFill>
                  <a:srgbClr val="0070C0"/>
                </a:solidFill>
                <a:latin typeface="Georgia" pitchFamily="18" charset="0"/>
              </a:rPr>
              <a:t>Zgłoszenie działalności</a:t>
            </a:r>
            <a:endParaRPr lang="pl-PL" b="1" dirty="0">
              <a:solidFill>
                <a:srgbClr val="0070C0"/>
              </a:solidFill>
              <a:latin typeface="Georgia" pitchFamily="18" charset="0"/>
            </a:endParaRPr>
          </a:p>
        </p:txBody>
      </p:sp>
      <p:grpSp>
        <p:nvGrpSpPr>
          <p:cNvPr id="16" name="Grupa 15"/>
          <p:cNvGrpSpPr/>
          <p:nvPr/>
        </p:nvGrpSpPr>
        <p:grpSpPr>
          <a:xfrm>
            <a:off x="179512" y="5975784"/>
            <a:ext cx="8784976" cy="720080"/>
            <a:chOff x="179512" y="4653136"/>
            <a:chExt cx="8784976" cy="720080"/>
          </a:xfrm>
        </p:grpSpPr>
        <p:sp>
          <p:nvSpPr>
            <p:cNvPr id="12" name="Prostokąt zaokrąglony 11"/>
            <p:cNvSpPr/>
            <p:nvPr/>
          </p:nvSpPr>
          <p:spPr>
            <a:xfrm>
              <a:off x="179512" y="4653136"/>
              <a:ext cx="8784976" cy="720080"/>
            </a:xfrm>
            <a:prstGeom prst="roundRect">
              <a:avLst/>
            </a:prstGeom>
            <a:solidFill>
              <a:schemeClr val="bg1"/>
            </a:solidFill>
            <a:ln w="63500" cap="rnd" cmpd="dbl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pic>
          <p:nvPicPr>
            <p:cNvPr id="13" name="Obraz 12" descr="POKL bez tla.gif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61059" y="4797200"/>
              <a:ext cx="1336421" cy="432000"/>
            </a:xfrm>
            <a:prstGeom prst="rect">
              <a:avLst/>
            </a:prstGeom>
          </p:spPr>
        </p:pic>
        <p:pic>
          <p:nvPicPr>
            <p:cNvPr id="14" name="Obraz 13" descr="logo UE bez tla.gif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668344" y="4882412"/>
              <a:ext cx="1081006" cy="288000"/>
            </a:xfrm>
            <a:prstGeom prst="rect">
              <a:avLst/>
            </a:prstGeom>
          </p:spPr>
        </p:pic>
        <p:sp>
          <p:nvSpPr>
            <p:cNvPr id="15" name="pole tekstowe 14"/>
            <p:cNvSpPr txBox="1"/>
            <p:nvPr/>
          </p:nvSpPr>
          <p:spPr>
            <a:xfrm>
              <a:off x="1907704" y="4770648"/>
              <a:ext cx="5472608" cy="4693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l-PL" sz="1400" b="1" dirty="0" smtClean="0">
                  <a:solidFill>
                    <a:srgbClr val="002060"/>
                  </a:solidFill>
                </a:rPr>
                <a:t>Być przedsiębiorczym – nauka przez praktykę</a:t>
              </a:r>
            </a:p>
            <a:p>
              <a:pPr algn="ctr"/>
              <a:r>
                <a:rPr lang="pl-PL" sz="1050" dirty="0" smtClean="0">
                  <a:solidFill>
                    <a:srgbClr val="002060"/>
                  </a:solidFill>
                </a:rPr>
                <a:t>Projekt współfinansowany przez Unię Europejską w ramach Europejskiego Funduszu Społecznego</a:t>
              </a:r>
              <a:endParaRPr lang="pl-PL" sz="1200" dirty="0" smtClean="0">
                <a:solidFill>
                  <a:srgbClr val="002060"/>
                </a:solidFill>
              </a:endParaRPr>
            </a:p>
          </p:txBody>
        </p:sp>
      </p:grpSp>
      <p:sp>
        <p:nvSpPr>
          <p:cNvPr id="8" name="pole tekstowe 7"/>
          <p:cNvSpPr txBox="1"/>
          <p:nvPr/>
        </p:nvSpPr>
        <p:spPr>
          <a:xfrm>
            <a:off x="467544" y="2060848"/>
            <a:ext cx="8136904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l-PL" sz="2400" dirty="0" smtClean="0"/>
              <a:t>Pierwszą formalną przeszkodą, jaką każdy młody przedsiębiorca napotyka na swojej drodze, jest przebrnięcie przez procedurę zakładania własnej działalności gospodarczej.</a:t>
            </a:r>
          </a:p>
          <a:p>
            <a:endParaRPr lang="pl-PL" sz="2400" dirty="0" smtClean="0"/>
          </a:p>
          <a:p>
            <a:pPr algn="just"/>
            <a:r>
              <a:rPr lang="pl-PL" sz="2400" dirty="0" smtClean="0"/>
              <a:t>Przed udaniem się do stosownych urzędów i instytucji, wspomniany już przedsiębiorca powinien przemyśleć </a:t>
            </a:r>
            <a:br>
              <a:rPr lang="pl-PL" sz="2400" dirty="0" smtClean="0"/>
            </a:br>
            <a:r>
              <a:rPr lang="pl-PL" sz="2400" dirty="0" smtClean="0"/>
              <a:t>i przygotować kilka niezbędnych informacji, które pozwolą odpowiednio zakwalifikować wybraną przez niego formę aktywności na rynku.</a:t>
            </a:r>
          </a:p>
        </p:txBody>
      </p:sp>
    </p:spTree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ytuł 17"/>
          <p:cNvSpPr>
            <a:spLocks noGrp="1"/>
          </p:cNvSpPr>
          <p:nvPr>
            <p:ph type="title"/>
          </p:nvPr>
        </p:nvSpPr>
        <p:spPr>
          <a:xfrm>
            <a:off x="395536" y="332656"/>
            <a:ext cx="8352928" cy="1584176"/>
          </a:xfrm>
        </p:spPr>
        <p:txBody>
          <a:bodyPr/>
          <a:lstStyle/>
          <a:p>
            <a:r>
              <a:rPr lang="pl-PL" b="1" dirty="0" smtClean="0">
                <a:solidFill>
                  <a:srgbClr val="0070C0"/>
                </a:solidFill>
                <a:latin typeface="Georgia" pitchFamily="18" charset="0"/>
              </a:rPr>
              <a:t>Niezbędne informacje</a:t>
            </a:r>
            <a:endParaRPr lang="pl-PL" b="1" dirty="0">
              <a:solidFill>
                <a:srgbClr val="0070C0"/>
              </a:solidFill>
              <a:latin typeface="Georgia" pitchFamily="18" charset="0"/>
            </a:endParaRPr>
          </a:p>
        </p:txBody>
      </p:sp>
      <p:grpSp>
        <p:nvGrpSpPr>
          <p:cNvPr id="2" name="Grupa 15"/>
          <p:cNvGrpSpPr/>
          <p:nvPr/>
        </p:nvGrpSpPr>
        <p:grpSpPr>
          <a:xfrm>
            <a:off x="179512" y="5975784"/>
            <a:ext cx="8784976" cy="720080"/>
            <a:chOff x="179512" y="4653136"/>
            <a:chExt cx="8784976" cy="720080"/>
          </a:xfrm>
        </p:grpSpPr>
        <p:sp>
          <p:nvSpPr>
            <p:cNvPr id="12" name="Prostokąt zaokrąglony 11"/>
            <p:cNvSpPr/>
            <p:nvPr/>
          </p:nvSpPr>
          <p:spPr>
            <a:xfrm>
              <a:off x="179512" y="4653136"/>
              <a:ext cx="8784976" cy="720080"/>
            </a:xfrm>
            <a:prstGeom prst="roundRect">
              <a:avLst/>
            </a:prstGeom>
            <a:solidFill>
              <a:schemeClr val="bg1"/>
            </a:solidFill>
            <a:ln w="63500" cap="rnd" cmpd="dbl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pic>
          <p:nvPicPr>
            <p:cNvPr id="13" name="Obraz 12" descr="POKL bez tla.gif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61059" y="4797200"/>
              <a:ext cx="1336421" cy="432000"/>
            </a:xfrm>
            <a:prstGeom prst="rect">
              <a:avLst/>
            </a:prstGeom>
          </p:spPr>
        </p:pic>
        <p:pic>
          <p:nvPicPr>
            <p:cNvPr id="14" name="Obraz 13" descr="logo UE bez tla.gif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668344" y="4882412"/>
              <a:ext cx="1081006" cy="288000"/>
            </a:xfrm>
            <a:prstGeom prst="rect">
              <a:avLst/>
            </a:prstGeom>
          </p:spPr>
        </p:pic>
        <p:sp>
          <p:nvSpPr>
            <p:cNvPr id="15" name="pole tekstowe 14"/>
            <p:cNvSpPr txBox="1"/>
            <p:nvPr/>
          </p:nvSpPr>
          <p:spPr>
            <a:xfrm>
              <a:off x="1907704" y="4770648"/>
              <a:ext cx="5472608" cy="4693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l-PL" sz="1400" b="1" dirty="0" smtClean="0">
                  <a:solidFill>
                    <a:srgbClr val="002060"/>
                  </a:solidFill>
                </a:rPr>
                <a:t>Być przedsiębiorczym – nauka przez praktykę</a:t>
              </a:r>
            </a:p>
            <a:p>
              <a:pPr algn="ctr"/>
              <a:r>
                <a:rPr lang="pl-PL" sz="1050" dirty="0" smtClean="0">
                  <a:solidFill>
                    <a:srgbClr val="002060"/>
                  </a:solidFill>
                </a:rPr>
                <a:t>Projekt współfinansowany przez Unię Europejską w ramach Europejskiego Funduszu Społecznego</a:t>
              </a:r>
              <a:endParaRPr lang="pl-PL" sz="1200" dirty="0" smtClean="0">
                <a:solidFill>
                  <a:srgbClr val="002060"/>
                </a:solidFill>
              </a:endParaRPr>
            </a:p>
          </p:txBody>
        </p:sp>
      </p:grpSp>
      <p:sp>
        <p:nvSpPr>
          <p:cNvPr id="8" name="pole tekstowe 7"/>
          <p:cNvSpPr txBox="1"/>
          <p:nvPr/>
        </p:nvSpPr>
        <p:spPr>
          <a:xfrm>
            <a:off x="467544" y="2060848"/>
            <a:ext cx="8136904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l-PL" dirty="0" smtClean="0"/>
              <a:t>W celu założenia własnej działalności gospodarczej młody przedsiębiorca musi zabrać ze sobą dowód osobisty, a także określić:</a:t>
            </a:r>
          </a:p>
          <a:p>
            <a:pPr algn="just"/>
            <a:r>
              <a:rPr lang="pl-PL" dirty="0" smtClean="0"/>
              <a:t>- przedmiot działalności,</a:t>
            </a:r>
          </a:p>
          <a:p>
            <a:pPr algn="just"/>
            <a:r>
              <a:rPr lang="pl-PL" dirty="0" smtClean="0"/>
              <a:t>- nazwę firmy,</a:t>
            </a:r>
          </a:p>
          <a:p>
            <a:pPr algn="just"/>
            <a:r>
              <a:rPr lang="pl-PL" dirty="0" smtClean="0"/>
              <a:t>- kod(y) PKD swojej działalności,</a:t>
            </a:r>
          </a:p>
          <a:p>
            <a:pPr algn="just"/>
            <a:r>
              <a:rPr lang="pl-PL" dirty="0" smtClean="0"/>
              <a:t>- adres miejsca prowadzenia działalności,</a:t>
            </a:r>
          </a:p>
          <a:p>
            <a:pPr algn="just"/>
            <a:r>
              <a:rPr lang="pl-PL" dirty="0" smtClean="0"/>
              <a:t>- przewidywaną datę rozpoczęcia działalności,</a:t>
            </a:r>
          </a:p>
          <a:p>
            <a:pPr algn="just"/>
            <a:r>
              <a:rPr lang="pl-PL" dirty="0" smtClean="0"/>
              <a:t>- wybraną formę opodatkowania podatkiem dochodowym od osób fizycznych,</a:t>
            </a:r>
          </a:p>
          <a:p>
            <a:pPr algn="just"/>
            <a:r>
              <a:rPr lang="pl-PL" dirty="0" smtClean="0"/>
              <a:t>- wybrany sposób rozliczania się z Urzędem Skarbowym,</a:t>
            </a:r>
          </a:p>
          <a:p>
            <a:pPr algn="just"/>
            <a:r>
              <a:rPr lang="pl-PL" dirty="0" smtClean="0"/>
              <a:t>- adres miejsca przechowywania dokumentacji rachunkowej.</a:t>
            </a:r>
          </a:p>
          <a:p>
            <a:pPr algn="just"/>
            <a:endParaRPr lang="pl-PL" dirty="0" smtClean="0"/>
          </a:p>
          <a:p>
            <a:pPr algn="just"/>
            <a:r>
              <a:rPr lang="pl-PL" dirty="0" smtClean="0"/>
              <a:t>Ponadto, niezbędne będzie też posiadanie tytułu prawnego do lokalu, w którym będzie prowadzona działalność (np. umowę najmu lokalu).</a:t>
            </a:r>
          </a:p>
        </p:txBody>
      </p:sp>
    </p:spTree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ytuł 17"/>
          <p:cNvSpPr>
            <a:spLocks noGrp="1"/>
          </p:cNvSpPr>
          <p:nvPr>
            <p:ph type="title"/>
          </p:nvPr>
        </p:nvSpPr>
        <p:spPr>
          <a:xfrm>
            <a:off x="395536" y="332656"/>
            <a:ext cx="8352928" cy="1584176"/>
          </a:xfrm>
        </p:spPr>
        <p:txBody>
          <a:bodyPr/>
          <a:lstStyle/>
          <a:p>
            <a:r>
              <a:rPr lang="pl-PL" b="1" dirty="0" smtClean="0">
                <a:solidFill>
                  <a:srgbClr val="0070C0"/>
                </a:solidFill>
                <a:latin typeface="Georgia" pitchFamily="18" charset="0"/>
              </a:rPr>
              <a:t>Etapy rejestracji</a:t>
            </a:r>
            <a:endParaRPr lang="pl-PL" b="1" dirty="0">
              <a:solidFill>
                <a:srgbClr val="0070C0"/>
              </a:solidFill>
              <a:latin typeface="Georgia" pitchFamily="18" charset="0"/>
            </a:endParaRPr>
          </a:p>
        </p:txBody>
      </p:sp>
      <p:grpSp>
        <p:nvGrpSpPr>
          <p:cNvPr id="2" name="Grupa 15"/>
          <p:cNvGrpSpPr/>
          <p:nvPr/>
        </p:nvGrpSpPr>
        <p:grpSpPr>
          <a:xfrm>
            <a:off x="179512" y="5975784"/>
            <a:ext cx="8784976" cy="720080"/>
            <a:chOff x="179512" y="4653136"/>
            <a:chExt cx="8784976" cy="720080"/>
          </a:xfrm>
        </p:grpSpPr>
        <p:sp>
          <p:nvSpPr>
            <p:cNvPr id="12" name="Prostokąt zaokrąglony 11"/>
            <p:cNvSpPr/>
            <p:nvPr/>
          </p:nvSpPr>
          <p:spPr>
            <a:xfrm>
              <a:off x="179512" y="4653136"/>
              <a:ext cx="8784976" cy="720080"/>
            </a:xfrm>
            <a:prstGeom prst="roundRect">
              <a:avLst/>
            </a:prstGeom>
            <a:solidFill>
              <a:schemeClr val="bg1"/>
            </a:solidFill>
            <a:ln w="63500" cap="rnd" cmpd="dbl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pic>
          <p:nvPicPr>
            <p:cNvPr id="13" name="Obraz 12" descr="POKL bez tla.gif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61059" y="4797200"/>
              <a:ext cx="1336421" cy="432000"/>
            </a:xfrm>
            <a:prstGeom prst="rect">
              <a:avLst/>
            </a:prstGeom>
          </p:spPr>
        </p:pic>
        <p:pic>
          <p:nvPicPr>
            <p:cNvPr id="14" name="Obraz 13" descr="logo UE bez tla.gif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668344" y="4882412"/>
              <a:ext cx="1081006" cy="288000"/>
            </a:xfrm>
            <a:prstGeom prst="rect">
              <a:avLst/>
            </a:prstGeom>
          </p:spPr>
        </p:pic>
        <p:sp>
          <p:nvSpPr>
            <p:cNvPr id="15" name="pole tekstowe 14"/>
            <p:cNvSpPr txBox="1"/>
            <p:nvPr/>
          </p:nvSpPr>
          <p:spPr>
            <a:xfrm>
              <a:off x="1907704" y="4770648"/>
              <a:ext cx="5472608" cy="4693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l-PL" sz="1400" b="1" dirty="0" smtClean="0">
                  <a:solidFill>
                    <a:srgbClr val="002060"/>
                  </a:solidFill>
                </a:rPr>
                <a:t>Być przedsiębiorczym – nauka przez praktykę</a:t>
              </a:r>
            </a:p>
            <a:p>
              <a:pPr algn="ctr"/>
              <a:r>
                <a:rPr lang="pl-PL" sz="1050" dirty="0" smtClean="0">
                  <a:solidFill>
                    <a:srgbClr val="002060"/>
                  </a:solidFill>
                </a:rPr>
                <a:t>Projekt współfinansowany przez Unię Europejską w ramach Europejskiego Funduszu Społecznego</a:t>
              </a:r>
              <a:endParaRPr lang="pl-PL" sz="1200" dirty="0" smtClean="0">
                <a:solidFill>
                  <a:srgbClr val="002060"/>
                </a:solidFill>
              </a:endParaRPr>
            </a:p>
          </p:txBody>
        </p:sp>
      </p:grpSp>
      <p:sp>
        <p:nvSpPr>
          <p:cNvPr id="8" name="pole tekstowe 7"/>
          <p:cNvSpPr txBox="1"/>
          <p:nvPr/>
        </p:nvSpPr>
        <p:spPr>
          <a:xfrm>
            <a:off x="467544" y="2060848"/>
            <a:ext cx="8136904" cy="35702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l-PL" sz="2400" dirty="0" smtClean="0"/>
              <a:t>Procedurę rejestracji przedsiębiorstwa podzielić można na kilka etapów. W każdym z nich niezbędne będzie udanie się do określonej instytucji:</a:t>
            </a:r>
          </a:p>
          <a:p>
            <a:r>
              <a:rPr lang="pl-PL" sz="2000" dirty="0" smtClean="0"/>
              <a:t>- Urząd Gminy/Miasta,</a:t>
            </a:r>
          </a:p>
          <a:p>
            <a:r>
              <a:rPr lang="pl-PL" sz="2000" dirty="0" smtClean="0"/>
              <a:t>- Bank,</a:t>
            </a:r>
          </a:p>
          <a:p>
            <a:r>
              <a:rPr lang="pl-PL" sz="2000" dirty="0" smtClean="0"/>
              <a:t>- Urząd Skarbowy,</a:t>
            </a:r>
          </a:p>
          <a:p>
            <a:r>
              <a:rPr lang="pl-PL" sz="2000" dirty="0" smtClean="0"/>
              <a:t>- Firma wyrabiająca pieczątki firmowe,</a:t>
            </a:r>
          </a:p>
          <a:p>
            <a:r>
              <a:rPr lang="pl-PL" sz="2000" dirty="0" smtClean="0"/>
              <a:t>- Zakład Ubezpieczeń Społecznych.</a:t>
            </a:r>
          </a:p>
          <a:p>
            <a:endParaRPr lang="pl-PL" dirty="0" smtClean="0"/>
          </a:p>
          <a:p>
            <a:r>
              <a:rPr lang="pl-PL" dirty="0" smtClean="0"/>
              <a:t>Co istotne, urzędy te powinny być odwiedzane w powyższej kolejności, ponieważ dokumenty uzyskane w jednym miejscu będą nam przydatne w kolejnym.</a:t>
            </a:r>
          </a:p>
        </p:txBody>
      </p:sp>
    </p:spTree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ytuł 17"/>
          <p:cNvSpPr>
            <a:spLocks noGrp="1"/>
          </p:cNvSpPr>
          <p:nvPr>
            <p:ph type="title"/>
          </p:nvPr>
        </p:nvSpPr>
        <p:spPr>
          <a:xfrm>
            <a:off x="395536" y="332656"/>
            <a:ext cx="8352928" cy="1584176"/>
          </a:xfrm>
        </p:spPr>
        <p:txBody>
          <a:bodyPr/>
          <a:lstStyle/>
          <a:p>
            <a:r>
              <a:rPr lang="pl-PL" b="1" dirty="0" smtClean="0">
                <a:solidFill>
                  <a:srgbClr val="0070C0"/>
                </a:solidFill>
                <a:latin typeface="Georgia" pitchFamily="18" charset="0"/>
              </a:rPr>
              <a:t>Rozpoczynamy!</a:t>
            </a:r>
            <a:endParaRPr lang="pl-PL" b="1" dirty="0">
              <a:solidFill>
                <a:srgbClr val="0070C0"/>
              </a:solidFill>
              <a:latin typeface="Georgia" pitchFamily="18" charset="0"/>
            </a:endParaRPr>
          </a:p>
        </p:txBody>
      </p:sp>
      <p:grpSp>
        <p:nvGrpSpPr>
          <p:cNvPr id="2" name="Grupa 15"/>
          <p:cNvGrpSpPr/>
          <p:nvPr/>
        </p:nvGrpSpPr>
        <p:grpSpPr>
          <a:xfrm>
            <a:off x="179512" y="5975784"/>
            <a:ext cx="8784976" cy="720080"/>
            <a:chOff x="179512" y="4653136"/>
            <a:chExt cx="8784976" cy="720080"/>
          </a:xfrm>
        </p:grpSpPr>
        <p:sp>
          <p:nvSpPr>
            <p:cNvPr id="12" name="Prostokąt zaokrąglony 11"/>
            <p:cNvSpPr/>
            <p:nvPr/>
          </p:nvSpPr>
          <p:spPr>
            <a:xfrm>
              <a:off x="179512" y="4653136"/>
              <a:ext cx="8784976" cy="720080"/>
            </a:xfrm>
            <a:prstGeom prst="roundRect">
              <a:avLst/>
            </a:prstGeom>
            <a:solidFill>
              <a:schemeClr val="bg1"/>
            </a:solidFill>
            <a:ln w="63500" cap="rnd" cmpd="dbl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pic>
          <p:nvPicPr>
            <p:cNvPr id="13" name="Obraz 12" descr="POKL bez tla.gif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61059" y="4797200"/>
              <a:ext cx="1336421" cy="432000"/>
            </a:xfrm>
            <a:prstGeom prst="rect">
              <a:avLst/>
            </a:prstGeom>
          </p:spPr>
        </p:pic>
        <p:pic>
          <p:nvPicPr>
            <p:cNvPr id="14" name="Obraz 13" descr="logo UE bez tla.gif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668344" y="4882412"/>
              <a:ext cx="1081006" cy="288000"/>
            </a:xfrm>
            <a:prstGeom prst="rect">
              <a:avLst/>
            </a:prstGeom>
          </p:spPr>
        </p:pic>
        <p:sp>
          <p:nvSpPr>
            <p:cNvPr id="15" name="pole tekstowe 14"/>
            <p:cNvSpPr txBox="1"/>
            <p:nvPr/>
          </p:nvSpPr>
          <p:spPr>
            <a:xfrm>
              <a:off x="1907704" y="4770648"/>
              <a:ext cx="5472608" cy="4693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l-PL" sz="1400" b="1" dirty="0" smtClean="0">
                  <a:solidFill>
                    <a:srgbClr val="002060"/>
                  </a:solidFill>
                </a:rPr>
                <a:t>Być przedsiębiorczym – nauka przez praktykę</a:t>
              </a:r>
            </a:p>
            <a:p>
              <a:pPr algn="ctr"/>
              <a:r>
                <a:rPr lang="pl-PL" sz="1050" dirty="0" smtClean="0">
                  <a:solidFill>
                    <a:srgbClr val="002060"/>
                  </a:solidFill>
                </a:rPr>
                <a:t>Projekt współfinansowany przez Unię Europejską w ramach Europejskiego Funduszu Społecznego</a:t>
              </a:r>
              <a:endParaRPr lang="pl-PL" sz="1200" dirty="0" smtClean="0">
                <a:solidFill>
                  <a:srgbClr val="002060"/>
                </a:solidFill>
              </a:endParaRPr>
            </a:p>
          </p:txBody>
        </p:sp>
      </p:grpSp>
      <p:sp>
        <p:nvSpPr>
          <p:cNvPr id="8" name="pole tekstowe 7"/>
          <p:cNvSpPr txBox="1"/>
          <p:nvPr/>
        </p:nvSpPr>
        <p:spPr>
          <a:xfrm>
            <a:off x="467544" y="2060848"/>
            <a:ext cx="8136904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l-PL" sz="2400" dirty="0" smtClean="0"/>
              <a:t>Pierwszym etapem zakładania własnej działalności gospodarczej jest wizyta we właściwym dla swojego miejsca zamieszkania Urzędzie Gminy (lub Urzędzie Miasta). Udajemy się tam w celu dokonania zgłoszenia do Centralnej Ewidencji i Informacji </a:t>
            </a:r>
            <a:br>
              <a:rPr lang="pl-PL" sz="2400" dirty="0" smtClean="0"/>
            </a:br>
            <a:r>
              <a:rPr lang="pl-PL" sz="2400" dirty="0" smtClean="0"/>
              <a:t>o Działalności Gospodarczej (CEIDG).</a:t>
            </a:r>
          </a:p>
          <a:p>
            <a:pPr algn="just"/>
            <a:endParaRPr lang="pl-PL" sz="2400" dirty="0" smtClean="0"/>
          </a:p>
          <a:p>
            <a:pPr algn="just"/>
            <a:r>
              <a:rPr lang="pl-PL" sz="2400" dirty="0" smtClean="0"/>
              <a:t>Przyszły przedsiębiorca zobowiązany jest wypełnić tylko jeden zintegrowany wniosek EDG-1, dzięki temu rejestracja działalności gospodarczej odbywa się natychmiastowo.</a:t>
            </a:r>
          </a:p>
        </p:txBody>
      </p:sp>
    </p:spTree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ytuł 17"/>
          <p:cNvSpPr>
            <a:spLocks noGrp="1"/>
          </p:cNvSpPr>
          <p:nvPr>
            <p:ph type="title"/>
          </p:nvPr>
        </p:nvSpPr>
        <p:spPr>
          <a:xfrm>
            <a:off x="395536" y="332656"/>
            <a:ext cx="8352928" cy="1584176"/>
          </a:xfrm>
        </p:spPr>
        <p:txBody>
          <a:bodyPr>
            <a:normAutofit/>
          </a:bodyPr>
          <a:lstStyle/>
          <a:p>
            <a:r>
              <a:rPr lang="pl-PL" b="1" dirty="0" smtClean="0">
                <a:solidFill>
                  <a:srgbClr val="0070C0"/>
                </a:solidFill>
                <a:latin typeface="Georgia" pitchFamily="18" charset="0"/>
              </a:rPr>
              <a:t>REGON, NIP,</a:t>
            </a:r>
            <a:br>
              <a:rPr lang="pl-PL" b="1" dirty="0" smtClean="0">
                <a:solidFill>
                  <a:srgbClr val="0070C0"/>
                </a:solidFill>
                <a:latin typeface="Georgia" pitchFamily="18" charset="0"/>
              </a:rPr>
            </a:br>
            <a:r>
              <a:rPr lang="pl-PL" b="1" dirty="0" smtClean="0">
                <a:solidFill>
                  <a:srgbClr val="0070C0"/>
                </a:solidFill>
                <a:latin typeface="Georgia" pitchFamily="18" charset="0"/>
              </a:rPr>
              <a:t>zgłoszenie do ZUS</a:t>
            </a:r>
            <a:endParaRPr lang="pl-PL" b="1" dirty="0">
              <a:solidFill>
                <a:srgbClr val="0070C0"/>
              </a:solidFill>
              <a:latin typeface="Georgia" pitchFamily="18" charset="0"/>
            </a:endParaRPr>
          </a:p>
        </p:txBody>
      </p:sp>
      <p:grpSp>
        <p:nvGrpSpPr>
          <p:cNvPr id="2" name="Grupa 15"/>
          <p:cNvGrpSpPr/>
          <p:nvPr/>
        </p:nvGrpSpPr>
        <p:grpSpPr>
          <a:xfrm>
            <a:off x="179512" y="5975784"/>
            <a:ext cx="8784976" cy="720080"/>
            <a:chOff x="179512" y="4653136"/>
            <a:chExt cx="8784976" cy="720080"/>
          </a:xfrm>
        </p:grpSpPr>
        <p:sp>
          <p:nvSpPr>
            <p:cNvPr id="12" name="Prostokąt zaokrąglony 11"/>
            <p:cNvSpPr/>
            <p:nvPr/>
          </p:nvSpPr>
          <p:spPr>
            <a:xfrm>
              <a:off x="179512" y="4653136"/>
              <a:ext cx="8784976" cy="720080"/>
            </a:xfrm>
            <a:prstGeom prst="roundRect">
              <a:avLst/>
            </a:prstGeom>
            <a:solidFill>
              <a:schemeClr val="bg1"/>
            </a:solidFill>
            <a:ln w="63500" cap="rnd" cmpd="dbl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pic>
          <p:nvPicPr>
            <p:cNvPr id="13" name="Obraz 12" descr="POKL bez tla.gif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61059" y="4797200"/>
              <a:ext cx="1336421" cy="432000"/>
            </a:xfrm>
            <a:prstGeom prst="rect">
              <a:avLst/>
            </a:prstGeom>
          </p:spPr>
        </p:pic>
        <p:pic>
          <p:nvPicPr>
            <p:cNvPr id="14" name="Obraz 13" descr="logo UE bez tla.gif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668344" y="4882412"/>
              <a:ext cx="1081006" cy="288000"/>
            </a:xfrm>
            <a:prstGeom prst="rect">
              <a:avLst/>
            </a:prstGeom>
          </p:spPr>
        </p:pic>
        <p:sp>
          <p:nvSpPr>
            <p:cNvPr id="15" name="pole tekstowe 14"/>
            <p:cNvSpPr txBox="1"/>
            <p:nvPr/>
          </p:nvSpPr>
          <p:spPr>
            <a:xfrm>
              <a:off x="1907704" y="4770648"/>
              <a:ext cx="5472608" cy="4693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l-PL" sz="1400" b="1" dirty="0" smtClean="0">
                  <a:solidFill>
                    <a:srgbClr val="002060"/>
                  </a:solidFill>
                </a:rPr>
                <a:t>Być przedsiębiorczym – nauka przez praktykę</a:t>
              </a:r>
            </a:p>
            <a:p>
              <a:pPr algn="ctr"/>
              <a:r>
                <a:rPr lang="pl-PL" sz="1050" dirty="0" smtClean="0">
                  <a:solidFill>
                    <a:srgbClr val="002060"/>
                  </a:solidFill>
                </a:rPr>
                <a:t>Projekt współfinansowany przez Unię Europejską w ramach Europejskiego Funduszu Społecznego</a:t>
              </a:r>
              <a:endParaRPr lang="pl-PL" sz="1200" dirty="0" smtClean="0">
                <a:solidFill>
                  <a:srgbClr val="002060"/>
                </a:solidFill>
              </a:endParaRPr>
            </a:p>
          </p:txBody>
        </p:sp>
      </p:grpSp>
      <p:sp>
        <p:nvSpPr>
          <p:cNvPr id="8" name="pole tekstowe 7"/>
          <p:cNvSpPr txBox="1"/>
          <p:nvPr/>
        </p:nvSpPr>
        <p:spPr>
          <a:xfrm>
            <a:off x="467544" y="2060848"/>
            <a:ext cx="8136904" cy="33547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l-PL" sz="2400" dirty="0" smtClean="0"/>
              <a:t>Stosowny Urząd (Gminy lub Miasta) rozsyła wniosek EDG-1 do innych urzędów, dzięki czemu przedsiębiorca nie musi osobno składać wniosku o:</a:t>
            </a:r>
          </a:p>
          <a:p>
            <a:pPr algn="just"/>
            <a:r>
              <a:rPr lang="pl-PL" sz="2000" dirty="0" smtClean="0"/>
              <a:t>- </a:t>
            </a:r>
            <a:r>
              <a:rPr lang="pl-PL" sz="2000" b="1" dirty="0" smtClean="0"/>
              <a:t>REGON</a:t>
            </a:r>
            <a:r>
              <a:rPr lang="pl-PL" sz="2000" dirty="0" smtClean="0"/>
              <a:t> </a:t>
            </a:r>
            <a:r>
              <a:rPr lang="pl-PL" sz="2000" b="1" dirty="0" smtClean="0"/>
              <a:t>w Urzędzie Statystycznym </a:t>
            </a:r>
            <a:r>
              <a:rPr lang="pl-PL" sz="2000" dirty="0" smtClean="0"/>
              <a:t>(numer identyfikacyjnego Krajowego Rejestru Urzędowego Podmiotów Gospodarki Narodowej),</a:t>
            </a:r>
          </a:p>
          <a:p>
            <a:pPr algn="just"/>
            <a:r>
              <a:rPr lang="pl-PL" sz="2000" dirty="0" smtClean="0"/>
              <a:t>- </a:t>
            </a:r>
            <a:r>
              <a:rPr lang="pl-PL" sz="2000" b="1" dirty="0" smtClean="0"/>
              <a:t>NIP</a:t>
            </a:r>
            <a:r>
              <a:rPr lang="pl-PL" sz="2000" dirty="0" smtClean="0"/>
              <a:t> </a:t>
            </a:r>
            <a:r>
              <a:rPr lang="pl-PL" sz="2000" b="1" dirty="0" smtClean="0"/>
              <a:t>w Urzędzie Skarbowym </a:t>
            </a:r>
            <a:r>
              <a:rPr lang="pl-PL" sz="2000" dirty="0" smtClean="0"/>
              <a:t>(Numer Identyfikacji Podatkowej otrzymujemy jeden na całe życie, niezależnie od tego, ile i jakich działalności będziemy prowadzić w przyszłości; numer NIP jest najważniejszym numerem, jaki posiada firma i posługuje się nim ona we wszelkich sprawach),</a:t>
            </a:r>
          </a:p>
          <a:p>
            <a:pPr algn="just"/>
            <a:r>
              <a:rPr lang="pl-PL" sz="2000" dirty="0" smtClean="0"/>
              <a:t>- </a:t>
            </a:r>
            <a:r>
              <a:rPr lang="pl-PL" sz="2000" b="1" dirty="0" smtClean="0"/>
              <a:t>zgłoszenie do ZUS</a:t>
            </a:r>
            <a:r>
              <a:rPr lang="pl-PL" sz="2000" dirty="0" smtClean="0"/>
              <a:t>.</a:t>
            </a:r>
          </a:p>
        </p:txBody>
      </p:sp>
    </p:spTree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ytuł 17"/>
          <p:cNvSpPr>
            <a:spLocks noGrp="1"/>
          </p:cNvSpPr>
          <p:nvPr>
            <p:ph type="title"/>
          </p:nvPr>
        </p:nvSpPr>
        <p:spPr>
          <a:xfrm>
            <a:off x="395536" y="332656"/>
            <a:ext cx="8352928" cy="1584176"/>
          </a:xfrm>
        </p:spPr>
        <p:txBody>
          <a:bodyPr>
            <a:normAutofit/>
          </a:bodyPr>
          <a:lstStyle/>
          <a:p>
            <a:r>
              <a:rPr lang="pl-PL" b="1" dirty="0" smtClean="0">
                <a:solidFill>
                  <a:srgbClr val="0070C0"/>
                </a:solidFill>
                <a:latin typeface="Georgia" pitchFamily="18" charset="0"/>
              </a:rPr>
              <a:t>Konto bankowe</a:t>
            </a:r>
            <a:endParaRPr lang="pl-PL" b="1" dirty="0">
              <a:solidFill>
                <a:srgbClr val="0070C0"/>
              </a:solidFill>
              <a:latin typeface="Georgia" pitchFamily="18" charset="0"/>
            </a:endParaRPr>
          </a:p>
        </p:txBody>
      </p:sp>
      <p:grpSp>
        <p:nvGrpSpPr>
          <p:cNvPr id="2" name="Grupa 15"/>
          <p:cNvGrpSpPr/>
          <p:nvPr/>
        </p:nvGrpSpPr>
        <p:grpSpPr>
          <a:xfrm>
            <a:off x="179512" y="5975784"/>
            <a:ext cx="8784976" cy="720080"/>
            <a:chOff x="179512" y="4653136"/>
            <a:chExt cx="8784976" cy="720080"/>
          </a:xfrm>
        </p:grpSpPr>
        <p:sp>
          <p:nvSpPr>
            <p:cNvPr id="12" name="Prostokąt zaokrąglony 11"/>
            <p:cNvSpPr/>
            <p:nvPr/>
          </p:nvSpPr>
          <p:spPr>
            <a:xfrm>
              <a:off x="179512" y="4653136"/>
              <a:ext cx="8784976" cy="720080"/>
            </a:xfrm>
            <a:prstGeom prst="roundRect">
              <a:avLst/>
            </a:prstGeom>
            <a:solidFill>
              <a:schemeClr val="bg1"/>
            </a:solidFill>
            <a:ln w="63500" cap="rnd" cmpd="dbl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pic>
          <p:nvPicPr>
            <p:cNvPr id="13" name="Obraz 12" descr="POKL bez tla.gif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61059" y="4797200"/>
              <a:ext cx="1336421" cy="432000"/>
            </a:xfrm>
            <a:prstGeom prst="rect">
              <a:avLst/>
            </a:prstGeom>
          </p:spPr>
        </p:pic>
        <p:pic>
          <p:nvPicPr>
            <p:cNvPr id="14" name="Obraz 13" descr="logo UE bez tla.gif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668344" y="4882412"/>
              <a:ext cx="1081006" cy="288000"/>
            </a:xfrm>
            <a:prstGeom prst="rect">
              <a:avLst/>
            </a:prstGeom>
          </p:spPr>
        </p:pic>
        <p:sp>
          <p:nvSpPr>
            <p:cNvPr id="15" name="pole tekstowe 14"/>
            <p:cNvSpPr txBox="1"/>
            <p:nvPr/>
          </p:nvSpPr>
          <p:spPr>
            <a:xfrm>
              <a:off x="1907704" y="4770648"/>
              <a:ext cx="5472608" cy="4693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l-PL" sz="1400" b="1" dirty="0" smtClean="0">
                  <a:solidFill>
                    <a:srgbClr val="002060"/>
                  </a:solidFill>
                </a:rPr>
                <a:t>Być przedsiębiorczym – nauka przez praktykę</a:t>
              </a:r>
            </a:p>
            <a:p>
              <a:pPr algn="ctr"/>
              <a:r>
                <a:rPr lang="pl-PL" sz="1050" dirty="0" smtClean="0">
                  <a:solidFill>
                    <a:srgbClr val="002060"/>
                  </a:solidFill>
                </a:rPr>
                <a:t>Projekt współfinansowany przez Unię Europejską w ramach Europejskiego Funduszu Społecznego</a:t>
              </a:r>
              <a:endParaRPr lang="pl-PL" sz="1200" dirty="0" smtClean="0">
                <a:solidFill>
                  <a:srgbClr val="002060"/>
                </a:solidFill>
              </a:endParaRPr>
            </a:p>
          </p:txBody>
        </p:sp>
      </p:grpSp>
      <p:sp>
        <p:nvSpPr>
          <p:cNvPr id="8" name="pole tekstowe 7"/>
          <p:cNvSpPr txBox="1"/>
          <p:nvPr/>
        </p:nvSpPr>
        <p:spPr>
          <a:xfrm>
            <a:off x="467544" y="2060848"/>
            <a:ext cx="4032448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l-PL" sz="2000" dirty="0" smtClean="0"/>
              <a:t>Mając zarejestrowaną własną działalność gospodarczą, udajemy się do banku - w celu założenia konta naszej firmy</a:t>
            </a:r>
            <a:r>
              <a:rPr lang="pl-PL" sz="2000" dirty="0" smtClean="0"/>
              <a:t>.</a:t>
            </a:r>
            <a:endParaRPr lang="pl-PL" sz="2000" dirty="0" smtClean="0"/>
          </a:p>
          <a:p>
            <a:pPr algn="just"/>
            <a:r>
              <a:rPr lang="pl-PL" sz="2000" dirty="0" smtClean="0"/>
              <a:t>Za pomocą tego konta będziemy </a:t>
            </a:r>
            <a:r>
              <a:rPr lang="pl-PL" sz="2000" dirty="0" smtClean="0"/>
              <a:t/>
            </a:r>
            <a:br>
              <a:rPr lang="pl-PL" sz="2000" dirty="0" smtClean="0"/>
            </a:br>
            <a:r>
              <a:rPr lang="pl-PL" sz="2000" dirty="0" smtClean="0"/>
              <a:t>w </a:t>
            </a:r>
            <a:r>
              <a:rPr lang="pl-PL" sz="2000" dirty="0" smtClean="0"/>
              <a:t>przyszłości dokonywać wszelkich przelewów związanych </a:t>
            </a:r>
            <a:r>
              <a:rPr lang="pl-PL" sz="2000" dirty="0" smtClean="0"/>
              <a:t/>
            </a:r>
            <a:br>
              <a:rPr lang="pl-PL" sz="2000" dirty="0" smtClean="0"/>
            </a:br>
            <a:r>
              <a:rPr lang="pl-PL" sz="2000" dirty="0" smtClean="0"/>
              <a:t>z </a:t>
            </a:r>
            <a:r>
              <a:rPr lang="pl-PL" sz="2000" dirty="0" smtClean="0"/>
              <a:t>działalnością firmy: spłacać zobowiązania, otrzymywać na konto należności, dokonywać przelewów do Urzędu Skarbowego czy ZUS-u.</a:t>
            </a:r>
          </a:p>
        </p:txBody>
      </p:sp>
      <p:pic>
        <p:nvPicPr>
          <p:cNvPr id="5122" name="Picture 2" descr="http://moneyzoom.pl/blog/wp-content/uploads/2010/04/bank_jupi_460x370.jpe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08920" y="2204864"/>
            <a:ext cx="4028555" cy="3240360"/>
          </a:xfrm>
          <a:prstGeom prst="rect">
            <a:avLst/>
          </a:prstGeom>
          <a:noFill/>
        </p:spPr>
      </p:pic>
    </p:spTree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ytuł 17"/>
          <p:cNvSpPr>
            <a:spLocks noGrp="1"/>
          </p:cNvSpPr>
          <p:nvPr>
            <p:ph type="title"/>
          </p:nvPr>
        </p:nvSpPr>
        <p:spPr>
          <a:xfrm>
            <a:off x="395536" y="332656"/>
            <a:ext cx="8352928" cy="1584176"/>
          </a:xfrm>
        </p:spPr>
        <p:txBody>
          <a:bodyPr>
            <a:normAutofit/>
          </a:bodyPr>
          <a:lstStyle/>
          <a:p>
            <a:r>
              <a:rPr lang="pl-PL" b="1" dirty="0" smtClean="0">
                <a:solidFill>
                  <a:srgbClr val="0070C0"/>
                </a:solidFill>
                <a:latin typeface="Georgia" pitchFamily="18" charset="0"/>
              </a:rPr>
              <a:t>Urząd Skarbowy</a:t>
            </a:r>
            <a:endParaRPr lang="pl-PL" b="1" dirty="0">
              <a:solidFill>
                <a:srgbClr val="0070C0"/>
              </a:solidFill>
              <a:latin typeface="Georgia" pitchFamily="18" charset="0"/>
            </a:endParaRPr>
          </a:p>
        </p:txBody>
      </p:sp>
      <p:grpSp>
        <p:nvGrpSpPr>
          <p:cNvPr id="2" name="Grupa 15"/>
          <p:cNvGrpSpPr/>
          <p:nvPr/>
        </p:nvGrpSpPr>
        <p:grpSpPr>
          <a:xfrm>
            <a:off x="179512" y="5975784"/>
            <a:ext cx="8784976" cy="720080"/>
            <a:chOff x="179512" y="4653136"/>
            <a:chExt cx="8784976" cy="720080"/>
          </a:xfrm>
        </p:grpSpPr>
        <p:sp>
          <p:nvSpPr>
            <p:cNvPr id="12" name="Prostokąt zaokrąglony 11"/>
            <p:cNvSpPr/>
            <p:nvPr/>
          </p:nvSpPr>
          <p:spPr>
            <a:xfrm>
              <a:off x="179512" y="4653136"/>
              <a:ext cx="8784976" cy="720080"/>
            </a:xfrm>
            <a:prstGeom prst="roundRect">
              <a:avLst/>
            </a:prstGeom>
            <a:solidFill>
              <a:schemeClr val="bg1"/>
            </a:solidFill>
            <a:ln w="63500" cap="rnd" cmpd="dbl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pic>
          <p:nvPicPr>
            <p:cNvPr id="13" name="Obraz 12" descr="POKL bez tla.gif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61059" y="4797200"/>
              <a:ext cx="1336421" cy="432000"/>
            </a:xfrm>
            <a:prstGeom prst="rect">
              <a:avLst/>
            </a:prstGeom>
          </p:spPr>
        </p:pic>
        <p:pic>
          <p:nvPicPr>
            <p:cNvPr id="14" name="Obraz 13" descr="logo UE bez tla.gif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668344" y="4882412"/>
              <a:ext cx="1081006" cy="288000"/>
            </a:xfrm>
            <a:prstGeom prst="rect">
              <a:avLst/>
            </a:prstGeom>
          </p:spPr>
        </p:pic>
        <p:sp>
          <p:nvSpPr>
            <p:cNvPr id="15" name="pole tekstowe 14"/>
            <p:cNvSpPr txBox="1"/>
            <p:nvPr/>
          </p:nvSpPr>
          <p:spPr>
            <a:xfrm>
              <a:off x="1907704" y="4770648"/>
              <a:ext cx="5472608" cy="4693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l-PL" sz="1400" b="1" dirty="0" smtClean="0">
                  <a:solidFill>
                    <a:srgbClr val="002060"/>
                  </a:solidFill>
                </a:rPr>
                <a:t>Być przedsiębiorczym – nauka przez praktykę</a:t>
              </a:r>
            </a:p>
            <a:p>
              <a:pPr algn="ctr"/>
              <a:r>
                <a:rPr lang="pl-PL" sz="1050" dirty="0" smtClean="0">
                  <a:solidFill>
                    <a:srgbClr val="002060"/>
                  </a:solidFill>
                </a:rPr>
                <a:t>Projekt współfinansowany przez Unię Europejską w ramach Europejskiego Funduszu Społecznego</a:t>
              </a:r>
              <a:endParaRPr lang="pl-PL" sz="1200" dirty="0" smtClean="0">
                <a:solidFill>
                  <a:srgbClr val="002060"/>
                </a:solidFill>
              </a:endParaRPr>
            </a:p>
          </p:txBody>
        </p:sp>
      </p:grpSp>
      <p:sp>
        <p:nvSpPr>
          <p:cNvPr id="8" name="pole tekstowe 7"/>
          <p:cNvSpPr txBox="1"/>
          <p:nvPr/>
        </p:nvSpPr>
        <p:spPr>
          <a:xfrm>
            <a:off x="467544" y="2060849"/>
            <a:ext cx="5256584" cy="37548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l-PL" sz="1700" dirty="0" smtClean="0"/>
              <a:t>We właściwym dla naszego miejsca zamieszkania Urzędzie Skarbowym do spełnienia mamy dwie formalności:</a:t>
            </a:r>
          </a:p>
          <a:p>
            <a:pPr algn="just"/>
            <a:r>
              <a:rPr lang="pl-PL" sz="1700" dirty="0" smtClean="0"/>
              <a:t>- </a:t>
            </a:r>
            <a:r>
              <a:rPr lang="pl-PL" sz="1700" b="1" dirty="0" smtClean="0"/>
              <a:t>złożenie zawiadomienia </a:t>
            </a:r>
            <a:r>
              <a:rPr lang="pl-PL" sz="1700" dirty="0" smtClean="0"/>
              <a:t>o wybranej przez nas formie opodatkowania podatkiem dochodowym </a:t>
            </a:r>
            <a:r>
              <a:rPr lang="pl-PL" sz="1700" dirty="0" smtClean="0"/>
              <a:t>i </a:t>
            </a:r>
            <a:r>
              <a:rPr lang="pl-PL" sz="1700" dirty="0" smtClean="0"/>
              <a:t>sposobie prowadzenia ewidencji podatkowej; mamy do wyboru trzy takie formy: karta podatkowa, ryczałt ewidencjonowany i księga przychodów i rozchodów (na zasadach ogólnych).</a:t>
            </a:r>
          </a:p>
          <a:p>
            <a:pPr algn="just"/>
            <a:r>
              <a:rPr lang="pl-PL" sz="1700" dirty="0" smtClean="0"/>
              <a:t>- </a:t>
            </a:r>
            <a:r>
              <a:rPr lang="pl-PL" sz="1700" b="1" dirty="0" smtClean="0"/>
              <a:t>rejestracja jako płatnik podatku VAT</a:t>
            </a:r>
            <a:r>
              <a:rPr lang="pl-PL" sz="1700" dirty="0" smtClean="0"/>
              <a:t>, wypełniając stosowny wniosek na formularzu </a:t>
            </a:r>
            <a:r>
              <a:rPr lang="pl-PL" sz="1700" dirty="0" err="1" smtClean="0"/>
              <a:t>VAT-R</a:t>
            </a:r>
            <a:r>
              <a:rPr lang="pl-PL" sz="1700" dirty="0" smtClean="0"/>
              <a:t> i uiszczając opłatę. Korzyścią, jaka płynie z tej rejestracji dla przedsiębiorcy, jest późniejsza możliwość odliczania podatku VAT od otrzymanych przez niego faktur zakupu.</a:t>
            </a:r>
          </a:p>
        </p:txBody>
      </p:sp>
      <p:pic>
        <p:nvPicPr>
          <p:cNvPr id="4098" name="Picture 2" descr="http://blogzpp.zlotemysli.pl/wp-content/uploads/2010/12/urzad-skarbowy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27948" y="2515716"/>
            <a:ext cx="2476500" cy="2857500"/>
          </a:xfrm>
          <a:prstGeom prst="rect">
            <a:avLst/>
          </a:prstGeom>
          <a:noFill/>
        </p:spPr>
      </p:pic>
    </p:spTree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Pakiet 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1215</TotalTime>
  <Words>801</Words>
  <Application>Microsoft Office PowerPoint</Application>
  <PresentationFormat>Pokaz na ekranie (4:3)</PresentationFormat>
  <Paragraphs>82</Paragraphs>
  <Slides>12</Slides>
  <Notes>0</Notes>
  <HiddenSlides>0</HiddenSlides>
  <MMClips>0</MMClips>
  <ScaleCrop>false</ScaleCrop>
  <HeadingPairs>
    <vt:vector size="4" baseType="variant">
      <vt:variant>
        <vt:lpstr>Motyw</vt:lpstr>
      </vt:variant>
      <vt:variant>
        <vt:i4>1</vt:i4>
      </vt:variant>
      <vt:variant>
        <vt:lpstr>Tytuły slajdów</vt:lpstr>
      </vt:variant>
      <vt:variant>
        <vt:i4>12</vt:i4>
      </vt:variant>
    </vt:vector>
  </HeadingPairs>
  <TitlesOfParts>
    <vt:vector size="13" baseType="lpstr">
      <vt:lpstr>Motyw pakietu Office</vt:lpstr>
      <vt:lpstr>Slajd 1</vt:lpstr>
      <vt:lpstr>Slajd 2</vt:lpstr>
      <vt:lpstr>Zgłoszenie działalności</vt:lpstr>
      <vt:lpstr>Niezbędne informacje</vt:lpstr>
      <vt:lpstr>Etapy rejestracji</vt:lpstr>
      <vt:lpstr>Rozpoczynamy!</vt:lpstr>
      <vt:lpstr>REGON, NIP, zgłoszenie do ZUS</vt:lpstr>
      <vt:lpstr>Konto bankowe</vt:lpstr>
      <vt:lpstr>Urząd Skarbowy</vt:lpstr>
      <vt:lpstr>Pieczątka firmowa</vt:lpstr>
      <vt:lpstr>Zakład Ubezpieczeń Społecznych (ZUS)</vt:lpstr>
      <vt:lpstr>Zakład Ubezpieczeń Społecznych (ZUS)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Slajd 1</dc:title>
  <dc:creator>User</dc:creator>
  <cp:lastModifiedBy>user</cp:lastModifiedBy>
  <cp:revision>143</cp:revision>
  <dcterms:created xsi:type="dcterms:W3CDTF">2012-11-14T09:10:16Z</dcterms:created>
  <dcterms:modified xsi:type="dcterms:W3CDTF">2013-05-14T10:05:12Z</dcterms:modified>
</cp:coreProperties>
</file>