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1" autoAdjust="0"/>
    <p:restoredTop sz="94709" autoAdjust="0"/>
  </p:normalViewPr>
  <p:slideViewPr>
    <p:cSldViewPr>
      <p:cViewPr varScale="1">
        <p:scale>
          <a:sx n="62" d="100"/>
          <a:sy n="62" d="100"/>
        </p:scale>
        <p:origin x="-78" y="-10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FCA61-AB45-41B4-B47C-0EBD125A65A9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1DBD5-73DD-4310-A119-4ADF0378930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2657F-D6E1-4567-83D6-075E972F4DEC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BA916-3880-40F3-B45E-C11F75DD3A3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2A38A-9288-4CBF-8600-315723561036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A8AB4-F9F1-445E-8ACF-0B0987258A9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D4FA8-E4E4-45B4-B979-E6FE7C8C964A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095B5-A758-43A7-A253-315B837674C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7D552-322E-410E-A7EE-920BBF9B0215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2E125-D31C-459F-AA92-A98AA068F84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63918-3CDF-4601-96A7-39FBB586F7CF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B561-40BF-426A-A41A-B15FA07CDEE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982AD-B2E1-4439-BA6F-914B6C84CB4E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D9049-BD32-455E-9358-580D689B9BA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8C188-11FE-4DB2-8EE6-DB62B3A50114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8E2BB-63B9-4CE0-AA55-9D390E6AFA5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D568F-1703-4348-9676-A675019C6B96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02062-3C32-476D-9EE6-590E9150F5D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60BA8-7C65-4421-9596-FD53F1904EFE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716A9-540D-435D-8018-CB355A1942D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F4200-5E47-4B12-97E0-148F1CECFBFC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39EEC-D1D4-4580-9F63-8508F799921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594588-E091-4ACE-86C9-E4FCCED09876}" type="datetimeFigureOut">
              <a:rPr lang="pl-PL"/>
              <a:pPr>
                <a:defRPr/>
              </a:pPr>
              <a:t>2013-03-16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3266C3-432B-4102-8C88-224142D5BAB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>
            <a:grpSpLocks/>
          </p:cNvGrpSpPr>
          <p:nvPr/>
        </p:nvGrpSpPr>
        <p:grpSpPr bwMode="auto">
          <a:xfrm>
            <a:off x="179388" y="2060575"/>
            <a:ext cx="8785225" cy="1800225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sp>
          <p:nvSpPr>
            <p:cNvPr id="13321" name="pole tekstowe 7"/>
            <p:cNvSpPr txBox="1">
              <a:spLocks noChangeArrowheads="1"/>
            </p:cNvSpPr>
            <p:nvPr/>
          </p:nvSpPr>
          <p:spPr bwMode="auto">
            <a:xfrm>
              <a:off x="2235764" y="551582"/>
              <a:ext cx="6367512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>
                  <a:solidFill>
                    <a:srgbClr val="002060"/>
                  </a:solidFill>
                  <a:latin typeface="Cambria" pitchFamily="18" charset="0"/>
                </a:rPr>
                <a:t>		- nauka przez praktykę</a:t>
              </a:r>
            </a:p>
          </p:txBody>
        </p:sp>
      </p:grpSp>
      <p:grpSp>
        <p:nvGrpSpPr>
          <p:cNvPr id="13314" name="Grupa 12"/>
          <p:cNvGrpSpPr>
            <a:grpSpLocks/>
          </p:cNvGrpSpPr>
          <p:nvPr/>
        </p:nvGrpSpPr>
        <p:grpSpPr bwMode="auto">
          <a:xfrm>
            <a:off x="179388" y="5589588"/>
            <a:ext cx="8785225" cy="107950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3317" name="Obraz 3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3609104"/>
              <a:ext cx="2338733" cy="7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Obraz 4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76256" y="3694252"/>
              <a:ext cx="1891762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pole tekstowe 8"/>
            <p:cNvSpPr txBox="1">
              <a:spLocks noChangeArrowheads="1"/>
            </p:cNvSpPr>
            <p:nvPr/>
          </p:nvSpPr>
          <p:spPr bwMode="auto">
            <a:xfrm>
              <a:off x="2635092" y="3720700"/>
              <a:ext cx="387381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Projekt współfinansowany przez Unię Europejską </a:t>
              </a:r>
            </a:p>
            <a:p>
              <a:pPr algn="ctr"/>
              <a:r>
                <a:rPr lang="pl-PL" sz="1400">
                  <a:solidFill>
                    <a:srgbClr val="002060"/>
                  </a:solidFill>
                  <a:latin typeface="Calibri" pitchFamily="34" charset="0"/>
                </a:rPr>
                <a:t>w ramach Europejskiego Funduszu Społecznego</a:t>
              </a:r>
              <a:endParaRPr lang="pl-PL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pic>
        <p:nvPicPr>
          <p:cNvPr id="13315" name="Obraz 14" descr="logo_ być_przedsiebiorczym-01.bmp"/>
          <p:cNvPicPr>
            <a:picLocks noChangeAspect="1"/>
          </p:cNvPicPr>
          <p:nvPr/>
        </p:nvPicPr>
        <p:blipFill>
          <a:blip r:embed="rId4"/>
          <a:srcRect l="7668" t="15714" r="7993" b="5721"/>
          <a:stretch>
            <a:fillRect/>
          </a:stretch>
        </p:blipFill>
        <p:spPr bwMode="auto">
          <a:xfrm>
            <a:off x="468313" y="2420938"/>
            <a:ext cx="15827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WADY PRACY ZESPOŁOWEJ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Może prowadzić do konformizmu</a:t>
            </a:r>
          </a:p>
          <a:p>
            <a:r>
              <a:rPr lang="pl-PL" smtClean="0"/>
              <a:t>Zmusza do częściowej rezygnacji z własnych ambicji na rzecz norm i wartości funkcjonujących w zespole </a:t>
            </a:r>
          </a:p>
          <a:p>
            <a:r>
              <a:rPr lang="pl-PL" smtClean="0"/>
              <a:t>Zespół potrzebuje więcej czasu na podjęcie decyzji lub rozwiązanie danego problemu niż indywidualny pracownik</a:t>
            </a:r>
          </a:p>
          <a:p>
            <a:endParaRPr lang="pl-PL" smtClean="0"/>
          </a:p>
        </p:txBody>
      </p:sp>
    </p:spTree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ytuł 17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5327650"/>
          </a:xfrm>
        </p:spPr>
        <p:txBody>
          <a:bodyPr/>
          <a:lstStyle/>
          <a:p>
            <a:pPr eaLnBrk="1" hangingPunct="1"/>
            <a:r>
              <a:rPr lang="pl-PL" b="1" smtClean="0">
                <a:solidFill>
                  <a:srgbClr val="0070C0"/>
                </a:solidFill>
                <a:latin typeface="Arial" charset="0"/>
              </a:rPr>
              <a:t>PRACA W ZESPOLE</a:t>
            </a:r>
          </a:p>
        </p:txBody>
      </p:sp>
      <p:grpSp>
        <p:nvGrpSpPr>
          <p:cNvPr id="14338" name="Grupa 15"/>
          <p:cNvGrpSpPr>
            <a:grpSpLocks/>
          </p:cNvGrpSpPr>
          <p:nvPr/>
        </p:nvGrpSpPr>
        <p:grpSpPr bwMode="auto">
          <a:xfrm>
            <a:off x="179388" y="5975350"/>
            <a:ext cx="8785225" cy="720725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/>
            </a:p>
          </p:txBody>
        </p:sp>
        <p:pic>
          <p:nvPicPr>
            <p:cNvPr id="14340" name="Obraz 12" descr="POKL bez tla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1059" y="4797200"/>
              <a:ext cx="1336421" cy="43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Obraz 13" descr="logo UE bez tla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668344" y="4882412"/>
              <a:ext cx="1081006" cy="28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pole tekstowe 14"/>
            <p:cNvSpPr txBox="1"/>
            <p:nvPr/>
          </p:nvSpPr>
          <p:spPr>
            <a:xfrm>
              <a:off x="1908250" y="4770506"/>
              <a:ext cx="5471958" cy="4694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400" b="1" dirty="0">
                  <a:solidFill>
                    <a:srgbClr val="002060"/>
                  </a:solidFill>
                  <a:latin typeface="+mn-lt"/>
                </a:rPr>
                <a:t>Być przedsiębiorczym – nauka przez praktykę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050" dirty="0">
                  <a:solidFill>
                    <a:srgbClr val="002060"/>
                  </a:solidFill>
                  <a:latin typeface="+mn-lt"/>
                </a:rPr>
                <a:t>Projekt współfinansowany przez Unię Europejską w ramach Europejskiego Funduszu Społecznego</a:t>
              </a:r>
              <a:endParaRPr lang="pl-PL" sz="1200" dirty="0">
                <a:solidFill>
                  <a:srgbClr val="00206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ZASADY PRACY ZESPOŁOWEJ</a:t>
            </a:r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Demokratyczne ustalenie celów zespołu</a:t>
            </a:r>
          </a:p>
          <a:p>
            <a:r>
              <a:rPr lang="pl-PL" smtClean="0">
                <a:latin typeface="Arial" charset="0"/>
              </a:rPr>
              <a:t>Wspólne uzgadnianie oczekiwanych rezultatów działań </a:t>
            </a:r>
          </a:p>
          <a:p>
            <a:r>
              <a:rPr lang="pl-PL" smtClean="0">
                <a:latin typeface="Arial" charset="0"/>
              </a:rPr>
              <a:t>Właściwy dobór ról w zespole</a:t>
            </a:r>
          </a:p>
          <a:p>
            <a:r>
              <a:rPr lang="pl-PL" smtClean="0">
                <a:latin typeface="Arial" charset="0"/>
              </a:rPr>
              <a:t>Przestrzeganie określonych norm pracy</a:t>
            </a:r>
          </a:p>
          <a:p>
            <a:r>
              <a:rPr lang="pl-PL" smtClean="0">
                <a:latin typeface="Arial" charset="0"/>
              </a:rPr>
              <a:t>Kreatywność i inicjatywa w pracy</a:t>
            </a:r>
          </a:p>
          <a:p>
            <a:r>
              <a:rPr lang="pl-PL" smtClean="0">
                <a:latin typeface="Arial" charset="0"/>
              </a:rPr>
              <a:t>Otwartość, szczerość i lojalność wobec członków grupy.</a:t>
            </a:r>
          </a:p>
        </p:txBody>
      </p: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FAZY ROZWOJU GRUPY</a:t>
            </a:r>
          </a:p>
        </p:txBody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Formowanie</a:t>
            </a:r>
            <a:r>
              <a:rPr lang="pl-PL" smtClean="0">
                <a:latin typeface="Arial" charset="0"/>
              </a:rPr>
              <a:t> – wzajemne poznanie się i określenie ról w grupie. Atmosfera w grupie jest na tym etapie zazwyczaj związana z emocjami.</a:t>
            </a:r>
          </a:p>
          <a:p>
            <a:r>
              <a:rPr lang="pl-PL" b="1" smtClean="0">
                <a:latin typeface="Arial" charset="0"/>
              </a:rPr>
              <a:t>Konfrontacja</a:t>
            </a:r>
            <a:r>
              <a:rPr lang="pl-PL" smtClean="0">
                <a:latin typeface="Arial" charset="0"/>
              </a:rPr>
              <a:t> – w tej fazie występują często drobne konflikty. Planowanie działań, ustalanie priorytetów i podział zadań mogą rodzić wątpliwości.</a:t>
            </a:r>
          </a:p>
        </p:txBody>
      </p:sp>
    </p:spTree>
  </p:cSld>
  <p:clrMapOvr>
    <a:masterClrMapping/>
  </p:clrMapOvr>
  <p:transition>
    <p:randomBa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FAZY ROZWOJU GRUPY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b="1" smtClean="0">
                <a:latin typeface="Arial" charset="0"/>
              </a:rPr>
              <a:t>Stabilizacja </a:t>
            </a:r>
            <a:r>
              <a:rPr lang="pl-PL" smtClean="0">
                <a:latin typeface="Arial" charset="0"/>
              </a:rPr>
              <a:t>– etap kończący konflikt. Członkom grupy udało się wypracować metody współdziałania i mogą się skoncentrować na pracy.</a:t>
            </a:r>
          </a:p>
          <a:p>
            <a:pPr>
              <a:lnSpc>
                <a:spcPct val="90000"/>
              </a:lnSpc>
            </a:pPr>
            <a:r>
              <a:rPr lang="pl-PL" b="1" smtClean="0">
                <a:latin typeface="Arial" charset="0"/>
              </a:rPr>
              <a:t>Współdziałanie</a:t>
            </a:r>
            <a:r>
              <a:rPr lang="pl-PL" smtClean="0">
                <a:latin typeface="Arial" charset="0"/>
              </a:rPr>
              <a:t> – stanowi ostatnią fazę rozwoju grupy. Zespół nauczył się na bieżąco rozwiązywać konflikt. Jego członkowie zgłaszają nowe pomysły, a ich praca jest najefektywniejsza.</a:t>
            </a:r>
          </a:p>
        </p:txBody>
      </p:sp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>
                <a:latin typeface="Arial" charset="0"/>
              </a:rPr>
              <a:t>KIEROWANIE ZESPOŁEM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Jasne formułowanie poleceń</a:t>
            </a:r>
          </a:p>
          <a:p>
            <a:r>
              <a:rPr lang="pl-PL" smtClean="0">
                <a:latin typeface="Arial" charset="0"/>
              </a:rPr>
              <a:t>Zaufanie otoczenia</a:t>
            </a:r>
          </a:p>
          <a:p>
            <a:r>
              <a:rPr lang="pl-PL" smtClean="0">
                <a:latin typeface="Arial" charset="0"/>
              </a:rPr>
              <a:t>Gotowość ponoszenia konsekwencji własnych decyzji</a:t>
            </a:r>
          </a:p>
          <a:p>
            <a:r>
              <a:rPr lang="pl-PL" smtClean="0">
                <a:latin typeface="Arial" charset="0"/>
              </a:rPr>
              <a:t>Umiejętność obserwacji </a:t>
            </a:r>
          </a:p>
          <a:p>
            <a:r>
              <a:rPr lang="pl-PL" smtClean="0">
                <a:latin typeface="Arial" charset="0"/>
              </a:rPr>
              <a:t>Umiejętność skupienia działań</a:t>
            </a:r>
          </a:p>
          <a:p>
            <a:r>
              <a:rPr lang="pl-PL" smtClean="0">
                <a:latin typeface="Arial" charset="0"/>
              </a:rPr>
              <a:t>Poświęcenie większej ilości czasu na realizację zadań niż inni członkowie grupy</a:t>
            </a:r>
          </a:p>
          <a:p>
            <a:endParaRPr lang="pl-PL" smtClean="0">
              <a:latin typeface="Arial" charset="0"/>
            </a:endParaRPr>
          </a:p>
        </p:txBody>
      </p:sp>
    </p:spTree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DZIAŁANIA LIDERA W ZESPOLE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>
                <a:latin typeface="Arial" charset="0"/>
              </a:rPr>
              <a:t>Mniej mówić, więcej słuchać</a:t>
            </a:r>
          </a:p>
          <a:p>
            <a:r>
              <a:rPr lang="pl-PL" smtClean="0">
                <a:latin typeface="Arial" charset="0"/>
              </a:rPr>
              <a:t>Mniej narzucać formy problemów</a:t>
            </a:r>
          </a:p>
          <a:p>
            <a:r>
              <a:rPr lang="pl-PL" smtClean="0">
                <a:latin typeface="Arial" charset="0"/>
              </a:rPr>
              <a:t>Skupiać się na procesie współpracy</a:t>
            </a:r>
          </a:p>
          <a:p>
            <a:r>
              <a:rPr lang="pl-PL" smtClean="0">
                <a:latin typeface="Arial" charset="0"/>
              </a:rPr>
              <a:t>Zachęcać do słuchania oraz udzielania informacji zwrotnych</a:t>
            </a:r>
          </a:p>
          <a:p>
            <a:r>
              <a:rPr lang="pl-PL" smtClean="0">
                <a:latin typeface="Arial" charset="0"/>
              </a:rPr>
              <a:t>Chwalenie</a:t>
            </a:r>
          </a:p>
          <a:p>
            <a:r>
              <a:rPr lang="pl-PL" smtClean="0">
                <a:latin typeface="Arial" charset="0"/>
              </a:rPr>
              <a:t>Wspierać zespołowe formy decyzji</a:t>
            </a:r>
          </a:p>
          <a:p>
            <a:endParaRPr lang="pl-PL" smtClean="0">
              <a:latin typeface="Arial" charset="0"/>
            </a:endParaRPr>
          </a:p>
        </p:txBody>
      </p:sp>
    </p:spTree>
  </p:cSld>
  <p:clrMapOvr>
    <a:masterClrMapping/>
  </p:clrMapOvr>
  <p:transition>
    <p:randomBa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ZALETY PRACY ZESPOŁOWEJ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Działanie, praca zespołowa pozwala uzyskać lepsze rezultaty niż praca jednostek </a:t>
            </a:r>
          </a:p>
          <a:p>
            <a:r>
              <a:rPr lang="pl-PL" smtClean="0"/>
              <a:t>Podniesienie wydajności pracy </a:t>
            </a:r>
          </a:p>
          <a:p>
            <a:r>
              <a:rPr lang="pl-PL" smtClean="0"/>
              <a:t>Stworzenie warunków do wykorzystania indywidualnych umiejętności w interesie zespołu </a:t>
            </a:r>
          </a:p>
          <a:p>
            <a:r>
              <a:rPr lang="pl-PL" smtClean="0"/>
              <a:t>Pozwala na wykonanie każdemu człowiekowi zespołu tego co jest dla niego odpowiednie</a:t>
            </a:r>
          </a:p>
        </p:txBody>
      </p:sp>
    </p:spTree>
  </p:cSld>
  <p:clrMapOvr>
    <a:masterClrMapping/>
  </p:clrMapOvr>
  <p:transition>
    <p:randomBa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smtClean="0">
                <a:latin typeface="Arial" charset="0"/>
              </a:rPr>
              <a:t>ZALETY PRACY ZESPOŁOWEJ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Zmniejsza się poczuci zależności od przełożonego </a:t>
            </a:r>
          </a:p>
          <a:p>
            <a:r>
              <a:rPr lang="pl-PL" smtClean="0"/>
              <a:t>Wzmacniają się więzy pomiędzy poszczególnymi członkami zespołu, grupa staje się całością </a:t>
            </a:r>
          </a:p>
          <a:p>
            <a:r>
              <a:rPr lang="pl-PL" smtClean="0"/>
              <a:t>Prowadzi do osłabienia fluktuacji a przez to obniża się koszty z tym związane </a:t>
            </a:r>
          </a:p>
        </p:txBody>
      </p:sp>
    </p:spTree>
  </p:cSld>
  <p:clrMapOvr>
    <a:masterClrMapping/>
  </p:clrMapOvr>
  <p:transition>
    <p:randomBar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313</Words>
  <Application>Microsoft Office PowerPoint</Application>
  <PresentationFormat>Pokaz na ekranie (4:3)</PresentationFormat>
  <Paragraphs>47</Paragraphs>
  <Slides>10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Szablon projektu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</vt:lpstr>
      <vt:lpstr>Georgia</vt:lpstr>
      <vt:lpstr>Motyw pakietu Office</vt:lpstr>
      <vt:lpstr>Slajd 1</vt:lpstr>
      <vt:lpstr>PRACA W ZESPOLE</vt:lpstr>
      <vt:lpstr>ZASADY PRACY ZESPOŁOWEJ</vt:lpstr>
      <vt:lpstr>FAZY ROZWOJU GRUPY</vt:lpstr>
      <vt:lpstr>FAZY ROZWOJU GRUPY</vt:lpstr>
      <vt:lpstr>KIEROWANIE ZESPOŁEM</vt:lpstr>
      <vt:lpstr>DZIAŁANIA LIDERA W ZESPOLE</vt:lpstr>
      <vt:lpstr>ZALETY PRACY ZESPOŁOWEJ</vt:lpstr>
      <vt:lpstr>ZALETY PRACY ZESPOŁOWEJ</vt:lpstr>
      <vt:lpstr>WADY PRACY ZESPOŁOWEJ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Admin</cp:lastModifiedBy>
  <cp:revision>95</cp:revision>
  <dcterms:created xsi:type="dcterms:W3CDTF">2012-11-14T09:10:16Z</dcterms:created>
  <dcterms:modified xsi:type="dcterms:W3CDTF">2013-03-16T10:18:36Z</dcterms:modified>
</cp:coreProperties>
</file>