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262" r:id="rId7"/>
    <p:sldId id="263" r:id="rId8"/>
    <p:sldId id="264" r:id="rId9"/>
    <p:sldId id="265" r:id="rId10"/>
    <p:sldId id="266" r:id="rId11"/>
    <p:sldId id="279" r:id="rId12"/>
    <p:sldId id="267" r:id="rId13"/>
    <p:sldId id="278" r:id="rId14"/>
    <p:sldId id="268" r:id="rId15"/>
    <p:sldId id="269" r:id="rId16"/>
    <p:sldId id="270"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892" autoAdjust="0"/>
    <p:restoredTop sz="94709" autoAdjust="0"/>
  </p:normalViewPr>
  <p:slideViewPr>
    <p:cSldViewPr>
      <p:cViewPr varScale="1">
        <p:scale>
          <a:sx n="47" d="100"/>
          <a:sy n="47" d="100"/>
        </p:scale>
        <p:origin x="-120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0000"/>
            <a:lum/>
          </a:blip>
          <a:srcRect/>
          <a:stretch>
            <a:fillRect l="-11000" r="-11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73DD96-A27B-4D64-9131-5DDC891ED84C}"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upa 13"/>
          <p:cNvGrpSpPr/>
          <p:nvPr/>
        </p:nvGrpSpPr>
        <p:grpSpPr>
          <a:xfrm>
            <a:off x="179512" y="2060848"/>
            <a:ext cx="8784976" cy="1800200"/>
            <a:chOff x="179512" y="188640"/>
            <a:chExt cx="8784976" cy="1800200"/>
          </a:xfrm>
        </p:grpSpPr>
        <p:sp>
          <p:nvSpPr>
            <p:cNvPr id="11" name="Prostokąt zaokrąglony 10"/>
            <p:cNvSpPr/>
            <p:nvPr/>
          </p:nvSpPr>
          <p:spPr>
            <a:xfrm>
              <a:off x="179512" y="188640"/>
              <a:ext cx="8784976" cy="1800200"/>
            </a:xfrm>
            <a:prstGeom prst="roundRect">
              <a:avLst/>
            </a:prstGeom>
            <a:solidFill>
              <a:schemeClr val="bg1"/>
            </a:solidFill>
            <a:ln w="127000" cap="rnd"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ole tekstowe 7"/>
            <p:cNvSpPr txBox="1"/>
            <p:nvPr/>
          </p:nvSpPr>
          <p:spPr>
            <a:xfrm>
              <a:off x="2235764" y="551582"/>
              <a:ext cx="6367512" cy="1077218"/>
            </a:xfrm>
            <a:prstGeom prst="rect">
              <a:avLst/>
            </a:prstGeom>
            <a:noFill/>
          </p:spPr>
          <p:txBody>
            <a:bodyPr wrap="none" rtlCol="0">
              <a:spAutoFit/>
            </a:bodyPr>
            <a:lstStyle/>
            <a:p>
              <a:r>
                <a:rPr lang="pl-PL" sz="3200" b="1" dirty="0" smtClean="0">
                  <a:solidFill>
                    <a:srgbClr val="002060"/>
                  </a:solidFill>
                  <a:latin typeface="Cambria" pitchFamily="18" charset="0"/>
                </a:rPr>
                <a:t>BYĆ PRZEDSIĘBIORCZYM</a:t>
              </a:r>
            </a:p>
            <a:p>
              <a:r>
                <a:rPr lang="pl-PL" sz="3200" b="1" dirty="0">
                  <a:solidFill>
                    <a:srgbClr val="002060"/>
                  </a:solidFill>
                  <a:latin typeface="Cambria" pitchFamily="18" charset="0"/>
                </a:rPr>
                <a:t>	</a:t>
              </a:r>
              <a:r>
                <a:rPr lang="pl-PL" sz="3200" b="1" dirty="0" smtClean="0">
                  <a:solidFill>
                    <a:srgbClr val="002060"/>
                  </a:solidFill>
                  <a:latin typeface="Cambria" pitchFamily="18" charset="0"/>
                </a:rPr>
                <a:t>	- nauka przez praktykę</a:t>
              </a:r>
            </a:p>
          </p:txBody>
        </p:sp>
      </p:grpSp>
      <p:grpSp>
        <p:nvGrpSpPr>
          <p:cNvPr id="13" name="Grupa 12"/>
          <p:cNvGrpSpPr/>
          <p:nvPr/>
        </p:nvGrpSpPr>
        <p:grpSpPr>
          <a:xfrm>
            <a:off x="179512" y="5589240"/>
            <a:ext cx="8784976" cy="1080120"/>
            <a:chOff x="179512" y="3429000"/>
            <a:chExt cx="8784976" cy="1080120"/>
          </a:xfrm>
        </p:grpSpPr>
        <p:sp>
          <p:nvSpPr>
            <p:cNvPr id="12" name="Prostokąt zaokrąglony 11"/>
            <p:cNvSpPr/>
            <p:nvPr/>
          </p:nvSpPr>
          <p:spPr>
            <a:xfrm>
              <a:off x="179512" y="3429000"/>
              <a:ext cx="8784976" cy="108012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Obraz 3" descr="POKL bez tla.gif"/>
            <p:cNvPicPr>
              <a:picLocks noChangeAspect="1"/>
            </p:cNvPicPr>
            <p:nvPr/>
          </p:nvPicPr>
          <p:blipFill>
            <a:blip r:embed="rId2" cstate="print"/>
            <a:stretch>
              <a:fillRect/>
            </a:stretch>
          </p:blipFill>
          <p:spPr>
            <a:xfrm>
              <a:off x="361059" y="3609104"/>
              <a:ext cx="2338733" cy="756000"/>
            </a:xfrm>
            <a:prstGeom prst="rect">
              <a:avLst/>
            </a:prstGeom>
          </p:spPr>
        </p:pic>
        <p:pic>
          <p:nvPicPr>
            <p:cNvPr id="5" name="Obraz 4" descr="logo UE bez tla.gif"/>
            <p:cNvPicPr>
              <a:picLocks noChangeAspect="1"/>
            </p:cNvPicPr>
            <p:nvPr/>
          </p:nvPicPr>
          <p:blipFill>
            <a:blip r:embed="rId3" cstate="print"/>
            <a:stretch>
              <a:fillRect/>
            </a:stretch>
          </p:blipFill>
          <p:spPr>
            <a:xfrm>
              <a:off x="6876256" y="3694252"/>
              <a:ext cx="1891762" cy="504000"/>
            </a:xfrm>
            <a:prstGeom prst="rect">
              <a:avLst/>
            </a:prstGeom>
          </p:spPr>
        </p:pic>
        <p:sp>
          <p:nvSpPr>
            <p:cNvPr id="9" name="pole tekstowe 8"/>
            <p:cNvSpPr txBox="1"/>
            <p:nvPr/>
          </p:nvSpPr>
          <p:spPr>
            <a:xfrm>
              <a:off x="2635092" y="3720700"/>
              <a:ext cx="3873817" cy="523220"/>
            </a:xfrm>
            <a:prstGeom prst="rect">
              <a:avLst/>
            </a:prstGeom>
            <a:noFill/>
          </p:spPr>
          <p:txBody>
            <a:bodyPr wrap="none" rtlCol="0">
              <a:spAutoFit/>
            </a:bodyPr>
            <a:lstStyle/>
            <a:p>
              <a:pPr algn="ctr"/>
              <a:r>
                <a:rPr lang="pl-PL" sz="1400" dirty="0" smtClean="0">
                  <a:solidFill>
                    <a:srgbClr val="002060"/>
                  </a:solidFill>
                </a:rPr>
                <a:t>Projekt współfinansowany przez Unię Europejską </a:t>
              </a:r>
            </a:p>
            <a:p>
              <a:pPr algn="ctr"/>
              <a:r>
                <a:rPr lang="pl-PL" sz="1400" dirty="0" smtClean="0">
                  <a:solidFill>
                    <a:srgbClr val="002060"/>
                  </a:solidFill>
                </a:rPr>
                <a:t>w ramach Europejskiego Funduszu Społecznego</a:t>
              </a:r>
              <a:endParaRPr lang="pl-PL" dirty="0" smtClean="0">
                <a:solidFill>
                  <a:srgbClr val="002060"/>
                </a:solidFill>
              </a:endParaRPr>
            </a:p>
          </p:txBody>
        </p:sp>
      </p:grpSp>
      <p:pic>
        <p:nvPicPr>
          <p:cNvPr id="15" name="Obraz 14" descr="logo_ być_przedsiebiorczym-01.bmp"/>
          <p:cNvPicPr>
            <a:picLocks noChangeAspect="1"/>
          </p:cNvPicPr>
          <p:nvPr/>
        </p:nvPicPr>
        <p:blipFill>
          <a:blip r:embed="rId4" cstate="print"/>
          <a:srcRect l="7667" t="15713" r="7993" b="5720"/>
          <a:stretch>
            <a:fillRect/>
          </a:stretch>
        </p:blipFill>
        <p:spPr>
          <a:xfrm>
            <a:off x="467544" y="2420888"/>
            <a:ext cx="1584176" cy="1080120"/>
          </a:xfrm>
          <a:prstGeom prst="rect">
            <a:avLst/>
          </a:prstGeom>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31032" y="738152"/>
            <a:ext cx="8712968" cy="6119848"/>
          </a:xfrm>
        </p:spPr>
        <p:txBody>
          <a:bodyPr>
            <a:normAutofit/>
          </a:bodyPr>
          <a:lstStyle/>
          <a:p>
            <a:pPr>
              <a:buNone/>
            </a:pPr>
            <a:r>
              <a:rPr lang="pl-PL" sz="3600" b="1" dirty="0" smtClean="0">
                <a:solidFill>
                  <a:srgbClr val="0070C0"/>
                </a:solidFill>
                <a:latin typeface="Cambria" pitchFamily="18" charset="0"/>
              </a:rPr>
              <a:t>SZANSE:</a:t>
            </a:r>
          </a:p>
          <a:p>
            <a:pPr lvl="0"/>
            <a:r>
              <a:rPr lang="pl-PL" sz="3600" b="1" dirty="0" smtClean="0">
                <a:solidFill>
                  <a:srgbClr val="0070C0"/>
                </a:solidFill>
                <a:latin typeface="Cambria" pitchFamily="18" charset="0"/>
              </a:rPr>
              <a:t>zyskujemy wstęp do zasobnego rynku europejskiego,</a:t>
            </a:r>
          </a:p>
          <a:p>
            <a:pPr lvl="0"/>
            <a:r>
              <a:rPr lang="pl-PL" sz="3600" b="1" dirty="0" smtClean="0">
                <a:solidFill>
                  <a:srgbClr val="0070C0"/>
                </a:solidFill>
                <a:latin typeface="Cambria" pitchFamily="18" charset="0"/>
              </a:rPr>
              <a:t>wzrostowi ulega eksport rolny,</a:t>
            </a:r>
          </a:p>
          <a:p>
            <a:pPr lvl="0"/>
            <a:r>
              <a:rPr lang="pl-PL" sz="3600" b="1" dirty="0" smtClean="0">
                <a:solidFill>
                  <a:srgbClr val="0070C0"/>
                </a:solidFill>
                <a:latin typeface="Cambria" pitchFamily="18" charset="0"/>
              </a:rPr>
              <a:t>łatwiejszy staje się import nowych technologii,</a:t>
            </a:r>
          </a:p>
          <a:p>
            <a:pPr lvl="0"/>
            <a:r>
              <a:rPr lang="pl-PL" sz="3600" b="1" dirty="0" smtClean="0">
                <a:solidFill>
                  <a:srgbClr val="0070C0"/>
                </a:solidFill>
                <a:latin typeface="Cambria" pitchFamily="18" charset="0"/>
              </a:rPr>
              <a:t>zaczynają napływać inwestorzy,</a:t>
            </a:r>
          </a:p>
          <a:p>
            <a:pPr lvl="0"/>
            <a:endParaRPr lang="pl-PL" sz="4200" b="1" dirty="0" smtClean="0">
              <a:solidFill>
                <a:srgbClr val="0070C0"/>
              </a:solidFill>
              <a:latin typeface="Cambria" pitchFamily="18" charset="0"/>
            </a:endParaRPr>
          </a:p>
          <a:p>
            <a:pPr>
              <a:buNone/>
            </a:pPr>
            <a:endParaRPr lang="pl-PL" dirty="0"/>
          </a:p>
        </p:txBody>
      </p:sp>
      <p:grpSp>
        <p:nvGrpSpPr>
          <p:cNvPr id="4" name="Grupa 3"/>
          <p:cNvGrpSpPr/>
          <p:nvPr/>
        </p:nvGrpSpPr>
        <p:grpSpPr>
          <a:xfrm>
            <a:off x="251520" y="6119848"/>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1143000"/>
            <a:ext cx="8229600" cy="1143000"/>
          </a:xfrm>
        </p:spPr>
        <p:txBody>
          <a:bodyPr/>
          <a:lstStyle/>
          <a:p>
            <a:endParaRPr lang="pl-PL" dirty="0"/>
          </a:p>
        </p:txBody>
      </p:sp>
      <p:sp>
        <p:nvSpPr>
          <p:cNvPr id="3" name="Symbol zastępczy zawartości 2"/>
          <p:cNvSpPr>
            <a:spLocks noGrp="1"/>
          </p:cNvSpPr>
          <p:nvPr>
            <p:ph idx="1"/>
          </p:nvPr>
        </p:nvSpPr>
        <p:spPr>
          <a:xfrm>
            <a:off x="428596" y="1285860"/>
            <a:ext cx="8229600" cy="4525963"/>
          </a:xfrm>
        </p:spPr>
        <p:txBody>
          <a:bodyPr/>
          <a:lstStyle/>
          <a:p>
            <a:pPr lvl="0"/>
            <a:r>
              <a:rPr lang="pl-PL" sz="3600" b="1" dirty="0" smtClean="0">
                <a:solidFill>
                  <a:srgbClr val="0070C0"/>
                </a:solidFill>
                <a:latin typeface="Cambria" pitchFamily="18" charset="0"/>
              </a:rPr>
              <a:t>zwiększeniu ulegną dochody rolników, a to za sprawą wzrostu cen wybranych produktów (np. mleka czy wołowiny),</a:t>
            </a:r>
          </a:p>
          <a:p>
            <a:pPr lvl="0"/>
            <a:r>
              <a:rPr lang="pl-PL" sz="3600" b="1" dirty="0" smtClean="0">
                <a:solidFill>
                  <a:srgbClr val="0070C0"/>
                </a:solidFill>
                <a:latin typeface="Cambria" pitchFamily="18" charset="0"/>
              </a:rPr>
              <a:t>będziemy mieli wpływ na decyzje, które dotyczyć będą wspólnej polityki rolnej.</a:t>
            </a:r>
          </a:p>
          <a:p>
            <a:endParaRPr lang="pl-PL" dirty="0"/>
          </a:p>
        </p:txBody>
      </p:sp>
      <p:grpSp>
        <p:nvGrpSpPr>
          <p:cNvPr id="4" name="Grupa 3"/>
          <p:cNvGrpSpPr/>
          <p:nvPr/>
        </p:nvGrpSpPr>
        <p:grpSpPr>
          <a:xfrm>
            <a:off x="251520" y="6119848"/>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48270" y="206787"/>
            <a:ext cx="8401080" cy="5768997"/>
          </a:xfrm>
        </p:spPr>
        <p:txBody>
          <a:bodyPr>
            <a:noAutofit/>
          </a:bodyPr>
          <a:lstStyle/>
          <a:p>
            <a:pPr>
              <a:buNone/>
            </a:pPr>
            <a:r>
              <a:rPr lang="pl-PL" sz="3600" b="1" dirty="0" smtClean="0">
                <a:solidFill>
                  <a:srgbClr val="0070C0"/>
                </a:solidFill>
                <a:latin typeface="Cambria" pitchFamily="18" charset="0"/>
              </a:rPr>
              <a:t>ZAGROŻENIA:</a:t>
            </a:r>
          </a:p>
          <a:p>
            <a:pPr lvl="0"/>
            <a:r>
              <a:rPr lang="pl-PL" sz="3600" b="1" dirty="0" smtClean="0">
                <a:solidFill>
                  <a:srgbClr val="0070C0"/>
                </a:solidFill>
                <a:latin typeface="Cambria" pitchFamily="18" charset="0"/>
              </a:rPr>
              <a:t>zmodernizowanie polskiego rolnictwa pochłonie olbrzymie pieniądze,</a:t>
            </a:r>
          </a:p>
          <a:p>
            <a:pPr lvl="0"/>
            <a:r>
              <a:rPr lang="pl-PL" sz="3600" b="1" dirty="0" smtClean="0">
                <a:solidFill>
                  <a:srgbClr val="0070C0"/>
                </a:solidFill>
                <a:latin typeface="Cambria" pitchFamily="18" charset="0"/>
              </a:rPr>
              <a:t>dostosowanie naszego rynku rolnego do skomplikowanych regulacji Wspólnoty Europejskiej sprawi nam sporo problemów,</a:t>
            </a: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48270" y="206787"/>
            <a:ext cx="8401080" cy="5768997"/>
          </a:xfrm>
        </p:spPr>
        <p:txBody>
          <a:bodyPr>
            <a:noAutofit/>
          </a:bodyPr>
          <a:lstStyle/>
          <a:p>
            <a:pPr lvl="0"/>
            <a:r>
              <a:rPr lang="pl-PL" sz="3600" b="1" dirty="0" smtClean="0">
                <a:solidFill>
                  <a:srgbClr val="0070C0"/>
                </a:solidFill>
                <a:latin typeface="Cambria" pitchFamily="18" charset="0"/>
              </a:rPr>
              <a:t>stracimy część rynku krajowego na poczet producentów z pozostałych państw będących członkami Wspólnoty,</a:t>
            </a:r>
          </a:p>
          <a:p>
            <a:pPr lvl="0"/>
            <a:r>
              <a:rPr lang="pl-PL" sz="3600" b="1" dirty="0" smtClean="0">
                <a:solidFill>
                  <a:srgbClr val="0070C0"/>
                </a:solidFill>
                <a:latin typeface="Cambria" pitchFamily="18" charset="0"/>
              </a:rPr>
              <a:t>zmuszeni będziemy do przestrzegania praw i przepisów dotyczących jakości żywności,</a:t>
            </a:r>
          </a:p>
          <a:p>
            <a:pPr lvl="0"/>
            <a:r>
              <a:rPr lang="pl-PL" sz="3600" b="1" dirty="0" smtClean="0">
                <a:solidFill>
                  <a:srgbClr val="0070C0"/>
                </a:solidFill>
                <a:latin typeface="Cambria" pitchFamily="18" charset="0"/>
              </a:rPr>
              <a:t>będziemy musieli zmniejszyć produkcję niektórych towarów, jak chociażby cukru.</a:t>
            </a:r>
          </a:p>
          <a:p>
            <a:pPr>
              <a:buNone/>
            </a:pPr>
            <a:endParaRPr lang="pl-PL" sz="3600"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extLst>
      <p:ext uri="{BB962C8B-B14F-4D97-AF65-F5344CB8AC3E}">
        <p14:creationId xmlns="" xmlns:p14="http://schemas.microsoft.com/office/powerpoint/2010/main" val="3376239829"/>
      </p:ext>
    </p:extLst>
  </p:cSld>
  <p:clrMapOvr>
    <a:masterClrMapping/>
  </p:clrMapOvr>
  <p:transition>
    <p:randomBa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285728"/>
            <a:ext cx="8686800" cy="5840435"/>
          </a:xfrm>
        </p:spPr>
        <p:txBody>
          <a:bodyPr>
            <a:normAutofit lnSpcReduction="10000"/>
          </a:bodyPr>
          <a:lstStyle/>
          <a:p>
            <a:pPr>
              <a:buNone/>
            </a:pPr>
            <a:r>
              <a:rPr lang="pl-PL" sz="3600" dirty="0" smtClean="0">
                <a:latin typeface="Cambria" pitchFamily="18" charset="0"/>
              </a:rPr>
              <a:t>   </a:t>
            </a:r>
            <a:r>
              <a:rPr lang="pl-PL" sz="3600" b="1" dirty="0" smtClean="0">
                <a:solidFill>
                  <a:srgbClr val="0070C0"/>
                </a:solidFill>
                <a:latin typeface="Cambria" pitchFamily="18" charset="0"/>
              </a:rPr>
              <a:t>Nasz kraj wspierany jest w ramach programów pomocy zagranicznej już od roku 1989. Decyzje o udzielaniu pomocy dla Polski jak i innych krajów Europy Środkowej i Wschodniej uchwalone były w roku 1989 ze względu na zmiany jakie zaszły na naszym terytorium. Pomocy dla naszego kraju udziela się na obydwa sposoby: bilateralnie lub za pomocą organizacji międzynarodowych.</a:t>
            </a:r>
          </a:p>
          <a:p>
            <a:pPr>
              <a:buNone/>
            </a:pPr>
            <a:endParaRPr lang="pl-PL" sz="3600" dirty="0">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1000108"/>
            <a:ext cx="8229600" cy="4525963"/>
          </a:xfrm>
        </p:spPr>
        <p:txBody>
          <a:bodyPr>
            <a:normAutofit/>
          </a:bodyPr>
          <a:lstStyle/>
          <a:p>
            <a:pPr>
              <a:buNone/>
            </a:pPr>
            <a:r>
              <a:rPr lang="pl-PL" sz="3600" dirty="0" smtClean="0">
                <a:latin typeface="Cambria" pitchFamily="18" charset="0"/>
              </a:rPr>
              <a:t>	</a:t>
            </a:r>
            <a:r>
              <a:rPr lang="pl-PL" sz="3600" b="1" dirty="0" smtClean="0">
                <a:solidFill>
                  <a:srgbClr val="0070C0"/>
                </a:solidFill>
                <a:latin typeface="Cambria" pitchFamily="18" charset="0"/>
              </a:rPr>
              <a:t>Przykładem największego programu o charakterze pomocy bezzwrotnej jest PHARE (Poland </a:t>
            </a:r>
            <a:r>
              <a:rPr lang="pl-PL" sz="3600" b="1" dirty="0" err="1" smtClean="0">
                <a:solidFill>
                  <a:srgbClr val="0070C0"/>
                </a:solidFill>
                <a:latin typeface="Cambria" pitchFamily="18" charset="0"/>
              </a:rPr>
              <a:t>Hungary</a:t>
            </a:r>
            <a:r>
              <a:rPr lang="pl-PL" sz="3600" b="1" dirty="0" smtClean="0">
                <a:solidFill>
                  <a:srgbClr val="0070C0"/>
                </a:solidFill>
                <a:latin typeface="Cambria" pitchFamily="18" charset="0"/>
              </a:rPr>
              <a:t> </a:t>
            </a:r>
            <a:r>
              <a:rPr lang="pl-PL" sz="3600" b="1" dirty="0" err="1" smtClean="0">
                <a:solidFill>
                  <a:srgbClr val="0070C0"/>
                </a:solidFill>
                <a:latin typeface="Cambria" pitchFamily="18" charset="0"/>
              </a:rPr>
              <a:t>Assistance</a:t>
            </a:r>
            <a:r>
              <a:rPr lang="pl-PL" sz="3600" b="1" dirty="0" smtClean="0">
                <a:solidFill>
                  <a:srgbClr val="0070C0"/>
                </a:solidFill>
                <a:latin typeface="Cambria" pitchFamily="18" charset="0"/>
              </a:rPr>
              <a:t> to </a:t>
            </a:r>
            <a:r>
              <a:rPr lang="pl-PL" sz="3600" b="1" dirty="0" err="1" smtClean="0">
                <a:solidFill>
                  <a:srgbClr val="0070C0"/>
                </a:solidFill>
                <a:latin typeface="Cambria" pitchFamily="18" charset="0"/>
              </a:rPr>
              <a:t>Restructuring</a:t>
            </a:r>
            <a:r>
              <a:rPr lang="pl-PL" sz="3600" b="1" dirty="0" smtClean="0">
                <a:solidFill>
                  <a:srgbClr val="0070C0"/>
                </a:solidFill>
                <a:latin typeface="Cambria" pitchFamily="18" charset="0"/>
              </a:rPr>
              <a:t> </a:t>
            </a:r>
            <a:r>
              <a:rPr lang="pl-PL" sz="3600" b="1" dirty="0" err="1" smtClean="0">
                <a:solidFill>
                  <a:srgbClr val="0070C0"/>
                </a:solidFill>
                <a:latin typeface="Cambria" pitchFamily="18" charset="0"/>
              </a:rPr>
              <a:t>their</a:t>
            </a:r>
            <a:r>
              <a:rPr lang="pl-PL" sz="3600" b="1" dirty="0" smtClean="0">
                <a:solidFill>
                  <a:srgbClr val="0070C0"/>
                </a:solidFill>
                <a:latin typeface="Cambria" pitchFamily="18" charset="0"/>
              </a:rPr>
              <a:t> </a:t>
            </a:r>
            <a:r>
              <a:rPr lang="pl-PL" sz="3600" b="1" dirty="0" err="1" smtClean="0">
                <a:solidFill>
                  <a:srgbClr val="0070C0"/>
                </a:solidFill>
                <a:latin typeface="Cambria" pitchFamily="18" charset="0"/>
              </a:rPr>
              <a:t>Economies</a:t>
            </a:r>
            <a:r>
              <a:rPr lang="pl-PL" sz="3600" b="1" dirty="0" smtClean="0">
                <a:solidFill>
                  <a:srgbClr val="0070C0"/>
                </a:solidFill>
                <a:latin typeface="Cambria" pitchFamily="18" charset="0"/>
              </a:rPr>
              <a:t>). Zaczął on działać w 1990 roku i początkowo miał obejmować tylko Polskę i Węgry</a:t>
            </a:r>
            <a:endParaRPr lang="pl-PL" sz="3600" b="1"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85720" y="357166"/>
            <a:ext cx="8401080" cy="5768997"/>
          </a:xfrm>
        </p:spPr>
        <p:txBody>
          <a:bodyPr/>
          <a:lstStyle/>
          <a:p>
            <a:pPr>
              <a:buNone/>
            </a:pPr>
            <a:r>
              <a:rPr lang="pl-PL" dirty="0" smtClean="0"/>
              <a:t>   </a:t>
            </a:r>
          </a:p>
          <a:p>
            <a:pPr>
              <a:buNone/>
            </a:pPr>
            <a:r>
              <a:rPr lang="pl-PL" sz="3600" dirty="0" smtClean="0">
                <a:latin typeface="Cambria" pitchFamily="18" charset="0"/>
              </a:rPr>
              <a:t>	</a:t>
            </a:r>
            <a:r>
              <a:rPr lang="pl-PL" sz="3600" b="1" dirty="0" smtClean="0">
                <a:solidFill>
                  <a:srgbClr val="0070C0"/>
                </a:solidFill>
                <a:latin typeface="Cambria" pitchFamily="18" charset="0"/>
              </a:rPr>
              <a:t>Od samego początku funkcjonowania tego programu nasz kraj jest jego największym odbiorcą. W ciągu dziewięciu lat, a więc od 1990 do 1999 roku do Polski wpłynęło 26% całego budżetu PHARE (w latach 2000-2006 do Polski wpłynęło 2,786 mld euro).</a:t>
            </a:r>
            <a:endParaRPr lang="pl-PL" sz="3600" b="1"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428604"/>
            <a:ext cx="8229600" cy="5840435"/>
          </a:xfrm>
        </p:spPr>
        <p:txBody>
          <a:bodyPr>
            <a:normAutofit/>
          </a:bodyPr>
          <a:lstStyle/>
          <a:p>
            <a:pPr>
              <a:buNone/>
            </a:pPr>
            <a:r>
              <a:rPr lang="pl-PL" sz="3600" b="1" smtClean="0">
                <a:solidFill>
                  <a:srgbClr val="0070C0"/>
                </a:solidFill>
                <a:latin typeface="Cambria" pitchFamily="18" charset="0"/>
              </a:rPr>
              <a:t>	ISPA</a:t>
            </a:r>
            <a:r>
              <a:rPr lang="pl-PL" sz="3600" b="1" dirty="0" smtClean="0">
                <a:solidFill>
                  <a:srgbClr val="0070C0"/>
                </a:solidFill>
                <a:latin typeface="Cambria" pitchFamily="18" charset="0"/>
              </a:rPr>
              <a:t> - celem tego programu jest ujednolicenie poziomu rozwoju infrastruktury technicznej w krajach, które starać się będą o przyłączenie do Unii Europejskiej, głównie w obrębie transportu oraz ochrony środowiska. Jego rola ma być podobna do tej jaką w UE pełni Fundusz Spójności. </a:t>
            </a:r>
          </a:p>
          <a:p>
            <a:pPr>
              <a:buNone/>
            </a:pPr>
            <a:endParaRPr lang="pl-PL" b="1" dirty="0">
              <a:solidFill>
                <a:srgbClr val="0070C0"/>
              </a:solidFill>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285776"/>
            <a:ext cx="8229600" cy="5840435"/>
          </a:xfrm>
        </p:spPr>
        <p:txBody>
          <a:bodyPr>
            <a:normAutofit/>
          </a:bodyPr>
          <a:lstStyle/>
          <a:p>
            <a:pPr>
              <a:buNone/>
            </a:pPr>
            <a:endParaRPr lang="pl-PL" sz="3600" dirty="0" smtClean="0">
              <a:latin typeface="Cambria" pitchFamily="18" charset="0"/>
            </a:endParaRPr>
          </a:p>
          <a:p>
            <a:pPr>
              <a:buNone/>
            </a:pPr>
            <a:r>
              <a:rPr lang="pl-PL" sz="3600" dirty="0" smtClean="0">
                <a:latin typeface="Cambria" pitchFamily="18" charset="0"/>
              </a:rPr>
              <a:t>	</a:t>
            </a:r>
            <a:r>
              <a:rPr lang="pl-PL" sz="3600" b="1" dirty="0" smtClean="0">
                <a:solidFill>
                  <a:srgbClr val="0070C0"/>
                </a:solidFill>
                <a:latin typeface="Cambria" pitchFamily="18" charset="0"/>
              </a:rPr>
              <a:t> Średnia wartość ISPA w naszym państwie to 15-20 mln euro. Z jego pieniędzy mają być finansowane całe projekty takie jak oczyszczalnie ścieków lub też ich części albo pewne grupy związanych ze sobą projektów (przykładem może być system kanalizacji i oczyszczalni ścieków lub ochrona zlewni rzek.</a:t>
            </a:r>
            <a:endParaRPr lang="pl-PL" sz="3600" b="1"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642918"/>
            <a:ext cx="8229600" cy="5626121"/>
          </a:xfrm>
        </p:spPr>
        <p:txBody>
          <a:bodyPr>
            <a:normAutofit/>
          </a:bodyPr>
          <a:lstStyle/>
          <a:p>
            <a:pPr>
              <a:buNone/>
            </a:pPr>
            <a:r>
              <a:rPr lang="pl-PL" sz="3600" b="1" dirty="0" smtClean="0">
                <a:latin typeface="Cambria" pitchFamily="18" charset="0"/>
              </a:rPr>
              <a:t>	</a:t>
            </a:r>
            <a:r>
              <a:rPr lang="pl-PL" sz="3600" b="1" dirty="0" smtClean="0">
                <a:solidFill>
                  <a:srgbClr val="0070C0"/>
                </a:solidFill>
                <a:latin typeface="Cambria" pitchFamily="18" charset="0"/>
              </a:rPr>
              <a:t>SAPARD - rolą tego programu jest pomoc w unowocześnianiu rolnictwa i wspieranie rozwoju terenów wiejskich w państwach starających się o członkowstwo w UE z Europy Środkowej. Finansuje go Europejski Fundusz Orientacji i Gwarancji Rolnej.</a:t>
            </a:r>
            <a:endParaRPr lang="pl-PL" sz="3600" b="1"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lstStyle/>
          <a:p>
            <a:r>
              <a:rPr lang="pl-PL" b="1" dirty="0" smtClean="0">
                <a:solidFill>
                  <a:srgbClr val="0070C0"/>
                </a:solidFill>
                <a:latin typeface="Georgia" pitchFamily="18" charset="0"/>
              </a:rPr>
              <a:t>Polska w Unii Europejskiej</a:t>
            </a:r>
            <a:br>
              <a:rPr lang="pl-PL" b="1" dirty="0" smtClean="0">
                <a:solidFill>
                  <a:srgbClr val="0070C0"/>
                </a:solidFill>
                <a:latin typeface="Georgia" pitchFamily="18" charset="0"/>
              </a:rPr>
            </a:br>
            <a:r>
              <a:rPr lang="pl-PL" b="1" dirty="0" smtClean="0">
                <a:solidFill>
                  <a:srgbClr val="0070C0"/>
                </a:solidFill>
                <a:latin typeface="Georgia" pitchFamily="18" charset="0"/>
              </a:rPr>
              <a:t>- wpływ na rozwój gospodarczy</a:t>
            </a:r>
            <a:endParaRPr lang="pl-PL" b="1" dirty="0">
              <a:solidFill>
                <a:srgbClr val="0070C0"/>
              </a:solidFill>
              <a:latin typeface="Georgia" pitchFamily="18" charset="0"/>
            </a:endParaRP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500042"/>
            <a:ext cx="8229600" cy="5626121"/>
          </a:xfrm>
        </p:spPr>
        <p:txBody>
          <a:bodyPr>
            <a:normAutofit/>
          </a:bodyPr>
          <a:lstStyle/>
          <a:p>
            <a:pPr>
              <a:buNone/>
            </a:pPr>
            <a:r>
              <a:rPr lang="pl-PL" sz="3600" b="1" dirty="0" smtClean="0">
                <a:solidFill>
                  <a:srgbClr val="0070C0"/>
                </a:solidFill>
                <a:latin typeface="Cambria" pitchFamily="18" charset="0"/>
              </a:rPr>
              <a:t>Plusy:</a:t>
            </a:r>
          </a:p>
          <a:p>
            <a:pPr lvl="0"/>
            <a:r>
              <a:rPr lang="pl-PL" sz="3600" b="1" dirty="0" smtClean="0">
                <a:solidFill>
                  <a:srgbClr val="0070C0"/>
                </a:solidFill>
                <a:latin typeface="Cambria" pitchFamily="18" charset="0"/>
              </a:rPr>
              <a:t>wielki wspólnotowy rynek zbytu,</a:t>
            </a:r>
          </a:p>
          <a:p>
            <a:pPr lvl="0"/>
            <a:r>
              <a:rPr lang="pl-PL" sz="3600" b="1" dirty="0" smtClean="0">
                <a:solidFill>
                  <a:srgbClr val="0070C0"/>
                </a:solidFill>
                <a:latin typeface="Cambria" pitchFamily="18" charset="0"/>
              </a:rPr>
              <a:t>dobrze funkcjonujący rynek oferujący usługi telekomunikacyjne, bankowe, ubezpieczeniowe, itp.</a:t>
            </a:r>
          </a:p>
          <a:p>
            <a:pPr lvl="0"/>
            <a:r>
              <a:rPr lang="pl-PL" sz="3600" b="1" dirty="0" smtClean="0">
                <a:solidFill>
                  <a:srgbClr val="0070C0"/>
                </a:solidFill>
                <a:latin typeface="Cambria" pitchFamily="18" charset="0"/>
              </a:rPr>
              <a:t>warunki finansowo-kursowe są stabilne,</a:t>
            </a:r>
          </a:p>
          <a:p>
            <a:pPr lvl="0"/>
            <a:r>
              <a:rPr lang="pl-PL" sz="3600" b="1" dirty="0" smtClean="0">
                <a:solidFill>
                  <a:srgbClr val="0070C0"/>
                </a:solidFill>
                <a:latin typeface="Cambria" pitchFamily="18" charset="0"/>
              </a:rPr>
              <a:t>stopa redyskontowa jest niska</a:t>
            </a:r>
            <a:endParaRPr lang="pl-PL" sz="3600" b="1"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61058" y="116632"/>
            <a:ext cx="8325741" cy="6009531"/>
          </a:xfrm>
        </p:spPr>
        <p:txBody>
          <a:bodyPr/>
          <a:lstStyle/>
          <a:p>
            <a:pPr>
              <a:buNone/>
            </a:pPr>
            <a:r>
              <a:rPr lang="pl-PL" sz="3600" b="1" dirty="0" smtClean="0">
                <a:solidFill>
                  <a:srgbClr val="0070C0"/>
                </a:solidFill>
                <a:latin typeface="Cambria" pitchFamily="18" charset="0"/>
              </a:rPr>
              <a:t>Minusy:</a:t>
            </a:r>
          </a:p>
          <a:p>
            <a:pPr lvl="0"/>
            <a:r>
              <a:rPr lang="pl-PL" sz="3600" b="1" dirty="0" smtClean="0">
                <a:solidFill>
                  <a:srgbClr val="0070C0"/>
                </a:solidFill>
                <a:latin typeface="Cambria" pitchFamily="18" charset="0"/>
              </a:rPr>
              <a:t>musimy dostosować się do wymogów standaryzacyjnych i certyfikacyjnych Wspólnoty Europejskiej,</a:t>
            </a:r>
          </a:p>
          <a:p>
            <a:pPr lvl="0"/>
            <a:r>
              <a:rPr lang="pl-PL" sz="3600" b="1" dirty="0" smtClean="0">
                <a:solidFill>
                  <a:srgbClr val="0070C0"/>
                </a:solidFill>
                <a:latin typeface="Cambria" pitchFamily="18" charset="0"/>
              </a:rPr>
              <a:t>podniosą się koszty pracy,</a:t>
            </a:r>
          </a:p>
          <a:p>
            <a:pPr lvl="0"/>
            <a:r>
              <a:rPr lang="pl-PL" sz="3600" b="1" dirty="0" smtClean="0">
                <a:solidFill>
                  <a:srgbClr val="0070C0"/>
                </a:solidFill>
                <a:latin typeface="Cambria" pitchFamily="18" charset="0"/>
              </a:rPr>
              <a:t>konkurencja stanie się bardzo silna,</a:t>
            </a:r>
          </a:p>
          <a:p>
            <a:pPr lvl="0"/>
            <a:r>
              <a:rPr lang="pl-PL" sz="3600" b="1" dirty="0" smtClean="0">
                <a:solidFill>
                  <a:srgbClr val="0070C0"/>
                </a:solidFill>
                <a:latin typeface="Cambria" pitchFamily="18" charset="0"/>
              </a:rPr>
              <a:t>procedury wiążące się z uzyskaniem karty stałego pobytu są bardzo uciążliwe</a:t>
            </a:r>
          </a:p>
          <a:p>
            <a:pPr>
              <a:buNone/>
            </a:pPr>
            <a:endParaRPr lang="pl-PL" dirty="0"/>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1026" name="Picture 2"/>
          <p:cNvPicPr>
            <a:picLocks noGrp="1" noChangeAspect="1" noChangeArrowheads="1"/>
          </p:cNvPicPr>
          <p:nvPr>
            <p:ph idx="1"/>
          </p:nvPr>
        </p:nvPicPr>
        <p:blipFill>
          <a:blip r:embed="rId4" cstate="print"/>
          <a:srcRect/>
          <a:stretch>
            <a:fillRect/>
          </a:stretch>
        </p:blipFill>
        <p:spPr bwMode="auto">
          <a:xfrm>
            <a:off x="714348" y="0"/>
            <a:ext cx="7691967" cy="5768975"/>
          </a:xfrm>
          <a:prstGeom prst="rect">
            <a:avLst/>
          </a:prstGeom>
          <a:noFill/>
          <a:ln w="9525">
            <a:noFill/>
            <a:miter lim="800000"/>
            <a:headEnd/>
            <a:tailEnd/>
          </a:ln>
          <a:effectLst/>
        </p:spPr>
      </p:pic>
    </p:spTree>
  </p:cSld>
  <p:clrMapOvr>
    <a:masterClrMapping/>
  </p:clrMapOvr>
  <p:transition>
    <p:randomBa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9" name="Symbol zastępczy zawartości 8"/>
          <p:cNvSpPr>
            <a:spLocks noGrp="1"/>
          </p:cNvSpPr>
          <p:nvPr>
            <p:ph idx="1"/>
          </p:nvPr>
        </p:nvSpPr>
        <p:spPr/>
        <p:txBody>
          <a:bodyPr/>
          <a:lstStyle/>
          <a:p>
            <a:pPr marL="0" indent="0">
              <a:buNone/>
            </a:pPr>
            <a:r>
              <a:rPr lang="pl-PL" dirty="0" smtClean="0">
                <a:latin typeface="Cambria" pitchFamily="18" charset="0"/>
              </a:rPr>
              <a:t>			</a:t>
            </a:r>
            <a:r>
              <a:rPr lang="pl-PL" sz="3600" b="1" dirty="0" smtClean="0">
                <a:solidFill>
                  <a:srgbClr val="0070C0"/>
                </a:solidFill>
                <a:latin typeface="Cambria" pitchFamily="18" charset="0"/>
              </a:rPr>
              <a:t>Koniec</a:t>
            </a:r>
            <a:endParaRPr lang="pl-PL" sz="3600" b="1" dirty="0">
              <a:solidFill>
                <a:srgbClr val="0070C0"/>
              </a:solidFill>
              <a:latin typeface="Cambria" pitchFamily="18" charset="0"/>
            </a:endParaRPr>
          </a:p>
        </p:txBody>
      </p:sp>
    </p:spTree>
  </p:cSld>
  <p:clrMapOvr>
    <a:masterClrMapping/>
  </p:clrMapOvr>
  <p:transition>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10" name="Tytuł 1"/>
          <p:cNvSpPr>
            <a:spLocks noGrp="1"/>
          </p:cNvSpPr>
          <p:nvPr>
            <p:ph idx="1"/>
          </p:nvPr>
        </p:nvSpPr>
        <p:spPr>
          <a:xfrm>
            <a:off x="179512" y="332656"/>
            <a:ext cx="8507288" cy="5793507"/>
          </a:xfrm>
        </p:spPr>
        <p:txBody>
          <a:bodyPr>
            <a:normAutofit fontScale="92500"/>
          </a:bodyPr>
          <a:lstStyle/>
          <a:p>
            <a:pPr>
              <a:buNone/>
            </a:pPr>
            <a:r>
              <a:rPr lang="pl-PL" sz="3900" b="1" dirty="0" smtClean="0">
                <a:solidFill>
                  <a:srgbClr val="0070C0"/>
                </a:solidFill>
                <a:latin typeface="Cambria" pitchFamily="18" charset="0"/>
              </a:rPr>
              <a:t>    Przez ostatnie lata Polska stała się najszybciej rozwijającym się krajem europejskim pod względem gospodarczym. Polski sektor prywatny wiedzie prym przy wytwarzaniu produktu krajowego brutto jak również przy zatrudnieniu. Naszym najważniejszym partnerem handlowym stała się Wspólnota Europejska.</a:t>
            </a:r>
          </a:p>
          <a:p>
            <a:endParaRPr lang="pl-PL" sz="3600" dirty="0"/>
          </a:p>
        </p:txBody>
      </p:sp>
    </p:spTree>
  </p:cSld>
  <p:clrMapOvr>
    <a:masterClrMapping/>
  </p:clrMapOvr>
  <p:transition>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714356"/>
            <a:ext cx="8229600" cy="4525963"/>
          </a:xfrm>
        </p:spPr>
        <p:txBody>
          <a:bodyPr/>
          <a:lstStyle/>
          <a:p>
            <a:pPr>
              <a:buNone/>
            </a:pPr>
            <a:r>
              <a:rPr lang="pl-PL" sz="3600" dirty="0" smtClean="0">
                <a:latin typeface="Cambria" pitchFamily="18" charset="0"/>
              </a:rPr>
              <a:t>   </a:t>
            </a:r>
            <a:r>
              <a:rPr lang="pl-PL" sz="3600" b="1" dirty="0" smtClean="0">
                <a:solidFill>
                  <a:srgbClr val="0070C0"/>
                </a:solidFill>
                <a:latin typeface="Cambria" pitchFamily="18" charset="0"/>
              </a:rPr>
              <a:t>Nasze państwo chcąc przyłączyć się do Wspólnoty Europejskiej musiało usprawnić gospodarkę rynkową. Wśród postawionych warunków było uporządkowanie prawa gospodarczego a także przekształceń gospodarczych oraz własnościowych.</a:t>
            </a:r>
          </a:p>
          <a:p>
            <a:endParaRPr lang="pl-PL" dirty="0"/>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571480"/>
            <a:ext cx="8229600" cy="5554683"/>
          </a:xfrm>
        </p:spPr>
        <p:txBody>
          <a:bodyPr/>
          <a:lstStyle/>
          <a:p>
            <a:pPr>
              <a:buNone/>
            </a:pPr>
            <a:r>
              <a:rPr lang="pl-PL" sz="3600" dirty="0" smtClean="0">
                <a:latin typeface="Cambria" pitchFamily="18" charset="0"/>
              </a:rPr>
              <a:t>   </a:t>
            </a:r>
          </a:p>
          <a:p>
            <a:pPr>
              <a:buNone/>
            </a:pPr>
            <a:r>
              <a:rPr lang="pl-PL" sz="3600" dirty="0" smtClean="0">
                <a:latin typeface="Cambria" pitchFamily="18" charset="0"/>
              </a:rPr>
              <a:t>	</a:t>
            </a:r>
            <a:r>
              <a:rPr lang="pl-PL" sz="3600" b="1" dirty="0" smtClean="0">
                <a:solidFill>
                  <a:srgbClr val="0070C0"/>
                </a:solidFill>
                <a:latin typeface="Cambria" pitchFamily="18" charset="0"/>
              </a:rPr>
              <a:t>Celem naszego kraju było uczestniczenie w procesie integracyjnym do momentu nadania statusu członka UE, czego rezultatem było dołączenie do krajów Wspólnoty, które tworzą Unię Gospodarczą oraz Walutową.</a:t>
            </a:r>
          </a:p>
          <a:p>
            <a:pPr>
              <a:buNone/>
            </a:pPr>
            <a:endParaRPr lang="pl-PL" b="1" dirty="0">
              <a:solidFill>
                <a:srgbClr val="0070C0"/>
              </a:solidFill>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285728"/>
            <a:ext cx="8229600" cy="5840435"/>
          </a:xfrm>
        </p:spPr>
        <p:txBody>
          <a:bodyPr>
            <a:normAutofit fontScale="92500" lnSpcReduction="20000"/>
          </a:bodyPr>
          <a:lstStyle/>
          <a:p>
            <a:pPr>
              <a:buNone/>
            </a:pPr>
            <a:r>
              <a:rPr lang="pl-PL" sz="3600" dirty="0" smtClean="0">
                <a:latin typeface="Cambria" pitchFamily="18" charset="0"/>
              </a:rPr>
              <a:t>   	</a:t>
            </a:r>
            <a:r>
              <a:rPr lang="pl-PL" sz="3900" b="1" dirty="0" smtClean="0">
                <a:solidFill>
                  <a:srgbClr val="0070C0"/>
                </a:solidFill>
                <a:latin typeface="Cambria" pitchFamily="18" charset="0"/>
              </a:rPr>
              <a:t>W czasie trwania negocjacji o przystąpienie Polski do Unii mogliśmy prosić o objęcie wskazanych gałęzi gospodarki okresami ochronnymi lub zwanymi też przejściowymi. Umożliwiały one lepsze dostosowanie się do wymogów stawianych przez UE. Wstępując do Wspólnoty Europejskiej możemy czerpać z bezzwrotnego wsparcia finansowego.</a:t>
            </a:r>
          </a:p>
          <a:p>
            <a:endParaRPr lang="pl-PL" dirty="0"/>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285728"/>
            <a:ext cx="8229600" cy="5740409"/>
          </a:xfrm>
        </p:spPr>
        <p:txBody>
          <a:bodyPr/>
          <a:lstStyle/>
          <a:p>
            <a:pPr>
              <a:buNone/>
            </a:pPr>
            <a:r>
              <a:rPr lang="pl-PL" sz="3600" dirty="0" smtClean="0">
                <a:latin typeface="Cambria" pitchFamily="18" charset="0"/>
              </a:rPr>
              <a:t>    </a:t>
            </a:r>
          </a:p>
          <a:p>
            <a:pPr>
              <a:buNone/>
            </a:pPr>
            <a:r>
              <a:rPr lang="pl-PL" sz="3600" dirty="0" smtClean="0">
                <a:latin typeface="Cambria" pitchFamily="18" charset="0"/>
              </a:rPr>
              <a:t>	</a:t>
            </a:r>
            <a:r>
              <a:rPr lang="pl-PL" sz="3600" b="1" dirty="0" smtClean="0">
                <a:solidFill>
                  <a:srgbClr val="0070C0"/>
                </a:solidFill>
                <a:latin typeface="Cambria" pitchFamily="18" charset="0"/>
              </a:rPr>
              <a:t>Ponieważ w Unii Europejskiej rolnictwo jest specjalnie chronione i jednocześnie wspierane dlatego na poszerzonym rynku Wspólnoty ma prawo funkcjonować tylko sprawne i nowoczesne rolnictwo.</a:t>
            </a:r>
          </a:p>
          <a:p>
            <a:pPr>
              <a:buNone/>
            </a:pPr>
            <a:endParaRPr lang="pl-PL" b="1" dirty="0">
              <a:solidFill>
                <a:srgbClr val="0070C0"/>
              </a:solidFill>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642918"/>
            <a:ext cx="8229600" cy="4525963"/>
          </a:xfrm>
        </p:spPr>
        <p:txBody>
          <a:bodyPr/>
          <a:lstStyle/>
          <a:p>
            <a:pPr>
              <a:buNone/>
            </a:pPr>
            <a:r>
              <a:rPr lang="pl-PL" sz="3600" b="1" dirty="0" smtClean="0">
                <a:solidFill>
                  <a:srgbClr val="0070C0"/>
                </a:solidFill>
                <a:latin typeface="Cambria" pitchFamily="18" charset="0"/>
              </a:rPr>
              <a:t>   	Dopasowanie zarówno przepisów jak i praktyki naszego kraju do wymagań wspólnotowej polityki jest na tyle skomplikowane, że wymaga dużo czasu do realizacji. Sam proces połączenia polskiego rolnictwa z systemem Unii wiąże się z większą organizacją producentów rolnych.</a:t>
            </a:r>
          </a:p>
          <a:p>
            <a:pPr>
              <a:buNone/>
            </a:pPr>
            <a:endParaRPr lang="pl-PL" b="1" dirty="0">
              <a:solidFill>
                <a:srgbClr val="0070C0"/>
              </a:solidFill>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2000240"/>
            <a:ext cx="8229600" cy="4125923"/>
          </a:xfrm>
        </p:spPr>
        <p:txBody>
          <a:bodyPr>
            <a:normAutofit/>
          </a:bodyPr>
          <a:lstStyle/>
          <a:p>
            <a:pPr algn="ctr">
              <a:buNone/>
            </a:pPr>
            <a:r>
              <a:rPr lang="pl-PL" sz="3600" b="1" dirty="0" smtClean="0">
                <a:solidFill>
                  <a:srgbClr val="0070C0"/>
                </a:solidFill>
                <a:latin typeface="Cambria" pitchFamily="18" charset="0"/>
              </a:rPr>
              <a:t>Szanse i zagrożenia Polski płynące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ze strony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Unii Europejskiej</a:t>
            </a:r>
          </a:p>
          <a:p>
            <a:endParaRPr lang="pl-PL" sz="3600" dirty="0">
              <a:solidFill>
                <a:srgbClr val="0070C0"/>
              </a:solidFill>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940</TotalTime>
  <Words>688</Words>
  <Application>Microsoft Office PowerPoint</Application>
  <PresentationFormat>Pokaz na ekranie (4:3)</PresentationFormat>
  <Paragraphs>90</Paragraphs>
  <Slides>23</Slides>
  <Notes>0</Notes>
  <HiddenSlides>0</HiddenSlides>
  <MMClips>0</MMClips>
  <ScaleCrop>false</ScaleCrop>
  <HeadingPairs>
    <vt:vector size="4" baseType="variant">
      <vt:variant>
        <vt:lpstr>Motyw</vt:lpstr>
      </vt:variant>
      <vt:variant>
        <vt:i4>1</vt:i4>
      </vt:variant>
      <vt:variant>
        <vt:lpstr>Tytuły slajdów</vt:lpstr>
      </vt:variant>
      <vt:variant>
        <vt:i4>23</vt:i4>
      </vt:variant>
    </vt:vector>
  </HeadingPairs>
  <TitlesOfParts>
    <vt:vector size="24" baseType="lpstr">
      <vt:lpstr>Motyw pakietu Office</vt:lpstr>
      <vt:lpstr>Slajd 1</vt:lpstr>
      <vt:lpstr>Polska w Unii Europejskiej - wpływ na rozwój gospodarczy</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User</dc:creator>
  <cp:lastModifiedBy>Marta_Ś</cp:lastModifiedBy>
  <cp:revision>111</cp:revision>
  <dcterms:created xsi:type="dcterms:W3CDTF">2012-11-14T09:10:16Z</dcterms:created>
  <dcterms:modified xsi:type="dcterms:W3CDTF">2013-03-17T11:22:56Z</dcterms:modified>
</cp:coreProperties>
</file>