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301" r:id="rId4"/>
    <p:sldId id="302" r:id="rId5"/>
    <p:sldId id="303" r:id="rId6"/>
    <p:sldId id="304" r:id="rId7"/>
    <p:sldId id="305" r:id="rId8"/>
    <p:sldId id="260" r:id="rId9"/>
    <p:sldId id="262" r:id="rId10"/>
    <p:sldId id="266" r:id="rId11"/>
    <p:sldId id="268" r:id="rId12"/>
    <p:sldId id="270" r:id="rId13"/>
    <p:sldId id="274" r:id="rId14"/>
    <p:sldId id="276" r:id="rId15"/>
    <p:sldId id="273" r:id="rId16"/>
    <p:sldId id="272" r:id="rId17"/>
    <p:sldId id="277" r:id="rId18"/>
    <p:sldId id="279" r:id="rId19"/>
    <p:sldId id="281" r:id="rId20"/>
    <p:sldId id="283" r:id="rId21"/>
    <p:sldId id="291" r:id="rId22"/>
    <p:sldId id="293" r:id="rId23"/>
    <p:sldId id="296" r:id="rId24"/>
    <p:sldId id="295" r:id="rId25"/>
    <p:sldId id="300" r:id="rId2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>
        <p:scale>
          <a:sx n="49" d="100"/>
          <a:sy n="49" d="100"/>
        </p:scale>
        <p:origin x="-1032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Przede wszystkim mówiąc o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mobbingu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chodzi o sytuacje osadzone w jasno określonych ramach społecznych: do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mobbingu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dochodzi w sferze zawodowej. Osoba nękana nie ma możliwości obrony, jest narażona na ataki często zarówno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ze strony pracowników, jak i pracodawcy.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Działania </a:t>
            </a:r>
            <a:r>
              <a:rPr lang="pl-PL" sz="4000" b="1" dirty="0" err="1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mobbingowe</a:t>
            </a: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wywołują lęk związany z utratą zatrudnienia, oraz wpływają na pogorszenie atmosfery i wydajności pracy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 przedsiębiorstwie</a:t>
            </a:r>
            <a:r>
              <a:rPr lang="pl-PL" sz="3600" dirty="0" smtClean="0">
                <a:latin typeface="Cambria" pitchFamily="18" charset="0"/>
              </a:rPr>
              <a:t>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Przebieg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mobbingu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opisywany jest zawsze jako następowanie po sobie pewnych określonych faz.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Można wyróżnić 5 takich faz: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 fontScale="90000"/>
          </a:bodyPr>
          <a:lstStyle/>
          <a:p>
            <a:pPr algn="l"/>
            <a:r>
              <a:rPr lang="pl-PL" sz="4000" b="1" u="sng" dirty="0" smtClean="0"/>
              <a:t/>
            </a:r>
            <a:br>
              <a:rPr lang="pl-PL" sz="4000" b="1" u="sng" dirty="0" smtClean="0"/>
            </a:br>
            <a:r>
              <a:rPr lang="pl-PL" sz="4000" b="1" u="sng" dirty="0" smtClean="0">
                <a:solidFill>
                  <a:srgbClr val="0070C0"/>
                </a:solidFill>
                <a:latin typeface="Cambria" pitchFamily="18" charset="0"/>
              </a:rPr>
              <a:t>Konflikty i pojedyncze zajścia</a:t>
            </a: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konflikty są normalne w każdym miejscu pracy. Często konflikt zostaje w krótkim czasie złagodzony. Jednak gdy konflikt narasta do rangi problemu zaczyna działać podprogowo. Zachowanie osoby uwikłanej w konflikt cechuje irytacja </a:t>
            </a:r>
            <a:b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i pobudliwość.</a:t>
            </a:r>
            <a:b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</a:br>
            <a:endParaRPr lang="pl-PL" sz="40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 fontScale="90000"/>
          </a:bodyPr>
          <a:lstStyle/>
          <a:p>
            <a:pPr algn="l"/>
            <a:r>
              <a:rPr lang="pl-PL" sz="4000" b="1" u="sng" dirty="0" smtClean="0"/>
              <a:t/>
            </a:r>
            <a:br>
              <a:rPr lang="pl-PL" sz="4000" b="1" u="sng" dirty="0" smtClean="0"/>
            </a:br>
            <a:r>
              <a:rPr lang="pl-PL" sz="4000" b="1" u="sng" dirty="0" smtClean="0">
                <a:solidFill>
                  <a:srgbClr val="0070C0"/>
                </a:solidFill>
                <a:latin typeface="Cambria" pitchFamily="18" charset="0"/>
              </a:rPr>
              <a:t>Rosnący przymus samoobrony jako podprogowa przesłanka </a:t>
            </a:r>
            <a:r>
              <a:rPr lang="pl-PL" sz="4000" b="1" u="sng" dirty="0" err="1" smtClean="0">
                <a:solidFill>
                  <a:srgbClr val="0070C0"/>
                </a:solidFill>
                <a:latin typeface="Cambria" pitchFamily="18" charset="0"/>
              </a:rPr>
              <a:t>mobbingu</a:t>
            </a:r>
            <a:r>
              <a:rPr lang="pl-PL" sz="4000" b="1" u="sng" dirty="0" smtClean="0">
                <a:solidFill>
                  <a:srgbClr val="0070C0"/>
                </a:solidFill>
                <a:latin typeface="Cambria" pitchFamily="18" charset="0"/>
              </a:rPr>
              <a:t>-</a:t>
            </a: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 Spór merytoryczny przechodzi na dalszy plan, a konflikt zaczyna być odbierany osobiście. Strony konfliktu zauważają swoją pozycję jako poważnie i trwale zagrożoną.</a:t>
            </a:r>
            <a:b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 Próbują sprowokować przeciwnika do niekontrolowanych reakcji by doprowadzić go do „utraty twarzy”.</a:t>
            </a:r>
            <a:b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</a:br>
            <a:endParaRPr lang="pl-PL" sz="40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u="sng" dirty="0" smtClean="0">
                <a:solidFill>
                  <a:srgbClr val="0070C0"/>
                </a:solidFill>
                <a:latin typeface="Cambria" pitchFamily="18" charset="0"/>
              </a:rPr>
              <a:t>Eskalacja konfliktu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 nikt nie chce już pracować z ofiarą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mobbingu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, traci ona powszechny szacunek i akceptację, co zwiększa jej niepewność zaczyna więc popełniać błędy i zwracać na siebie uwagę. Ogólny stan ofiary wywołany między innymi izolacją społeczną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i odrzuceniem przez środowisko stale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się pogarsza i może nawet przejść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w poważną chorobę.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 fontScale="90000"/>
          </a:bodyPr>
          <a:lstStyle/>
          <a:p>
            <a:pPr algn="l"/>
            <a:r>
              <a:rPr lang="pl-PL" sz="4000" b="1" u="sng" dirty="0" smtClean="0">
                <a:solidFill>
                  <a:srgbClr val="0070C0"/>
                </a:solidFill>
                <a:latin typeface="Cambria" pitchFamily="18" charset="0"/>
              </a:rPr>
              <a:t>Błędne diagnozy lekarskie i psychologiczne</a:t>
            </a: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- ofiara ze względu na swój słaby stan zdrowia odwiedza lekarza lub psychologa. </a:t>
            </a:r>
            <a:b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Lekarze nierzadko nie dostrzegają, że odpowiedzialne za zły stan zdrowia są złe warunki w pracy, konsekwencją czego są diagnozy typu: syndrom wypalenia zawodowego</a:t>
            </a: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u="sng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u="sng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u="sng" dirty="0" smtClean="0">
                <a:solidFill>
                  <a:srgbClr val="0070C0"/>
                </a:solidFill>
                <a:latin typeface="Cambria" pitchFamily="18" charset="0"/>
              </a:rPr>
              <a:t>Faza końcowa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 prześladowani są odstawiani na boczny tor.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 końcowej fazie wyklucza się ofiary z życia zawodowego, na przykład posyłając na długotrwałe zwolnienia lekarskie, wcześniejszą emeryturę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czy wypowiadając im umowę o pracę.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Niezależnie od przyczyn i form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mobbingu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jego skutki są zawsze negatywne dla ofiary, a przeważnie również dla grupy, firmy, organizacji. W miarę nasilania się i trwania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 czasie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mobbing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wytwarza u swoich ofiar poczucie odizolowania, niezrozumienia i odrzucenia.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57158" y="428604"/>
            <a:ext cx="8372476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Ofiary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mobbingu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, które nie mają wsparcia społecznego ani w pracy, ani poza miejscem pracy, są szczególnie podatne na wyniszczenie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 grupach, w których utrzymuje się zjawisko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mobbingu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postępuje degeneracja procesów społecznych, dominują w nich różne formy manipulacji i pogarsza się komunikacja.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ETYCZNY PRACOWNIK </a:t>
            </a:r>
            <a:b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I PRACODAWCA .</a:t>
            </a:r>
            <a:b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b="1" dirty="0">
                <a:solidFill>
                  <a:srgbClr val="0070C0"/>
                </a:solidFill>
                <a:latin typeface="Cambria" pitchFamily="18" charset="0"/>
              </a:rPr>
              <a:t>M</a:t>
            </a:r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OBBING W MIEJSCU PRACY</a:t>
            </a: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u="sng" dirty="0" smtClean="0">
                <a:solidFill>
                  <a:srgbClr val="0070C0"/>
                </a:solidFill>
                <a:latin typeface="Cambria" pitchFamily="18" charset="0"/>
              </a:rPr>
              <a:t>SPRAWCY MOBBINGU- MOBBERZY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Menedżerowie i ludzie władzy demonstrują siłę poniżając pracowników.  Traktują innych instrumentalnie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i nie odczuwają żadnych wyrzutów sumienia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 powodu wykorzystywania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i poniżania ofiar. Uważają, że postępuje słusznie, i że ofiara na takie traktowanie zasłużyła.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Badacze problemu wyróżnili  kilka pomocniczych określeń, które dają jaśniejszy i pełniejszy obraz zjawiska jakim jest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mobbing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. Zaliczany do nich: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Bulling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 po angielsku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bully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oznacza obchodzić się brutalnie, dręczyć.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Termin tez jest używany w przypadku, gdy wrogie działania zawierają w sobie dużą dawkę agresji, przemocy fizycznej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i napiętnowania.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4000" b="1" dirty="0" err="1" smtClean="0">
                <a:solidFill>
                  <a:srgbClr val="0070C0"/>
                </a:solidFill>
                <a:latin typeface="Cambria" pitchFamily="18" charset="0"/>
              </a:rPr>
              <a:t>Harrasment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 „nękanie”, „terror psychologiczny” użyte w 1976roku przez doktor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Carol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Brodsky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, której zdaniem molestowanie polega na powtarzalnych i uporczywych działaniach jednej osoby wobec drugiej, aby ją niepokoić, drażnić, frustrować i prowokować.</a:t>
            </a:r>
            <a:r>
              <a:rPr lang="pl-PL" sz="3600" dirty="0" smtClean="0">
                <a:latin typeface="Cambria" pitchFamily="18" charset="0"/>
              </a:rPr>
              <a:t/>
            </a:r>
            <a:br>
              <a:rPr lang="pl-PL" sz="3600" dirty="0" smtClean="0"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dirty="0" smtClean="0"/>
              <a:t>.</a:t>
            </a:r>
            <a:br>
              <a:rPr lang="pl-PL" sz="3600" dirty="0" smtClean="0"/>
            </a:br>
            <a:endParaRPr lang="pl-PL" sz="36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rostokąt 7"/>
          <p:cNvSpPr/>
          <p:nvPr/>
        </p:nvSpPr>
        <p:spPr>
          <a:xfrm>
            <a:off x="285720" y="357166"/>
            <a:ext cx="864399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Lobbing</a:t>
            </a: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zwiera w swej istocie nie tylko molestowania psychiczne ale także fizyczne i seksualne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dirty="0" smtClean="0">
                <a:latin typeface="Cambria" pitchFamily="18" charset="0"/>
              </a:rPr>
              <a:t/>
            </a:r>
            <a:br>
              <a:rPr lang="pl-PL" sz="3600" dirty="0" smtClean="0"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rostokąt 7"/>
          <p:cNvSpPr/>
          <p:nvPr/>
        </p:nvSpPr>
        <p:spPr>
          <a:xfrm>
            <a:off x="285720" y="642918"/>
            <a:ext cx="86439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Wszystkie typy molestowania moralnego, mają wspólny mianownik- są nim wielorakie sposoby molestowania oraz skutki jakie ono wywołuje. Mianowicie: zaburzenia psychiczne, zmniejszenie poczucia własnej wartości oraz pewności siebie pracowników. </a:t>
            </a:r>
            <a:endParaRPr lang="pl-PL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dirty="0" smtClean="0"/>
              <a:t/>
            </a:r>
            <a:br>
              <a:rPr lang="pl-PL" sz="3600" dirty="0" smtClean="0"/>
            </a:br>
            <a:endParaRPr lang="pl-PL" sz="36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rostokąt 7"/>
          <p:cNvSpPr/>
          <p:nvPr/>
        </p:nvSpPr>
        <p:spPr>
          <a:xfrm>
            <a:off x="285720" y="357166"/>
            <a:ext cx="86439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361059" y="357167"/>
            <a:ext cx="78477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Etyka - to zespół norm i ocen moralnych charakterystycznych dla danej zbiorowości społecznej, np. grupy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społecznej,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klasy, środowiska. Zajmuje się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wyjaśnianiem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i ustalaniem takich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kategorii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jak dobro, zło,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odpowiedzialność, powinność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oraz etycznych zasad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i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norm moralnego postępowania.</a:t>
            </a:r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058078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dirty="0" smtClean="0"/>
              <a:t/>
            </a:r>
            <a:br>
              <a:rPr lang="pl-PL" sz="3600" dirty="0" smtClean="0"/>
            </a:br>
            <a:endParaRPr lang="pl-PL" sz="36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rostokąt 7"/>
          <p:cNvSpPr/>
          <p:nvPr/>
        </p:nvSpPr>
        <p:spPr>
          <a:xfrm>
            <a:off x="285720" y="357166"/>
            <a:ext cx="86439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179512" y="357167"/>
            <a:ext cx="856983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Etyczny pracownik to taki który dba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dobrą atmosferę w pracy, szanuje innych pracowników,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przełożonych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oraz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klientów, zachowuje tajemnice służbowe, przestrzega poufności danych pracowników i klientów przedsiębiorstwa, wywiązuje się ze swoich obowiązków rzetelnie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i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sumiennie.</a:t>
            </a:r>
          </a:p>
          <a:p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  <a:p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058078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dirty="0" smtClean="0"/>
              <a:t/>
            </a:r>
            <a:br>
              <a:rPr lang="pl-PL" sz="3600" dirty="0" smtClean="0"/>
            </a:br>
            <a:endParaRPr lang="pl-PL" sz="36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rostokąt 7"/>
          <p:cNvSpPr/>
          <p:nvPr/>
        </p:nvSpPr>
        <p:spPr>
          <a:xfrm>
            <a:off x="285720" y="357166"/>
            <a:ext cx="86439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361059" y="836712"/>
            <a:ext cx="838829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Etyczne i moralne obowiązki pracodawcy względem zatrudnianych przez niego pracowników wynikają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kodeksu pracy. </a:t>
            </a:r>
            <a:endParaRPr lang="pl-PL" sz="36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Pracodawca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jest obowiązany szanować godność i inne dobra osobiste pracownika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.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58078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Jakakolwiek dyskryminacja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stosunkach pracy, w szczególności ze względu na płeć, wiek, niepełnosprawność, rasę, narodowość, przekonania, zwłaszcza polityczne lub religijne, orientację seksualną oraz przynależność związkową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,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jest niedopuszczalna</a:t>
            </a:r>
            <a:r>
              <a:rPr lang="pl-PL" sz="3600" b="1" dirty="0">
                <a:solidFill>
                  <a:srgbClr val="0070C0"/>
                </a:solidFill>
                <a:latin typeface="Georgia" pitchFamily="18" charset="0"/>
              </a:rPr>
              <a:t>. </a:t>
            </a: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rostokąt 7"/>
          <p:cNvSpPr/>
          <p:nvPr/>
        </p:nvSpPr>
        <p:spPr>
          <a:xfrm>
            <a:off x="285720" y="357166"/>
            <a:ext cx="86439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58078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dirty="0" smtClean="0"/>
              <a:t/>
            </a:r>
            <a:br>
              <a:rPr lang="pl-PL" sz="3600" dirty="0" smtClean="0"/>
            </a:br>
            <a:endParaRPr lang="pl-PL" sz="36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rostokąt 7"/>
          <p:cNvSpPr/>
          <p:nvPr/>
        </p:nvSpPr>
        <p:spPr>
          <a:xfrm>
            <a:off x="285720" y="357166"/>
            <a:ext cx="86439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179512" y="357167"/>
            <a:ext cx="856983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Pracodawca powinien wpływać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na kształtowanie w zakładzie pracy zasad współżycia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społecznego. 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Jeżeli łamie te zasady mamy do czynienia z pojęciem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Mobbing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.</a:t>
            </a: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T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ermin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wywodzący się z języka angielskiego od czasownika </a:t>
            </a:r>
            <a:r>
              <a:rPr lang="pl-PL" sz="3600" b="1" dirty="0" err="1">
                <a:solidFill>
                  <a:srgbClr val="0070C0"/>
                </a:solidFill>
                <a:latin typeface="Cambria" pitchFamily="18" charset="0"/>
              </a:rPr>
              <a:t>mob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i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oznacza szarpać, atakować, źle się obchodzić, natomiast jako rzeczownik </a:t>
            </a:r>
            <a:r>
              <a:rPr lang="pl-PL" sz="3600" b="1" dirty="0" err="1">
                <a:solidFill>
                  <a:srgbClr val="0070C0"/>
                </a:solidFill>
                <a:latin typeface="Cambria" pitchFamily="18" charset="0"/>
              </a:rPr>
              <a:t>mob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 oznacza tłum,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motłoch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058078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Mobbing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zazwyczaj ma na celu lub skutkuje: poniżeniem, ośmieszeniem, zaniżeniem samooceny lub wyeliminowaniem albo odizolowaniem pracownika od współpracowników.</a:t>
            </a:r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3600" dirty="0" smtClean="0">
                <a:latin typeface="Times New Roman" pitchFamily="18" charset="0"/>
                <a:cs typeface="Times New Roman" pitchFamily="18" charset="0"/>
              </a:rPr>
            </a:br>
            <a:endParaRPr lang="pl-PL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 fontScale="90000"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Międzynarodowa Organizacja Pracy definiuje pojęcie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mobbingu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następująco: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i="1" u="sng" dirty="0" smtClean="0">
                <a:solidFill>
                  <a:srgbClr val="0070C0"/>
                </a:solidFill>
                <a:latin typeface="Cambria" pitchFamily="18" charset="0"/>
              </a:rPr>
              <a:t>„</a:t>
            </a:r>
            <a:r>
              <a:rPr lang="pl-PL" sz="3600" b="1" i="1" u="sng" dirty="0" err="1" smtClean="0">
                <a:solidFill>
                  <a:srgbClr val="0070C0"/>
                </a:solidFill>
                <a:latin typeface="Cambria" pitchFamily="18" charset="0"/>
              </a:rPr>
              <a:t>Mobbing</a:t>
            </a:r>
            <a:r>
              <a:rPr lang="pl-PL" sz="3600" b="1" i="1" u="sng" dirty="0" smtClean="0">
                <a:solidFill>
                  <a:srgbClr val="0070C0"/>
                </a:solidFill>
                <a:latin typeface="Cambria" pitchFamily="18" charset="0"/>
              </a:rPr>
              <a:t> to obraźliwe zachowanie poprzez mściwe, okrutne,</a:t>
            </a:r>
            <a:r>
              <a:rPr lang="pl-PL" sz="3600" b="1" i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i="1" u="sng" dirty="0" smtClean="0">
                <a:solidFill>
                  <a:srgbClr val="0070C0"/>
                </a:solidFill>
                <a:latin typeface="Cambria" pitchFamily="18" charset="0"/>
              </a:rPr>
              <a:t>złośliwe lub upokarzające usiłowanie zaszkodzenia jednostce lub grupie pracowników (...), którzy stają się przedmiotem psychicznego dręczenia.”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804</Words>
  <Application>Microsoft Office PowerPoint</Application>
  <PresentationFormat>Pokaz na ekranie (4:3)</PresentationFormat>
  <Paragraphs>92</Paragraphs>
  <Slides>25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26" baseType="lpstr">
      <vt:lpstr>Motyw pakietu Office</vt:lpstr>
      <vt:lpstr>Prezentacja programu PowerPoint</vt:lpstr>
      <vt:lpstr>ETYCZNY PRACOWNIK  I PRACODAWCA . MOBBING W MIEJSCU PRACY</vt:lpstr>
      <vt:lpstr> </vt:lpstr>
      <vt:lpstr> </vt:lpstr>
      <vt:lpstr> </vt:lpstr>
      <vt:lpstr>Jakakolwiek dyskryminacja  w stosunkach pracy, w szczególności ze względu na płeć, wiek, niepełnosprawność, rasę, narodowość, przekonania, zwłaszcza polityczne lub religijne, orientację seksualną oraz przynależność związkową, jest niedopuszczalna. </vt:lpstr>
      <vt:lpstr> </vt:lpstr>
      <vt:lpstr>Mobbing zazwyczaj ma na celu lub skutkuje: poniżeniem, ośmieszeniem, zaniżeniem samooceny lub wyeliminowaniem albo odizolowaniem pracownika od współpracowników. </vt:lpstr>
      <vt:lpstr>Międzynarodowa Organizacja Pracy definiuje pojęcie mobbingu następująco: „Mobbing to obraźliwe zachowanie poprzez mściwe, okrutne, złośliwe lub upokarzające usiłowanie zaszkodzenia jednostce lub grupie pracowników (...), którzy stają się przedmiotem psychicznego dręczenia.” </vt:lpstr>
      <vt:lpstr>Przede wszystkim mówiąc o mobbingu chodzi o sytuacje osadzone w jasno określonych ramach społecznych: do mobbingu dochodzi w sferze zawodowej. Osoba nękana nie ma możliwości obrony, jest narażona na ataki często zarówno  ze strony pracowników, jak i pracodawcy.</vt:lpstr>
      <vt:lpstr>Działania mobbingowe wywołują lęk związany z utratą zatrudnienia, oraz wpływają na pogorszenie atmosfery i wydajności pracy  w przedsiębiorstwie.</vt:lpstr>
      <vt:lpstr>Przebieg mobbingu opisywany jest zawsze jako następowanie po sobie pewnych określonych faz.  Można wyróżnić 5 takich faz: </vt:lpstr>
      <vt:lpstr> Konflikty i pojedyncze zajścia konflikty są normalne w każdym miejscu pracy. Często konflikt zostaje w krótkim czasie złagodzony. Jednak gdy konflikt narasta do rangi problemu zaczyna działać podprogowo. Zachowanie osoby uwikłanej w konflikt cechuje irytacja  i pobudliwość. </vt:lpstr>
      <vt:lpstr> Rosnący przymus samoobrony jako podprogowa przesłanka mobbingu- Spór merytoryczny przechodzi na dalszy plan, a konflikt zaczyna być odbierany osobiście. Strony konfliktu zauważają swoją pozycję jako poważnie i trwale zagrożoną.  Próbują sprowokować przeciwnika do niekontrolowanych reakcji by doprowadzić go do „utraty twarzy”. </vt:lpstr>
      <vt:lpstr>Eskalacja konfliktu- nikt nie chce już pracować z ofiarą mobbingu, traci ona powszechny szacunek i akceptację, co zwiększa jej niepewność zaczyna więc popełniać błędy i zwracać na siebie uwagę. Ogólny stan ofiary wywołany między innymi izolacją społeczną  i odrzuceniem przez środowisko stale  się pogarsza i może nawet przejść  w poważną chorobę.</vt:lpstr>
      <vt:lpstr>Błędne diagnozy lekarskie i psychologiczne- ofiara ze względu na swój słaby stan zdrowia odwiedza lekarza lub psychologa.  Lekarze nierzadko nie dostrzegają, że odpowiedzialne za zły stan zdrowia są złe warunki w pracy, konsekwencją czego są diagnozy typu: syndrom wypalenia zawodowego</vt:lpstr>
      <vt:lpstr> Faza końcowa- prześladowani są odstawiani na boczny tor. W końcowej fazie wyklucza się ofiary z życia zawodowego, na przykład posyłając na długotrwałe zwolnienia lekarskie, wcześniejszą emeryturę  czy wypowiadając im umowę o pracę.  </vt:lpstr>
      <vt:lpstr>Niezależnie od przyczyn i form mobbingu jego skutki są zawsze negatywne dla ofiary, a przeważnie również dla grupy, firmy, organizacji. W miarę nasilania się i trwania  w czasie mobbing wytwarza u swoich ofiar poczucie odizolowania, niezrozumienia i odrzucenia. </vt:lpstr>
      <vt:lpstr>Ofiary mobbingu, które nie mają wsparcia społecznego ani w pracy, ani poza miejscem pracy, są szczególnie podatne na wyniszczenie  W grupach, w których utrzymuje się zjawisko mobbingu postępuje degeneracja procesów społecznych, dominują w nich różne formy manipulacji i pogarsza się komunikacja. </vt:lpstr>
      <vt:lpstr>SPRAWCY MOBBINGU- MOBBERZY-  Menedżerowie i ludzie władzy demonstrują siłę poniżając pracowników.  Traktują innych instrumentalnie i nie odczuwają żadnych wyrzutów sumienia  z powodu wykorzystywania  i poniżania ofiar. Uważają, że postępuje słusznie, i że ofiara na takie traktowanie zasłużyła.</vt:lpstr>
      <vt:lpstr>Badacze problemu wyróżnili  kilka pomocniczych określeń, które dają jaśniejszy i pełniejszy obraz zjawiska jakim jest mobbing. Zaliczany do nich:</vt:lpstr>
      <vt:lpstr>Bulling- po angielsku bully oznacza obchodzić się brutalnie, dręczyć.  Termin tez jest używany w przypadku, gdy wrogie działania zawierają w sobie dużą dawkę agresji, przemocy fizycznej  i napiętnowania. </vt:lpstr>
      <vt:lpstr>Harrasment- „nękanie”, „terror psychologiczny” użyte w 1976roku przez doktor Carol Brodsky, której zdaniem molestowanie polega na powtarzalnych i uporczywych działaniach jednej osoby wobec drugiej, aby ją niepokoić, drażnić, frustrować i prowokować. </vt:lpstr>
      <vt:lpstr>.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iza</cp:lastModifiedBy>
  <cp:revision>104</cp:revision>
  <dcterms:created xsi:type="dcterms:W3CDTF">2012-11-14T09:10:16Z</dcterms:created>
  <dcterms:modified xsi:type="dcterms:W3CDTF">2013-03-17T17:15:05Z</dcterms:modified>
</cp:coreProperties>
</file>