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90" autoAdjust="0"/>
  </p:normalViewPr>
  <p:slideViewPr>
    <p:cSldViewPr>
      <p:cViewPr varScale="1">
        <p:scale>
          <a:sx n="74" d="100"/>
          <a:sy n="74" d="100"/>
        </p:scale>
        <p:origin x="-9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>
                <a:latin typeface="Bookman Old Style" pitchFamily="18" charset="0"/>
              </a:rPr>
              <a:t>Koszty całkowite</a:t>
            </a:r>
            <a:r>
              <a:rPr lang="pl-PL" sz="4000" dirty="0"/>
              <a:t>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latin typeface="Bookman Old Style" pitchFamily="18" charset="0"/>
              </a:rPr>
              <a:t>to </a:t>
            </a:r>
            <a:r>
              <a:rPr lang="pl-PL" dirty="0">
                <a:latin typeface="Bookman Old Style" pitchFamily="18" charset="0"/>
              </a:rPr>
              <a:t>wszystkie koszty ponoszone w </a:t>
            </a:r>
            <a:r>
              <a:rPr lang="pl-PL" dirty="0" smtClean="0">
                <a:latin typeface="Bookman Old Style" pitchFamily="18" charset="0"/>
              </a:rPr>
              <a:t>przedsiębiorstwie</a:t>
            </a:r>
            <a:r>
              <a:rPr lang="pl-PL" dirty="0">
                <a:latin typeface="Bookman Old Style" pitchFamily="18" charset="0"/>
              </a:rPr>
              <a:t>.</a:t>
            </a:r>
            <a:endParaRPr lang="pl-PL" dirty="0">
              <a:latin typeface="Bookman Old Style" pitchFamily="18" charset="0"/>
            </a:endParaRPr>
          </a:p>
          <a:p>
            <a:pPr marL="0" indent="0">
              <a:buNone/>
            </a:pPr>
            <a:endParaRPr lang="pl-PL" dirty="0" smtClean="0">
              <a:latin typeface="Bookman Old Style" pitchFamily="18" charset="0"/>
            </a:endParaRPr>
          </a:p>
          <a:p>
            <a:endParaRPr lang="pl-PL" dirty="0" smtClean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Prostokąt 9"/>
          <p:cNvSpPr/>
          <p:nvPr/>
        </p:nvSpPr>
        <p:spPr>
          <a:xfrm>
            <a:off x="361059" y="4293096"/>
            <a:ext cx="8603429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600" dirty="0">
                <a:latin typeface="Bookman Old Style" pitchFamily="18" charset="0"/>
              </a:rPr>
              <a:t>Koszty </a:t>
            </a:r>
            <a:r>
              <a:rPr lang="pl-PL" sz="2600" dirty="0" smtClean="0">
                <a:latin typeface="Bookman Old Style" pitchFamily="18" charset="0"/>
              </a:rPr>
              <a:t>całkowite = </a:t>
            </a:r>
            <a:r>
              <a:rPr lang="pl-PL" sz="2600" dirty="0">
                <a:latin typeface="Bookman Old Style" pitchFamily="18" charset="0"/>
              </a:rPr>
              <a:t>Koszty stałe + </a:t>
            </a:r>
            <a:r>
              <a:rPr lang="pl-PL" sz="2600" dirty="0" smtClean="0">
                <a:latin typeface="Bookman Old Style" pitchFamily="18" charset="0"/>
              </a:rPr>
              <a:t>Koszty zmienne</a:t>
            </a:r>
            <a:endParaRPr lang="pl-PL" sz="2600" dirty="0">
              <a:latin typeface="Bookman Old Style" pitchFamily="18" charset="0"/>
            </a:endParaRPr>
          </a:p>
          <a:p>
            <a:pPr algn="ctr"/>
            <a:endParaRPr lang="pl-PL" sz="26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8051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>
                <a:latin typeface="Bookman Old Style" pitchFamily="18" charset="0"/>
              </a:rPr>
              <a:t>Koszty jednostkowe: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latin typeface="Bookman Old Style" pitchFamily="18" charset="0"/>
              </a:rPr>
              <a:t>to </a:t>
            </a:r>
            <a:r>
              <a:rPr lang="pl-PL" dirty="0">
                <a:latin typeface="Bookman Old Style" pitchFamily="18" charset="0"/>
              </a:rPr>
              <a:t>koszty poniesione w związku z wyprodukowaniem jednego egzemplarza produktu. </a:t>
            </a:r>
            <a:endParaRPr lang="pl-PL" dirty="0"/>
          </a:p>
        </p:txBody>
      </p:sp>
      <p:grpSp>
        <p:nvGrpSpPr>
          <p:cNvPr id="5" name="Grupa 4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6" name="Prostokąt zaokrąglony 5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7" name="Obraz 6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8" name="Obraz 7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rostokąt 9"/>
              <p:cNvSpPr/>
              <p:nvPr/>
            </p:nvSpPr>
            <p:spPr>
              <a:xfrm>
                <a:off x="467544" y="4365104"/>
                <a:ext cx="8208912" cy="12961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None/>
                </a:pPr>
                <a:r>
                  <a:rPr lang="pl-PL" sz="2000" b="1" dirty="0" smtClean="0">
                    <a:latin typeface="Bookman Old Style" pitchFamily="18" charset="0"/>
                  </a:rPr>
                  <a:t>Koszty jednostkowe </a:t>
                </a:r>
                <a14:m>
                  <m:oMath xmlns:m="http://schemas.openxmlformats.org/officeDocument/2006/math">
                    <m:r>
                      <a:rPr lang="pl-PL" sz="20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pl-PL" sz="2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Koszty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ca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ł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kowite</m:t>
                        </m:r>
                      </m:num>
                      <m:den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Ilo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ść 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wyprodukowanych</m:t>
                        </m:r>
                        <m:r>
                          <m:rPr>
                            <m:nor/>
                          </m:rPr>
                          <a:rPr lang="pl-PL" sz="2000" b="1" dirty="0">
                            <a:latin typeface="Bookman Old Style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l-PL" sz="2000" b="1" i="0" dirty="0" smtClean="0">
                            <a:latin typeface="Bookman Old Style" pitchFamily="18" charset="0"/>
                          </a:rPr>
                          <m:t>sztuk</m:t>
                        </m:r>
                      </m:den>
                    </m:f>
                  </m:oMath>
                </a14:m>
                <a:endParaRPr lang="pl-PL" sz="2000" b="1" dirty="0">
                  <a:latin typeface="Bookman Old Style" pitchFamily="18" charset="0"/>
                </a:endParaRPr>
              </a:p>
              <a:p>
                <a:pPr>
                  <a:buNone/>
                </a:pPr>
                <a:endParaRPr lang="pl-PL" dirty="0"/>
              </a:p>
            </p:txBody>
          </p:sp>
        </mc:Choice>
        <mc:Fallback xmlns="">
          <p:sp>
            <p:nvSpPr>
              <p:cNvPr id="10" name="Prostokąt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365104"/>
                <a:ext cx="8208912" cy="1296144"/>
              </a:xfrm>
              <a:prstGeom prst="rect">
                <a:avLst/>
              </a:prstGeom>
              <a:blipFill rotWithShape="1">
                <a:blip r:embed="rId4"/>
                <a:stretch>
                  <a:fillRect l="-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614488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ookman Old Style" pitchFamily="18" charset="0"/>
              </a:rPr>
              <a:t>Zysk: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12776"/>
            <a:ext cx="8507288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800" dirty="0">
                <a:latin typeface="Bookman Old Style" pitchFamily="18" charset="0"/>
              </a:rPr>
              <a:t>Zysk to dodatni wynik finansowy przedsiębiorstwa, oznacza, że ma ono wyższe przychody niż koszty ich uzyskania. </a:t>
            </a:r>
            <a:endParaRPr lang="pl-PL" sz="2800" dirty="0" smtClean="0">
              <a:latin typeface="Bookman Old Style" pitchFamily="18" charset="0"/>
            </a:endParaRPr>
          </a:p>
          <a:p>
            <a:pPr marL="0" indent="0">
              <a:buNone/>
            </a:pPr>
            <a:r>
              <a:rPr lang="pl-PL" sz="2800" dirty="0" smtClean="0">
                <a:latin typeface="Bookman Old Style" pitchFamily="18" charset="0"/>
              </a:rPr>
              <a:t>Zysk </a:t>
            </a:r>
            <a:r>
              <a:rPr lang="pl-PL" sz="2800" dirty="0" smtClean="0">
                <a:latin typeface="Bookman Old Style" pitchFamily="18" charset="0"/>
              </a:rPr>
              <a:t>jest </a:t>
            </a:r>
            <a:r>
              <a:rPr lang="pl-PL" sz="2800" dirty="0">
                <a:latin typeface="Bookman Old Style" pitchFamily="18" charset="0"/>
              </a:rPr>
              <a:t>wskaźnikiem pozwalającym określić czy działalność gospodarcza przedsiębiorstwa jest opłacalna, czy też nie: </a:t>
            </a:r>
          </a:p>
          <a:p>
            <a:pPr marL="0" indent="0">
              <a:buNone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Prostokąt 8"/>
          <p:cNvSpPr/>
          <p:nvPr/>
        </p:nvSpPr>
        <p:spPr>
          <a:xfrm>
            <a:off x="964430" y="5013177"/>
            <a:ext cx="7359155" cy="936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latin typeface="Bookman Old Style" pitchFamily="18" charset="0"/>
              </a:rPr>
              <a:t>Zysk = Przychody - Koszty</a:t>
            </a:r>
          </a:p>
        </p:txBody>
      </p:sp>
    </p:spTree>
    <p:extLst>
      <p:ext uri="{BB962C8B-B14F-4D97-AF65-F5344CB8AC3E}">
        <p14:creationId xmlns:p14="http://schemas.microsoft.com/office/powerpoint/2010/main" val="116923548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ookman Old Style" pitchFamily="18" charset="0"/>
              </a:rPr>
              <a:t>Zyski nadzwyczajne: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Bookman Old Style" pitchFamily="18" charset="0"/>
              </a:rPr>
              <a:t>to dodatnie efekty finansowe zdarzeń powstających niepowtarzalnie, poza zwykłą działalnością jednostki.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054" y="3102917"/>
            <a:ext cx="3651841" cy="277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25529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>
                <a:latin typeface="Bookman Old Style" pitchFamily="18" charset="0"/>
              </a:rPr>
              <a:t>Próg rentowności: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3000" dirty="0" smtClean="0">
                <a:latin typeface="Bookman Old Style" pitchFamily="18" charset="0"/>
              </a:rPr>
              <a:t>Pozwala </a:t>
            </a:r>
            <a:r>
              <a:rPr lang="pl-PL" sz="3000" dirty="0">
                <a:latin typeface="Bookman Old Style" pitchFamily="18" charset="0"/>
              </a:rPr>
              <a:t>wyznaczyć minimalny poziom działalności (minimalna ilość wyprodukowanego towaru) przy którym przychód ze sprzedaży pokryje koszty stałe i koszty zmienne związane z działalnością. To taka ilość wyprodukowanych wyrobów przy której następuje zrównanie kosztów i przychodów. Po przekroczeniu tego punktu produkcja zaczyna przynosić zysk.</a:t>
            </a:r>
          </a:p>
          <a:p>
            <a:endParaRPr lang="pl-PL" dirty="0"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74969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600" dirty="0" smtClean="0">
                <a:latin typeface="Bookman Old Style" pitchFamily="18" charset="0"/>
              </a:rPr>
              <a:t>Graficzny obraz progu rentowności:</a:t>
            </a:r>
            <a:endParaRPr lang="pl-PL" sz="3600" dirty="0">
              <a:latin typeface="Bookman Old Style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 bwMode="auto">
          <a:xfrm>
            <a:off x="1029270" y="1556792"/>
            <a:ext cx="7179578" cy="411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017470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>
                <a:latin typeface="Bookman Old Style" pitchFamily="18" charset="0"/>
              </a:rPr>
              <a:t>Metody obliczania progu rentowności: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latin typeface="Bookman Old Style" pitchFamily="18" charset="0"/>
              </a:rPr>
              <a:t>Metoda ilościowa - </a:t>
            </a:r>
            <a:r>
              <a:rPr lang="pl-PL" dirty="0">
                <a:latin typeface="Bookman Old Style" pitchFamily="18" charset="0"/>
              </a:rPr>
              <a:t>pokazuje przy jakiej ilości wyprodukowanych towarów przychody zrównoważą się z kosztami: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pole tekstowe 8"/>
          <p:cNvSpPr txBox="1"/>
          <p:nvPr/>
        </p:nvSpPr>
        <p:spPr>
          <a:xfrm>
            <a:off x="4114800" y="297501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rostokąt zaokrąglony 9"/>
              <p:cNvSpPr/>
              <p:nvPr/>
            </p:nvSpPr>
            <p:spPr>
              <a:xfrm>
                <a:off x="361059" y="3717032"/>
                <a:ext cx="8388291" cy="172819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l-PL" sz="2400" dirty="0" smtClean="0">
                    <a:latin typeface="Cambria Math" pitchFamily="18" charset="0"/>
                    <a:ea typeface="Cambria Math" pitchFamily="18" charset="0"/>
                  </a:rPr>
                  <a:t>Próg rentowności ilościowy</a:t>
                </a:r>
                <a14:m>
                  <m:oMath xmlns:m="http://schemas.openxmlformats.org/officeDocument/2006/math">
                    <m:r>
                      <a:rPr lang="pl-PL" sz="2400" b="0" i="0" smtClean="0">
                        <a:latin typeface="Cambria Math" pitchFamily="18" charset="0"/>
                        <a:ea typeface="Cambria Math" pitchFamily="18" charset="0"/>
                      </a:rPr>
                      <m:t> </m:t>
                    </m:r>
                    <m:r>
                      <a:rPr lang="pl-PL" sz="240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pl-PL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koszty</m:t>
                        </m:r>
                        <m:r>
                          <a:rPr lang="pl-PL" sz="2400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sta</m:t>
                        </m:r>
                        <m:r>
                          <a:rPr lang="pl-PL" sz="2400" b="0" i="0" smtClean="0">
                            <a:latin typeface="Cambria Math"/>
                          </a:rPr>
                          <m:t>ł</m:t>
                        </m:r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cena</m:t>
                        </m:r>
                        <m:r>
                          <a:rPr lang="pl-PL" sz="2400" b="0" i="0" smtClean="0">
                            <a:latin typeface="Cambria Math"/>
                          </a:rPr>
                          <m:t> − </m:t>
                        </m:r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koszty</m:t>
                        </m:r>
                        <m:r>
                          <a:rPr lang="pl-PL" sz="2400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jednostkowe</m:t>
                        </m:r>
                        <m:r>
                          <a:rPr lang="pl-PL" sz="2400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pl-PL" sz="2400" b="0" i="0" smtClean="0">
                            <a:latin typeface="Cambria Math"/>
                          </a:rPr>
                          <m:t>zmienne</m:t>
                        </m:r>
                      </m:den>
                    </m:f>
                  </m:oMath>
                </a14:m>
                <a:endParaRPr lang="pl-PL" sz="2400" dirty="0">
                  <a:latin typeface="Bookman Old Style" pitchFamily="18" charset="0"/>
                </a:endParaRPr>
              </a:p>
            </p:txBody>
          </p:sp>
        </mc:Choice>
        <mc:Fallback xmlns="">
          <p:sp>
            <p:nvSpPr>
              <p:cNvPr id="10" name="Prostokąt zaokrąglony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59" y="3717032"/>
                <a:ext cx="8388291" cy="1728192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127927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>
                <a:latin typeface="Bookman Old Style" pitchFamily="18" charset="0"/>
              </a:rPr>
              <a:t>Metody obliczania progu rentowności: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 smtClean="0">
                <a:latin typeface="Bookman Old Style" pitchFamily="18" charset="0"/>
              </a:rPr>
              <a:t>Metoda wartościowa - </a:t>
            </a:r>
            <a:r>
              <a:rPr lang="pl-PL" dirty="0">
                <a:latin typeface="Bookman Old Style" pitchFamily="18" charset="0"/>
              </a:rPr>
              <a:t>pokazuje przy jakiej cenie sprzedaży przedsiębiorstwo zacznie przynosić zyski:</a:t>
            </a:r>
          </a:p>
          <a:p>
            <a:pPr marL="0" indent="0">
              <a:buNone/>
            </a:pP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rostokąt zaokrąglony 3"/>
              <p:cNvSpPr/>
              <p:nvPr/>
            </p:nvSpPr>
            <p:spPr>
              <a:xfrm>
                <a:off x="361059" y="3717032"/>
                <a:ext cx="8388291" cy="172819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l-PL" sz="2000" dirty="0" smtClean="0">
                    <a:latin typeface="Cambria Math" pitchFamily="18" charset="0"/>
                    <a:ea typeface="Cambria Math" pitchFamily="18" charset="0"/>
                  </a:rPr>
                  <a:t>Próg rentowności wartościowy</a:t>
                </a:r>
                <a14:m>
                  <m:oMath xmlns:m="http://schemas.openxmlformats.org/officeDocument/2006/math">
                    <m:r>
                      <a:rPr lang="pl-PL" sz="2000" b="0" i="0" smtClean="0">
                        <a:latin typeface="Cambria Math" pitchFamily="18" charset="0"/>
                        <a:ea typeface="Cambria Math" pitchFamily="18" charset="0"/>
                      </a:rPr>
                      <m:t> </m:t>
                    </m:r>
                    <m:r>
                      <a:rPr lang="pl-PL" sz="2000" i="1" smtClean="0">
                        <a:latin typeface="Cambria Math"/>
                      </a:rPr>
                      <m:t>=</m:t>
                    </m:r>
                    <m:r>
                      <a:rPr lang="pl-PL" sz="2000" b="0" i="1" smtClean="0">
                        <a:latin typeface="Cambria Math"/>
                      </a:rPr>
                      <m:t>𝑐𝑒𝑛𝑎</m:t>
                    </m:r>
                    <m:r>
                      <a:rPr lang="pl-PL" sz="2000" b="0" i="0" smtClean="0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pl-PL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koszty</m:t>
                        </m:r>
                        <m:r>
                          <a:rPr lang="pl-PL" sz="2000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sta</m:t>
                        </m:r>
                        <m:r>
                          <a:rPr lang="pl-PL" sz="2000" b="0" i="0" smtClean="0">
                            <a:latin typeface="Cambria Math"/>
                          </a:rPr>
                          <m:t>ł</m:t>
                        </m:r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cena</m:t>
                        </m:r>
                        <m:r>
                          <a:rPr lang="pl-PL" sz="2000" b="0" i="0" smtClean="0">
                            <a:latin typeface="Cambria Math"/>
                          </a:rPr>
                          <m:t> − </m:t>
                        </m:r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koszty</m:t>
                        </m:r>
                        <m:r>
                          <a:rPr lang="pl-PL" sz="2000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jednostkowe</m:t>
                        </m:r>
                        <m:r>
                          <a:rPr lang="pl-PL" sz="2000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pl-PL" sz="2000" b="0" i="0" smtClean="0">
                            <a:latin typeface="Cambria Math"/>
                          </a:rPr>
                          <m:t>zmienne</m:t>
                        </m:r>
                      </m:den>
                    </m:f>
                  </m:oMath>
                </a14:m>
                <a:endParaRPr lang="pl-PL" sz="2000" dirty="0">
                  <a:latin typeface="Bookman Old Style" pitchFamily="18" charset="0"/>
                </a:endParaRPr>
              </a:p>
            </p:txBody>
          </p:sp>
        </mc:Choice>
        <mc:Fallback xmlns="">
          <p:sp>
            <p:nvSpPr>
              <p:cNvPr id="4" name="Prostokąt zaokrąglony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59" y="3717032"/>
                <a:ext cx="8388291" cy="1728192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upa 4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6" name="Prostokąt zaokrąglony 5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7" name="Obraz 6" descr="POKL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8" name="Obraz 7" descr="logo UE bez tla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91201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>
                <a:latin typeface="Bookman Old Style" pitchFamily="18" charset="0"/>
              </a:rPr>
              <a:t>Rachunek zysków i strat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3000" dirty="0">
                <a:latin typeface="Bookman Old Style" pitchFamily="18" charset="0"/>
              </a:rPr>
              <a:t>Podmiot gospodarczy w toku swej działalności może osiągnąć wynik finansowy dodatni (czyli zysk) albo ujemny (czyli stratę), albo też wykazać się działalnością bez wynikową.</a:t>
            </a:r>
          </a:p>
          <a:p>
            <a:pPr marL="0" indent="0">
              <a:buNone/>
            </a:pPr>
            <a:r>
              <a:rPr lang="pl-PL" sz="3000" dirty="0">
                <a:latin typeface="Bookman Old Style" pitchFamily="18" charset="0"/>
              </a:rPr>
              <a:t>Rachunek zysków i </a:t>
            </a:r>
            <a:r>
              <a:rPr lang="pl-PL" sz="3000" dirty="0" smtClean="0">
                <a:latin typeface="Bookman Old Style" pitchFamily="18" charset="0"/>
              </a:rPr>
              <a:t>strat pozwala </a:t>
            </a:r>
            <a:r>
              <a:rPr lang="pl-PL" sz="3000" dirty="0">
                <a:latin typeface="Bookman Old Style" pitchFamily="18" charset="0"/>
              </a:rPr>
              <a:t>na ocenę trwałości pozycji finansowej firmy i stanowi podstawę planowania finansowego.</a:t>
            </a:r>
            <a:endParaRPr lang="pl-PL" sz="3000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484122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pl-PL" sz="3000" dirty="0" smtClean="0">
                <a:latin typeface="Bookman Old Style" pitchFamily="18" charset="0"/>
              </a:rPr>
              <a:t>Procedura ustalania rachunku </a:t>
            </a:r>
            <a:r>
              <a:rPr lang="pl-PL" sz="3000" dirty="0">
                <a:latin typeface="Bookman Old Style" pitchFamily="18" charset="0"/>
              </a:rPr>
              <a:t>zysków i </a:t>
            </a:r>
            <a:r>
              <a:rPr lang="pl-PL" sz="3000" dirty="0" smtClean="0">
                <a:latin typeface="Bookman Old Style" pitchFamily="18" charset="0"/>
              </a:rPr>
              <a:t>strat:</a:t>
            </a:r>
            <a:endParaRPr lang="pl-PL" sz="3000" dirty="0">
              <a:latin typeface="Bookman Old Style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pl-PL" dirty="0">
                <a:latin typeface="Bookman Old Style" pitchFamily="18" charset="0"/>
              </a:rPr>
              <a:t>Przychody z działalności podstawowej (statutowej)–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Koszty działalności podstawowej=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Wynik operacji sprzedaży (zysk lub strata)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+ Przychody z pozostałej działalności operacyjnej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– Koszty pozostałej działalności operacyjnej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= Wynik operacyjny (zysk lub strata)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+ Przychody działalności finansowej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– Koszty działalności finansowej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= Wynik działalności gospodarczej (zysk lub strata)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+ Zyski nadzwyczajne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– Straty nadzwyczajne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= Wynik brutto (zysk lub strata)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– Obowiązkowe obciążenia wyniku finansowego </a:t>
            </a:r>
          </a:p>
          <a:p>
            <a:pPr>
              <a:buNone/>
            </a:pPr>
            <a:r>
              <a:rPr lang="pl-PL" dirty="0">
                <a:latin typeface="Bookman Old Style" pitchFamily="18" charset="0"/>
              </a:rPr>
              <a:t>= Wynik netto (zysk lub strata) </a:t>
            </a:r>
          </a:p>
          <a:p>
            <a:pPr marL="0" indent="0">
              <a:buNone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584" y="3212976"/>
            <a:ext cx="2210963" cy="273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013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r>
              <a:rPr lang="pl-PL" sz="4800" dirty="0" smtClean="0">
                <a:solidFill>
                  <a:schemeClr val="tx2"/>
                </a:solidFill>
                <a:latin typeface="Bookman Old Style" pitchFamily="18" charset="0"/>
              </a:rPr>
              <a:t>OPŁACALNOŚĆ PRZEDSIĘBIORSTWA</a:t>
            </a:r>
            <a:endParaRPr lang="pl-PL" sz="48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ookman Old Style" pitchFamily="18" charset="0"/>
              </a:rPr>
              <a:t>Działalność gospodarcza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pl-PL" dirty="0">
                <a:latin typeface="Bookman Old Style" pitchFamily="18" charset="0"/>
              </a:rPr>
              <a:t>forma aktywności przedsiębiorców działających na rynku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8895" y="2492896"/>
            <a:ext cx="507209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4703137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>
                <a:latin typeface="Bookman Old Style" pitchFamily="18" charset="0"/>
              </a:rPr>
              <a:t>Przychody w przedsiębiorstwie: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 smtClean="0">
                <a:latin typeface="Bookman Old Style" pitchFamily="18" charset="0"/>
              </a:rPr>
              <a:t>to </a:t>
            </a:r>
            <a:r>
              <a:rPr lang="pl-PL" dirty="0">
                <a:latin typeface="Bookman Old Style" pitchFamily="18" charset="0"/>
              </a:rPr>
              <a:t>otrzymane  bądź należne kwoty z tytułu sprzedaży produktów, materiałów, towarów, usług, składników aktywów trwałych a także papierów wartościowych uzyskane w ramach prowadzonej działalności gospodarczej. </a:t>
            </a: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294547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pl-PL" dirty="0" smtClean="0">
                <a:latin typeface="Bookman Old Style" pitchFamily="18" charset="0"/>
              </a:rPr>
              <a:t>1) przychody </a:t>
            </a:r>
            <a:r>
              <a:rPr lang="pl-PL" dirty="0">
                <a:latin typeface="Bookman Old Style" pitchFamily="18" charset="0"/>
              </a:rPr>
              <a:t>operacyjne</a:t>
            </a:r>
          </a:p>
          <a:p>
            <a:pPr marL="514350" indent="-514350">
              <a:buNone/>
            </a:pPr>
            <a:r>
              <a:rPr lang="pl-PL" dirty="0">
                <a:latin typeface="Bookman Old Style" pitchFamily="18" charset="0"/>
              </a:rPr>
              <a:t>  </a:t>
            </a:r>
            <a:r>
              <a:rPr lang="pl-PL" dirty="0" smtClean="0">
                <a:latin typeface="Bookman Old Style" pitchFamily="18" charset="0"/>
              </a:rPr>
              <a:t>a) przychody </a:t>
            </a:r>
            <a:r>
              <a:rPr lang="pl-PL" dirty="0">
                <a:latin typeface="Bookman Old Style" pitchFamily="18" charset="0"/>
              </a:rPr>
              <a:t>ze sprzedaży</a:t>
            </a:r>
          </a:p>
          <a:p>
            <a:pPr marL="514350" indent="-514350"/>
            <a:r>
              <a:rPr lang="pl-PL" dirty="0" smtClean="0">
                <a:latin typeface="Bookman Old Style" pitchFamily="18" charset="0"/>
              </a:rPr>
              <a:t>produktów</a:t>
            </a:r>
            <a:endParaRPr lang="pl-PL" dirty="0">
              <a:latin typeface="Bookman Old Style" pitchFamily="18" charset="0"/>
            </a:endParaRPr>
          </a:p>
          <a:p>
            <a:pPr marL="514350" indent="-514350"/>
            <a:r>
              <a:rPr lang="pl-PL" dirty="0" smtClean="0">
                <a:latin typeface="Bookman Old Style" pitchFamily="18" charset="0"/>
              </a:rPr>
              <a:t>towarów </a:t>
            </a:r>
            <a:r>
              <a:rPr lang="pl-PL" dirty="0">
                <a:latin typeface="Bookman Old Style" pitchFamily="18" charset="0"/>
              </a:rPr>
              <a:t>i materiałów</a:t>
            </a:r>
          </a:p>
          <a:p>
            <a:pPr marL="514350" indent="-514350">
              <a:buNone/>
            </a:pPr>
            <a:r>
              <a:rPr lang="pl-PL" dirty="0">
                <a:latin typeface="Bookman Old Style" pitchFamily="18" charset="0"/>
              </a:rPr>
              <a:t> </a:t>
            </a:r>
            <a:r>
              <a:rPr lang="pl-PL" dirty="0" smtClean="0">
                <a:latin typeface="Bookman Old Style" pitchFamily="18" charset="0"/>
              </a:rPr>
              <a:t>b) pozostałe </a:t>
            </a:r>
            <a:r>
              <a:rPr lang="pl-PL" dirty="0">
                <a:latin typeface="Bookman Old Style" pitchFamily="18" charset="0"/>
              </a:rPr>
              <a:t>przychody </a:t>
            </a:r>
          </a:p>
          <a:p>
            <a:pPr marL="514350" indent="-514350">
              <a:buNone/>
            </a:pPr>
            <a:r>
              <a:rPr lang="pl-PL" dirty="0">
                <a:latin typeface="Bookman Old Style" pitchFamily="18" charset="0"/>
              </a:rPr>
              <a:t>     operacyjne</a:t>
            </a:r>
          </a:p>
          <a:p>
            <a:pPr marL="514350" indent="-514350">
              <a:buNone/>
            </a:pPr>
            <a:r>
              <a:rPr lang="pl-PL" dirty="0">
                <a:latin typeface="Bookman Old Style" pitchFamily="18" charset="0"/>
              </a:rPr>
              <a:t> 2) </a:t>
            </a:r>
            <a:r>
              <a:rPr lang="pl-PL" dirty="0" smtClean="0">
                <a:latin typeface="Bookman Old Style" pitchFamily="18" charset="0"/>
              </a:rPr>
              <a:t>przychody </a:t>
            </a:r>
            <a:r>
              <a:rPr lang="pl-PL" dirty="0">
                <a:latin typeface="Bookman Old Style" pitchFamily="18" charset="0"/>
              </a:rPr>
              <a:t>finansowe</a:t>
            </a:r>
          </a:p>
          <a:p>
            <a:pPr marL="514350" indent="-514350">
              <a:buFont typeface="+mj-lt"/>
              <a:buAutoNum type="arabicParenR"/>
            </a:pPr>
            <a:endParaRPr lang="pl-PL" dirty="0"/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9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Bookman Old Style" pitchFamily="18" charset="0"/>
              </a:rPr>
              <a:t>Klasyfikacja przychodów:</a:t>
            </a:r>
            <a:endParaRPr lang="pl-PL" dirty="0">
              <a:latin typeface="Bookman Old Style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1340768"/>
            <a:ext cx="2998787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75092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ookman Old Style" pitchFamily="18" charset="0"/>
              </a:rPr>
              <a:t>Koszty w przedsiębiorstwie: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Bookman Old Style" pitchFamily="18" charset="0"/>
              </a:rPr>
              <a:t>Wyrażone wartościowo (w pieniądzu) nakłady poniesione w związku z prowadzeniem działalności gospodarczej.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0624" y="2924944"/>
            <a:ext cx="26193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872357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ookman Old Style" pitchFamily="18" charset="0"/>
              </a:rPr>
              <a:t>Podział kosztów: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b="1" dirty="0">
                <a:latin typeface="Bookman Old Style" pitchFamily="18" charset="0"/>
              </a:rPr>
              <a:t>Koszty stałe</a:t>
            </a:r>
            <a:r>
              <a:rPr lang="pl-PL" dirty="0">
                <a:latin typeface="Bookman Old Style" pitchFamily="18" charset="0"/>
              </a:rPr>
              <a:t>- niezależne od rozmiarów produkcji, związane są z funkcjonowaniem przedsiębiorstwa. Nie są one bezpośrednio związane z produkcją, sprzedażą towarów czy usług</a:t>
            </a:r>
          </a:p>
          <a:p>
            <a:pPr marL="0" indent="0">
              <a:buNone/>
            </a:pPr>
            <a:r>
              <a:rPr lang="pl-PL" b="1" dirty="0">
                <a:latin typeface="Bookman Old Style" pitchFamily="18" charset="0"/>
              </a:rPr>
              <a:t>Koszty zmienne</a:t>
            </a:r>
            <a:r>
              <a:rPr lang="pl-PL" dirty="0">
                <a:latin typeface="Bookman Old Style" pitchFamily="18" charset="0"/>
              </a:rPr>
              <a:t>- są ściśle związane z poziomem, rozmiarem i przebiegiem wielkości produkcji. Wielkość tych kosztów zmienia się wraz z ze zmianą wielkości produkcji.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860237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>
                <a:latin typeface="Bookman Old Style" pitchFamily="18" charset="0"/>
              </a:rPr>
              <a:t>Przykłady kosztów stałych: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>
                <a:latin typeface="Bookman Old Style" pitchFamily="18" charset="0"/>
              </a:rPr>
              <a:t>opłaty </a:t>
            </a:r>
            <a:r>
              <a:rPr lang="pl-PL" dirty="0">
                <a:latin typeface="Bookman Old Style" pitchFamily="18" charset="0"/>
              </a:rPr>
              <a:t>za wynajęcie pomieszczeń,</a:t>
            </a:r>
          </a:p>
          <a:p>
            <a:r>
              <a:rPr lang="pl-PL" dirty="0" smtClean="0">
                <a:latin typeface="Bookman Old Style" pitchFamily="18" charset="0"/>
              </a:rPr>
              <a:t>wynagrodzenie </a:t>
            </a:r>
            <a:r>
              <a:rPr lang="pl-PL" dirty="0">
                <a:latin typeface="Bookman Old Style" pitchFamily="18" charset="0"/>
              </a:rPr>
              <a:t>pracowników administracji,</a:t>
            </a:r>
          </a:p>
          <a:p>
            <a:r>
              <a:rPr lang="pl-PL" dirty="0" smtClean="0">
                <a:latin typeface="Bookman Old Style" pitchFamily="18" charset="0"/>
              </a:rPr>
              <a:t>koszty </a:t>
            </a:r>
            <a:r>
              <a:rPr lang="pl-PL" dirty="0">
                <a:latin typeface="Bookman Old Style" pitchFamily="18" charset="0"/>
              </a:rPr>
              <a:t>badań,</a:t>
            </a:r>
          </a:p>
          <a:p>
            <a:r>
              <a:rPr lang="pl-PL" dirty="0" smtClean="0">
                <a:latin typeface="Bookman Old Style" pitchFamily="18" charset="0"/>
              </a:rPr>
              <a:t>odsetki </a:t>
            </a:r>
            <a:r>
              <a:rPr lang="pl-PL" dirty="0">
                <a:latin typeface="Bookman Old Style" pitchFamily="18" charset="0"/>
              </a:rPr>
              <a:t>od kredytów,</a:t>
            </a:r>
          </a:p>
          <a:p>
            <a:r>
              <a:rPr lang="pl-PL" dirty="0" smtClean="0">
                <a:latin typeface="Bookman Old Style" pitchFamily="18" charset="0"/>
              </a:rPr>
              <a:t>centralne </a:t>
            </a:r>
            <a:r>
              <a:rPr lang="pl-PL" dirty="0">
                <a:latin typeface="Bookman Old Style" pitchFamily="18" charset="0"/>
              </a:rPr>
              <a:t>ogrzewanie,</a:t>
            </a:r>
          </a:p>
          <a:p>
            <a:r>
              <a:rPr lang="pl-PL" dirty="0" smtClean="0">
                <a:latin typeface="Bookman Old Style" pitchFamily="18" charset="0"/>
              </a:rPr>
              <a:t>materiały </a:t>
            </a:r>
            <a:r>
              <a:rPr lang="pl-PL" dirty="0">
                <a:latin typeface="Bookman Old Style" pitchFamily="18" charset="0"/>
              </a:rPr>
              <a:t>biurowe,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2136" y="2708920"/>
            <a:ext cx="3136781" cy="313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686849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>
                <a:latin typeface="Bookman Old Style" pitchFamily="18" charset="0"/>
              </a:rPr>
              <a:t>Przykłady kosztów zmiennych: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>
                <a:latin typeface="Bookman Old Style" pitchFamily="18" charset="0"/>
              </a:rPr>
              <a:t>koszty </a:t>
            </a:r>
            <a:r>
              <a:rPr lang="pl-PL" dirty="0">
                <a:latin typeface="Bookman Old Style" pitchFamily="18" charset="0"/>
              </a:rPr>
              <a:t>zakupu surowców niezbędnych do produkcji,</a:t>
            </a:r>
          </a:p>
          <a:p>
            <a:r>
              <a:rPr lang="pl-PL" dirty="0" smtClean="0">
                <a:latin typeface="Bookman Old Style" pitchFamily="18" charset="0"/>
              </a:rPr>
              <a:t>koszty </a:t>
            </a:r>
            <a:r>
              <a:rPr lang="pl-PL" dirty="0">
                <a:latin typeface="Bookman Old Style" pitchFamily="18" charset="0"/>
              </a:rPr>
              <a:t>płac pracowników zatrudnionych na akord,</a:t>
            </a:r>
          </a:p>
          <a:p>
            <a:r>
              <a:rPr lang="pl-PL" dirty="0" smtClean="0">
                <a:latin typeface="Bookman Old Style" pitchFamily="18" charset="0"/>
              </a:rPr>
              <a:t>koszty </a:t>
            </a:r>
            <a:r>
              <a:rPr lang="pl-PL" dirty="0">
                <a:latin typeface="Bookman Old Style" pitchFamily="18" charset="0"/>
              </a:rPr>
              <a:t>energii i paliw zużywanych do produkcji,</a:t>
            </a:r>
          </a:p>
          <a:p>
            <a:r>
              <a:rPr lang="pl-PL" dirty="0" smtClean="0">
                <a:latin typeface="Bookman Old Style" pitchFamily="18" charset="0"/>
              </a:rPr>
              <a:t>koszty </a:t>
            </a:r>
            <a:r>
              <a:rPr lang="pl-PL" dirty="0">
                <a:latin typeface="Bookman Old Style" pitchFamily="18" charset="0"/>
              </a:rPr>
              <a:t>transportu,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179512" y="6041767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80763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863</Words>
  <Application>Microsoft Office PowerPoint</Application>
  <PresentationFormat>Pokaz na ekranie (4:3)</PresentationFormat>
  <Paragraphs>112</Paragraphs>
  <Slides>19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0" baseType="lpstr">
      <vt:lpstr>Motyw pakietu Office</vt:lpstr>
      <vt:lpstr>Prezentacja programu PowerPoint</vt:lpstr>
      <vt:lpstr>OPŁACALNOŚĆ PRZEDSIĘBIORSTWA</vt:lpstr>
      <vt:lpstr>Działalność gospodarcza</vt:lpstr>
      <vt:lpstr>Przychody w przedsiębiorstwie:</vt:lpstr>
      <vt:lpstr>Klasyfikacja przychodów:</vt:lpstr>
      <vt:lpstr>Koszty w przedsiębiorstwie:</vt:lpstr>
      <vt:lpstr>Podział kosztów:</vt:lpstr>
      <vt:lpstr>Przykłady kosztów stałych:</vt:lpstr>
      <vt:lpstr>Przykłady kosztów zmiennych:</vt:lpstr>
      <vt:lpstr>Koszty całkowite:</vt:lpstr>
      <vt:lpstr>Koszty jednostkowe:</vt:lpstr>
      <vt:lpstr>Zysk:</vt:lpstr>
      <vt:lpstr>Zyski nadzwyczajne:</vt:lpstr>
      <vt:lpstr>Próg rentowności:</vt:lpstr>
      <vt:lpstr>Graficzny obraz progu rentowności:</vt:lpstr>
      <vt:lpstr>Metody obliczania progu rentowności:</vt:lpstr>
      <vt:lpstr>Metody obliczania progu rentowności:</vt:lpstr>
      <vt:lpstr>Rachunek zysków i strat</vt:lpstr>
      <vt:lpstr>Procedura ustalania rachunku zysków i strat: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Kowalski Ryszard</cp:lastModifiedBy>
  <cp:revision>114</cp:revision>
  <dcterms:created xsi:type="dcterms:W3CDTF">2012-11-14T09:10:16Z</dcterms:created>
  <dcterms:modified xsi:type="dcterms:W3CDTF">2013-05-16T20:40:47Z</dcterms:modified>
</cp:coreProperties>
</file>