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7" r:id="rId4"/>
    <p:sldId id="273" r:id="rId5"/>
    <p:sldId id="272" r:id="rId6"/>
    <p:sldId id="271" r:id="rId7"/>
    <p:sldId id="276" r:id="rId8"/>
    <p:sldId id="269" r:id="rId9"/>
    <p:sldId id="278" r:id="rId10"/>
    <p:sldId id="274" r:id="rId11"/>
    <p:sldId id="277" r:id="rId1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1" autoAdjust="0"/>
    <p:restoredTop sz="94709" autoAdjust="0"/>
  </p:normalViewPr>
  <p:slideViewPr>
    <p:cSldViewPr>
      <p:cViewPr varScale="1">
        <p:scale>
          <a:sx n="103" d="100"/>
          <a:sy n="103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My%20Documents\JA\JA11\ES_light_version\Prezentacja_dla_nauczyciela\R2_&#346;rednie%20wynagrodzenie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l-PL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11423840769903751"/>
          <c:y val="5.1400554097404488E-2"/>
          <c:w val="0.82669356955380668"/>
          <c:h val="0.8326195683872849"/>
        </c:manualLayout>
      </c:layout>
      <c:barChart>
        <c:barDir val="col"/>
        <c:grouping val="clustered"/>
        <c:ser>
          <c:idx val="0"/>
          <c:order val="0"/>
          <c:tx>
            <c:strRef>
              <c:f>Hiszpania!$B$10</c:f>
              <c:strCache>
                <c:ptCount val="1"/>
                <c:pt idx="0">
                  <c:v>1950</c:v>
                </c:pt>
              </c:strCache>
            </c:strRef>
          </c:tx>
          <c:cat>
            <c:strRef>
              <c:f>Hiszpania!$C$9:$D$9</c:f>
              <c:strCache>
                <c:ptCount val="2"/>
                <c:pt idx="0">
                  <c:v>Polska</c:v>
                </c:pt>
                <c:pt idx="1">
                  <c:v>Hiszpania</c:v>
                </c:pt>
              </c:strCache>
            </c:strRef>
          </c:cat>
          <c:val>
            <c:numRef>
              <c:f>Hiszpania!$C$10:$D$10</c:f>
              <c:numCache>
                <c:formatCode>#,##0</c:formatCode>
                <c:ptCount val="2"/>
                <c:pt idx="0">
                  <c:v>2447</c:v>
                </c:pt>
                <c:pt idx="1">
                  <c:v>2397</c:v>
                </c:pt>
              </c:numCache>
            </c:numRef>
          </c:val>
        </c:ser>
        <c:ser>
          <c:idx val="1"/>
          <c:order val="1"/>
          <c:tx>
            <c:strRef>
              <c:f>Hiszpania!$B$11</c:f>
              <c:strCache>
                <c:ptCount val="1"/>
                <c:pt idx="0">
                  <c:v>1990</c:v>
                </c:pt>
              </c:strCache>
            </c:strRef>
          </c:tx>
          <c:cat>
            <c:strRef>
              <c:f>Hiszpania!$C$9:$D$9</c:f>
              <c:strCache>
                <c:ptCount val="2"/>
                <c:pt idx="0">
                  <c:v>Polska</c:v>
                </c:pt>
                <c:pt idx="1">
                  <c:v>Hiszpania</c:v>
                </c:pt>
              </c:strCache>
            </c:strRef>
          </c:cat>
          <c:val>
            <c:numRef>
              <c:f>Hiszpania!$C$11:$D$11</c:f>
              <c:numCache>
                <c:formatCode>#,##0</c:formatCode>
                <c:ptCount val="2"/>
                <c:pt idx="0">
                  <c:v>5115</c:v>
                </c:pt>
                <c:pt idx="1">
                  <c:v>12210</c:v>
                </c:pt>
              </c:numCache>
            </c:numRef>
          </c:val>
        </c:ser>
        <c:axId val="35609216"/>
        <c:axId val="35631488"/>
      </c:barChart>
      <c:catAx>
        <c:axId val="35609216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pl-PL"/>
          </a:p>
        </c:txPr>
        <c:crossAx val="35631488"/>
        <c:crosses val="autoZero"/>
        <c:auto val="1"/>
        <c:lblAlgn val="ctr"/>
        <c:lblOffset val="100"/>
      </c:catAx>
      <c:valAx>
        <c:axId val="35631488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sz="1600"/>
            </a:pPr>
            <a:endParaRPr lang="pl-PL"/>
          </a:p>
        </c:txPr>
        <c:crossAx val="35609216"/>
        <c:crosses val="autoZero"/>
        <c:crossBetween val="between"/>
      </c:valAx>
      <c:spPr>
        <a:ln w="9525">
          <a:solidFill>
            <a:schemeClr val="accent1"/>
          </a:solidFill>
        </a:ln>
      </c:spPr>
    </c:plotArea>
    <c:legend>
      <c:legendPos val="r"/>
      <c:layout>
        <c:manualLayout>
          <c:xMode val="edge"/>
          <c:yMode val="edge"/>
          <c:x val="0.25759864391951032"/>
          <c:y val="0.11998651210265388"/>
          <c:w val="0.11581418164512944"/>
          <c:h val="0.17482630898154172"/>
        </c:manualLayout>
      </c:layout>
      <c:spPr>
        <a:solidFill>
          <a:schemeClr val="bg1"/>
        </a:solidFill>
        <a:ln>
          <a:solidFill>
            <a:schemeClr val="accent1"/>
          </a:solidFill>
        </a:ln>
      </c:spPr>
      <c:txPr>
        <a:bodyPr/>
        <a:lstStyle/>
        <a:p>
          <a:pPr>
            <a:defRPr sz="1800"/>
          </a:pPr>
          <a:endParaRPr lang="pl-PL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400"/>
      </a:pPr>
      <a:endParaRPr lang="pl-PL"/>
    </a:p>
  </c:txPr>
  <c:externalData r:id="rId2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2013-03-14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6751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 dirty="0">
                  <a:solidFill>
                    <a:srgbClr val="002060"/>
                  </a:solidFill>
                  <a:latin typeface="Cambria" pitchFamily="18" charset="0"/>
                </a:rPr>
                <a:t>	</a:t>
              </a:r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	- nauka przez praktykę</a:t>
              </a: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  <p:sp>
        <p:nvSpPr>
          <p:cNvPr id="16" name="pole tekstowe 15"/>
          <p:cNvSpPr txBox="1"/>
          <p:nvPr/>
        </p:nvSpPr>
        <p:spPr>
          <a:xfrm>
            <a:off x="323528" y="4149080"/>
            <a:ext cx="8568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FILARY GOSPODARKI CENTRALNIE STEROWANEJ I GOSPODARKI RYNKOWEJ</a:t>
            </a:r>
            <a:endParaRPr lang="pl-PL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9" name="pole tekstowe 8"/>
          <p:cNvSpPr txBox="1"/>
          <p:nvPr/>
        </p:nvSpPr>
        <p:spPr>
          <a:xfrm>
            <a:off x="251520" y="1988840"/>
            <a:ext cx="8640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POPYT</a:t>
            </a:r>
            <a:r>
              <a:rPr lang="pl-PL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ILOŚĆ TOWARÓW I USŁUG , KTÓRĄ KLIENCI SĄ GOTOWI ZAKUPIĆ (MAJĄ NA TO OKREŚLONE ZASOBY FINANSOWE) PRZY OKREŚLONYM POZIOMIE CENY W DANYM MIEJSCU I CZASIE.</a:t>
            </a:r>
            <a:endParaRPr lang="pl-PL" sz="2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179512" y="260648"/>
            <a:ext cx="864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MECHANIZM RYNKOWY </a:t>
            </a:r>
            <a:r>
              <a:rPr lang="pl-PL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OGÓŁ WZAJEMNYCH ZALEŻNOŚCI MIĘDZY PODAŻĄ, POPYTEM A CENĄ TOWARÓW I USŁUG.</a:t>
            </a:r>
            <a:endParaRPr lang="pl-PL" sz="2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251520" y="4077072"/>
            <a:ext cx="864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PODAŻ</a:t>
            </a:r>
            <a:r>
              <a:rPr lang="pl-PL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ILOŚĆ TOWARÓW I USŁUG OFEROWANA DO SPRZEDAŻY PRZY OKREŚLONYM POZIOMIE CENY W DANYM MIEJSCU I CZASIE.</a:t>
            </a:r>
            <a:endParaRPr lang="pl-PL" sz="2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1547664" y="2132856"/>
          <a:ext cx="6096000" cy="317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GOSPODARKA RYNKOWA</a:t>
                      </a:r>
                      <a:endParaRPr lang="pl-PL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GOSPODARKA CENTRALNIE STEROWANA</a:t>
                      </a:r>
                      <a:endParaRPr lang="pl-PL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konkurencyjność</a:t>
                      </a:r>
                      <a:r>
                        <a:rPr lang="pl-PL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produkcji</a:t>
                      </a:r>
                      <a:endParaRPr lang="pl-PL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monopol państwa</a:t>
                      </a:r>
                      <a:endParaRPr lang="pl-PL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nastawianie na zysk</a:t>
                      </a:r>
                      <a:endParaRPr lang="pl-PL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nastawianie </a:t>
                      </a:r>
                      <a:r>
                        <a:rPr lang="pl-PL" sz="1600" smtClean="0">
                          <a:latin typeface="Times New Roman" pitchFamily="18" charset="0"/>
                          <a:cs typeface="Times New Roman" pitchFamily="18" charset="0"/>
                        </a:rPr>
                        <a:t>na realizację </a:t>
                      </a:r>
                      <a:r>
                        <a:rPr lang="pl-PL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planu</a:t>
                      </a:r>
                      <a:endParaRPr lang="pl-PL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rynkowa</a:t>
                      </a:r>
                      <a:r>
                        <a:rPr lang="pl-PL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orientacja produkcji</a:t>
                      </a:r>
                      <a:endParaRPr lang="pl-PL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planowanie produkcji</a:t>
                      </a:r>
                      <a:endParaRPr lang="pl-PL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szybka reakcja na potrzeby rynku</a:t>
                      </a:r>
                      <a:endParaRPr lang="pl-PL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brak reakcji na potrzeby rynku</a:t>
                      </a:r>
                      <a:endParaRPr lang="pl-PL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własność prywatna</a:t>
                      </a:r>
                      <a:endParaRPr lang="pl-PL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własność państwowa</a:t>
                      </a:r>
                      <a:endParaRPr lang="pl-PL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wysoka jakość produkcji</a:t>
                      </a:r>
                      <a:endParaRPr lang="pl-PL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niska</a:t>
                      </a:r>
                      <a:r>
                        <a:rPr lang="pl-PL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jakość produkcji</a:t>
                      </a:r>
                      <a:endParaRPr lang="pl-PL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wysoka wydajność pracy</a:t>
                      </a:r>
                      <a:endParaRPr lang="pl-PL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niska wydajność pracy</a:t>
                      </a:r>
                      <a:endParaRPr lang="pl-PL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pole tekstowe 8"/>
          <p:cNvSpPr txBox="1"/>
          <p:nvPr/>
        </p:nvSpPr>
        <p:spPr>
          <a:xfrm>
            <a:off x="251520" y="188640"/>
            <a:ext cx="864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GŁÓWNE  RÓŻNICE MIĘDZY GOSPODARKĄ CENTRALNIE STEROWANĄ A GOSPODARKĄ RYNKOWĄ</a:t>
            </a:r>
            <a:endParaRPr lang="pl-PL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251520" y="188640"/>
            <a:ext cx="864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SYSTEMY EKONOMICZNE</a:t>
            </a:r>
            <a:endParaRPr lang="pl-PL" sz="4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251520" y="1772816"/>
            <a:ext cx="8640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pl-PL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Gospodarka  centralnie  sterowana 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- zwana też centralnie kierowaną lub planowaną lub nakazowo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- rozdzielczą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. Decyzje ekonomiczne są podejmowane  przez władze danego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kraju;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w tym celu państwo ustala plany produkcji i dystrybucji wytwarzanych dóbr i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usług.</a:t>
            </a:r>
            <a:endParaRPr lang="pl-PL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AutoNum type="arabicPeriod"/>
            </a:pPr>
            <a:endParaRPr lang="pl-PL" sz="16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AutoNum type="arabicPeriod"/>
            </a:pPr>
            <a:endParaRPr lang="pl-PL" sz="16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pl-PL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Gospodarka </a:t>
            </a:r>
            <a:r>
              <a:rPr lang="pl-PL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rynkowa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– jest oparta na mechanizmie ustalania cen towarów i usług na podstawie wielkości popytu i podaży przy niewielkiej ingerencji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państwa.</a:t>
            </a:r>
            <a:endParaRPr lang="pl-PL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AutoNum type="arabicPeriod"/>
            </a:pPr>
            <a:endParaRPr lang="pl-PL" sz="16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AutoNum type="arabicPeriod"/>
            </a:pPr>
            <a:endParaRPr lang="pl-PL" sz="16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pl-PL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System </a:t>
            </a:r>
            <a:r>
              <a:rPr lang="pl-PL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mieszany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- gdzie obok siebie funkcjonują sektor publiczny, zbliżony do gospodarki centralnie sterowanej i sektor prywatny, oparty na założeniach wolnego rynku.</a:t>
            </a:r>
            <a:endParaRPr lang="pl-PL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251520" y="188640"/>
            <a:ext cx="864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CECHY GOSPODARKI CENTRALNIE STEROWANIEJ</a:t>
            </a:r>
            <a:endParaRPr lang="pl-PL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251520" y="2204864"/>
            <a:ext cx="8640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Państwowa własność czynników produkcji.</a:t>
            </a:r>
          </a:p>
          <a:p>
            <a:pPr marL="342900" indent="-342900">
              <a:buFont typeface="+mj-lt"/>
              <a:buAutoNum type="arabicPeriod"/>
            </a:pPr>
            <a:endParaRPr lang="pl-PL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Ceny ustalane administracyjnie.</a:t>
            </a:r>
          </a:p>
          <a:p>
            <a:pPr marL="342900" indent="-342900">
              <a:buFont typeface="+mj-lt"/>
              <a:buAutoNum type="arabicPeriod"/>
            </a:pPr>
            <a:endParaRPr lang="pl-PL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Centralne planowanie i zarządzanie.</a:t>
            </a:r>
          </a:p>
          <a:p>
            <a:pPr marL="342900" indent="-342900">
              <a:buFont typeface="+mj-lt"/>
              <a:buAutoNum type="arabicPeriod"/>
            </a:pPr>
            <a:endParaRPr lang="pl-PL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System nakazowo-rozdzielczy.</a:t>
            </a:r>
          </a:p>
          <a:p>
            <a:pPr marL="342900" indent="-342900">
              <a:buFont typeface="+mj-lt"/>
              <a:buAutoNum type="arabicPeriod"/>
            </a:pPr>
            <a:endParaRPr lang="pl-PL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Brak konkurencyjności.</a:t>
            </a:r>
          </a:p>
          <a:p>
            <a:pPr marL="342900" indent="-342900">
              <a:buFont typeface="+mj-lt"/>
              <a:buAutoNum type="arabicPeriod"/>
            </a:pPr>
            <a:endParaRPr lang="pl-PL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Partyjno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-polityczna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podległość kierownictwa przedsiębiorstw.</a:t>
            </a:r>
            <a:endParaRPr lang="pl-PL" sz="16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251520" y="188640"/>
            <a:ext cx="864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WADY GOSPODARKI CENTRALNIE STEROWANEJ</a:t>
            </a:r>
            <a:endParaRPr lang="pl-PL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251520" y="1556792"/>
            <a:ext cx="86400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Niska innowacyjność w gospodarce – spowodowana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brakiem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konkurencji między przedsiębiorstwami, nadwyżką popytu nad podażą i wysokim stopniem zmonopolizowania gospodarki.</a:t>
            </a:r>
          </a:p>
          <a:p>
            <a:pPr marL="342900" indent="-342900">
              <a:buFont typeface="+mj-lt"/>
              <a:buAutoNum type="arabicPeriod"/>
            </a:pPr>
            <a:endParaRPr lang="pl-PL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Brak mechanizmów rynkowych – istniała stała przewaga popytu nad podażą w związku z wysokimi zasobami finansowymi ludności przewyższającymi wartość dóbr zaoferowanych do sprzedaży.</a:t>
            </a:r>
          </a:p>
          <a:p>
            <a:pPr marL="342900" indent="-342900">
              <a:buFont typeface="+mj-lt"/>
              <a:buAutoNum type="arabicPeriod"/>
            </a:pPr>
            <a:endParaRPr lang="pl-PL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Nieefektywne wykorzystywanie czynników produkcji – przedsiębiorstwa nie były zainteresowane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obniżaniem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kosztów produkcji, gdyż nie rozliczano ich z osiągniętego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zysku,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a tylko z wykonania planu.</a:t>
            </a:r>
          </a:p>
          <a:p>
            <a:pPr marL="342900" indent="-342900">
              <a:buFont typeface="+mj-lt"/>
              <a:buAutoNum type="arabicPeriod"/>
            </a:pPr>
            <a:endParaRPr lang="pl-PL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Stały niedobór produktów – ceny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państwo ustalało administracyjnie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w oderwaniu od kosztów ich wytwarzania.</a:t>
            </a:r>
          </a:p>
          <a:p>
            <a:pPr marL="342900" indent="-342900">
              <a:buFont typeface="+mj-lt"/>
              <a:buAutoNum type="arabicPeriod"/>
            </a:pPr>
            <a:endParaRPr lang="pl-PL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Brak dobrych systemów motywacyjnych – stałe płace i brak bezrobocia nie skłaniały ludzi do podejmowania działalności gospodarczej.</a:t>
            </a:r>
            <a:endParaRPr lang="pl-PL" sz="16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2636912"/>
            <a:ext cx="3719180" cy="2588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pole tekstowe 8"/>
          <p:cNvSpPr txBox="1"/>
          <p:nvPr/>
        </p:nvSpPr>
        <p:spPr>
          <a:xfrm>
            <a:off x="251520" y="188640"/>
            <a:ext cx="8640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REGLAMENTACJA – </a:t>
            </a:r>
          </a:p>
          <a:p>
            <a:pPr algn="ctr"/>
            <a:r>
              <a:rPr lang="pl-PL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CZASOWE OGRANICZENIE  WOLNEGO OBROTU NIEKTÓRYMI TOWARAMI SPOWODOWANE ICH NIEDOBOREM NA RYNKU</a:t>
            </a:r>
            <a:endParaRPr lang="pl-PL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395536" y="2564904"/>
            <a:ext cx="41764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Oto lista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niektórych towarów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reglamentowanych w latach 80:</a:t>
            </a:r>
          </a:p>
          <a:p>
            <a:pPr algn="just">
              <a:buFont typeface="Arial" charset="0"/>
              <a:buChar char="•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cukier</a:t>
            </a:r>
            <a:endParaRPr lang="pl-PL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charset="0"/>
              <a:buChar char="•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alkohol</a:t>
            </a:r>
          </a:p>
          <a:p>
            <a:pPr algn="just">
              <a:buFont typeface="Arial" charset="0"/>
              <a:buChar char="•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benzyna</a:t>
            </a:r>
          </a:p>
          <a:p>
            <a:pPr algn="just">
              <a:buFont typeface="Arial" charset="0"/>
              <a:buChar char="•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pieluchy</a:t>
            </a:r>
          </a:p>
          <a:p>
            <a:pPr algn="just">
              <a:buFont typeface="Arial" charset="0"/>
              <a:buChar char="•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masło</a:t>
            </a:r>
          </a:p>
          <a:p>
            <a:pPr algn="just">
              <a:buFont typeface="Arial" charset="0"/>
              <a:buChar char="•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mięso</a:t>
            </a:r>
          </a:p>
          <a:p>
            <a:pPr algn="just">
              <a:buFont typeface="Arial" charset="0"/>
              <a:buChar char="•"/>
            </a:pP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mąka</a:t>
            </a:r>
            <a:endParaRPr lang="pl-PL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2060848"/>
            <a:ext cx="506882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ytuł 9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000" cy="998984"/>
          </a:xfrm>
        </p:spPr>
        <p:txBody>
          <a:bodyPr>
            <a:normAutofit/>
          </a:bodyPr>
          <a:lstStyle/>
          <a:p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SOCJALISTYCZNY DOLAR – </a:t>
            </a:r>
            <a:b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l-PL" sz="1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MOŻNA BYŁO GO WYDAĆ TYLKO W PEWEXIE</a:t>
            </a:r>
            <a:endParaRPr lang="pl-PL" sz="1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graphicFrame>
        <p:nvGraphicFramePr>
          <p:cNvPr id="9" name="Wykres 8"/>
          <p:cNvGraphicFramePr>
            <a:graphicFrameLocks/>
          </p:cNvGraphicFramePr>
          <p:nvPr/>
        </p:nvGraphicFramePr>
        <p:xfrm>
          <a:off x="1259632" y="1556792"/>
          <a:ext cx="6829250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pole tekstowe 9"/>
          <p:cNvSpPr txBox="1"/>
          <p:nvPr/>
        </p:nvSpPr>
        <p:spPr>
          <a:xfrm>
            <a:off x="251520" y="188640"/>
            <a:ext cx="864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PORÓWNANIE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PKB POLSKI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HISZPANII </a:t>
            </a:r>
          </a:p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1950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1990 </a:t>
            </a:r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R.</a:t>
            </a:r>
            <a:endParaRPr lang="pl-PL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899592" y="479715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>
                <a:latin typeface="Times New Roman" pitchFamily="18" charset="0"/>
                <a:cs typeface="Times New Roman" pitchFamily="18" charset="0"/>
              </a:rPr>
              <a:t>PKB per capita w dolarach </a:t>
            </a:r>
            <a:endParaRPr lang="pl-PL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pole tekstowe 15"/>
          <p:cNvSpPr txBox="1"/>
          <p:nvPr/>
        </p:nvSpPr>
        <p:spPr>
          <a:xfrm>
            <a:off x="7740352" y="5589240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*źródło GUS</a:t>
            </a:r>
            <a:endParaRPr lang="pl-PL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251520" y="188640"/>
            <a:ext cx="864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CECHY GOSPODARI RYNKOWEJ</a:t>
            </a:r>
            <a:endParaRPr lang="pl-PL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251520" y="1844824"/>
            <a:ext cx="8640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pl-PL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Prywatna własność czynników produkcji.</a:t>
            </a:r>
          </a:p>
          <a:p>
            <a:pPr marL="342900" indent="-342900">
              <a:buFont typeface="+mj-lt"/>
              <a:buAutoNum type="arabicPeriod"/>
            </a:pPr>
            <a:endParaRPr lang="pl-PL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pl-PL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Dobrowolność dokonywania transakcji.</a:t>
            </a:r>
          </a:p>
          <a:p>
            <a:pPr marL="342900" indent="-342900">
              <a:buFont typeface="+mj-lt"/>
              <a:buAutoNum type="arabicPeriod"/>
            </a:pPr>
            <a:endParaRPr lang="pl-PL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pl-PL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Konkurencja rynkowa</a:t>
            </a:r>
            <a:r>
              <a:rPr lang="pl-PL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endParaRPr lang="pl-PL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pl-PL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Ograniczony </a:t>
            </a:r>
            <a:r>
              <a:rPr lang="pl-PL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wpływ rządu i partii </a:t>
            </a:r>
            <a:r>
              <a:rPr lang="pl-PL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politycznych.</a:t>
            </a:r>
          </a:p>
          <a:p>
            <a:pPr marL="342900" indent="-342900">
              <a:buFont typeface="+mj-lt"/>
              <a:buAutoNum type="arabicPeriod"/>
            </a:pPr>
            <a:endParaRPr lang="pl-PL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pl-PL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Rynkowy </a:t>
            </a:r>
            <a:r>
              <a:rPr lang="pl-PL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mechanizm ustalania cen.</a:t>
            </a:r>
          </a:p>
          <a:p>
            <a:pPr marL="342900" indent="-342900">
              <a:buFont typeface="+mj-lt"/>
              <a:buAutoNum type="arabicPeriod"/>
            </a:pPr>
            <a:endParaRPr lang="pl-PL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pl-PL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Swoboda prowadzenia działalności gospodarczej.</a:t>
            </a:r>
            <a:endParaRPr lang="pl-PL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1691680" y="2060848"/>
          <a:ext cx="6096000" cy="323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pl-PL" dirty="0" smtClean="0">
                          <a:latin typeface="Times New Roman" pitchFamily="18" charset="0"/>
                          <a:cs typeface="Times New Roman" pitchFamily="18" charset="0"/>
                        </a:rPr>
                        <a:t>Rok</a:t>
                      </a:r>
                      <a:endParaRPr lang="pl-PL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l-PL" dirty="0" smtClean="0">
                          <a:latin typeface="Times New Roman" pitchFamily="18" charset="0"/>
                          <a:cs typeface="Times New Roman" pitchFamily="18" charset="0"/>
                        </a:rPr>
                        <a:t>Liczba przedsiębiorstw państwowych</a:t>
                      </a:r>
                      <a:endParaRPr lang="pl-PL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1989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8453</a:t>
                      </a:r>
                      <a:endParaRPr lang="pl-PL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1995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4357</a:t>
                      </a:r>
                      <a:endParaRPr lang="pl-PL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1999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2599</a:t>
                      </a:r>
                      <a:endParaRPr lang="pl-PL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2003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1736</a:t>
                      </a:r>
                      <a:endParaRPr lang="pl-PL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2006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913</a:t>
                      </a:r>
                      <a:endParaRPr lang="pl-PL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2008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363</a:t>
                      </a:r>
                      <a:endParaRPr lang="pl-PL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smtClean="0"/>
                        <a:t>2010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121</a:t>
                      </a:r>
                      <a:endParaRPr lang="pl-PL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pole tekstowe 8"/>
          <p:cNvSpPr txBox="1"/>
          <p:nvPr/>
        </p:nvSpPr>
        <p:spPr>
          <a:xfrm>
            <a:off x="251520" y="260648"/>
            <a:ext cx="864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LICZBA PAŃSTWOWYCH PRZEDSIĘBIORSTW W POLSCE W LATACH 1989-2010</a:t>
            </a:r>
            <a:endParaRPr lang="pl-PL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7740352" y="5589240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*źródło GUS</a:t>
            </a:r>
            <a:endParaRPr lang="pl-PL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akiet 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Pakiet 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1410</TotalTime>
  <Words>647</Words>
  <Application>Microsoft Office PowerPoint</Application>
  <PresentationFormat>Pokaz na ekranie (4:3)</PresentationFormat>
  <Paragraphs>120</Paragraphs>
  <Slides>11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11</vt:i4>
      </vt:variant>
    </vt:vector>
  </HeadingPairs>
  <TitlesOfParts>
    <vt:vector size="12" baseType="lpstr">
      <vt:lpstr>Motyw pakietu Office</vt:lpstr>
      <vt:lpstr>Slajd 1</vt:lpstr>
      <vt:lpstr>Slajd 2</vt:lpstr>
      <vt:lpstr>Slajd 3</vt:lpstr>
      <vt:lpstr>Slajd 4</vt:lpstr>
      <vt:lpstr>Slajd 5</vt:lpstr>
      <vt:lpstr>SOCJALISTYCZNY DOLAR –  MOŻNA BYŁO GO WYDAĆ TYLKO W PEWEXIE</vt:lpstr>
      <vt:lpstr>Slajd 7</vt:lpstr>
      <vt:lpstr>Slajd 8</vt:lpstr>
      <vt:lpstr>Slajd 9</vt:lpstr>
      <vt:lpstr>Slajd 10</vt:lpstr>
      <vt:lpstr>Slajd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Mama</cp:lastModifiedBy>
  <cp:revision>149</cp:revision>
  <dcterms:created xsi:type="dcterms:W3CDTF">2012-11-14T09:10:16Z</dcterms:created>
  <dcterms:modified xsi:type="dcterms:W3CDTF">2013-03-14T15:37:16Z</dcterms:modified>
</cp:coreProperties>
</file>