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1" r:id="rId3"/>
    <p:sldId id="273" r:id="rId4"/>
    <p:sldId id="272" r:id="rId5"/>
    <p:sldId id="274" r:id="rId6"/>
    <p:sldId id="275" r:id="rId7"/>
    <p:sldId id="281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11" autoAdjust="0"/>
    <p:restoredTop sz="94709" autoAdjust="0"/>
  </p:normalViewPr>
  <p:slideViewPr>
    <p:cSldViewPr>
      <p:cViewPr varScale="1">
        <p:scale>
          <a:sx n="74" d="100"/>
          <a:sy n="74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F3DE07-45CB-43B1-90D8-D1A8189A4F89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B3269B0-1464-4834-9DA3-2766032E50EE}">
      <dgm:prSet phldrT="[Tekst]"/>
      <dgm:spPr/>
      <dgm:t>
        <a:bodyPr/>
        <a:lstStyle/>
        <a:p>
          <a:r>
            <a:rPr lang="pl-PL" smtClean="0"/>
            <a:t>NBP</a:t>
          </a:r>
          <a:endParaRPr lang="pl-PL" dirty="0"/>
        </a:p>
      </dgm:t>
    </dgm:pt>
    <dgm:pt modelId="{ACF519B6-D7EE-418B-BE3D-BBDC7A7655C8}" type="parTrans" cxnId="{91E08B5D-45BE-4842-8550-72D4671415A3}">
      <dgm:prSet/>
      <dgm:spPr/>
      <dgm:t>
        <a:bodyPr/>
        <a:lstStyle/>
        <a:p>
          <a:endParaRPr lang="pl-PL"/>
        </a:p>
      </dgm:t>
    </dgm:pt>
    <dgm:pt modelId="{CD195D0C-5CD3-4175-B3D4-C75745426CC5}" type="sibTrans" cxnId="{91E08B5D-45BE-4842-8550-72D4671415A3}">
      <dgm:prSet/>
      <dgm:spPr/>
      <dgm:t>
        <a:bodyPr/>
        <a:lstStyle/>
        <a:p>
          <a:endParaRPr lang="pl-PL"/>
        </a:p>
      </dgm:t>
    </dgm:pt>
    <dgm:pt modelId="{0C69AD5F-AF90-427E-AEA9-90062D4322A2}">
      <dgm:prSet phldrT="[Tekst]"/>
      <dgm:spPr/>
      <dgm:t>
        <a:bodyPr/>
        <a:lstStyle/>
        <a:p>
          <a:r>
            <a:rPr lang="pl-PL" smtClean="0"/>
            <a:t>BANK EMISYJNY</a:t>
          </a:r>
          <a:endParaRPr lang="pl-PL" dirty="0"/>
        </a:p>
      </dgm:t>
    </dgm:pt>
    <dgm:pt modelId="{F7271534-16F5-4974-9522-5555F6798763}" type="parTrans" cxnId="{A0BB4606-1408-4F97-B565-37804860BEEE}">
      <dgm:prSet/>
      <dgm:spPr/>
      <dgm:t>
        <a:bodyPr/>
        <a:lstStyle/>
        <a:p>
          <a:endParaRPr lang="pl-PL"/>
        </a:p>
      </dgm:t>
    </dgm:pt>
    <dgm:pt modelId="{03B500D1-1344-4F4A-8133-DE0069EF3E44}" type="sibTrans" cxnId="{A0BB4606-1408-4F97-B565-37804860BEEE}">
      <dgm:prSet/>
      <dgm:spPr/>
      <dgm:t>
        <a:bodyPr/>
        <a:lstStyle/>
        <a:p>
          <a:endParaRPr lang="pl-PL"/>
        </a:p>
      </dgm:t>
    </dgm:pt>
    <dgm:pt modelId="{2C4BD63E-B74E-4ACB-84E9-A417AF8763A7}">
      <dgm:prSet phldrT="[Tekst]"/>
      <dgm:spPr/>
      <dgm:t>
        <a:bodyPr/>
        <a:lstStyle/>
        <a:p>
          <a:r>
            <a:rPr lang="pl-PL" smtClean="0"/>
            <a:t>BANK PAŃSTWA</a:t>
          </a:r>
          <a:endParaRPr lang="pl-PL" dirty="0"/>
        </a:p>
      </dgm:t>
    </dgm:pt>
    <dgm:pt modelId="{242C220E-55A4-4885-A67D-5520F2BE921B}" type="parTrans" cxnId="{A53921FC-92F2-473B-9543-A383C4FA4050}">
      <dgm:prSet/>
      <dgm:spPr/>
      <dgm:t>
        <a:bodyPr/>
        <a:lstStyle/>
        <a:p>
          <a:endParaRPr lang="pl-PL"/>
        </a:p>
      </dgm:t>
    </dgm:pt>
    <dgm:pt modelId="{1E93CC81-FD3E-4267-BF21-2B199AB21E69}" type="sibTrans" cxnId="{A53921FC-92F2-473B-9543-A383C4FA4050}">
      <dgm:prSet/>
      <dgm:spPr/>
      <dgm:t>
        <a:bodyPr/>
        <a:lstStyle/>
        <a:p>
          <a:endParaRPr lang="pl-PL"/>
        </a:p>
      </dgm:t>
    </dgm:pt>
    <dgm:pt modelId="{0680C0EE-E5E8-4C70-9ED5-F2EA3296BDCD}">
      <dgm:prSet phldrT="[Tekst]"/>
      <dgm:spPr/>
      <dgm:t>
        <a:bodyPr/>
        <a:lstStyle/>
        <a:p>
          <a:r>
            <a:rPr lang="pl-PL" smtClean="0"/>
            <a:t>BANK BANKÓW</a:t>
          </a:r>
          <a:endParaRPr lang="pl-PL" dirty="0"/>
        </a:p>
      </dgm:t>
    </dgm:pt>
    <dgm:pt modelId="{45647458-9C21-4D12-8E9E-0F364537FC03}" type="parTrans" cxnId="{CAE6E05D-844A-4916-A534-6D72A6D5772B}">
      <dgm:prSet/>
      <dgm:spPr/>
      <dgm:t>
        <a:bodyPr/>
        <a:lstStyle/>
        <a:p>
          <a:endParaRPr lang="pl-PL"/>
        </a:p>
      </dgm:t>
    </dgm:pt>
    <dgm:pt modelId="{5C43B2E9-8091-411E-856C-AE4319F8372C}" type="sibTrans" cxnId="{CAE6E05D-844A-4916-A534-6D72A6D5772B}">
      <dgm:prSet/>
      <dgm:spPr/>
      <dgm:t>
        <a:bodyPr/>
        <a:lstStyle/>
        <a:p>
          <a:endParaRPr lang="pl-PL"/>
        </a:p>
      </dgm:t>
    </dgm:pt>
    <dgm:pt modelId="{A4AD7E60-3081-46DF-9AE3-2B021732B307}">
      <dgm:prSet phldrT="[Tekst]" custT="1"/>
      <dgm:spPr/>
      <dgm:t>
        <a:bodyPr/>
        <a:lstStyle/>
        <a:p>
          <a:r>
            <a:rPr lang="pl-PL" sz="1600" dirty="0" smtClean="0"/>
            <a:t>Ma wyłączne prawo emitowania znaków pieniężnych banknotów i bilonu</a:t>
          </a:r>
          <a:endParaRPr lang="pl-PL" sz="1600" dirty="0"/>
        </a:p>
      </dgm:t>
    </dgm:pt>
    <dgm:pt modelId="{95514DA4-E372-401B-91A2-E90D3D0A8E55}" type="sibTrans" cxnId="{EC499BFD-5E57-4D29-BB45-2A8236C554B0}">
      <dgm:prSet/>
      <dgm:spPr/>
      <dgm:t>
        <a:bodyPr/>
        <a:lstStyle/>
        <a:p>
          <a:endParaRPr lang="pl-PL"/>
        </a:p>
      </dgm:t>
    </dgm:pt>
    <dgm:pt modelId="{7F03FCBB-CE66-40AB-986A-2BEB0BC9F9F7}" type="parTrans" cxnId="{EC499BFD-5E57-4D29-BB45-2A8236C554B0}">
      <dgm:prSet/>
      <dgm:spPr/>
      <dgm:t>
        <a:bodyPr/>
        <a:lstStyle/>
        <a:p>
          <a:endParaRPr lang="pl-PL"/>
        </a:p>
      </dgm:t>
    </dgm:pt>
    <dgm:pt modelId="{A96B7000-5CF9-4B0D-BEC4-D4C02B5E8F8C}">
      <dgm:prSet phldrT="[Tekst]"/>
      <dgm:spPr/>
      <dgm:t>
        <a:bodyPr/>
        <a:lstStyle/>
        <a:p>
          <a:r>
            <a:rPr lang="pl-PL" dirty="0" smtClean="0"/>
            <a:t>Świadczy państwu usługi finansowe m.in. Prowadzi obsługę bankową budżetu państwa</a:t>
          </a:r>
          <a:endParaRPr lang="pl-PL" dirty="0"/>
        </a:p>
      </dgm:t>
    </dgm:pt>
    <dgm:pt modelId="{BAF7D44B-C6A1-4C49-AC56-E0F72E5E92CE}" type="sibTrans" cxnId="{8412E517-E612-4C2A-8AF8-BD5E6F9E6708}">
      <dgm:prSet/>
      <dgm:spPr/>
      <dgm:t>
        <a:bodyPr/>
        <a:lstStyle/>
        <a:p>
          <a:endParaRPr lang="pl-PL"/>
        </a:p>
      </dgm:t>
    </dgm:pt>
    <dgm:pt modelId="{A6FC5190-02A2-43A2-A15C-27E9BD5CD673}" type="parTrans" cxnId="{8412E517-E612-4C2A-8AF8-BD5E6F9E6708}">
      <dgm:prSet/>
      <dgm:spPr/>
      <dgm:t>
        <a:bodyPr/>
        <a:lstStyle/>
        <a:p>
          <a:endParaRPr lang="pl-PL"/>
        </a:p>
      </dgm:t>
    </dgm:pt>
    <dgm:pt modelId="{9CAFECC4-E56E-4368-A326-ACAF9CAE21FE}">
      <dgm:prSet phldrT="[Tekst]"/>
      <dgm:spPr/>
      <dgm:t>
        <a:bodyPr/>
        <a:lstStyle/>
        <a:p>
          <a:r>
            <a:rPr lang="pl-PL" smtClean="0"/>
            <a:t>Pełni w stosunku do innych banków funkcje regulacyjne.</a:t>
          </a:r>
        </a:p>
        <a:p>
          <a:r>
            <a:rPr lang="pl-PL" smtClean="0"/>
            <a:t>Udziela kredytów innym bankom</a:t>
          </a:r>
          <a:endParaRPr lang="pl-PL" dirty="0"/>
        </a:p>
      </dgm:t>
    </dgm:pt>
    <dgm:pt modelId="{B18BB7A3-E4A1-4C4C-813F-FF201B55B265}" type="parTrans" cxnId="{2CB46EC6-666E-44F3-A422-8BD9A1275F51}">
      <dgm:prSet/>
      <dgm:spPr/>
      <dgm:t>
        <a:bodyPr/>
        <a:lstStyle/>
        <a:p>
          <a:endParaRPr lang="pl-PL"/>
        </a:p>
      </dgm:t>
    </dgm:pt>
    <dgm:pt modelId="{A9225C1D-3487-401B-9C68-603EA6E8D000}" type="sibTrans" cxnId="{2CB46EC6-666E-44F3-A422-8BD9A1275F51}">
      <dgm:prSet/>
      <dgm:spPr/>
      <dgm:t>
        <a:bodyPr/>
        <a:lstStyle/>
        <a:p>
          <a:endParaRPr lang="pl-PL"/>
        </a:p>
      </dgm:t>
    </dgm:pt>
    <dgm:pt modelId="{0A737BFE-BB23-47B8-86DF-5ED95BEC7E20}" type="pres">
      <dgm:prSet presAssocID="{09F3DE07-45CB-43B1-90D8-D1A8189A4F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AA6ABD5D-E9B6-4CE0-AD1A-00A9B0304B8B}" type="pres">
      <dgm:prSet presAssocID="{4B3269B0-1464-4834-9DA3-2766032E50EE}" presName="hierRoot1" presStyleCnt="0">
        <dgm:presLayoutVars>
          <dgm:hierBranch val="init"/>
        </dgm:presLayoutVars>
      </dgm:prSet>
      <dgm:spPr/>
    </dgm:pt>
    <dgm:pt modelId="{386D9BDE-4B42-4392-8686-BA1967E693D4}" type="pres">
      <dgm:prSet presAssocID="{4B3269B0-1464-4834-9DA3-2766032E50EE}" presName="rootComposite1" presStyleCnt="0"/>
      <dgm:spPr/>
    </dgm:pt>
    <dgm:pt modelId="{4D13BB86-418A-49CA-9D01-8ABED5B7D9A7}" type="pres">
      <dgm:prSet presAssocID="{4B3269B0-1464-4834-9DA3-2766032E50EE}" presName="rootText1" presStyleLbl="node0" presStyleIdx="0" presStyleCnt="4" custScaleX="100576" custScaleY="58859" custLinFactX="100000" custLinFactY="-80835" custLinFactNeighborX="134708" custLinFactNeighborY="-100000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11047FF-AC13-42EE-83FF-D565314BDBCC}" type="pres">
      <dgm:prSet presAssocID="{4B3269B0-1464-4834-9DA3-2766032E50EE}" presName="rootConnector1" presStyleLbl="node1" presStyleIdx="0" presStyleCnt="0"/>
      <dgm:spPr/>
      <dgm:t>
        <a:bodyPr/>
        <a:lstStyle/>
        <a:p>
          <a:endParaRPr lang="pl-PL"/>
        </a:p>
      </dgm:t>
    </dgm:pt>
    <dgm:pt modelId="{5E68235C-6076-4CEB-9CC0-E429C8CDF320}" type="pres">
      <dgm:prSet presAssocID="{4B3269B0-1464-4834-9DA3-2766032E50EE}" presName="hierChild2" presStyleCnt="0"/>
      <dgm:spPr/>
    </dgm:pt>
    <dgm:pt modelId="{A5C4949F-CA66-4E1C-B070-2A26091383CE}" type="pres">
      <dgm:prSet presAssocID="{F7271534-16F5-4974-9522-5555F6798763}" presName="Name37" presStyleLbl="parChTrans1D2" presStyleIdx="0" presStyleCnt="3"/>
      <dgm:spPr/>
      <dgm:t>
        <a:bodyPr/>
        <a:lstStyle/>
        <a:p>
          <a:endParaRPr lang="pl-PL"/>
        </a:p>
      </dgm:t>
    </dgm:pt>
    <dgm:pt modelId="{19516B68-3235-41E6-AF06-76292ADD3921}" type="pres">
      <dgm:prSet presAssocID="{0C69AD5F-AF90-427E-AEA9-90062D4322A2}" presName="hierRoot2" presStyleCnt="0">
        <dgm:presLayoutVars>
          <dgm:hierBranch val="init"/>
        </dgm:presLayoutVars>
      </dgm:prSet>
      <dgm:spPr/>
    </dgm:pt>
    <dgm:pt modelId="{6E237B40-09D0-4702-A87B-C20A9699997C}" type="pres">
      <dgm:prSet presAssocID="{0C69AD5F-AF90-427E-AEA9-90062D4322A2}" presName="rootComposite" presStyleCnt="0"/>
      <dgm:spPr/>
    </dgm:pt>
    <dgm:pt modelId="{AA67B916-69C1-40B8-92C9-4C5B50F680FF}" type="pres">
      <dgm:prSet presAssocID="{0C69AD5F-AF90-427E-AEA9-90062D4322A2}" presName="rootText" presStyleLbl="node2" presStyleIdx="0" presStyleCnt="3" custScaleX="135897" custScaleY="115110" custLinFactX="35537" custLinFactNeighborX="100000" custLinFactNeighborY="-7063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759296F-B6F6-488E-86F1-73EB2684EA2D}" type="pres">
      <dgm:prSet presAssocID="{0C69AD5F-AF90-427E-AEA9-90062D4322A2}" presName="rootConnector" presStyleLbl="node2" presStyleIdx="0" presStyleCnt="3"/>
      <dgm:spPr/>
      <dgm:t>
        <a:bodyPr/>
        <a:lstStyle/>
        <a:p>
          <a:endParaRPr lang="pl-PL"/>
        </a:p>
      </dgm:t>
    </dgm:pt>
    <dgm:pt modelId="{5463D684-9BFA-4323-9D99-9BE71F7416DE}" type="pres">
      <dgm:prSet presAssocID="{0C69AD5F-AF90-427E-AEA9-90062D4322A2}" presName="hierChild4" presStyleCnt="0"/>
      <dgm:spPr/>
    </dgm:pt>
    <dgm:pt modelId="{5D3C4551-F29A-4980-99F5-E627F5029956}" type="pres">
      <dgm:prSet presAssocID="{0C69AD5F-AF90-427E-AEA9-90062D4322A2}" presName="hierChild5" presStyleCnt="0"/>
      <dgm:spPr/>
    </dgm:pt>
    <dgm:pt modelId="{FB188725-A5B9-4014-BB32-C5BB91C4FE33}" type="pres">
      <dgm:prSet presAssocID="{242C220E-55A4-4885-A67D-5520F2BE921B}" presName="Name37" presStyleLbl="parChTrans1D2" presStyleIdx="1" presStyleCnt="3"/>
      <dgm:spPr/>
      <dgm:t>
        <a:bodyPr/>
        <a:lstStyle/>
        <a:p>
          <a:endParaRPr lang="pl-PL"/>
        </a:p>
      </dgm:t>
    </dgm:pt>
    <dgm:pt modelId="{37BF0160-36B0-466A-83C8-57CBDDD57AA2}" type="pres">
      <dgm:prSet presAssocID="{2C4BD63E-B74E-4ACB-84E9-A417AF8763A7}" presName="hierRoot2" presStyleCnt="0">
        <dgm:presLayoutVars>
          <dgm:hierBranch val="init"/>
        </dgm:presLayoutVars>
      </dgm:prSet>
      <dgm:spPr/>
    </dgm:pt>
    <dgm:pt modelId="{19809EAC-1699-41B3-9AFF-25E22494715C}" type="pres">
      <dgm:prSet presAssocID="{2C4BD63E-B74E-4ACB-84E9-A417AF8763A7}" presName="rootComposite" presStyleCnt="0"/>
      <dgm:spPr/>
    </dgm:pt>
    <dgm:pt modelId="{06C3ECC7-025B-458C-959D-AB9E88A5988E}" type="pres">
      <dgm:prSet presAssocID="{2C4BD63E-B74E-4ACB-84E9-A417AF8763A7}" presName="rootText" presStyleLbl="node2" presStyleIdx="1" presStyleCnt="3" custScaleX="118727" custScaleY="94763" custLinFactX="100000" custLinFactNeighborX="118829" custLinFactNeighborY="-57762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56AFE9CD-36FA-4035-AA6D-424905667387}" type="pres">
      <dgm:prSet presAssocID="{2C4BD63E-B74E-4ACB-84E9-A417AF8763A7}" presName="rootConnector" presStyleLbl="node2" presStyleIdx="1" presStyleCnt="3"/>
      <dgm:spPr/>
      <dgm:t>
        <a:bodyPr/>
        <a:lstStyle/>
        <a:p>
          <a:endParaRPr lang="pl-PL"/>
        </a:p>
      </dgm:t>
    </dgm:pt>
    <dgm:pt modelId="{11689162-870C-459F-A7C8-014EE6059DCA}" type="pres">
      <dgm:prSet presAssocID="{2C4BD63E-B74E-4ACB-84E9-A417AF8763A7}" presName="hierChild4" presStyleCnt="0"/>
      <dgm:spPr/>
    </dgm:pt>
    <dgm:pt modelId="{E3D0E632-0DEC-485A-A25F-C0B4C4F48A7A}" type="pres">
      <dgm:prSet presAssocID="{2C4BD63E-B74E-4ACB-84E9-A417AF8763A7}" presName="hierChild5" presStyleCnt="0"/>
      <dgm:spPr/>
    </dgm:pt>
    <dgm:pt modelId="{79A50F28-F554-48C9-A95A-60C8C55A445E}" type="pres">
      <dgm:prSet presAssocID="{45647458-9C21-4D12-8E9E-0F364537FC03}" presName="Name37" presStyleLbl="parChTrans1D2" presStyleIdx="2" presStyleCnt="3"/>
      <dgm:spPr/>
      <dgm:t>
        <a:bodyPr/>
        <a:lstStyle/>
        <a:p>
          <a:endParaRPr lang="pl-PL"/>
        </a:p>
      </dgm:t>
    </dgm:pt>
    <dgm:pt modelId="{908AE751-C765-4455-85C3-8450676C4830}" type="pres">
      <dgm:prSet presAssocID="{0680C0EE-E5E8-4C70-9ED5-F2EA3296BDCD}" presName="hierRoot2" presStyleCnt="0">
        <dgm:presLayoutVars>
          <dgm:hierBranch val="init"/>
        </dgm:presLayoutVars>
      </dgm:prSet>
      <dgm:spPr/>
    </dgm:pt>
    <dgm:pt modelId="{718DA948-C122-4750-8F03-C13CDA19F119}" type="pres">
      <dgm:prSet presAssocID="{0680C0EE-E5E8-4C70-9ED5-F2EA3296BDCD}" presName="rootComposite" presStyleCnt="0"/>
      <dgm:spPr/>
    </dgm:pt>
    <dgm:pt modelId="{BB1EF102-E4C5-438D-A201-C97B80E162EC}" type="pres">
      <dgm:prSet presAssocID="{0680C0EE-E5E8-4C70-9ED5-F2EA3296BDCD}" presName="rootText" presStyleLbl="node2" presStyleIdx="2" presStyleCnt="3" custScaleX="133973" custScaleY="81715" custLinFactX="175011" custLinFactNeighborX="200000" custLinFactNeighborY="-73757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629A4C1-B5CF-4A95-9325-37D95BB7015C}" type="pres">
      <dgm:prSet presAssocID="{0680C0EE-E5E8-4C70-9ED5-F2EA3296BDCD}" presName="rootConnector" presStyleLbl="node2" presStyleIdx="2" presStyleCnt="3"/>
      <dgm:spPr/>
      <dgm:t>
        <a:bodyPr/>
        <a:lstStyle/>
        <a:p>
          <a:endParaRPr lang="pl-PL"/>
        </a:p>
      </dgm:t>
    </dgm:pt>
    <dgm:pt modelId="{17964A41-DDA5-4E57-B634-A9AA0702D1BB}" type="pres">
      <dgm:prSet presAssocID="{0680C0EE-E5E8-4C70-9ED5-F2EA3296BDCD}" presName="hierChild4" presStyleCnt="0"/>
      <dgm:spPr/>
    </dgm:pt>
    <dgm:pt modelId="{48F98A69-8C4B-4376-B25C-C5C82E22E1EB}" type="pres">
      <dgm:prSet presAssocID="{0680C0EE-E5E8-4C70-9ED5-F2EA3296BDCD}" presName="hierChild5" presStyleCnt="0"/>
      <dgm:spPr/>
    </dgm:pt>
    <dgm:pt modelId="{492AA9D9-4C6F-4254-9ECB-C2178B680525}" type="pres">
      <dgm:prSet presAssocID="{4B3269B0-1464-4834-9DA3-2766032E50EE}" presName="hierChild3" presStyleCnt="0"/>
      <dgm:spPr/>
    </dgm:pt>
    <dgm:pt modelId="{54CDE5AF-828A-4563-B552-4186DFA02FB0}" type="pres">
      <dgm:prSet presAssocID="{A4AD7E60-3081-46DF-9AE3-2B021732B307}" presName="hierRoot1" presStyleCnt="0">
        <dgm:presLayoutVars>
          <dgm:hierBranch val="init"/>
        </dgm:presLayoutVars>
      </dgm:prSet>
      <dgm:spPr/>
    </dgm:pt>
    <dgm:pt modelId="{D4AAF1A1-2AAF-4560-8FFB-ABDF52133BF3}" type="pres">
      <dgm:prSet presAssocID="{A4AD7E60-3081-46DF-9AE3-2B021732B307}" presName="rootComposite1" presStyleCnt="0"/>
      <dgm:spPr/>
    </dgm:pt>
    <dgm:pt modelId="{C416C85A-3137-44A7-8BAB-3F1C729F1326}" type="pres">
      <dgm:prSet presAssocID="{A4AD7E60-3081-46DF-9AE3-2B021732B307}" presName="rootText1" presStyleLbl="node0" presStyleIdx="1" presStyleCnt="4" custScaleX="227864" custScaleY="310746" custLinFactX="-163240" custLinFactY="73593" custLinFactNeighborX="-200000" custLinFactNeighborY="100000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9E05569B-2DE6-44AB-81D8-C67333F6B859}" type="pres">
      <dgm:prSet presAssocID="{A4AD7E60-3081-46DF-9AE3-2B021732B307}" presName="rootConnector1" presStyleLbl="node1" presStyleIdx="0" presStyleCnt="0"/>
      <dgm:spPr/>
      <dgm:t>
        <a:bodyPr/>
        <a:lstStyle/>
        <a:p>
          <a:endParaRPr lang="pl-PL"/>
        </a:p>
      </dgm:t>
    </dgm:pt>
    <dgm:pt modelId="{5EB7507C-7B0D-4284-8155-9BB2F55E97B2}" type="pres">
      <dgm:prSet presAssocID="{A4AD7E60-3081-46DF-9AE3-2B021732B307}" presName="hierChild2" presStyleCnt="0"/>
      <dgm:spPr/>
    </dgm:pt>
    <dgm:pt modelId="{BED48AFD-C109-445E-95DD-63AA8680B527}" type="pres">
      <dgm:prSet presAssocID="{A4AD7E60-3081-46DF-9AE3-2B021732B307}" presName="hierChild3" presStyleCnt="0"/>
      <dgm:spPr/>
    </dgm:pt>
    <dgm:pt modelId="{FD5B0FD3-78D9-4512-9227-064F88977647}" type="pres">
      <dgm:prSet presAssocID="{A96B7000-5CF9-4B0D-BEC4-D4C02B5E8F8C}" presName="hierRoot1" presStyleCnt="0">
        <dgm:presLayoutVars>
          <dgm:hierBranch val="init"/>
        </dgm:presLayoutVars>
      </dgm:prSet>
      <dgm:spPr/>
    </dgm:pt>
    <dgm:pt modelId="{80863C24-D8EC-46A7-BFBC-2F145563446E}" type="pres">
      <dgm:prSet presAssocID="{A96B7000-5CF9-4B0D-BEC4-D4C02B5E8F8C}" presName="rootComposite1" presStyleCnt="0"/>
      <dgm:spPr/>
    </dgm:pt>
    <dgm:pt modelId="{1917F7F2-C886-4F87-B680-01475A9B334A}" type="pres">
      <dgm:prSet presAssocID="{A96B7000-5CF9-4B0D-BEC4-D4C02B5E8F8C}" presName="rootText1" presStyleLbl="node0" presStyleIdx="2" presStyleCnt="4" custScaleX="218813" custScaleY="349221" custLinFactX="-118765" custLinFactY="56071" custLinFactNeighborX="-200000" custLinFactNeighborY="100000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30DCDD79-A3EA-4203-9FD6-07F161AA7183}" type="pres">
      <dgm:prSet presAssocID="{A96B7000-5CF9-4B0D-BEC4-D4C02B5E8F8C}" presName="rootConnector1" presStyleLbl="node1" presStyleIdx="0" presStyleCnt="0"/>
      <dgm:spPr/>
      <dgm:t>
        <a:bodyPr/>
        <a:lstStyle/>
        <a:p>
          <a:endParaRPr lang="pl-PL"/>
        </a:p>
      </dgm:t>
    </dgm:pt>
    <dgm:pt modelId="{A7341974-DE75-45EC-9F85-CD05E853EAB8}" type="pres">
      <dgm:prSet presAssocID="{A96B7000-5CF9-4B0D-BEC4-D4C02B5E8F8C}" presName="hierChild2" presStyleCnt="0"/>
      <dgm:spPr/>
    </dgm:pt>
    <dgm:pt modelId="{BE0D1BA9-B232-4AD2-8FDE-762C635B2F28}" type="pres">
      <dgm:prSet presAssocID="{A96B7000-5CF9-4B0D-BEC4-D4C02B5E8F8C}" presName="hierChild3" presStyleCnt="0"/>
      <dgm:spPr/>
    </dgm:pt>
    <dgm:pt modelId="{B4AAAD64-B295-48DA-B8B2-4DB1B7471330}" type="pres">
      <dgm:prSet presAssocID="{9CAFECC4-E56E-4368-A326-ACAF9CAE21FE}" presName="hierRoot1" presStyleCnt="0">
        <dgm:presLayoutVars>
          <dgm:hierBranch val="init"/>
        </dgm:presLayoutVars>
      </dgm:prSet>
      <dgm:spPr/>
    </dgm:pt>
    <dgm:pt modelId="{907995E5-4B34-4B66-ACD9-2DF1F1A70369}" type="pres">
      <dgm:prSet presAssocID="{9CAFECC4-E56E-4368-A326-ACAF9CAE21FE}" presName="rootComposite1" presStyleCnt="0"/>
      <dgm:spPr/>
    </dgm:pt>
    <dgm:pt modelId="{4A69A108-8A4D-4488-BE04-95F1C117F218}" type="pres">
      <dgm:prSet presAssocID="{9CAFECC4-E56E-4368-A326-ACAF9CAE21FE}" presName="rootText1" presStyleLbl="node0" presStyleIdx="3" presStyleCnt="4" custScaleX="226825" custScaleY="372756" custLinFactX="-100000" custLinFactY="30614" custLinFactNeighborX="-174518" custLinFactNeighborY="100000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133C200C-EAAE-448A-AB7B-D12736AE5791}" type="pres">
      <dgm:prSet presAssocID="{9CAFECC4-E56E-4368-A326-ACAF9CAE21FE}" presName="rootConnector1" presStyleLbl="node1" presStyleIdx="0" presStyleCnt="0"/>
      <dgm:spPr/>
      <dgm:t>
        <a:bodyPr/>
        <a:lstStyle/>
        <a:p>
          <a:endParaRPr lang="pl-PL"/>
        </a:p>
      </dgm:t>
    </dgm:pt>
    <dgm:pt modelId="{76747F8C-8178-42A8-A957-60588ADCA6CC}" type="pres">
      <dgm:prSet presAssocID="{9CAFECC4-E56E-4368-A326-ACAF9CAE21FE}" presName="hierChild2" presStyleCnt="0"/>
      <dgm:spPr/>
    </dgm:pt>
    <dgm:pt modelId="{3FC0C696-67BD-4206-A922-EC7598BFC075}" type="pres">
      <dgm:prSet presAssocID="{9CAFECC4-E56E-4368-A326-ACAF9CAE21FE}" presName="hierChild3" presStyleCnt="0"/>
      <dgm:spPr/>
    </dgm:pt>
  </dgm:ptLst>
  <dgm:cxnLst>
    <dgm:cxn modelId="{A0BB4606-1408-4F97-B565-37804860BEEE}" srcId="{4B3269B0-1464-4834-9DA3-2766032E50EE}" destId="{0C69AD5F-AF90-427E-AEA9-90062D4322A2}" srcOrd="0" destOrd="0" parTransId="{F7271534-16F5-4974-9522-5555F6798763}" sibTransId="{03B500D1-1344-4F4A-8133-DE0069EF3E44}"/>
    <dgm:cxn modelId="{EF56C243-9918-4CE5-B42E-A12D017B1D9C}" type="presOf" srcId="{9CAFECC4-E56E-4368-A326-ACAF9CAE21FE}" destId="{4A69A108-8A4D-4488-BE04-95F1C117F218}" srcOrd="0" destOrd="0" presId="urn:microsoft.com/office/officeart/2005/8/layout/orgChart1"/>
    <dgm:cxn modelId="{D401EF83-A3A8-49F7-8749-92CC288F33B5}" type="presOf" srcId="{A4AD7E60-3081-46DF-9AE3-2B021732B307}" destId="{9E05569B-2DE6-44AB-81D8-C67333F6B859}" srcOrd="1" destOrd="0" presId="urn:microsoft.com/office/officeart/2005/8/layout/orgChart1"/>
    <dgm:cxn modelId="{D1A4EB18-A297-4449-A1D2-8A97BE5EE6CE}" type="presOf" srcId="{4B3269B0-1464-4834-9DA3-2766032E50EE}" destId="{4D13BB86-418A-49CA-9D01-8ABED5B7D9A7}" srcOrd="0" destOrd="0" presId="urn:microsoft.com/office/officeart/2005/8/layout/orgChart1"/>
    <dgm:cxn modelId="{88A6EC00-393E-4E01-8897-3010E763080A}" type="presOf" srcId="{4B3269B0-1464-4834-9DA3-2766032E50EE}" destId="{211047FF-AC13-42EE-83FF-D565314BDBCC}" srcOrd="1" destOrd="0" presId="urn:microsoft.com/office/officeart/2005/8/layout/orgChart1"/>
    <dgm:cxn modelId="{8412E517-E612-4C2A-8AF8-BD5E6F9E6708}" srcId="{09F3DE07-45CB-43B1-90D8-D1A8189A4F89}" destId="{A96B7000-5CF9-4B0D-BEC4-D4C02B5E8F8C}" srcOrd="2" destOrd="0" parTransId="{A6FC5190-02A2-43A2-A15C-27E9BD5CD673}" sibTransId="{BAF7D44B-C6A1-4C49-AC56-E0F72E5E92CE}"/>
    <dgm:cxn modelId="{EC499BFD-5E57-4D29-BB45-2A8236C554B0}" srcId="{09F3DE07-45CB-43B1-90D8-D1A8189A4F89}" destId="{A4AD7E60-3081-46DF-9AE3-2B021732B307}" srcOrd="1" destOrd="0" parTransId="{7F03FCBB-CE66-40AB-986A-2BEB0BC9F9F7}" sibTransId="{95514DA4-E372-401B-91A2-E90D3D0A8E55}"/>
    <dgm:cxn modelId="{1846FCEF-00FE-49D1-B491-9F59FBB248EC}" type="presOf" srcId="{A96B7000-5CF9-4B0D-BEC4-D4C02B5E8F8C}" destId="{30DCDD79-A3EA-4203-9FD6-07F161AA7183}" srcOrd="1" destOrd="0" presId="urn:microsoft.com/office/officeart/2005/8/layout/orgChart1"/>
    <dgm:cxn modelId="{5407AC8E-98C0-476C-92A7-215916E757BE}" type="presOf" srcId="{F7271534-16F5-4974-9522-5555F6798763}" destId="{A5C4949F-CA66-4E1C-B070-2A26091383CE}" srcOrd="0" destOrd="0" presId="urn:microsoft.com/office/officeart/2005/8/layout/orgChart1"/>
    <dgm:cxn modelId="{CAE6E05D-844A-4916-A534-6D72A6D5772B}" srcId="{4B3269B0-1464-4834-9DA3-2766032E50EE}" destId="{0680C0EE-E5E8-4C70-9ED5-F2EA3296BDCD}" srcOrd="2" destOrd="0" parTransId="{45647458-9C21-4D12-8E9E-0F364537FC03}" sibTransId="{5C43B2E9-8091-411E-856C-AE4319F8372C}"/>
    <dgm:cxn modelId="{7638A306-9679-4392-A6B2-EF82BE2CF8A9}" type="presOf" srcId="{0C69AD5F-AF90-427E-AEA9-90062D4322A2}" destId="{2759296F-B6F6-488E-86F1-73EB2684EA2D}" srcOrd="1" destOrd="0" presId="urn:microsoft.com/office/officeart/2005/8/layout/orgChart1"/>
    <dgm:cxn modelId="{D72F1F5B-52BC-4118-BB80-AD54330D5263}" type="presOf" srcId="{0680C0EE-E5E8-4C70-9ED5-F2EA3296BDCD}" destId="{BB1EF102-E4C5-438D-A201-C97B80E162EC}" srcOrd="0" destOrd="0" presId="urn:microsoft.com/office/officeart/2005/8/layout/orgChart1"/>
    <dgm:cxn modelId="{47E107EE-5FE0-4A5F-9A48-A703FEDB09F5}" type="presOf" srcId="{45647458-9C21-4D12-8E9E-0F364537FC03}" destId="{79A50F28-F554-48C9-A95A-60C8C55A445E}" srcOrd="0" destOrd="0" presId="urn:microsoft.com/office/officeart/2005/8/layout/orgChart1"/>
    <dgm:cxn modelId="{CF6566EB-49C4-41EF-8D82-C27F7E5075A9}" type="presOf" srcId="{A96B7000-5CF9-4B0D-BEC4-D4C02B5E8F8C}" destId="{1917F7F2-C886-4F87-B680-01475A9B334A}" srcOrd="0" destOrd="0" presId="urn:microsoft.com/office/officeart/2005/8/layout/orgChart1"/>
    <dgm:cxn modelId="{A53921FC-92F2-473B-9543-A383C4FA4050}" srcId="{4B3269B0-1464-4834-9DA3-2766032E50EE}" destId="{2C4BD63E-B74E-4ACB-84E9-A417AF8763A7}" srcOrd="1" destOrd="0" parTransId="{242C220E-55A4-4885-A67D-5520F2BE921B}" sibTransId="{1E93CC81-FD3E-4267-BF21-2B199AB21E69}"/>
    <dgm:cxn modelId="{7685DFE4-AF61-4F5E-BB54-E7BC17016F48}" type="presOf" srcId="{9CAFECC4-E56E-4368-A326-ACAF9CAE21FE}" destId="{133C200C-EAAE-448A-AB7B-D12736AE5791}" srcOrd="1" destOrd="0" presId="urn:microsoft.com/office/officeart/2005/8/layout/orgChart1"/>
    <dgm:cxn modelId="{2F0DE2F2-FF1D-4D14-9294-30B36FDF2EFD}" type="presOf" srcId="{A4AD7E60-3081-46DF-9AE3-2B021732B307}" destId="{C416C85A-3137-44A7-8BAB-3F1C729F1326}" srcOrd="0" destOrd="0" presId="urn:microsoft.com/office/officeart/2005/8/layout/orgChart1"/>
    <dgm:cxn modelId="{91E08B5D-45BE-4842-8550-72D4671415A3}" srcId="{09F3DE07-45CB-43B1-90D8-D1A8189A4F89}" destId="{4B3269B0-1464-4834-9DA3-2766032E50EE}" srcOrd="0" destOrd="0" parTransId="{ACF519B6-D7EE-418B-BE3D-BBDC7A7655C8}" sibTransId="{CD195D0C-5CD3-4175-B3D4-C75745426CC5}"/>
    <dgm:cxn modelId="{2CB46EC6-666E-44F3-A422-8BD9A1275F51}" srcId="{09F3DE07-45CB-43B1-90D8-D1A8189A4F89}" destId="{9CAFECC4-E56E-4368-A326-ACAF9CAE21FE}" srcOrd="3" destOrd="0" parTransId="{B18BB7A3-E4A1-4C4C-813F-FF201B55B265}" sibTransId="{A9225C1D-3487-401B-9C68-603EA6E8D000}"/>
    <dgm:cxn modelId="{A2E4419A-EFB2-42F7-8283-F30201E76A88}" type="presOf" srcId="{0C69AD5F-AF90-427E-AEA9-90062D4322A2}" destId="{AA67B916-69C1-40B8-92C9-4C5B50F680FF}" srcOrd="0" destOrd="0" presId="urn:microsoft.com/office/officeart/2005/8/layout/orgChart1"/>
    <dgm:cxn modelId="{C4BBA4CE-3742-4295-849C-FC7189F1C0EA}" type="presOf" srcId="{2C4BD63E-B74E-4ACB-84E9-A417AF8763A7}" destId="{06C3ECC7-025B-458C-959D-AB9E88A5988E}" srcOrd="0" destOrd="0" presId="urn:microsoft.com/office/officeart/2005/8/layout/orgChart1"/>
    <dgm:cxn modelId="{4F73F16D-25FC-4A69-8291-1FEE24AEC7D8}" type="presOf" srcId="{09F3DE07-45CB-43B1-90D8-D1A8189A4F89}" destId="{0A737BFE-BB23-47B8-86DF-5ED95BEC7E20}" srcOrd="0" destOrd="0" presId="urn:microsoft.com/office/officeart/2005/8/layout/orgChart1"/>
    <dgm:cxn modelId="{3AAC34D1-1875-4F79-9B28-F3B126F6DE75}" type="presOf" srcId="{0680C0EE-E5E8-4C70-9ED5-F2EA3296BDCD}" destId="{2629A4C1-B5CF-4A95-9325-37D95BB7015C}" srcOrd="1" destOrd="0" presId="urn:microsoft.com/office/officeart/2005/8/layout/orgChart1"/>
    <dgm:cxn modelId="{304D0B96-4E06-435E-A488-65CEC8386FE2}" type="presOf" srcId="{2C4BD63E-B74E-4ACB-84E9-A417AF8763A7}" destId="{56AFE9CD-36FA-4035-AA6D-424905667387}" srcOrd="1" destOrd="0" presId="urn:microsoft.com/office/officeart/2005/8/layout/orgChart1"/>
    <dgm:cxn modelId="{FF6B64A7-A39D-4D43-B60F-47AB1AAB6AC5}" type="presOf" srcId="{242C220E-55A4-4885-A67D-5520F2BE921B}" destId="{FB188725-A5B9-4014-BB32-C5BB91C4FE33}" srcOrd="0" destOrd="0" presId="urn:microsoft.com/office/officeart/2005/8/layout/orgChart1"/>
    <dgm:cxn modelId="{242E82D6-6FDB-4A25-8C6B-17AAF615CCD9}" type="presParOf" srcId="{0A737BFE-BB23-47B8-86DF-5ED95BEC7E20}" destId="{AA6ABD5D-E9B6-4CE0-AD1A-00A9B0304B8B}" srcOrd="0" destOrd="0" presId="urn:microsoft.com/office/officeart/2005/8/layout/orgChart1"/>
    <dgm:cxn modelId="{F503B74E-FE2C-4103-946D-3DDB34A9625B}" type="presParOf" srcId="{AA6ABD5D-E9B6-4CE0-AD1A-00A9B0304B8B}" destId="{386D9BDE-4B42-4392-8686-BA1967E693D4}" srcOrd="0" destOrd="0" presId="urn:microsoft.com/office/officeart/2005/8/layout/orgChart1"/>
    <dgm:cxn modelId="{D2B51A58-755F-4D59-9B31-56B754F56AA9}" type="presParOf" srcId="{386D9BDE-4B42-4392-8686-BA1967E693D4}" destId="{4D13BB86-418A-49CA-9D01-8ABED5B7D9A7}" srcOrd="0" destOrd="0" presId="urn:microsoft.com/office/officeart/2005/8/layout/orgChart1"/>
    <dgm:cxn modelId="{E8E784DF-52F7-4ED6-8FD7-00264BEAA733}" type="presParOf" srcId="{386D9BDE-4B42-4392-8686-BA1967E693D4}" destId="{211047FF-AC13-42EE-83FF-D565314BDBCC}" srcOrd="1" destOrd="0" presId="urn:microsoft.com/office/officeart/2005/8/layout/orgChart1"/>
    <dgm:cxn modelId="{DD1CD0EF-2084-4BF7-A890-ECE58818A57D}" type="presParOf" srcId="{AA6ABD5D-E9B6-4CE0-AD1A-00A9B0304B8B}" destId="{5E68235C-6076-4CEB-9CC0-E429C8CDF320}" srcOrd="1" destOrd="0" presId="urn:microsoft.com/office/officeart/2005/8/layout/orgChart1"/>
    <dgm:cxn modelId="{504CABEC-7FE7-4A34-999B-C14F87AC26CE}" type="presParOf" srcId="{5E68235C-6076-4CEB-9CC0-E429C8CDF320}" destId="{A5C4949F-CA66-4E1C-B070-2A26091383CE}" srcOrd="0" destOrd="0" presId="urn:microsoft.com/office/officeart/2005/8/layout/orgChart1"/>
    <dgm:cxn modelId="{9C6E4D5F-8942-4613-BAB1-370A9BC83A0F}" type="presParOf" srcId="{5E68235C-6076-4CEB-9CC0-E429C8CDF320}" destId="{19516B68-3235-41E6-AF06-76292ADD3921}" srcOrd="1" destOrd="0" presId="urn:microsoft.com/office/officeart/2005/8/layout/orgChart1"/>
    <dgm:cxn modelId="{52C4A477-6A04-400E-A47A-6949056433CB}" type="presParOf" srcId="{19516B68-3235-41E6-AF06-76292ADD3921}" destId="{6E237B40-09D0-4702-A87B-C20A9699997C}" srcOrd="0" destOrd="0" presId="urn:microsoft.com/office/officeart/2005/8/layout/orgChart1"/>
    <dgm:cxn modelId="{03EEF0C2-F043-4552-86D0-8E38BD082CE6}" type="presParOf" srcId="{6E237B40-09D0-4702-A87B-C20A9699997C}" destId="{AA67B916-69C1-40B8-92C9-4C5B50F680FF}" srcOrd="0" destOrd="0" presId="urn:microsoft.com/office/officeart/2005/8/layout/orgChart1"/>
    <dgm:cxn modelId="{A1533742-0EBA-49FC-8991-FE6E9D9B62DD}" type="presParOf" srcId="{6E237B40-09D0-4702-A87B-C20A9699997C}" destId="{2759296F-B6F6-488E-86F1-73EB2684EA2D}" srcOrd="1" destOrd="0" presId="urn:microsoft.com/office/officeart/2005/8/layout/orgChart1"/>
    <dgm:cxn modelId="{97812F6A-59DA-4DB7-881B-45B1DABC973E}" type="presParOf" srcId="{19516B68-3235-41E6-AF06-76292ADD3921}" destId="{5463D684-9BFA-4323-9D99-9BE71F7416DE}" srcOrd="1" destOrd="0" presId="urn:microsoft.com/office/officeart/2005/8/layout/orgChart1"/>
    <dgm:cxn modelId="{BFA93C9D-8A1E-479D-B4DA-C2A12DFF77D0}" type="presParOf" srcId="{19516B68-3235-41E6-AF06-76292ADD3921}" destId="{5D3C4551-F29A-4980-99F5-E627F5029956}" srcOrd="2" destOrd="0" presId="urn:microsoft.com/office/officeart/2005/8/layout/orgChart1"/>
    <dgm:cxn modelId="{05648EC0-CFB5-41A1-BC1F-8D93E71CF849}" type="presParOf" srcId="{5E68235C-6076-4CEB-9CC0-E429C8CDF320}" destId="{FB188725-A5B9-4014-BB32-C5BB91C4FE33}" srcOrd="2" destOrd="0" presId="urn:microsoft.com/office/officeart/2005/8/layout/orgChart1"/>
    <dgm:cxn modelId="{2FF10BF1-2C8A-411F-942F-E3FB21750068}" type="presParOf" srcId="{5E68235C-6076-4CEB-9CC0-E429C8CDF320}" destId="{37BF0160-36B0-466A-83C8-57CBDDD57AA2}" srcOrd="3" destOrd="0" presId="urn:microsoft.com/office/officeart/2005/8/layout/orgChart1"/>
    <dgm:cxn modelId="{6397B340-EB6E-457F-AEDA-FAAC9F6582BA}" type="presParOf" srcId="{37BF0160-36B0-466A-83C8-57CBDDD57AA2}" destId="{19809EAC-1699-41B3-9AFF-25E22494715C}" srcOrd="0" destOrd="0" presId="urn:microsoft.com/office/officeart/2005/8/layout/orgChart1"/>
    <dgm:cxn modelId="{F08FF329-C1C5-4110-A639-D947D7909EBB}" type="presParOf" srcId="{19809EAC-1699-41B3-9AFF-25E22494715C}" destId="{06C3ECC7-025B-458C-959D-AB9E88A5988E}" srcOrd="0" destOrd="0" presId="urn:microsoft.com/office/officeart/2005/8/layout/orgChart1"/>
    <dgm:cxn modelId="{6A03FB99-E7DD-408D-969F-BD367156F9EC}" type="presParOf" srcId="{19809EAC-1699-41B3-9AFF-25E22494715C}" destId="{56AFE9CD-36FA-4035-AA6D-424905667387}" srcOrd="1" destOrd="0" presId="urn:microsoft.com/office/officeart/2005/8/layout/orgChart1"/>
    <dgm:cxn modelId="{6503196D-1F9D-4C6E-A514-FCB4B8C94501}" type="presParOf" srcId="{37BF0160-36B0-466A-83C8-57CBDDD57AA2}" destId="{11689162-870C-459F-A7C8-014EE6059DCA}" srcOrd="1" destOrd="0" presId="urn:microsoft.com/office/officeart/2005/8/layout/orgChart1"/>
    <dgm:cxn modelId="{5A035B42-6A8F-415A-A388-9CA50981BF39}" type="presParOf" srcId="{37BF0160-36B0-466A-83C8-57CBDDD57AA2}" destId="{E3D0E632-0DEC-485A-A25F-C0B4C4F48A7A}" srcOrd="2" destOrd="0" presId="urn:microsoft.com/office/officeart/2005/8/layout/orgChart1"/>
    <dgm:cxn modelId="{53B5AAF6-4A7F-44F9-9ABE-1146D22B75CB}" type="presParOf" srcId="{5E68235C-6076-4CEB-9CC0-E429C8CDF320}" destId="{79A50F28-F554-48C9-A95A-60C8C55A445E}" srcOrd="4" destOrd="0" presId="urn:microsoft.com/office/officeart/2005/8/layout/orgChart1"/>
    <dgm:cxn modelId="{2C441DFD-C1CE-417F-843F-621C810214FA}" type="presParOf" srcId="{5E68235C-6076-4CEB-9CC0-E429C8CDF320}" destId="{908AE751-C765-4455-85C3-8450676C4830}" srcOrd="5" destOrd="0" presId="urn:microsoft.com/office/officeart/2005/8/layout/orgChart1"/>
    <dgm:cxn modelId="{BFDDB63E-9BFA-4B2E-9722-CAA965906B02}" type="presParOf" srcId="{908AE751-C765-4455-85C3-8450676C4830}" destId="{718DA948-C122-4750-8F03-C13CDA19F119}" srcOrd="0" destOrd="0" presId="urn:microsoft.com/office/officeart/2005/8/layout/orgChart1"/>
    <dgm:cxn modelId="{AEEBACD8-D605-4E8B-89E1-B8F51C694066}" type="presParOf" srcId="{718DA948-C122-4750-8F03-C13CDA19F119}" destId="{BB1EF102-E4C5-438D-A201-C97B80E162EC}" srcOrd="0" destOrd="0" presId="urn:microsoft.com/office/officeart/2005/8/layout/orgChart1"/>
    <dgm:cxn modelId="{4939F7B9-BF0F-41C7-8C0B-2171F3821AAA}" type="presParOf" srcId="{718DA948-C122-4750-8F03-C13CDA19F119}" destId="{2629A4C1-B5CF-4A95-9325-37D95BB7015C}" srcOrd="1" destOrd="0" presId="urn:microsoft.com/office/officeart/2005/8/layout/orgChart1"/>
    <dgm:cxn modelId="{7AB570B0-E02F-40A1-AB95-82493C9E3BC9}" type="presParOf" srcId="{908AE751-C765-4455-85C3-8450676C4830}" destId="{17964A41-DDA5-4E57-B634-A9AA0702D1BB}" srcOrd="1" destOrd="0" presId="urn:microsoft.com/office/officeart/2005/8/layout/orgChart1"/>
    <dgm:cxn modelId="{414DD0A8-5078-4C7E-B3C9-BA5FB8813520}" type="presParOf" srcId="{908AE751-C765-4455-85C3-8450676C4830}" destId="{48F98A69-8C4B-4376-B25C-C5C82E22E1EB}" srcOrd="2" destOrd="0" presId="urn:microsoft.com/office/officeart/2005/8/layout/orgChart1"/>
    <dgm:cxn modelId="{6803358C-7191-47B3-9B32-E1F70BAB6789}" type="presParOf" srcId="{AA6ABD5D-E9B6-4CE0-AD1A-00A9B0304B8B}" destId="{492AA9D9-4C6F-4254-9ECB-C2178B680525}" srcOrd="2" destOrd="0" presId="urn:microsoft.com/office/officeart/2005/8/layout/orgChart1"/>
    <dgm:cxn modelId="{81F5A44B-245B-4C13-B5C4-AD4741DB19B8}" type="presParOf" srcId="{0A737BFE-BB23-47B8-86DF-5ED95BEC7E20}" destId="{54CDE5AF-828A-4563-B552-4186DFA02FB0}" srcOrd="1" destOrd="0" presId="urn:microsoft.com/office/officeart/2005/8/layout/orgChart1"/>
    <dgm:cxn modelId="{05F345EE-AAE6-4C3A-A53C-CBD3B0D31B75}" type="presParOf" srcId="{54CDE5AF-828A-4563-B552-4186DFA02FB0}" destId="{D4AAF1A1-2AAF-4560-8FFB-ABDF52133BF3}" srcOrd="0" destOrd="0" presId="urn:microsoft.com/office/officeart/2005/8/layout/orgChart1"/>
    <dgm:cxn modelId="{365F2C05-554B-4AD6-AB52-3BD3C0BB6A38}" type="presParOf" srcId="{D4AAF1A1-2AAF-4560-8FFB-ABDF52133BF3}" destId="{C416C85A-3137-44A7-8BAB-3F1C729F1326}" srcOrd="0" destOrd="0" presId="urn:microsoft.com/office/officeart/2005/8/layout/orgChart1"/>
    <dgm:cxn modelId="{252F4E69-15D6-4FA6-8E54-6D797E1B5091}" type="presParOf" srcId="{D4AAF1A1-2AAF-4560-8FFB-ABDF52133BF3}" destId="{9E05569B-2DE6-44AB-81D8-C67333F6B859}" srcOrd="1" destOrd="0" presId="urn:microsoft.com/office/officeart/2005/8/layout/orgChart1"/>
    <dgm:cxn modelId="{19D168A1-8CE3-423D-8B10-C2F1A6DA1E27}" type="presParOf" srcId="{54CDE5AF-828A-4563-B552-4186DFA02FB0}" destId="{5EB7507C-7B0D-4284-8155-9BB2F55E97B2}" srcOrd="1" destOrd="0" presId="urn:microsoft.com/office/officeart/2005/8/layout/orgChart1"/>
    <dgm:cxn modelId="{C544FB53-80E3-4015-BD6E-56193A58DFA1}" type="presParOf" srcId="{54CDE5AF-828A-4563-B552-4186DFA02FB0}" destId="{BED48AFD-C109-445E-95DD-63AA8680B527}" srcOrd="2" destOrd="0" presId="urn:microsoft.com/office/officeart/2005/8/layout/orgChart1"/>
    <dgm:cxn modelId="{94D165E0-D5D6-486B-9CFE-11E0D693F199}" type="presParOf" srcId="{0A737BFE-BB23-47B8-86DF-5ED95BEC7E20}" destId="{FD5B0FD3-78D9-4512-9227-064F88977647}" srcOrd="2" destOrd="0" presId="urn:microsoft.com/office/officeart/2005/8/layout/orgChart1"/>
    <dgm:cxn modelId="{F0F97767-C98A-47DB-AB76-0D042DE25EE8}" type="presParOf" srcId="{FD5B0FD3-78D9-4512-9227-064F88977647}" destId="{80863C24-D8EC-46A7-BFBC-2F145563446E}" srcOrd="0" destOrd="0" presId="urn:microsoft.com/office/officeart/2005/8/layout/orgChart1"/>
    <dgm:cxn modelId="{327EC249-6869-46EC-A917-0F530AFBF62D}" type="presParOf" srcId="{80863C24-D8EC-46A7-BFBC-2F145563446E}" destId="{1917F7F2-C886-4F87-B680-01475A9B334A}" srcOrd="0" destOrd="0" presId="urn:microsoft.com/office/officeart/2005/8/layout/orgChart1"/>
    <dgm:cxn modelId="{FDEF793B-1E6C-4657-B5DD-2D63BF6072FB}" type="presParOf" srcId="{80863C24-D8EC-46A7-BFBC-2F145563446E}" destId="{30DCDD79-A3EA-4203-9FD6-07F161AA7183}" srcOrd="1" destOrd="0" presId="urn:microsoft.com/office/officeart/2005/8/layout/orgChart1"/>
    <dgm:cxn modelId="{5B34FCEA-EC9F-4CE0-A0D3-65AD2CB9630F}" type="presParOf" srcId="{FD5B0FD3-78D9-4512-9227-064F88977647}" destId="{A7341974-DE75-45EC-9F85-CD05E853EAB8}" srcOrd="1" destOrd="0" presId="urn:microsoft.com/office/officeart/2005/8/layout/orgChart1"/>
    <dgm:cxn modelId="{DD30D26E-E8A2-489B-91F8-7A53A7EE8D31}" type="presParOf" srcId="{FD5B0FD3-78D9-4512-9227-064F88977647}" destId="{BE0D1BA9-B232-4AD2-8FDE-762C635B2F28}" srcOrd="2" destOrd="0" presId="urn:microsoft.com/office/officeart/2005/8/layout/orgChart1"/>
    <dgm:cxn modelId="{FF1A4498-8D88-4389-B0A6-8360EFC0E76B}" type="presParOf" srcId="{0A737BFE-BB23-47B8-86DF-5ED95BEC7E20}" destId="{B4AAAD64-B295-48DA-B8B2-4DB1B7471330}" srcOrd="3" destOrd="0" presId="urn:microsoft.com/office/officeart/2005/8/layout/orgChart1"/>
    <dgm:cxn modelId="{3AD847F4-8A9F-4408-941F-C4498E84574F}" type="presParOf" srcId="{B4AAAD64-B295-48DA-B8B2-4DB1B7471330}" destId="{907995E5-4B34-4B66-ACD9-2DF1F1A70369}" srcOrd="0" destOrd="0" presId="urn:microsoft.com/office/officeart/2005/8/layout/orgChart1"/>
    <dgm:cxn modelId="{2D576E6C-A47D-4CA3-9B50-F2B0784F2AD1}" type="presParOf" srcId="{907995E5-4B34-4B66-ACD9-2DF1F1A70369}" destId="{4A69A108-8A4D-4488-BE04-95F1C117F218}" srcOrd="0" destOrd="0" presId="urn:microsoft.com/office/officeart/2005/8/layout/orgChart1"/>
    <dgm:cxn modelId="{8EF3A2FE-53D2-4B77-B695-58BBEA396442}" type="presParOf" srcId="{907995E5-4B34-4B66-ACD9-2DF1F1A70369}" destId="{133C200C-EAAE-448A-AB7B-D12736AE5791}" srcOrd="1" destOrd="0" presId="urn:microsoft.com/office/officeart/2005/8/layout/orgChart1"/>
    <dgm:cxn modelId="{6CF10102-6EFC-43E4-B623-7DCC73C8368C}" type="presParOf" srcId="{B4AAAD64-B295-48DA-B8B2-4DB1B7471330}" destId="{76747F8C-8178-42A8-A957-60588ADCA6CC}" srcOrd="1" destOrd="0" presId="urn:microsoft.com/office/officeart/2005/8/layout/orgChart1"/>
    <dgm:cxn modelId="{17197320-4101-4122-AE8E-CEE1B94B48EB}" type="presParOf" srcId="{B4AAAD64-B295-48DA-B8B2-4DB1B7471330}" destId="{3FC0C696-67BD-4206-A922-EC7598BFC075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043890" cy="500066"/>
          </a:xfrm>
        </p:spPr>
        <p:txBody>
          <a:bodyPr>
            <a:noAutofit/>
          </a:bodyPr>
          <a:lstStyle/>
          <a:p>
            <a:r>
              <a:rPr lang="pl-PL" sz="4800" dirty="0" smtClean="0">
                <a:solidFill>
                  <a:srgbClr val="00B0F0"/>
                </a:solidFill>
              </a:rPr>
              <a:t>Usługi bankowe</a:t>
            </a:r>
            <a:endParaRPr lang="pl-PL" sz="4800" dirty="0">
              <a:solidFill>
                <a:srgbClr val="00B0F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28596" y="1214422"/>
            <a:ext cx="8429684" cy="5429288"/>
          </a:xfrm>
        </p:spPr>
        <p:txBody>
          <a:bodyPr>
            <a:normAutofit/>
          </a:bodyPr>
          <a:lstStyle/>
          <a:p>
            <a:r>
              <a:rPr lang="pl-PL" sz="2100" b="1" dirty="0" smtClean="0"/>
              <a:t>Do głównych usług bankowych należą:</a:t>
            </a:r>
          </a:p>
          <a:p>
            <a:pPr>
              <a:buFont typeface="Arial" pitchFamily="34" charset="0"/>
              <a:buChar char="•"/>
            </a:pPr>
            <a:r>
              <a:rPr lang="pl-PL" sz="2100" dirty="0" smtClean="0"/>
              <a:t>prowadzenia lokat bankowych</a:t>
            </a:r>
          </a:p>
          <a:p>
            <a:pPr>
              <a:buFont typeface="Arial" pitchFamily="34" charset="0"/>
              <a:buChar char="•"/>
            </a:pPr>
            <a:r>
              <a:rPr lang="pl-PL" sz="2100" dirty="0" smtClean="0"/>
              <a:t>prowadzenie rachunków bankowych</a:t>
            </a:r>
          </a:p>
          <a:p>
            <a:pPr>
              <a:buFont typeface="Arial" pitchFamily="34" charset="0"/>
              <a:buChar char="•"/>
            </a:pPr>
            <a:r>
              <a:rPr lang="pl-PL" sz="2100" dirty="0" smtClean="0"/>
              <a:t>udzielanie kredytów</a:t>
            </a:r>
          </a:p>
          <a:p>
            <a:pPr>
              <a:buFont typeface="Arial" pitchFamily="34" charset="0"/>
              <a:buChar char="•"/>
            </a:pPr>
            <a:r>
              <a:rPr lang="pl-PL" sz="2100" dirty="0" smtClean="0"/>
              <a:t>przeprowadzenie rozliczeń gotówkowych i bezgotówkowych</a:t>
            </a:r>
          </a:p>
          <a:p>
            <a:pPr>
              <a:buFont typeface="Arial" pitchFamily="34" charset="0"/>
              <a:buChar char="•"/>
            </a:pPr>
            <a:r>
              <a:rPr lang="pl-PL" sz="2100" dirty="0" smtClean="0"/>
              <a:t>bankowość elektroniczna</a:t>
            </a:r>
          </a:p>
          <a:p>
            <a:pPr>
              <a:buClr>
                <a:schemeClr val="accent1"/>
              </a:buClr>
            </a:pPr>
            <a:r>
              <a:rPr lang="pl-PL" sz="2100" b="1" dirty="0" smtClean="0"/>
              <a:t>Inne usługi bankowe: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100" dirty="0" smtClean="0"/>
              <a:t>wykonywanie operacji wekslowych i czekowych,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100" dirty="0" smtClean="0"/>
              <a:t>udzielanie i przyjmowanie poręczeń i gwarancji bankowych,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100" dirty="0" smtClean="0"/>
              <a:t>obrót wartościami dewizowymi,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100" dirty="0" smtClean="0"/>
              <a:t>przechowywanie  przedmiotów i papierów wartościowych oraz  udostępnianie skrytek sejfowych,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100" dirty="0" smtClean="0"/>
              <a:t>emisja i obrót papierami wartościowymi,</a:t>
            </a:r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endParaRPr lang="pl-PL" sz="2100" dirty="0" smtClean="0"/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endParaRPr lang="pl-PL" sz="2100" dirty="0" smtClean="0"/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endParaRPr lang="pl-PL" sz="2100" dirty="0" smtClean="0"/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endParaRPr lang="pl-PL" sz="2100" dirty="0" smtClean="0"/>
          </a:p>
          <a:p>
            <a:pPr>
              <a:buClr>
                <a:schemeClr val="accent1"/>
              </a:buClr>
              <a:buFont typeface="Monotype Sorts" pitchFamily="2" charset="2"/>
              <a:buChar char="l"/>
            </a:pPr>
            <a:endParaRPr lang="pl-PL" sz="2100" dirty="0" smtClean="0"/>
          </a:p>
          <a:p>
            <a:pPr>
              <a:buFont typeface="Arial" pitchFamily="34" charset="0"/>
              <a:buChar char="•"/>
            </a:pPr>
            <a:endParaRPr lang="pl-PL" sz="3200" dirty="0" smtClean="0"/>
          </a:p>
          <a:p>
            <a:endParaRPr lang="pl-PL" dirty="0"/>
          </a:p>
        </p:txBody>
      </p:sp>
      <p:pic>
        <p:nvPicPr>
          <p:cNvPr id="2050" name="Picture 2" descr="ANd9GcTLMUsxWltghEhbBoOEgKOfVQJt8ZEPDw0zFEAH4r1orED-ZTFmo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57166"/>
            <a:ext cx="3000364" cy="2402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792182"/>
          </a:xfrm>
        </p:spPr>
        <p:txBody>
          <a:bodyPr>
            <a:noAutofit/>
          </a:bodyPr>
          <a:lstStyle/>
          <a:p>
            <a:r>
              <a:rPr lang="pl-PL" sz="4800" dirty="0" smtClean="0">
                <a:solidFill>
                  <a:srgbClr val="00B0F0"/>
                </a:solidFill>
              </a:rPr>
              <a:t>Produkty bankowe </a:t>
            </a:r>
            <a:endParaRPr lang="pl-PL" sz="4800" dirty="0">
              <a:solidFill>
                <a:srgbClr val="00B0F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071546"/>
            <a:ext cx="8401080" cy="5054617"/>
          </a:xfrm>
        </p:spPr>
        <p:txBody>
          <a:bodyPr>
            <a:normAutofit fontScale="92500" lnSpcReduction="20000"/>
          </a:bodyPr>
          <a:lstStyle/>
          <a:p>
            <a:r>
              <a:rPr lang="pl-PL" sz="4300" b="1" dirty="0" smtClean="0"/>
              <a:t>Przykłady produktów bankowych:</a:t>
            </a:r>
          </a:p>
          <a:p>
            <a:pPr marL="457200" indent="-457200"/>
            <a:r>
              <a:rPr lang="pl-PL" sz="3200" b="1" dirty="0" smtClean="0"/>
              <a:t>1.Lokaty</a:t>
            </a:r>
            <a:r>
              <a:rPr lang="pl-PL" sz="3200" dirty="0" smtClean="0"/>
              <a:t> np.( terminowe ,dynamiczne, rentierskie)</a:t>
            </a:r>
          </a:p>
          <a:p>
            <a:pPr marL="457200" indent="-457200"/>
            <a:r>
              <a:rPr lang="pl-PL" sz="3200" b="1" dirty="0" smtClean="0"/>
              <a:t>2.Rachunki </a:t>
            </a:r>
            <a:r>
              <a:rPr lang="pl-PL" sz="3200" dirty="0" smtClean="0"/>
              <a:t>np.(bieżący ,oszczędnościowo-rozliczeniowy , kredytowy )</a:t>
            </a:r>
          </a:p>
          <a:p>
            <a:pPr marL="457200" indent="-457200"/>
            <a:r>
              <a:rPr lang="pl-PL" sz="3200" b="1" dirty="0" smtClean="0"/>
              <a:t>3.Kredyty</a:t>
            </a:r>
            <a:r>
              <a:rPr lang="pl-PL" sz="3200" dirty="0" smtClean="0"/>
              <a:t> np.(krótkoterminowe, średnioterminowe, długoterminowe, konsumpcyjny, hipoteczny, obrotowy, inwestycyjny)</a:t>
            </a:r>
          </a:p>
          <a:p>
            <a:pPr marL="457200" indent="-457200"/>
            <a:r>
              <a:rPr lang="pl-PL" sz="3200" b="1" dirty="0" smtClean="0"/>
              <a:t>4.Karta płatnicza </a:t>
            </a:r>
          </a:p>
          <a:p>
            <a:pPr marL="457200" indent="-457200"/>
            <a:r>
              <a:rPr lang="pl-PL" sz="3200" b="1" dirty="0" smtClean="0"/>
              <a:t>5.Karta bankomatowa</a:t>
            </a:r>
          </a:p>
          <a:p>
            <a:pPr marL="457200" indent="-457200"/>
            <a:r>
              <a:rPr lang="pl-PL" sz="3200" b="1" dirty="0" smtClean="0"/>
              <a:t>6. Inwestycyjne i oszczędnościowe</a:t>
            </a:r>
          </a:p>
          <a:p>
            <a:pPr marL="457200" indent="-457200"/>
            <a:r>
              <a:rPr lang="pl-PL" sz="3200" b="1" dirty="0" smtClean="0"/>
              <a:t>     (</a:t>
            </a:r>
            <a:r>
              <a:rPr lang="pl-PL" sz="3200" dirty="0" smtClean="0"/>
              <a:t>akcje i papiery wartościowe</a:t>
            </a:r>
            <a:r>
              <a:rPr lang="pl-PL" sz="3200" b="1" dirty="0" smtClean="0"/>
              <a:t>)</a:t>
            </a:r>
          </a:p>
        </p:txBody>
      </p:sp>
      <p:pic>
        <p:nvPicPr>
          <p:cNvPr id="5" name="Picture 7" descr="karty+kredytow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286256"/>
            <a:ext cx="2773093" cy="2072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42" cy="798496"/>
          </a:xfrm>
        </p:spPr>
        <p:txBody>
          <a:bodyPr/>
          <a:lstStyle/>
          <a:p>
            <a:r>
              <a:rPr lang="pl-PL" dirty="0" smtClean="0"/>
              <a:t>BANKOWE PRZYSŁOWIA  W BANKACH: 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928670"/>
            <a:ext cx="8258204" cy="5197493"/>
          </a:xfrm>
        </p:spPr>
        <p:txBody>
          <a:bodyPr/>
          <a:lstStyle/>
          <a:p>
            <a:r>
              <a:rPr lang="pl-PL" dirty="0" smtClean="0"/>
              <a:t> </a:t>
            </a:r>
          </a:p>
          <a:p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08995">
            <a:off x="428596" y="1142983"/>
            <a:ext cx="3714776" cy="1019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61502">
            <a:off x="4500562" y="2143116"/>
            <a:ext cx="406339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04477">
            <a:off x="612585" y="3780067"/>
            <a:ext cx="492922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 descr="PLN_250_blo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214818"/>
            <a:ext cx="3012019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Prostokąt 8"/>
          <p:cNvSpPr/>
          <p:nvPr/>
        </p:nvSpPr>
        <p:spPr>
          <a:xfrm>
            <a:off x="785786" y="5357826"/>
            <a:ext cx="492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i="1" dirty="0" smtClean="0">
                <a:solidFill>
                  <a:srgbClr val="000000"/>
                </a:solidFill>
              </a:rPr>
              <a:t>Dziękuję za uwagę ! </a:t>
            </a:r>
            <a:r>
              <a:rPr lang="pl-PL" sz="2800" i="1" dirty="0" smtClean="0">
                <a:solidFill>
                  <a:srgbClr val="000000"/>
                </a:solidFill>
                <a:sym typeface="Wingdings" pitchFamily="2" charset="2"/>
              </a:rPr>
              <a:t></a:t>
            </a:r>
            <a:endParaRPr lang="pl-PL" sz="2800" i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86766" cy="798496"/>
          </a:xfrm>
        </p:spPr>
        <p:txBody>
          <a:bodyPr>
            <a:normAutofit fontScale="90000"/>
          </a:bodyPr>
          <a:lstStyle/>
          <a:p>
            <a:r>
              <a:rPr lang="pl-PL" sz="4000" dirty="0" smtClean="0">
                <a:solidFill>
                  <a:srgbClr val="00B0F0"/>
                </a:solidFill>
              </a:rPr>
              <a:t>Temat lekcji: Działalność banków w Polsce </a:t>
            </a:r>
            <a:endParaRPr lang="pl-PL" sz="4000" dirty="0">
              <a:solidFill>
                <a:srgbClr val="00B0F0"/>
              </a:solidFill>
            </a:endParaRPr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186766" cy="4691063"/>
          </a:xfrm>
        </p:spPr>
        <p:txBody>
          <a:bodyPr/>
          <a:lstStyle/>
          <a:p>
            <a:r>
              <a:rPr lang="pl-PL" sz="2800" b="1" dirty="0" smtClean="0"/>
              <a:t>W trakcie lekcji poznamy: </a:t>
            </a:r>
          </a:p>
          <a:p>
            <a:pPr lvl="0"/>
            <a:r>
              <a:rPr lang="pl-PL" sz="2800" dirty="0" smtClean="0"/>
              <a:t>-zasady funkcjonowania systemu bankowego,</a:t>
            </a:r>
          </a:p>
          <a:p>
            <a:pPr lvl="0"/>
            <a:r>
              <a:rPr lang="pl-PL" sz="2800" dirty="0" smtClean="0"/>
              <a:t>-rolę i funkcje banku centralnego,</a:t>
            </a:r>
          </a:p>
          <a:p>
            <a:pPr lvl="0"/>
            <a:r>
              <a:rPr lang="pl-PL" sz="2800" dirty="0" smtClean="0"/>
              <a:t>-rodzaje banków </a:t>
            </a:r>
            <a:r>
              <a:rPr lang="pl-PL" sz="2800" dirty="0" smtClean="0"/>
              <a:t>komercyjnych,</a:t>
            </a:r>
            <a:endParaRPr lang="pl-PL" sz="2800" dirty="0" smtClean="0"/>
          </a:p>
          <a:p>
            <a:pPr lvl="0"/>
            <a:r>
              <a:rPr lang="pl-PL" sz="2800" dirty="0" smtClean="0"/>
              <a:t>-podstawowe usługi prowadzone przez banki,</a:t>
            </a:r>
          </a:p>
          <a:p>
            <a:r>
              <a:rPr lang="pl-PL" sz="2800" dirty="0" smtClean="0"/>
              <a:t>- podstawowe produkty </a:t>
            </a:r>
            <a:r>
              <a:rPr lang="pl-PL" sz="2800" dirty="0" smtClean="0"/>
              <a:t>bankowe.</a:t>
            </a:r>
            <a:endParaRPr lang="pl-PL" sz="2800" dirty="0" smtClean="0"/>
          </a:p>
          <a:p>
            <a:r>
              <a:rPr lang="pl-PL" sz="2800" dirty="0" smtClean="0"/>
              <a:t> </a:t>
            </a:r>
          </a:p>
          <a:p>
            <a:endParaRPr lang="pl-PL" dirty="0"/>
          </a:p>
        </p:txBody>
      </p:sp>
      <p:pic>
        <p:nvPicPr>
          <p:cNvPr id="13" name="Picture 5" descr="ANd9GcRpTkDDkdjMkFfFTvmNt9gNAtnQMCdGWgy-kagF6IMf3ghE5s3coA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256"/>
            <a:ext cx="2714644" cy="1807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798496"/>
          </a:xfrm>
        </p:spPr>
        <p:txBody>
          <a:bodyPr>
            <a:normAutofit/>
          </a:bodyPr>
          <a:lstStyle/>
          <a:p>
            <a:r>
              <a:rPr lang="pl-PL" sz="2800" dirty="0" smtClean="0"/>
              <a:t>Pierwsze Banki </a:t>
            </a:r>
            <a:endParaRPr lang="pl-PL" sz="28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142984"/>
            <a:ext cx="8472518" cy="4929223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400" b="1" dirty="0" smtClean="0">
                <a:latin typeface="Times New Roman" pitchFamily="18" charset="0"/>
              </a:rPr>
              <a:t>Pierwsze instytucje pełniące rolę banków powstały już </a:t>
            </a:r>
            <a:r>
              <a:rPr lang="pl-PL" sz="2400" b="1" dirty="0" smtClean="0">
                <a:latin typeface="Times New Roman" pitchFamily="18" charset="0"/>
              </a:rPr>
              <a:t>                               w </a:t>
            </a:r>
            <a:r>
              <a:rPr lang="pl-PL" sz="2400" b="1" dirty="0" smtClean="0">
                <a:latin typeface="Times New Roman" pitchFamily="18" charset="0"/>
              </a:rPr>
              <a:t>starożytności w Babilonie, znali je też starożytni Grecy </a:t>
            </a:r>
            <a:r>
              <a:rPr lang="pl-PL" sz="2400" b="1" dirty="0" smtClean="0">
                <a:latin typeface="Times New Roman" pitchFamily="18" charset="0"/>
              </a:rPr>
              <a:t>                             i </a:t>
            </a:r>
            <a:r>
              <a:rPr lang="pl-PL" sz="2400" b="1" dirty="0" smtClean="0">
                <a:latin typeface="Times New Roman" pitchFamily="18" charset="0"/>
              </a:rPr>
              <a:t>Rzymianie. Instytucje te zajmowały się udzielaniem kredytów </a:t>
            </a:r>
            <a:r>
              <a:rPr lang="pl-PL" sz="2400" b="1" dirty="0" smtClean="0">
                <a:latin typeface="Times New Roman" pitchFamily="18" charset="0"/>
              </a:rPr>
              <a:t>                   i </a:t>
            </a:r>
            <a:r>
              <a:rPr lang="pl-PL" sz="2400" b="1" dirty="0" smtClean="0">
                <a:latin typeface="Times New Roman" pitchFamily="18" charset="0"/>
              </a:rPr>
              <a:t>wystawianiem weksli.</a:t>
            </a:r>
          </a:p>
          <a:p>
            <a:pPr algn="just"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400" b="1" dirty="0" smtClean="0">
                <a:latin typeface="Times New Roman" pitchFamily="18" charset="0"/>
              </a:rPr>
              <a:t>W XI wieku nastąpił rozwój usług bankowych w miastach włoskich. Kupcy bojąc się podróżować z pieniędzmi, przechowywali je </a:t>
            </a:r>
            <a:r>
              <a:rPr lang="pl-PL" sz="2400" b="1" dirty="0" smtClean="0">
                <a:latin typeface="Times New Roman" pitchFamily="18" charset="0"/>
              </a:rPr>
              <a:t>                u </a:t>
            </a:r>
            <a:r>
              <a:rPr lang="pl-PL" sz="2400" b="1" dirty="0" smtClean="0">
                <a:latin typeface="Times New Roman" pitchFamily="18" charset="0"/>
              </a:rPr>
              <a:t>złotników, którzy wystawiali pisemne pokwitowania.</a:t>
            </a:r>
            <a:r>
              <a:rPr lang="pl-PL" sz="2400" b="1" dirty="0" smtClean="0"/>
              <a:t> </a:t>
            </a:r>
          </a:p>
          <a:p>
            <a:pPr algn="just">
              <a:buClr>
                <a:schemeClr val="accent1"/>
              </a:buClr>
              <a:buFont typeface="Monotype Sorts" pitchFamily="2" charset="2"/>
              <a:buChar char="l"/>
            </a:pPr>
            <a:r>
              <a:rPr lang="pl-PL" sz="2400" b="1" dirty="0" smtClean="0"/>
              <a:t>Na ziemiach polskich pierwszą instytucją świadczącą usługi bankowe było założone w 1825 roku w Warszawie </a:t>
            </a:r>
            <a:r>
              <a:rPr lang="pl-PL" sz="2400" b="1" i="1" dirty="0" smtClean="0"/>
              <a:t>Towarzystwo Kredytowe  Ziemskie</a:t>
            </a:r>
            <a:r>
              <a:rPr lang="pl-PL" sz="2400" b="1" dirty="0" smtClean="0"/>
              <a:t>. W 1870 roku powstał </a:t>
            </a:r>
            <a:r>
              <a:rPr lang="pl-PL" sz="2400" b="1" i="1" dirty="0" smtClean="0"/>
              <a:t>Bank Handlowy S.A</a:t>
            </a:r>
            <a:r>
              <a:rPr lang="pl-PL" sz="2400" b="1" dirty="0" smtClean="0"/>
              <a:t>. W Warszawie (działa do dziś). W okresie międzywojennym  rozpoczęły działalność np.  </a:t>
            </a:r>
            <a:r>
              <a:rPr lang="pl-PL" sz="2400" b="1" i="1" dirty="0" smtClean="0"/>
              <a:t>Bank Polski S.A., Państwowy Bank Rolny, Polska Kasa Opieki S.A</a:t>
            </a:r>
            <a:r>
              <a:rPr lang="pl-PL" sz="2400" b="1" dirty="0" smtClean="0"/>
              <a:t>. Po II wojnie światowej banki zlikwidowano i utworzono jeden główny bank tj. Narodowy Bank Polski (NBP).</a:t>
            </a:r>
            <a:r>
              <a:rPr lang="pl-PL" sz="2800" dirty="0" smtClean="0"/>
              <a:t> </a:t>
            </a:r>
          </a:p>
          <a:p>
            <a:pPr algn="just">
              <a:buClr>
                <a:schemeClr val="accent1"/>
              </a:buClr>
              <a:buFont typeface="Monotype Sorts" pitchFamily="2" charset="2"/>
              <a:buChar char="l"/>
            </a:pPr>
            <a:endParaRPr lang="pl-PL" sz="2400" b="1" dirty="0" smtClean="0">
              <a:solidFill>
                <a:srgbClr val="990099"/>
              </a:solidFill>
              <a:latin typeface="Times New Roman" pitchFamily="18" charset="0"/>
            </a:endParaRPr>
          </a:p>
          <a:p>
            <a:pPr algn="just">
              <a:buClr>
                <a:schemeClr val="accent1"/>
              </a:buClr>
              <a:buFont typeface="Monotype Sorts" pitchFamily="2" charset="2"/>
              <a:buChar char="l"/>
            </a:pPr>
            <a:endParaRPr lang="pl-PL" sz="2400" b="1" dirty="0" smtClean="0">
              <a:solidFill>
                <a:srgbClr val="990099"/>
              </a:solidFill>
              <a:latin typeface="Times New Roman" pitchFamily="18" charset="0"/>
            </a:endParaRPr>
          </a:p>
          <a:p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829576" cy="1084248"/>
          </a:xfrm>
        </p:spPr>
        <p:txBody>
          <a:bodyPr>
            <a:normAutofit fontScale="90000"/>
          </a:bodyPr>
          <a:lstStyle/>
          <a:p>
            <a:r>
              <a:rPr lang="pl-PL" sz="5400" dirty="0" smtClean="0">
                <a:solidFill>
                  <a:srgbClr val="00B0F0"/>
                </a:solidFill>
              </a:rPr>
              <a:t>Czym jest bank ?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115328" cy="4137040"/>
          </a:xfrm>
        </p:spPr>
        <p:txBody>
          <a:bodyPr>
            <a:noAutofit/>
          </a:bodyPr>
          <a:lstStyle/>
          <a:p>
            <a:pPr algn="just"/>
            <a:r>
              <a:rPr lang="pl-PL" sz="3800" dirty="0" smtClean="0"/>
              <a:t>Według  polskiego prawa bankiem jest:</a:t>
            </a:r>
          </a:p>
          <a:p>
            <a:pPr algn="just">
              <a:buFont typeface="Arial" pitchFamily="34" charset="0"/>
              <a:buChar char="•"/>
            </a:pPr>
            <a:r>
              <a:rPr lang="pl-PL" sz="3800" dirty="0" smtClean="0"/>
              <a:t> </a:t>
            </a:r>
            <a:r>
              <a:rPr lang="pl-PL" sz="3800" dirty="0" smtClean="0"/>
              <a:t>jednostka organizacyjna </a:t>
            </a:r>
            <a:r>
              <a:rPr lang="pl-PL" sz="3800" dirty="0" smtClean="0"/>
              <a:t>mającą osobowość prawną, </a:t>
            </a:r>
          </a:p>
          <a:p>
            <a:pPr algn="just">
              <a:buFont typeface="Arial" pitchFamily="34" charset="0"/>
              <a:buChar char="•"/>
            </a:pPr>
            <a:r>
              <a:rPr lang="pl-PL" sz="3800" dirty="0" smtClean="0"/>
              <a:t>utworzona </a:t>
            </a:r>
            <a:r>
              <a:rPr lang="pl-PL" sz="3800" dirty="0" smtClean="0"/>
              <a:t>zgodnie z przepisami ustaw,</a:t>
            </a:r>
          </a:p>
          <a:p>
            <a:pPr algn="just">
              <a:buFont typeface="Arial" pitchFamily="34" charset="0"/>
              <a:buChar char="•"/>
            </a:pPr>
            <a:r>
              <a:rPr lang="pl-PL" sz="3800" dirty="0" smtClean="0"/>
              <a:t> </a:t>
            </a:r>
            <a:r>
              <a:rPr lang="pl-PL" sz="3800" dirty="0" smtClean="0"/>
              <a:t>działająca </a:t>
            </a:r>
            <a:r>
              <a:rPr lang="pl-PL" sz="3800" dirty="0" smtClean="0"/>
              <a:t>na podstawie zezwoleń do wykonywania określonych czynności bankowych .</a:t>
            </a:r>
            <a:endParaRPr lang="pl-PL" sz="38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000892" y="5143512"/>
          <a:ext cx="1785950" cy="1519775"/>
        </p:xfrm>
        <a:graphic>
          <a:graphicData uri="http://schemas.openxmlformats.org/presentationml/2006/ole">
            <p:oleObj spid="_x0000_s1026" name="Klip" r:id="rId3" imgW="1113120" imgH="906120" progId="">
              <p:embed/>
            </p:oleObj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72452" cy="798496"/>
          </a:xfrm>
        </p:spPr>
        <p:txBody>
          <a:bodyPr>
            <a:noAutofit/>
          </a:bodyPr>
          <a:lstStyle/>
          <a:p>
            <a:r>
              <a:rPr lang="pl-PL" sz="4800" dirty="0" smtClean="0">
                <a:solidFill>
                  <a:srgbClr val="00B0F0"/>
                </a:solidFill>
              </a:rPr>
              <a:t>Polski system bankowy</a:t>
            </a:r>
            <a:endParaRPr lang="pl-PL" sz="4800" dirty="0">
              <a:solidFill>
                <a:srgbClr val="00B0F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258204" cy="4922858"/>
          </a:xfrm>
        </p:spPr>
        <p:txBody>
          <a:bodyPr>
            <a:normAutofit/>
          </a:bodyPr>
          <a:lstStyle/>
          <a:p>
            <a:r>
              <a:rPr lang="pl-PL" sz="2800" dirty="0" smtClean="0"/>
              <a:t>System bankowy działa na podstawie prawa bankowego tj. ustawy z dnia 29 sierpnia 1997roku </a:t>
            </a:r>
            <a:r>
              <a:rPr lang="pl-PL" sz="2800" i="1" dirty="0" smtClean="0"/>
              <a:t>Prawo Bankowe</a:t>
            </a:r>
            <a:r>
              <a:rPr lang="pl-PL" sz="2800" dirty="0" smtClean="0"/>
              <a:t> (</a:t>
            </a:r>
            <a:r>
              <a:rPr lang="pl-PL" sz="2800" dirty="0" err="1" smtClean="0"/>
              <a:t>Dz.U</a:t>
            </a:r>
            <a:r>
              <a:rPr lang="pl-PL" sz="2800" dirty="0" smtClean="0"/>
              <a:t>. z 2002r. Nr 72, poz. 665). </a:t>
            </a:r>
          </a:p>
          <a:p>
            <a:r>
              <a:rPr lang="pl-PL" sz="2800" dirty="0" smtClean="0"/>
              <a:t>Prawo bankowe ustala między innymi: </a:t>
            </a:r>
            <a:r>
              <a:rPr lang="pl-PL" sz="2800" i="1" dirty="0" smtClean="0"/>
              <a:t>rodzaje banków, zakres ich czynności i odpowiedzialności, zadania nadzoru bankowego.</a:t>
            </a:r>
          </a:p>
          <a:p>
            <a:r>
              <a:rPr lang="pl-PL" sz="2800" i="1" dirty="0" smtClean="0"/>
              <a:t> </a:t>
            </a:r>
            <a:r>
              <a:rPr lang="pl-PL" sz="2800" dirty="0" smtClean="0"/>
              <a:t>Polski system bankowy jest dwustopniowy, dzieli się na nadrzędny </a:t>
            </a:r>
            <a:r>
              <a:rPr lang="pl-PL" sz="2800" i="1" dirty="0" smtClean="0"/>
              <a:t>bank centralny</a:t>
            </a:r>
            <a:r>
              <a:rPr lang="pl-PL" sz="2800" dirty="0" smtClean="0"/>
              <a:t> oraz działające na zasadach zasadzie konkurencji </a:t>
            </a:r>
            <a:r>
              <a:rPr lang="pl-PL" sz="2800" i="1" dirty="0" smtClean="0"/>
              <a:t>banki komercyjne</a:t>
            </a:r>
            <a:endParaRPr lang="pl-PL" sz="2800" dirty="0"/>
          </a:p>
        </p:txBody>
      </p:sp>
      <p:pic>
        <p:nvPicPr>
          <p:cNvPr id="5" name="Picture 7" descr="pieniadz"/>
          <p:cNvPicPr>
            <a:picLocks noChangeAspect="1" noChangeArrowheads="1"/>
          </p:cNvPicPr>
          <p:nvPr/>
        </p:nvPicPr>
        <p:blipFill>
          <a:blip r:embed="rId2"/>
          <a:srcRect l="23936" r="10709"/>
          <a:stretch>
            <a:fillRect/>
          </a:stretch>
        </p:blipFill>
        <p:spPr bwMode="auto">
          <a:xfrm>
            <a:off x="6858016" y="4500570"/>
            <a:ext cx="187297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941372"/>
          </a:xfrm>
        </p:spPr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00B0F0"/>
                </a:solidFill>
              </a:rPr>
              <a:t>Funkcje banku centralnego </a:t>
            </a:r>
            <a:endParaRPr lang="pl-PL" sz="4000" dirty="0">
              <a:solidFill>
                <a:srgbClr val="00B0F0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571472" y="1000108"/>
          <a:ext cx="9644130" cy="5318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829576" cy="714380"/>
          </a:xfrm>
        </p:spPr>
        <p:txBody>
          <a:bodyPr/>
          <a:lstStyle/>
          <a:p>
            <a:r>
              <a:rPr lang="pl-PL" dirty="0" smtClean="0"/>
              <a:t>Organami Narodowego Banku Polskiego są: 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85720" y="1071546"/>
            <a:ext cx="8501122" cy="5143536"/>
          </a:xfrm>
        </p:spPr>
        <p:txBody>
          <a:bodyPr>
            <a:normAutofit/>
          </a:bodyPr>
          <a:lstStyle/>
          <a:p>
            <a:r>
              <a:rPr lang="pl-PL" sz="2000" b="1" dirty="0" smtClean="0"/>
              <a:t>Prezes NBP, Rada Polityki Pieniężnej oraz zarząd NBP.</a:t>
            </a:r>
          </a:p>
          <a:p>
            <a:pPr algn="just"/>
            <a:r>
              <a:rPr lang="pl-PL" sz="2000" b="1" dirty="0" smtClean="0"/>
              <a:t>Prezes NBP </a:t>
            </a:r>
            <a:r>
              <a:rPr lang="pl-PL" sz="2000" dirty="0" smtClean="0"/>
              <a:t>jest powoływany przez Sejm na wniosek Prezydenta Rzeczypospolitej Polskiej, na 6-letnią kadencję. </a:t>
            </a:r>
          </a:p>
          <a:p>
            <a:pPr algn="just"/>
            <a:r>
              <a:rPr lang="pl-PL" sz="2000" dirty="0" smtClean="0"/>
              <a:t>W skład </a:t>
            </a:r>
            <a:r>
              <a:rPr lang="pl-PL" sz="2000" b="1" dirty="0" smtClean="0"/>
              <a:t>Rady Polityki Pieniężnej </a:t>
            </a:r>
            <a:r>
              <a:rPr lang="pl-PL" sz="2000" dirty="0" smtClean="0"/>
              <a:t>wchodzi prezes NBP jako przewodniczący i dziewięciu członków, powoływanych po trzech przez Prezydenta, Sejm i Senat.</a:t>
            </a:r>
          </a:p>
          <a:p>
            <a:pPr algn="just"/>
            <a:r>
              <a:rPr lang="pl-PL" sz="2000" dirty="0" smtClean="0"/>
              <a:t>Zadaniem Rady Polityki Pieniężnej jest coroczne ustalanie założeń polityki pieniężnej oraz podstawowych zasad jej realizacji. Rada ustala wysokość podstawowych stóp procentowych, określa zasady operacji otwartego rynku oraz ustala zasady i tryb naliczania i utrzymywania rezerwy obowiązkowej. </a:t>
            </a:r>
          </a:p>
          <a:p>
            <a:pPr algn="just"/>
            <a:r>
              <a:rPr lang="pl-PL" sz="2000" b="1" dirty="0" smtClean="0"/>
              <a:t>Zarząd</a:t>
            </a:r>
            <a:r>
              <a:rPr lang="pl-PL" sz="2000" dirty="0" smtClean="0"/>
              <a:t> Narodowego Banku Polskiego kieruje jego działalnością. Podstawowym zadaniem zarządu NBP jest realizacja uchwał Rady Polityki Pieniężnej, uchwalanie i realizowanie planu działalności NBP oraz wykonywanie zatwierdzonego przez Radę planu finansowego, a także realizacja zadań z zakresu polityki kursowej i systemu płatniczego.</a:t>
            </a:r>
          </a:p>
          <a:p>
            <a:pPr algn="just"/>
            <a:r>
              <a:rPr lang="pl-PL" dirty="0" smtClean="0"/>
              <a:t> </a:t>
            </a:r>
          </a:p>
          <a:p>
            <a:r>
              <a:rPr lang="pl-PL" dirty="0" smtClean="0"/>
              <a:t> </a:t>
            </a:r>
          </a:p>
          <a:p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86766" cy="941372"/>
          </a:xfrm>
        </p:spPr>
        <p:txBody>
          <a:bodyPr>
            <a:normAutofit/>
          </a:bodyPr>
          <a:lstStyle/>
          <a:p>
            <a:r>
              <a:rPr lang="pl-PL" sz="4800" dirty="0" smtClean="0">
                <a:solidFill>
                  <a:srgbClr val="00B0F0"/>
                </a:solidFill>
              </a:rPr>
              <a:t>Banki komercyjne</a:t>
            </a:r>
            <a:endParaRPr lang="pl-PL" sz="4800" dirty="0">
              <a:solidFill>
                <a:srgbClr val="00B0F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186766" cy="4691063"/>
          </a:xfrm>
        </p:spPr>
        <p:txBody>
          <a:bodyPr>
            <a:normAutofit lnSpcReduction="10000"/>
          </a:bodyPr>
          <a:lstStyle/>
          <a:p>
            <a:pPr algn="just"/>
            <a:r>
              <a:rPr lang="pl-PL" sz="2400" dirty="0" smtClean="0"/>
              <a:t>Banki działające na zasadach rynkowych, dążące do osiągnięcia zysku dzięki środkom finansowym pochodzącym z depozytów przyjmowanych od klientów, które umożliwiają im prowadzenie działalności kredytowej. </a:t>
            </a:r>
          </a:p>
          <a:p>
            <a:pPr algn="just"/>
            <a:r>
              <a:rPr lang="pl-PL" sz="2400" dirty="0" smtClean="0"/>
              <a:t>Ich podstawową funkcją jest </a:t>
            </a:r>
            <a:r>
              <a:rPr lang="pl-PL" sz="2400" i="1" dirty="0" smtClean="0"/>
              <a:t>obsługa klientów </a:t>
            </a:r>
            <a:r>
              <a:rPr lang="pl-PL" sz="2400" i="1" dirty="0" smtClean="0"/>
              <a:t>indywidualnych                    </a:t>
            </a:r>
            <a:r>
              <a:rPr lang="pl-PL" sz="2400" i="1" dirty="0" smtClean="0"/>
              <a:t>i podmiotów gospodarczych w pieniężnych rozliczeniach krajowych i zagranicznych.</a:t>
            </a:r>
          </a:p>
          <a:p>
            <a:pPr algn="just"/>
            <a:r>
              <a:rPr lang="pl-PL" sz="2400" dirty="0" smtClean="0"/>
              <a:t>Wśród banków tych można wyróżnić banki:</a:t>
            </a:r>
          </a:p>
          <a:p>
            <a:pPr algn="just">
              <a:buFont typeface="Arial" pitchFamily="34" charset="0"/>
              <a:buChar char="•"/>
            </a:pPr>
            <a:r>
              <a:rPr lang="pl-PL" sz="2400" dirty="0" smtClean="0"/>
              <a:t> </a:t>
            </a:r>
            <a:r>
              <a:rPr lang="pl-PL" sz="2400" b="1" dirty="0" smtClean="0"/>
              <a:t>detaliczne</a:t>
            </a:r>
            <a:r>
              <a:rPr lang="pl-PL" sz="2400" dirty="0" smtClean="0"/>
              <a:t> nastawione przede wszystkim na obsługę osób fizycznych i małych firmy</a:t>
            </a:r>
          </a:p>
          <a:p>
            <a:pPr algn="just">
              <a:buFont typeface="Arial" pitchFamily="34" charset="0"/>
              <a:buChar char="•"/>
            </a:pPr>
            <a:r>
              <a:rPr lang="pl-PL" sz="2400" b="1" dirty="0" smtClean="0"/>
              <a:t>banki hurtowe </a:t>
            </a:r>
            <a:r>
              <a:rPr lang="pl-PL" sz="2400" dirty="0" smtClean="0"/>
              <a:t>obsługujące wyłącznie średnie i duże podmioty gospodarcze. </a:t>
            </a:r>
          </a:p>
          <a:p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43890" cy="941372"/>
          </a:xfrm>
        </p:spPr>
        <p:txBody>
          <a:bodyPr>
            <a:normAutofit/>
          </a:bodyPr>
          <a:lstStyle/>
          <a:p>
            <a:r>
              <a:rPr lang="pl-PL" sz="4400" dirty="0" smtClean="0">
                <a:solidFill>
                  <a:srgbClr val="00B0F0"/>
                </a:solidFill>
              </a:rPr>
              <a:t>Rodzaje banków komercyjnych</a:t>
            </a:r>
            <a:endParaRPr lang="pl-PL" sz="4400" dirty="0">
              <a:solidFill>
                <a:srgbClr val="00B0F0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85720" y="1285860"/>
            <a:ext cx="8501122" cy="5214974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pl-PL" sz="2400" b="1" dirty="0" smtClean="0"/>
              <a:t>Banki można podzielić ze względu na </a:t>
            </a:r>
            <a:r>
              <a:rPr lang="pl-PL" sz="2400" b="1" i="1" dirty="0" smtClean="0"/>
              <a:t>funkcje:</a:t>
            </a:r>
            <a:endParaRPr lang="pl-PL" sz="2400" b="1" dirty="0" smtClean="0"/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pl-PL" sz="2400" dirty="0" smtClean="0"/>
              <a:t>-</a:t>
            </a:r>
            <a:r>
              <a:rPr lang="pl-PL" sz="2400" b="1" dirty="0" smtClean="0"/>
              <a:t> </a:t>
            </a:r>
            <a:r>
              <a:rPr lang="pl-PL" sz="2400" b="1" i="1" dirty="0" smtClean="0"/>
              <a:t>banki uniwersalne,</a:t>
            </a:r>
            <a:br>
              <a:rPr lang="pl-PL" sz="2400" b="1" i="1" dirty="0" smtClean="0"/>
            </a:br>
            <a:r>
              <a:rPr lang="pl-PL" sz="2400" b="1" i="1" dirty="0" smtClean="0"/>
              <a:t>- banki inwestycyjne,</a:t>
            </a:r>
            <a:br>
              <a:rPr lang="pl-PL" sz="2400" b="1" i="1" dirty="0" smtClean="0"/>
            </a:br>
            <a:r>
              <a:rPr lang="pl-PL" sz="2400" b="1" i="1" dirty="0" smtClean="0"/>
              <a:t>- banki specjalistyczne</a:t>
            </a:r>
            <a:r>
              <a:rPr lang="pl-PL" sz="2400" b="1" dirty="0" smtClean="0"/>
              <a:t>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pl-PL" sz="2400" b="1" dirty="0" smtClean="0"/>
              <a:t>Z punktu widzenia </a:t>
            </a:r>
            <a:r>
              <a:rPr lang="pl-PL" sz="2400" b="1" i="1" dirty="0" smtClean="0"/>
              <a:t>form własności</a:t>
            </a:r>
            <a:r>
              <a:rPr lang="pl-PL" sz="2400" b="1" dirty="0" smtClean="0"/>
              <a:t>, polskie prawo bankowe dopuszcza tworzenie i działalność banków: 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Tx/>
              <a:buChar char="-"/>
            </a:pPr>
            <a:r>
              <a:rPr lang="pl-PL" sz="2400" b="1" i="1" dirty="0" smtClean="0"/>
              <a:t>państwowych,</a:t>
            </a:r>
            <a:br>
              <a:rPr lang="pl-PL" sz="2400" b="1" i="1" dirty="0" smtClean="0"/>
            </a:br>
            <a:r>
              <a:rPr lang="pl-PL" sz="2400" b="1" i="1" dirty="0" smtClean="0"/>
              <a:t>- spółdzielczych,</a:t>
            </a:r>
            <a:br>
              <a:rPr lang="pl-PL" sz="2400" b="1" i="1" dirty="0" smtClean="0"/>
            </a:br>
            <a:r>
              <a:rPr lang="pl-PL" sz="2400" b="1" i="1" dirty="0" smtClean="0"/>
              <a:t>- w formie spółek akcyjnych (w tym spółek Skarbu Państwa z udziałem kapitału zagranicznego),</a:t>
            </a:r>
            <a:br>
              <a:rPr lang="pl-PL" sz="2400" b="1" i="1" dirty="0" smtClean="0"/>
            </a:br>
            <a:r>
              <a:rPr lang="pl-PL" sz="2400" b="1" i="1" dirty="0" smtClean="0"/>
              <a:t>- oddziałów i przedstawicielstw banków zagranicznych</a:t>
            </a:r>
            <a:r>
              <a:rPr lang="pl-PL" sz="2400" dirty="0" smtClean="0">
                <a:latin typeface="Verdana" pitchFamily="34" charset="0"/>
              </a:rPr>
              <a:t>. </a:t>
            </a:r>
          </a:p>
          <a:p>
            <a:endParaRPr lang="pl-PL" dirty="0"/>
          </a:p>
        </p:txBody>
      </p:sp>
      <p:pic>
        <p:nvPicPr>
          <p:cNvPr id="5" name="Picture 4" descr="banknoty_50z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215074" y="1214422"/>
            <a:ext cx="2518961" cy="1571660"/>
          </a:xfr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562</Words>
  <Application>Microsoft Office PowerPoint</Application>
  <PresentationFormat>Pokaz na ekranie (4:3)</PresentationFormat>
  <Paragraphs>84</Paragraphs>
  <Slides>12</Slides>
  <Notes>0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4" baseType="lpstr">
      <vt:lpstr>Motyw pakietu Office</vt:lpstr>
      <vt:lpstr>Klip</vt:lpstr>
      <vt:lpstr>Slajd 1</vt:lpstr>
      <vt:lpstr>Temat lekcji: Działalność banków w Polsce </vt:lpstr>
      <vt:lpstr>Pierwsze Banki </vt:lpstr>
      <vt:lpstr>Czym jest bank ?  </vt:lpstr>
      <vt:lpstr>Polski system bankowy</vt:lpstr>
      <vt:lpstr>Funkcje banku centralnego </vt:lpstr>
      <vt:lpstr>Organami Narodowego Banku Polskiego są: </vt:lpstr>
      <vt:lpstr>Banki komercyjne</vt:lpstr>
      <vt:lpstr>Rodzaje banków komercyjnych</vt:lpstr>
      <vt:lpstr>Usługi bankowe</vt:lpstr>
      <vt:lpstr>Produkty bankowe </vt:lpstr>
      <vt:lpstr>BANKOWE PRZYSŁOWIA  W BANKACH: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Alina</cp:lastModifiedBy>
  <cp:revision>129</cp:revision>
  <dcterms:created xsi:type="dcterms:W3CDTF">2012-11-14T09:10:16Z</dcterms:created>
  <dcterms:modified xsi:type="dcterms:W3CDTF">2013-03-21T05:23:32Z</dcterms:modified>
</cp:coreProperties>
</file>