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9" r:id="rId23"/>
    <p:sldId id="278" r:id="rId2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11" autoAdjust="0"/>
    <p:restoredTop sz="94709" autoAdjust="0"/>
  </p:normalViewPr>
  <p:slideViewPr>
    <p:cSldViewPr>
      <p:cViewPr varScale="1">
        <p:scale>
          <a:sx n="47" d="100"/>
          <a:sy n="47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plotArea>
      <c:layout>
        <c:manualLayout>
          <c:layoutTarget val="inner"/>
          <c:xMode val="edge"/>
          <c:yMode val="edge"/>
          <c:x val="6.8597015650821477E-2"/>
          <c:y val="5.0473468402960527E-2"/>
          <c:w val="0.6515144113930208"/>
          <c:h val="0.84317323035412184"/>
        </c:manualLayout>
      </c:layout>
      <c:barChart>
        <c:barDir val="col"/>
        <c:grouping val="stacked"/>
        <c:ser>
          <c:idx val="0"/>
          <c:order val="0"/>
          <c:tx>
            <c:strRef>
              <c:f>Arkusz1!$B$1</c:f>
              <c:strCache>
                <c:ptCount val="1"/>
                <c:pt idx="0">
                  <c:v>karty debetowe</c:v>
                </c:pt>
              </c:strCache>
            </c:strRef>
          </c:tx>
          <c:cat>
            <c:numRef>
              <c:f>Arkusz1!$A$2:$A$8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2002</c:v>
                </c:pt>
                <c:pt idx="3">
                  <c:v>2004</c:v>
                </c:pt>
                <c:pt idx="4">
                  <c:v>2006</c:v>
                </c:pt>
                <c:pt idx="5">
                  <c:v>2008</c:v>
                </c:pt>
                <c:pt idx="6">
                  <c:v>2010</c:v>
                </c:pt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  <c:pt idx="0">
                  <c:v>4</c:v>
                </c:pt>
                <c:pt idx="1">
                  <c:v>10</c:v>
                </c:pt>
                <c:pt idx="2">
                  <c:v>15</c:v>
                </c:pt>
                <c:pt idx="3">
                  <c:v>14</c:v>
                </c:pt>
                <c:pt idx="4">
                  <c:v>17</c:v>
                </c:pt>
                <c:pt idx="5">
                  <c:v>19.5</c:v>
                </c:pt>
                <c:pt idx="6">
                  <c:v>23</c:v>
                </c:pt>
              </c:numCache>
            </c:numRef>
          </c:val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karty obciążeniowe</c:v>
                </c:pt>
              </c:strCache>
            </c:strRef>
          </c:tx>
          <c:cat>
            <c:numRef>
              <c:f>Arkusz1!$A$2:$A$8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2002</c:v>
                </c:pt>
                <c:pt idx="3">
                  <c:v>2004</c:v>
                </c:pt>
                <c:pt idx="4">
                  <c:v>2006</c:v>
                </c:pt>
                <c:pt idx="5">
                  <c:v>2008</c:v>
                </c:pt>
                <c:pt idx="6">
                  <c:v>2010</c:v>
                </c:pt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  <c:pt idx="0">
                  <c:v>0.5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karty kredytowe</c:v>
                </c:pt>
              </c:strCache>
            </c:strRef>
          </c:tx>
          <c:cat>
            <c:numRef>
              <c:f>Arkusz1!$A$2:$A$8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2002</c:v>
                </c:pt>
                <c:pt idx="3">
                  <c:v>2004</c:v>
                </c:pt>
                <c:pt idx="4">
                  <c:v>2006</c:v>
                </c:pt>
                <c:pt idx="5">
                  <c:v>2008</c:v>
                </c:pt>
                <c:pt idx="6">
                  <c:v>2010</c:v>
                </c:pt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  <c:pt idx="0">
                  <c:v>0.2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6</c:v>
                </c:pt>
                <c:pt idx="5">
                  <c:v>10.1</c:v>
                </c:pt>
                <c:pt idx="6">
                  <c:v>9</c:v>
                </c:pt>
              </c:numCache>
            </c:numRef>
          </c:val>
        </c:ser>
        <c:dLbls/>
        <c:overlap val="100"/>
        <c:axId val="79446016"/>
        <c:axId val="79447552"/>
      </c:barChart>
      <c:catAx>
        <c:axId val="79446016"/>
        <c:scaling>
          <c:orientation val="minMax"/>
        </c:scaling>
        <c:axPos val="b"/>
        <c:numFmt formatCode="General" sourceLinked="1"/>
        <c:tickLblPos val="nextTo"/>
        <c:crossAx val="79447552"/>
        <c:crosses val="autoZero"/>
        <c:auto val="1"/>
        <c:lblAlgn val="ctr"/>
        <c:lblOffset val="100"/>
      </c:catAx>
      <c:valAx>
        <c:axId val="79447552"/>
        <c:scaling>
          <c:orientation val="minMax"/>
        </c:scaling>
        <c:axPos val="l"/>
        <c:majorGridlines/>
        <c:numFmt formatCode="General" sourceLinked="1"/>
        <c:tickLblPos val="nextTo"/>
        <c:crossAx val="7944601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pl-PL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title>
      <c:tx>
        <c:rich>
          <a:bodyPr/>
          <a:lstStyle/>
          <a:p>
            <a:pPr>
              <a:defRPr b="1">
                <a:solidFill>
                  <a:srgbClr val="0070C0"/>
                </a:solidFill>
              </a:defRPr>
            </a:pPr>
            <a:r>
              <a:rPr lang="pl-PL" sz="3600" b="1" dirty="0">
                <a:solidFill>
                  <a:srgbClr val="0070C0"/>
                </a:solidFill>
              </a:rPr>
              <a:t>Liczba kont osobistych prowadzących przez banki w Polsce w 2010r. (stan na 31 XII)</a:t>
            </a:r>
          </a:p>
        </c:rich>
      </c:tx>
      <c:layout>
        <c:manualLayout>
          <c:xMode val="edge"/>
          <c:yMode val="edge"/>
          <c:x val="0.15513500048605045"/>
          <c:y val="8.4180979826834687E-3"/>
        </c:manualLayout>
      </c:layout>
    </c:title>
    <c:plotArea>
      <c:layout/>
      <c:barChart>
        <c:barDir val="bar"/>
        <c:grouping val="stacked"/>
        <c:ser>
          <c:idx val="0"/>
          <c:order val="0"/>
          <c:tx>
            <c:strRef>
              <c:f>Arkusz1!$B$1</c:f>
              <c:strCache>
                <c:ptCount val="1"/>
                <c:pt idx="0">
                  <c:v>Liczba kont osobistych prowadzących przez banki w Polsce w 2010r. (stan na 31 XII)</c:v>
                </c:pt>
              </c:strCache>
            </c:strRef>
          </c:tx>
          <c:cat>
            <c:strRef>
              <c:f>Arkusz1!$A$2:$A$11</c:f>
              <c:strCache>
                <c:ptCount val="10"/>
                <c:pt idx="0">
                  <c:v>Citi Handlowy</c:v>
                </c:pt>
                <c:pt idx="1">
                  <c:v>Kredyt Bank</c:v>
                </c:pt>
                <c:pt idx="2">
                  <c:v>Bank BPH</c:v>
                </c:pt>
                <c:pt idx="3">
                  <c:v>Lukas Bank</c:v>
                </c:pt>
                <c:pt idx="4">
                  <c:v>Millennium Bank</c:v>
                </c:pt>
                <c:pt idx="5">
                  <c:v>ING Bank</c:v>
                </c:pt>
                <c:pt idx="6">
                  <c:v>mBank</c:v>
                </c:pt>
                <c:pt idx="7">
                  <c:v>BZ WBK</c:v>
                </c:pt>
                <c:pt idx="8">
                  <c:v>Pekao SA</c:v>
                </c:pt>
                <c:pt idx="9">
                  <c:v>PKO BP</c:v>
                </c:pt>
              </c:strCache>
            </c:strRef>
          </c:cat>
          <c:val>
            <c:numRef>
              <c:f>Arkusz1!$B$2:$B$11</c:f>
              <c:numCache>
                <c:formatCode>General</c:formatCode>
                <c:ptCount val="10"/>
                <c:pt idx="0">
                  <c:v>0.60000000000000031</c:v>
                </c:pt>
                <c:pt idx="1">
                  <c:v>0.70000000000000029</c:v>
                </c:pt>
                <c:pt idx="2">
                  <c:v>0.8</c:v>
                </c:pt>
                <c:pt idx="3">
                  <c:v>1</c:v>
                </c:pt>
                <c:pt idx="4">
                  <c:v>1.4</c:v>
                </c:pt>
                <c:pt idx="5">
                  <c:v>1.8</c:v>
                </c:pt>
                <c:pt idx="6">
                  <c:v>1.9000000000000001</c:v>
                </c:pt>
                <c:pt idx="7">
                  <c:v>2.1</c:v>
                </c:pt>
                <c:pt idx="8">
                  <c:v>3.2800000000000002</c:v>
                </c:pt>
                <c:pt idx="9">
                  <c:v>6.1499999999999995</c:v>
                </c:pt>
              </c:numCache>
            </c:numRef>
          </c:val>
        </c:ser>
        <c:dLbls/>
        <c:overlap val="100"/>
        <c:axId val="79482240"/>
        <c:axId val="79504512"/>
      </c:barChart>
      <c:catAx>
        <c:axId val="79482240"/>
        <c:scaling>
          <c:orientation val="minMax"/>
        </c:scaling>
        <c:axPos val="l"/>
        <c:tickLblPos val="nextTo"/>
        <c:crossAx val="79504512"/>
        <c:crosses val="autoZero"/>
        <c:auto val="1"/>
        <c:lblAlgn val="ctr"/>
        <c:lblOffset val="100"/>
      </c:catAx>
      <c:valAx>
        <c:axId val="79504512"/>
        <c:scaling>
          <c:orientation val="minMax"/>
        </c:scaling>
        <c:axPos val="b"/>
        <c:majorGridlines/>
        <c:numFmt formatCode="General" sourceLinked="1"/>
        <c:tickLblPos val="nextTo"/>
        <c:crossAx val="79482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pl-PL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957885" cy="1800200"/>
            <a:chOff x="179512" y="188640"/>
            <a:chExt cx="8957885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051720" y="404664"/>
              <a:ext cx="70856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3600" b="1" dirty="0" smtClean="0">
                  <a:solidFill>
                    <a:srgbClr val="0070C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600" b="1" dirty="0">
                  <a:solidFill>
                    <a:srgbClr val="0070C0"/>
                  </a:solidFill>
                  <a:latin typeface="Cambria" pitchFamily="18" charset="0"/>
                </a:rPr>
                <a:t>	</a:t>
              </a:r>
              <a:r>
                <a:rPr lang="pl-PL" sz="3600" b="1" dirty="0" smtClean="0">
                  <a:solidFill>
                    <a:srgbClr val="0070C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pl-PL" dirty="0" smtClean="0">
              <a:latin typeface="Cambria" pitchFamily="18" charset="0"/>
            </a:endParaRPr>
          </a:p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LOKATA BANKOWA 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(zwana często depozytem) polega na powierzeniu na pewien czas wolnych środków firmowych instytucji bankowej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7183418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 smtClean="0">
                <a:latin typeface="Cambria" pitchFamily="18" charset="0"/>
              </a:rPr>
              <a:t> </a:t>
            </a:r>
          </a:p>
          <a:p>
            <a:pPr marL="0" indent="0">
              <a:buNone/>
            </a:pPr>
            <a:r>
              <a:rPr lang="pl-PL" sz="2400" dirty="0">
                <a:latin typeface="Cambria" pitchFamily="18" charset="0"/>
              </a:rPr>
              <a:t> </a:t>
            </a:r>
            <a:r>
              <a:rPr lang="pl-PL" sz="2400" dirty="0" smtClean="0">
                <a:latin typeface="Cambria" pitchFamily="18" charset="0"/>
              </a:rPr>
              <a:t>  określony czas                                                    okres kapitalizacji </a:t>
            </a:r>
          </a:p>
          <a:p>
            <a:pPr marL="0" indent="0">
              <a:buNone/>
            </a:pPr>
            <a:r>
              <a:rPr lang="pl-PL" sz="2400" dirty="0" smtClean="0">
                <a:latin typeface="Cambria" pitchFamily="18" charset="0"/>
              </a:rPr>
              <a:t>   trwanie umowy                                                   odsetek      </a:t>
            </a:r>
          </a:p>
          <a:p>
            <a:pPr marL="0" indent="0">
              <a:buNone/>
            </a:pPr>
            <a:endParaRPr lang="pl-PL" sz="2400" dirty="0">
              <a:latin typeface="Cambria" pitchFamily="18" charset="0"/>
            </a:endParaRPr>
          </a:p>
          <a:p>
            <a:pPr marL="0" indent="0">
              <a:buNone/>
            </a:pPr>
            <a:endParaRPr lang="pl-PL" sz="2400" dirty="0" smtClean="0">
              <a:latin typeface="Cambria" pitchFamily="18" charset="0"/>
            </a:endParaRPr>
          </a:p>
          <a:p>
            <a:pPr marL="0" indent="0">
              <a:buNone/>
            </a:pPr>
            <a:endParaRPr lang="pl-PL" sz="2400" dirty="0">
              <a:latin typeface="Cambria" pitchFamily="18" charset="0"/>
            </a:endParaRPr>
          </a:p>
          <a:p>
            <a:pPr marL="0" indent="0">
              <a:buNone/>
            </a:pPr>
            <a:endParaRPr lang="pl-PL" sz="2400" dirty="0" smtClean="0">
              <a:latin typeface="Cambria" pitchFamily="18" charset="0"/>
            </a:endParaRPr>
          </a:p>
          <a:p>
            <a:pPr marL="0" indent="0">
              <a:buNone/>
            </a:pPr>
            <a:endParaRPr lang="pl-PL" sz="2400" dirty="0">
              <a:latin typeface="Cambria" pitchFamily="18" charset="0"/>
            </a:endParaRPr>
          </a:p>
          <a:p>
            <a:pPr marL="0" indent="0">
              <a:buNone/>
            </a:pPr>
            <a:r>
              <a:rPr lang="pl-PL" sz="2400" dirty="0" smtClean="0">
                <a:latin typeface="Cambria" pitchFamily="18" charset="0"/>
              </a:rPr>
              <a:t>      </a:t>
            </a:r>
            <a:r>
              <a:rPr lang="pl-PL" sz="2400" dirty="0">
                <a:latin typeface="Cambria" pitchFamily="18" charset="0"/>
              </a:rPr>
              <a:t>o</a:t>
            </a:r>
            <a:r>
              <a:rPr lang="pl-PL" sz="2400" dirty="0" smtClean="0">
                <a:latin typeface="Cambria" pitchFamily="18" charset="0"/>
              </a:rPr>
              <a:t>procentowanie                                    typy kapitalizacji</a:t>
            </a:r>
            <a:endParaRPr lang="pl-PL" sz="2400" dirty="0"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Schemat blokowy: łącznik 8"/>
          <p:cNvSpPr/>
          <p:nvPr/>
        </p:nvSpPr>
        <p:spPr>
          <a:xfrm>
            <a:off x="3743908" y="2708920"/>
            <a:ext cx="1800200" cy="1152128"/>
          </a:xfrm>
          <a:prstGeom prst="flowChartConnecto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>
                <a:latin typeface="Cambria" pitchFamily="18" charset="0"/>
              </a:rPr>
              <a:t>Cechy lokaty</a:t>
            </a:r>
            <a:endParaRPr lang="pl-PL" dirty="0">
              <a:latin typeface="Cambria" pitchFamily="18" charset="0"/>
            </a:endParaRPr>
          </a:p>
        </p:txBody>
      </p:sp>
      <p:cxnSp>
        <p:nvCxnSpPr>
          <p:cNvPr id="11" name="Łącznik prosty ze strzałką 10"/>
          <p:cNvCxnSpPr/>
          <p:nvPr/>
        </p:nvCxnSpPr>
        <p:spPr>
          <a:xfrm>
            <a:off x="5544108" y="3861048"/>
            <a:ext cx="68407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/>
          <p:cNvCxnSpPr/>
          <p:nvPr/>
        </p:nvCxnSpPr>
        <p:spPr>
          <a:xfrm flipH="1">
            <a:off x="3131840" y="3861048"/>
            <a:ext cx="61206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ze strzałką 14"/>
          <p:cNvCxnSpPr/>
          <p:nvPr/>
        </p:nvCxnSpPr>
        <p:spPr>
          <a:xfrm flipH="1" flipV="1">
            <a:off x="2915816" y="2348880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ze strzałką 16"/>
          <p:cNvCxnSpPr/>
          <p:nvPr/>
        </p:nvCxnSpPr>
        <p:spPr>
          <a:xfrm flipV="1">
            <a:off x="5544108" y="2348880"/>
            <a:ext cx="54006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4846918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0300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dirty="0" smtClean="0"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OKRES TRWANIA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UMOWY - 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czas na jaki lokata została zawarta.</a:t>
            </a:r>
          </a:p>
          <a:p>
            <a:pPr marL="0" indent="0">
              <a:buNone/>
            </a:pP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Rozróżniamy lokaty: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krótkoterminowe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ługoterminowe </a:t>
            </a:r>
          </a:p>
          <a:p>
            <a:pPr marL="0" indent="0">
              <a:buNone/>
            </a:pPr>
            <a:endParaRPr lang="pl-PL" sz="3600" dirty="0"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0200143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OPROCENTOWANIE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LOKATY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stopa procentowa określająca odsetki, które otrzymuje klient od włożonego przez siebie wkładu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(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stopę procentową podaje się w skali rocznej 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4903510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OKRES KAPITALIZACJI ODSETEK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to czas po upływie którego narosłe odsetki są doliczane  do depozytu . Najczęściej wkłady kapitalizowane są po upływie podstawowej umowy, jednak czasami mogą być kapitalizowane także w jej trakcie.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2157167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1059" y="260648"/>
            <a:ext cx="8388291" cy="531805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KAPITALIZACJA ODSETEK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okresowe naliczanie odsetek od środków złożonych na rachunku bankowym i dopisywanie ich do podstawowej wpłaconej na początku kwoty. W każdym kolejnym (określonym w umowie) okresie kwota początkowa wraz z odsetkami od niej stanowią podstawę do naliczenia nowych odsetek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8332763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47929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>
                <a:latin typeface="Cambria" pitchFamily="18" charset="0"/>
              </a:rPr>
              <a:t>       </a:t>
            </a:r>
          </a:p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       RODZAJE LOKAT BANKOWYCH 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radycyjne lokaty terminowe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lokaty rentierskie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l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okaty progresywne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l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okaty strukturyzowane 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l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okaty inwestycyjne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4188770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1059" y="260648"/>
            <a:ext cx="8325741" cy="53180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           LOKATY TERMINOWE (zwykłe)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-Zakładane na określony czas, najczęściej z kapitalizacją odsetek po ukończeniu okresu umowy, lub z roczną kapitalizacją w przypadku dłuższych umów.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-W razie wycofania wkładu przed upływem określonego w umowie terminu następuje utrata części lub całości odsetek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5153124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571480"/>
            <a:ext cx="8325741" cy="48860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LOKATY RENTIERSKIE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-Zazwyczaj lokaty długoterminowe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-Odsetki od depozytu nie są kapitalizowane  lecz wypłacane właścicielowi lokaty lub wskazanej przez niego osobie (rentierowi) w ustalonych odstępach czasu (np. co miesiąc)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1219732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9622" y="332656"/>
            <a:ext cx="8229600" cy="52460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LOKATY PROGRESYWNE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-Oprocentowanie rośnie wraz z każdym miesiącem przekazywania środków w banku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-Istnieje możliwość wycofania wkładu w dowolnym momencie wraz z należnymi odsetkami, proporcjonalnymi do okresu utrzymania lokaty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56473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r>
              <a:rPr lang="pl-PL" sz="5400" b="1" dirty="0" smtClean="0">
                <a:solidFill>
                  <a:srgbClr val="0070C0"/>
                </a:solidFill>
                <a:latin typeface="Georgia" pitchFamily="18" charset="0"/>
              </a:rPr>
              <a:t>JAK WYBRAC DOBRĄ LOKATĘ BANKOWA?</a:t>
            </a:r>
            <a:endParaRPr lang="pl-PL" sz="5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LOKATY STRUKTURYZOWANE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-Zazwyczaj lokaty długoterminowe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-Zdeponowany kapitał jest dzielony na dwie części (80%-90% środków bank inwestuje w bezpieczne papiery wartościowe, a pozostałą część – w ryzykowne instrumenty finansowe). Ma to na celu ochronę kapitału.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618375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9024" y="500042"/>
            <a:ext cx="8784976" cy="60932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LOKATY INWYSTECYJNE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-Zazwyczaj lokaty długoterminowe, łączące cechy lokaty terminowej z inwestycją na giełdzie.</a:t>
            </a: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-Zdeponowany kapitał dzieli się na dwie części (jedną część bank inwestuje w lokatę terminową, a drugą – w instrumenty finansowe na giełdzie) 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8871258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46805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-Gdy inwestycje giełdowe przynoszą straty, bank zwraca wypłacony kapitał wraz z gwarantowanymi odsetkami.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0214841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046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pl-PL" b="1" dirty="0" smtClean="0">
              <a:latin typeface="Cambria" pitchFamily="18" charset="0"/>
            </a:endParaRPr>
          </a:p>
          <a:p>
            <a:pPr marL="0" indent="0" algn="ctr">
              <a:buNone/>
            </a:pPr>
            <a:endParaRPr lang="pl-PL" b="1" dirty="0" smtClean="0">
              <a:latin typeface="Cambria" pitchFamily="18" charset="0"/>
            </a:endParaRPr>
          </a:p>
          <a:p>
            <a:pPr marL="0" indent="0" algn="ctr">
              <a:buNone/>
            </a:pPr>
            <a:endParaRPr lang="pl-PL" b="1" dirty="0" smtClean="0">
              <a:latin typeface="Cambria" pitchFamily="18" charset="0"/>
            </a:endParaRPr>
          </a:p>
          <a:p>
            <a:pPr marL="0" indent="0" algn="ctr">
              <a:buNone/>
            </a:pPr>
            <a:endParaRPr lang="pl-PL" sz="3600" b="1" dirty="0" smtClean="0">
              <a:latin typeface="Cambria" pitchFamily="18" charset="0"/>
            </a:endParaRPr>
          </a:p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Koniec</a:t>
            </a:r>
            <a:endParaRPr lang="pl-PL" sz="3600" dirty="0" smtClean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8871258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pl-PL" dirty="0" smtClean="0"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Najważniejszym  zadaniem banków komercyjnych jest szeroko pojęte pośrednictwo finansowe polegające głównie na przyjmowaniu lokat, udzielaniu pożyczek, kredytów oraz prowadzeniu rachunków osób fizycznych i prawnych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7996832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b="1" dirty="0" smtClean="0">
                <a:latin typeface="Cambria" pitchFamily="18" charset="0"/>
              </a:rPr>
              <a:t>     </a:t>
            </a:r>
          </a:p>
          <a:p>
            <a:pPr marL="0" indent="0" algn="ctr">
              <a:buNone/>
            </a:pPr>
            <a:r>
              <a:rPr lang="pl-PL" b="1" dirty="0" smtClean="0">
                <a:latin typeface="Cambria" pitchFamily="18" charset="0"/>
              </a:rPr>
              <a:t>  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RACHUNEK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BANKOWY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najpopularniejsza usługa świadczona przez banki, służy do przechowywania i gromadzenia środków pieniężnych oraz do bezgotówkowych rozliczeń bankowych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5604717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29208" y="54868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pl-PL" b="1" dirty="0" smtClean="0">
              <a:latin typeface="Cambria" pitchFamily="18" charset="0"/>
            </a:endParaRPr>
          </a:p>
          <a:p>
            <a:pPr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RODZAJE RACHUNKÓW BANKOWYCH:</a:t>
            </a:r>
          </a:p>
          <a:p>
            <a:pPr marL="514350" indent="-514350">
              <a:buFont typeface="+mj-lt"/>
              <a:buAutoNum type="alphaLcParenR"/>
            </a:pP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r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achunki bieżące: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k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onto osobiste</a:t>
            </a:r>
          </a:p>
          <a:p>
            <a:pPr lvl="1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k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onto firmowe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r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achunek lokat terminowych</a:t>
            </a:r>
          </a:p>
          <a:p>
            <a:pPr marL="914400" lvl="1" indent="-514350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l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okaty bankowe</a:t>
            </a:r>
          </a:p>
          <a:p>
            <a:pPr marL="0" indent="0">
              <a:buNone/>
            </a:pPr>
            <a:endParaRPr lang="pl-PL" dirty="0" smtClean="0"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125381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pl-PL" dirty="0" smtClean="0"/>
          </a:p>
          <a:p>
            <a:pPr marL="0" indent="0">
              <a:buNone/>
            </a:pPr>
            <a:r>
              <a:rPr lang="pl-PL" dirty="0" smtClean="0">
                <a:latin typeface="Cambria" pitchFamily="18" charset="0"/>
              </a:rPr>
              <a:t>                           </a:t>
            </a:r>
            <a:endParaRPr lang="pl-PL" dirty="0">
              <a:latin typeface="Cambria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" pitchFamily="18" charset="0"/>
              </a:rPr>
              <a:t>   </a:t>
            </a:r>
          </a:p>
          <a:p>
            <a:pPr marL="0" indent="0">
              <a:buNone/>
            </a:pPr>
            <a:endParaRPr lang="pl-PL" dirty="0"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cxnSp>
        <p:nvCxnSpPr>
          <p:cNvPr id="9" name="Łącznik prosty ze strzałką 8"/>
          <p:cNvCxnSpPr/>
          <p:nvPr/>
        </p:nvCxnSpPr>
        <p:spPr>
          <a:xfrm flipH="1">
            <a:off x="2447764" y="3717032"/>
            <a:ext cx="540060" cy="468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ze strzałką 10"/>
          <p:cNvCxnSpPr/>
          <p:nvPr/>
        </p:nvCxnSpPr>
        <p:spPr>
          <a:xfrm flipH="1" flipV="1">
            <a:off x="2627784" y="2348880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/>
          <p:cNvCxnSpPr/>
          <p:nvPr/>
        </p:nvCxnSpPr>
        <p:spPr>
          <a:xfrm flipV="1">
            <a:off x="5796136" y="2348880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ze strzałką 14"/>
          <p:cNvCxnSpPr/>
          <p:nvPr/>
        </p:nvCxnSpPr>
        <p:spPr>
          <a:xfrm>
            <a:off x="5796136" y="3717032"/>
            <a:ext cx="57606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ze strzałką 16"/>
          <p:cNvCxnSpPr/>
          <p:nvPr/>
        </p:nvCxnSpPr>
        <p:spPr>
          <a:xfrm>
            <a:off x="4355976" y="393305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Prostokąt zaokrąglony 1"/>
          <p:cNvSpPr/>
          <p:nvPr/>
        </p:nvSpPr>
        <p:spPr>
          <a:xfrm>
            <a:off x="3419872" y="2924944"/>
            <a:ext cx="1944216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Konta osobiste</a:t>
            </a:r>
            <a:endParaRPr lang="pl-PL" dirty="0"/>
          </a:p>
        </p:txBody>
      </p:sp>
      <p:sp>
        <p:nvSpPr>
          <p:cNvPr id="10" name="Prostokąt zaokrąglony 9"/>
          <p:cNvSpPr/>
          <p:nvPr/>
        </p:nvSpPr>
        <p:spPr>
          <a:xfrm>
            <a:off x="6516216" y="1700808"/>
            <a:ext cx="1296144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VIP</a:t>
            </a:r>
            <a:endParaRPr lang="pl-PL" dirty="0"/>
          </a:p>
        </p:txBody>
      </p:sp>
      <p:sp>
        <p:nvSpPr>
          <p:cNvPr id="12" name="Prostokąt zaokrąglony 11"/>
          <p:cNvSpPr/>
          <p:nvPr/>
        </p:nvSpPr>
        <p:spPr>
          <a:xfrm>
            <a:off x="6452389" y="4448580"/>
            <a:ext cx="1584176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Młodzieżowe</a:t>
            </a:r>
            <a:endParaRPr lang="pl-PL" dirty="0"/>
          </a:p>
        </p:txBody>
      </p:sp>
      <p:sp>
        <p:nvSpPr>
          <p:cNvPr id="23" name="Prostokąt zaokrąglony 22"/>
          <p:cNvSpPr/>
          <p:nvPr/>
        </p:nvSpPr>
        <p:spPr>
          <a:xfrm>
            <a:off x="3707904" y="4534914"/>
            <a:ext cx="1368152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Studenckie</a:t>
            </a:r>
            <a:endParaRPr lang="pl-PL" dirty="0"/>
          </a:p>
        </p:txBody>
      </p:sp>
      <p:sp>
        <p:nvSpPr>
          <p:cNvPr id="24" name="Prostokąt zaokrąglony 23"/>
          <p:cNvSpPr/>
          <p:nvPr/>
        </p:nvSpPr>
        <p:spPr>
          <a:xfrm>
            <a:off x="1187624" y="4437112"/>
            <a:ext cx="1530170" cy="6595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Standardowe</a:t>
            </a:r>
            <a:endParaRPr lang="pl-PL" dirty="0"/>
          </a:p>
        </p:txBody>
      </p:sp>
      <p:sp>
        <p:nvSpPr>
          <p:cNvPr id="25" name="Prostokąt zaokrąglony 24"/>
          <p:cNvSpPr/>
          <p:nvPr/>
        </p:nvSpPr>
        <p:spPr>
          <a:xfrm>
            <a:off x="1043877" y="1526933"/>
            <a:ext cx="1944216" cy="6840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Oszczędnościowe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14071461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dirty="0" smtClean="0">
              <a:latin typeface="Cambria" pitchFamily="18" charset="0"/>
            </a:endParaRPr>
          </a:p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KONTA FIRMOWE </a:t>
            </a:r>
          </a:p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oferta ich  zorientowana jest na potrzeby firm, cechuje je poszerzona wyspecjalizowana funkcjonalność - można za ich pośrednictwem opłacać m.in. podatki, odprowadzać składki</a:t>
            </a:r>
          </a:p>
          <a:p>
            <a:pPr marL="0" indent="0"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do ZUS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7569725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ymbol zastępczy zawartości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11118022"/>
              </p:ext>
            </p:extLst>
          </p:nvPr>
        </p:nvGraphicFramePr>
        <p:xfrm>
          <a:off x="457200" y="1052513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9297616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179512" y="6093296"/>
            <a:ext cx="8784976" cy="720080"/>
            <a:chOff x="179512" y="4770648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70648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9" name="Symbol zastępczy zawartości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47504335"/>
              </p:ext>
            </p:extLst>
          </p:nvPr>
        </p:nvGraphicFramePr>
        <p:xfrm>
          <a:off x="361059" y="54868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1177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868</Words>
  <Application>Microsoft Office PowerPoint</Application>
  <PresentationFormat>Pokaz na ekranie (4:3)</PresentationFormat>
  <Paragraphs>129</Paragraphs>
  <Slides>23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Motyw pakietu Office</vt:lpstr>
      <vt:lpstr>Slajd 1</vt:lpstr>
      <vt:lpstr>JAK WYBRAC DOBRĄ LOKATĘ BANKOWA?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Marta_Ś</cp:lastModifiedBy>
  <cp:revision>134</cp:revision>
  <dcterms:created xsi:type="dcterms:W3CDTF">2012-11-14T09:10:16Z</dcterms:created>
  <dcterms:modified xsi:type="dcterms:W3CDTF">2013-03-15T14:24:58Z</dcterms:modified>
</cp:coreProperties>
</file>