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0" r:id="rId5"/>
    <p:sldId id="262" r:id="rId6"/>
    <p:sldId id="263" r:id="rId7"/>
    <p:sldId id="264" r:id="rId8"/>
    <p:sldId id="279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11" autoAdjust="0"/>
    <p:restoredTop sz="94709" autoAdjust="0"/>
  </p:normalViewPr>
  <p:slideViewPr>
    <p:cSldViewPr>
      <p:cViewPr>
        <p:scale>
          <a:sx n="50" d="100"/>
          <a:sy n="50" d="100"/>
        </p:scale>
        <p:origin x="-104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Import</c:v>
                </c:pt>
              </c:strCache>
            </c:strRef>
          </c:tx>
          <c:cat>
            <c:strRef>
              <c:f>Arkusz1!$A$2:$A$8</c:f>
              <c:strCache>
                <c:ptCount val="7"/>
                <c:pt idx="0">
                  <c:v>Inne 59,2 %</c:v>
                </c:pt>
                <c:pt idx="1">
                  <c:v>USA 12,8%</c:v>
                </c:pt>
                <c:pt idx="2">
                  <c:v>Chiny 9,1%</c:v>
                </c:pt>
                <c:pt idx="3">
                  <c:v>Niemcy 6,9%</c:v>
                </c:pt>
                <c:pt idx="4">
                  <c:v>Japonia 4,5%</c:v>
                </c:pt>
                <c:pt idx="5">
                  <c:v>Francja 3,9%</c:v>
                </c:pt>
                <c:pt idx="6">
                  <c:v>Wielka Brytania 4,5 %</c:v>
                </c:pt>
              </c:strCache>
            </c:strRef>
          </c:cat>
          <c:val>
            <c:numRef>
              <c:f>Arkusz1!$B$2:$B$8</c:f>
              <c:numCache>
                <c:formatCode>General</c:formatCode>
                <c:ptCount val="7"/>
                <c:pt idx="0">
                  <c:v>59.2</c:v>
                </c:pt>
                <c:pt idx="1">
                  <c:v>12.8</c:v>
                </c:pt>
                <c:pt idx="2">
                  <c:v>9.1</c:v>
                </c:pt>
                <c:pt idx="3">
                  <c:v>6.9</c:v>
                </c:pt>
                <c:pt idx="4">
                  <c:v>4.5</c:v>
                </c:pt>
                <c:pt idx="5">
                  <c:v>3.9</c:v>
                </c:pt>
                <c:pt idx="6">
                  <c:v>4.5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pl-P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dirty="0" smtClean="0"/>
              <a:t>Eksport</a:t>
            </a:r>
            <a:endParaRPr lang="en-US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cat>
            <c:strRef>
              <c:f>Arkusz1!$A$2:$A$8</c:f>
              <c:strCache>
                <c:ptCount val="7"/>
                <c:pt idx="0">
                  <c:v>Inne 60,6%</c:v>
                </c:pt>
                <c:pt idx="1">
                  <c:v>Chiny 10,4%</c:v>
                </c:pt>
                <c:pt idx="2">
                  <c:v>USA 8,4%</c:v>
                </c:pt>
                <c:pt idx="3">
                  <c:v>Niemcy 8,3%</c:v>
                </c:pt>
                <c:pt idx="4">
                  <c:v>Japonia 5,1%</c:v>
                </c:pt>
                <c:pt idx="5">
                  <c:v>Holandia 3,8%</c:v>
                </c:pt>
                <c:pt idx="6">
                  <c:v>Francja 3,4%</c:v>
                </c:pt>
              </c:strCache>
            </c:strRef>
          </c:cat>
          <c:val>
            <c:numRef>
              <c:f>Arkusz1!$B$2:$B$8</c:f>
              <c:numCache>
                <c:formatCode>General</c:formatCode>
                <c:ptCount val="7"/>
                <c:pt idx="0">
                  <c:v>60.6</c:v>
                </c:pt>
                <c:pt idx="1">
                  <c:v>10.4</c:v>
                </c:pt>
                <c:pt idx="2">
                  <c:v>8.4</c:v>
                </c:pt>
                <c:pt idx="3">
                  <c:v>8.3000000000000007</c:v>
                </c:pt>
                <c:pt idx="4" formatCode="0.00%">
                  <c:v>5.0999999999999996</c:v>
                </c:pt>
                <c:pt idx="5">
                  <c:v>3.8</c:v>
                </c:pt>
                <c:pt idx="6">
                  <c:v>3.4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pl-PL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	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procesie globalizacji bardzo ważną rolę odgrywa działalność </a:t>
            </a:r>
            <a:r>
              <a:rPr lang="pl-PL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korporacji międzynarodowych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czyli organizacji gospodarczych o zasięgu międzynarodowym, składających się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 jednej lub wielu spółek.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1785926"/>
            <a:ext cx="8229600" cy="1143000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Ćwiczenia i zadania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Ćwiczenie nr 1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	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Wyszukaj informacji dotyczących bilansu handlu zagranicznego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Polsce w latach 2005 – 2010.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tym celu wpisz obok zdania prawdziwego literę „P” a obok fałszywego „F”</a:t>
            </a:r>
          </a:p>
          <a:p>
            <a:pPr marL="514350" indent="-514350">
              <a:buFont typeface="+mj-lt"/>
              <a:buAutoNum type="alphaUcPeriod"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5143536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lphaLcParenR"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Od 2005 roku wartość polskiego eksportu systematycznie rośnie ____</a:t>
            </a:r>
          </a:p>
          <a:p>
            <a:pPr marL="514350" indent="-514350">
              <a:buFont typeface="+mj-lt"/>
              <a:buAutoNum type="alphaLcParenR"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W latach 2005 – 2010 wartość importu w Polsce przewyższała wartość eksportu ____</a:t>
            </a:r>
          </a:p>
          <a:p>
            <a:pPr marL="514350" indent="-514350">
              <a:buFont typeface="+mj-lt"/>
              <a:buAutoNum type="alphaLcParenR"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Saldo bilansu polskiego handlu zagranicznego w 2010 było ujemne ____</a:t>
            </a:r>
          </a:p>
          <a:p>
            <a:pPr marL="514350" indent="-514350">
              <a:buFont typeface="+mj-lt"/>
              <a:buAutoNum type="alphaLcParenR"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Od 2005 roku w Polsce odnotowuje się systematyczny wzrost wartości eksportu i importu, a jednocześnie wzrost deficytu w handlu zagranicznym ____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Ćwiczenie nr 2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</a:rPr>
              <a:t>	Uzupełnij schemat, wpisując cechy korporacji międzynarodowej. Wybierz je spośród podanych :</a:t>
            </a:r>
          </a:p>
          <a:p>
            <a:pPr>
              <a:buNone/>
            </a:pPr>
            <a:r>
              <a:rPr lang="pl-PL" b="1" i="1" dirty="0" smtClean="0">
                <a:solidFill>
                  <a:srgbClr val="0070C0"/>
                </a:solidFill>
                <a:latin typeface="Cambria" pitchFamily="18" charset="0"/>
              </a:rPr>
              <a:t>    filie w wielu krajach, mała skala produkcji, nieznana marka, duża skala produkcji, duża innowacyjność, duża wydajność, ujednolicony produkt, filie tylko w jednym kraju, mała innowacyjność, znana marka , różnorodne produkty .</a:t>
            </a:r>
            <a:endParaRPr lang="pl-PL" b="1" i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Prostokąt zaokrąglony 8"/>
          <p:cNvSpPr/>
          <p:nvPr/>
        </p:nvSpPr>
        <p:spPr>
          <a:xfrm>
            <a:off x="3357554" y="2500306"/>
            <a:ext cx="2428892" cy="114300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 smtClean="0"/>
              <a:t>Korporacja </a:t>
            </a:r>
          </a:p>
          <a:p>
            <a:pPr algn="ctr"/>
            <a:r>
              <a:rPr lang="pl-PL" sz="2000" dirty="0" smtClean="0"/>
              <a:t>Międzynarodowa</a:t>
            </a:r>
            <a:endParaRPr lang="pl-PL" sz="2000" dirty="0"/>
          </a:p>
        </p:txBody>
      </p:sp>
      <p:cxnSp>
        <p:nvCxnSpPr>
          <p:cNvPr id="12" name="Łącznik prosty ze strzałką 11"/>
          <p:cNvCxnSpPr/>
          <p:nvPr/>
        </p:nvCxnSpPr>
        <p:spPr>
          <a:xfrm rot="10800000">
            <a:off x="2571736" y="2214554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Łącznik prosty ze strzałką 13"/>
          <p:cNvCxnSpPr/>
          <p:nvPr/>
        </p:nvCxnSpPr>
        <p:spPr>
          <a:xfrm rot="10800000" flipV="1">
            <a:off x="2643174" y="3643314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Łącznik prosty ze strzałką 15"/>
          <p:cNvCxnSpPr/>
          <p:nvPr/>
        </p:nvCxnSpPr>
        <p:spPr>
          <a:xfrm flipV="1">
            <a:off x="6000760" y="2071678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Łącznik prosty ze strzałką 17"/>
          <p:cNvCxnSpPr/>
          <p:nvPr/>
        </p:nvCxnSpPr>
        <p:spPr>
          <a:xfrm rot="16200000" flipH="1">
            <a:off x="5857884" y="3643314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Łącznik prosty ze strzałką 19"/>
          <p:cNvCxnSpPr/>
          <p:nvPr/>
        </p:nvCxnSpPr>
        <p:spPr>
          <a:xfrm rot="5400000" flipH="1" flipV="1">
            <a:off x="4250529" y="203595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Łącznik prosty ze strzałką 21"/>
          <p:cNvCxnSpPr/>
          <p:nvPr/>
        </p:nvCxnSpPr>
        <p:spPr>
          <a:xfrm rot="5400000">
            <a:off x="4357686" y="428625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Prostokąt zaokrąglony 22"/>
          <p:cNvSpPr/>
          <p:nvPr/>
        </p:nvSpPr>
        <p:spPr>
          <a:xfrm>
            <a:off x="3643306" y="714356"/>
            <a:ext cx="1714512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Prostokąt zaokrąglony 23"/>
          <p:cNvSpPr/>
          <p:nvPr/>
        </p:nvSpPr>
        <p:spPr>
          <a:xfrm>
            <a:off x="6715140" y="1643050"/>
            <a:ext cx="1500198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rostokąt zaokrąglony 24"/>
          <p:cNvSpPr/>
          <p:nvPr/>
        </p:nvSpPr>
        <p:spPr>
          <a:xfrm>
            <a:off x="6572264" y="3929066"/>
            <a:ext cx="1571636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zaokrąglony 25"/>
          <p:cNvSpPr/>
          <p:nvPr/>
        </p:nvSpPr>
        <p:spPr>
          <a:xfrm>
            <a:off x="3929058" y="4572008"/>
            <a:ext cx="1714512" cy="785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Prostokąt zaokrąglony 26"/>
          <p:cNvSpPr/>
          <p:nvPr/>
        </p:nvSpPr>
        <p:spPr>
          <a:xfrm>
            <a:off x="857224" y="1571612"/>
            <a:ext cx="1500198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8" name="Prostokąt zaokrąglony 27"/>
          <p:cNvSpPr/>
          <p:nvPr/>
        </p:nvSpPr>
        <p:spPr>
          <a:xfrm>
            <a:off x="785786" y="3857628"/>
            <a:ext cx="1643074" cy="92869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ransition>
    <p:randomBa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Ćwiczenie nr 3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Uzupełnij tabelę, wpisując po cztery przykłady mikroekonomicznych i makroekonomicznych skutków napływu bezpośrednich inwestycji zagranicznych do Polski.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Symbol zastępczy zawartości 8"/>
          <p:cNvGraphicFramePr>
            <a:graphicFrameLocks noGrp="1"/>
          </p:cNvGraphicFramePr>
          <p:nvPr>
            <p:ph idx="1"/>
          </p:nvPr>
        </p:nvGraphicFramePr>
        <p:xfrm>
          <a:off x="457200" y="357165"/>
          <a:ext cx="8229600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000132"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Skutki mikroekonomiczne</a:t>
                      </a:r>
                    </a:p>
                    <a:p>
                      <a:r>
                        <a:rPr lang="pl-PL" sz="2000" dirty="0" smtClean="0"/>
                        <a:t> (dla przedsiębiorstw krajowych )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Skutki makroekonomiczne</a:t>
                      </a:r>
                    </a:p>
                    <a:p>
                      <a:r>
                        <a:rPr lang="pl-PL" sz="2000" dirty="0" smtClean="0"/>
                        <a:t> (dla całej gospodarki krajowej)</a:t>
                      </a:r>
                      <a:endParaRPr lang="pl-PL" sz="2000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                                     </a:t>
            </a:r>
          </a:p>
          <a:p>
            <a:pPr>
              <a:buNone/>
            </a:pPr>
            <a:endParaRPr lang="pl-PL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>
              <a:buNone/>
            </a:pPr>
            <a:endParaRPr lang="pl-PL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                             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Koniec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358246" cy="1571636"/>
          </a:xfrm>
        </p:spPr>
        <p:txBody>
          <a:bodyPr>
            <a:noAutofit/>
          </a:bodyPr>
          <a:lstStyle/>
          <a:p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Powtórzenie wiadomości – współpraca międzynarodowa</a:t>
            </a: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143000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Handel zagraniczny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42910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Jest to wymiana towarów lub usług między wytwórcą w danym kraju a odbiorcą w innym kraju. 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Handel zagraniczny obejmuje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eksport ( sprzedaż produktów za granicę)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import ( zakup produktów za granicą )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reeksport ( sprzedaż za granice produktów pochodzących ze wcześniejszego importu – najczęściej po przetworzeniu 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Bilans handlowy państwa	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Zestawienie rocznej wartości importu i eksportu towarów danego państwa.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Korzyści z wymiany handlowej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opłacalność wymiany towarów lub usług pomiędzy krajami;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wzrost przychodów przedsiębiorstw 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wzrost wpływów do budżetu państwa;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zwiększenie asortymentu towarów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i usług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Wyższa jakość i funkcjonalność sprzedawanych towarów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Potęgi handlowe świata  w 2010r.</a:t>
            </a: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aphicFrame>
        <p:nvGraphicFramePr>
          <p:cNvPr id="9" name="Symbol zastępczy zawartości 8"/>
          <p:cNvGraphicFramePr>
            <a:graphicFrameLocks noGrp="1"/>
          </p:cNvGraphicFramePr>
          <p:nvPr>
            <p:ph idx="1"/>
          </p:nvPr>
        </p:nvGraphicFramePr>
        <p:xfrm>
          <a:off x="1214414" y="1000108"/>
          <a:ext cx="7286676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Potęgi handlowe świata w 2010r.</a:t>
            </a: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3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11" name="Symbol zastępczy zawartości 10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35824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Globalizacja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Proces integracji społecznej kulturowej i gospodarczej prowadzący do tworzenia się jednej gospodarki światowej o dużej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współzależności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toczących się w niej działań i procesów.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351</Words>
  <Application>Microsoft Office PowerPoint</Application>
  <PresentationFormat>Pokaz na ekranie (4:3)</PresentationFormat>
  <Paragraphs>82</Paragraphs>
  <Slides>18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Motyw pakietu Office</vt:lpstr>
      <vt:lpstr>Slajd 1</vt:lpstr>
      <vt:lpstr>Powtórzenie wiadomości – współpraca międzynarodowa</vt:lpstr>
      <vt:lpstr>Handel zagraniczny</vt:lpstr>
      <vt:lpstr>Handel zagraniczny obejmuje</vt:lpstr>
      <vt:lpstr>Bilans handlowy państwa </vt:lpstr>
      <vt:lpstr>Korzyści z wymiany handlowej</vt:lpstr>
      <vt:lpstr>Potęgi handlowe świata  w 2010r.</vt:lpstr>
      <vt:lpstr>Potęgi handlowe świata w 2010r.</vt:lpstr>
      <vt:lpstr>Globalizacja </vt:lpstr>
      <vt:lpstr>Slajd 10</vt:lpstr>
      <vt:lpstr>Ćwiczenia i zadania</vt:lpstr>
      <vt:lpstr>Ćwiczenie nr 1</vt:lpstr>
      <vt:lpstr>Slajd 13</vt:lpstr>
      <vt:lpstr>Ćwiczenie nr 2</vt:lpstr>
      <vt:lpstr>Slajd 15</vt:lpstr>
      <vt:lpstr>Ćwiczenie nr 3</vt:lpstr>
      <vt:lpstr>Slajd 17</vt:lpstr>
      <vt:lpstr>Slajd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Marta_Ś</cp:lastModifiedBy>
  <cp:revision>108</cp:revision>
  <dcterms:created xsi:type="dcterms:W3CDTF">2012-11-14T09:10:16Z</dcterms:created>
  <dcterms:modified xsi:type="dcterms:W3CDTF">2013-03-17T11:15:18Z</dcterms:modified>
</cp:coreProperties>
</file>