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diagrams/drawing1.xml" ContentType="application/vnd.ms-office.drawingml.diagramDrawing+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8" r:id="rId2"/>
    <p:sldId id="257" r:id="rId3"/>
    <p:sldId id="260" r:id="rId4"/>
    <p:sldId id="261" r:id="rId5"/>
    <p:sldId id="262" r:id="rId6"/>
    <p:sldId id="263" r:id="rId7"/>
    <p:sldId id="264" r:id="rId8"/>
    <p:sldId id="265" r:id="rId9"/>
    <p:sldId id="270" r:id="rId10"/>
    <p:sldId id="271" r:id="rId11"/>
    <p:sldId id="272" r:id="rId12"/>
    <p:sldId id="273" r:id="rId13"/>
    <p:sldId id="266" r:id="rId14"/>
    <p:sldId id="267" r:id="rId15"/>
    <p:sldId id="274" r:id="rId16"/>
    <p:sldId id="275" r:id="rId17"/>
  </p:sldIdLst>
  <p:sldSz cx="9144000" cy="6858000" type="screen4x3"/>
  <p:notesSz cx="6858000" cy="9144000"/>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111" autoAdjust="0"/>
    <p:restoredTop sz="94709" autoAdjust="0"/>
  </p:normalViewPr>
  <p:slideViewPr>
    <p:cSldViewPr>
      <p:cViewPr varScale="1">
        <p:scale>
          <a:sx n="62" d="100"/>
          <a:sy n="62" d="100"/>
        </p:scale>
        <p:origin x="-869"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0BFE6BD-E057-4979-93BC-40B937A3DFFA}"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pl-PL"/>
        </a:p>
      </dgm:t>
    </dgm:pt>
    <dgm:pt modelId="{5EB6B733-8976-4717-9583-0F83DB718D3D}">
      <dgm:prSet phldrT="[Tekst]" custT="1"/>
      <dgm:spPr/>
      <dgm:t>
        <a:bodyPr/>
        <a:lstStyle/>
        <a:p>
          <a:r>
            <a:rPr lang="pl-PL" sz="2000" dirty="0" smtClean="0">
              <a:latin typeface="Times New Roman" pitchFamily="18" charset="0"/>
              <a:cs typeface="Times New Roman" pitchFamily="18" charset="0"/>
            </a:rPr>
            <a:t>umowa pokoleniowa</a:t>
          </a:r>
          <a:endParaRPr lang="pl-PL" sz="2000" dirty="0"/>
        </a:p>
      </dgm:t>
    </dgm:pt>
    <dgm:pt modelId="{4FCC5E3A-4A79-4FC0-96FB-B9E1216F2FB3}" type="parTrans" cxnId="{4DDACF1D-5CD2-4641-828D-54C0D2A66233}">
      <dgm:prSet/>
      <dgm:spPr/>
      <dgm:t>
        <a:bodyPr/>
        <a:lstStyle/>
        <a:p>
          <a:endParaRPr lang="pl-PL"/>
        </a:p>
      </dgm:t>
    </dgm:pt>
    <dgm:pt modelId="{28FF2637-FF41-44AA-8D2F-2296FA72C397}" type="sibTrans" cxnId="{4DDACF1D-5CD2-4641-828D-54C0D2A66233}">
      <dgm:prSet/>
      <dgm:spPr/>
      <dgm:t>
        <a:bodyPr/>
        <a:lstStyle/>
        <a:p>
          <a:endParaRPr lang="pl-PL"/>
        </a:p>
      </dgm:t>
    </dgm:pt>
    <dgm:pt modelId="{D5010AED-F3CF-4D01-9C41-8EC186579A7C}">
      <dgm:prSet phldrT="[Tekst]"/>
      <dgm:spPr/>
      <dgm:t>
        <a:bodyPr/>
        <a:lstStyle/>
        <a:p>
          <a:r>
            <a:rPr lang="pl-PL" dirty="0" smtClean="0"/>
            <a:t>II filar</a:t>
          </a:r>
          <a:endParaRPr lang="pl-PL" dirty="0"/>
        </a:p>
      </dgm:t>
    </dgm:pt>
    <dgm:pt modelId="{A273E472-28A4-4578-B411-9A3D183F4503}" type="parTrans" cxnId="{2097F342-A372-4803-B835-F11EBD6D1B97}">
      <dgm:prSet/>
      <dgm:spPr/>
      <dgm:t>
        <a:bodyPr/>
        <a:lstStyle/>
        <a:p>
          <a:endParaRPr lang="pl-PL"/>
        </a:p>
      </dgm:t>
    </dgm:pt>
    <dgm:pt modelId="{3D1C62A6-D758-4897-BD73-B597D5986686}" type="sibTrans" cxnId="{2097F342-A372-4803-B835-F11EBD6D1B97}">
      <dgm:prSet/>
      <dgm:spPr/>
      <dgm:t>
        <a:bodyPr/>
        <a:lstStyle/>
        <a:p>
          <a:endParaRPr lang="pl-PL"/>
        </a:p>
      </dgm:t>
    </dgm:pt>
    <dgm:pt modelId="{711733A7-B205-4AFA-95DF-28BD720765F1}">
      <dgm:prSet phldrT="[Tekst]" custT="1"/>
      <dgm:spPr/>
      <dgm:t>
        <a:bodyPr/>
        <a:lstStyle/>
        <a:p>
          <a:r>
            <a:rPr lang="pl-PL" sz="2000" dirty="0" smtClean="0">
              <a:latin typeface="Times New Roman" pitchFamily="18" charset="0"/>
              <a:cs typeface="Times New Roman" pitchFamily="18" charset="0"/>
            </a:rPr>
            <a:t>obowiązkowy  </a:t>
          </a:r>
          <a:endParaRPr lang="pl-PL" sz="2000" dirty="0"/>
        </a:p>
      </dgm:t>
    </dgm:pt>
    <dgm:pt modelId="{70D73BD6-1608-485B-8F6B-6B24CF99C2B2}" type="parTrans" cxnId="{95FFC849-8380-4BD5-B4E0-0CA291DBD5C7}">
      <dgm:prSet/>
      <dgm:spPr/>
      <dgm:t>
        <a:bodyPr/>
        <a:lstStyle/>
        <a:p>
          <a:endParaRPr lang="pl-PL"/>
        </a:p>
      </dgm:t>
    </dgm:pt>
    <dgm:pt modelId="{4627C770-B956-4294-8892-F1D2C5A3982D}" type="sibTrans" cxnId="{95FFC849-8380-4BD5-B4E0-0CA291DBD5C7}">
      <dgm:prSet/>
      <dgm:spPr/>
      <dgm:t>
        <a:bodyPr/>
        <a:lstStyle/>
        <a:p>
          <a:endParaRPr lang="pl-PL"/>
        </a:p>
      </dgm:t>
    </dgm:pt>
    <dgm:pt modelId="{3E8D0BC6-FE4C-4785-A5AD-BA133DC72C44}">
      <dgm:prSet phldrT="[Tekst]" custT="1"/>
      <dgm:spPr/>
      <dgm:t>
        <a:bodyPr/>
        <a:lstStyle/>
        <a:p>
          <a:r>
            <a:rPr lang="pl-PL" sz="2000" dirty="0" smtClean="0">
              <a:latin typeface="Times New Roman" pitchFamily="18" charset="0"/>
              <a:cs typeface="Times New Roman" pitchFamily="18" charset="0"/>
            </a:rPr>
            <a:t>kapitałowy</a:t>
          </a:r>
          <a:endParaRPr lang="pl-PL" sz="2000" dirty="0"/>
        </a:p>
      </dgm:t>
    </dgm:pt>
    <dgm:pt modelId="{272D8CE1-E955-4B79-A31B-A914F90A1399}" type="parTrans" cxnId="{974532FF-5AAD-4423-BCB4-74D5D96E7E87}">
      <dgm:prSet/>
      <dgm:spPr/>
      <dgm:t>
        <a:bodyPr/>
        <a:lstStyle/>
        <a:p>
          <a:endParaRPr lang="pl-PL"/>
        </a:p>
      </dgm:t>
    </dgm:pt>
    <dgm:pt modelId="{526C9A9B-E5CB-44B8-BF6C-AFA6E1CD6DB5}" type="sibTrans" cxnId="{974532FF-5AAD-4423-BCB4-74D5D96E7E87}">
      <dgm:prSet/>
      <dgm:spPr/>
      <dgm:t>
        <a:bodyPr/>
        <a:lstStyle/>
        <a:p>
          <a:endParaRPr lang="pl-PL"/>
        </a:p>
      </dgm:t>
    </dgm:pt>
    <dgm:pt modelId="{970B9761-DB45-4D78-8A21-27EB9B3F89CD}">
      <dgm:prSet phldrT="[Tekst]"/>
      <dgm:spPr/>
      <dgm:t>
        <a:bodyPr/>
        <a:lstStyle/>
        <a:p>
          <a:r>
            <a:rPr lang="pl-PL" dirty="0" smtClean="0"/>
            <a:t>III filar</a:t>
          </a:r>
          <a:endParaRPr lang="pl-PL" dirty="0"/>
        </a:p>
      </dgm:t>
    </dgm:pt>
    <dgm:pt modelId="{1BD898F8-F440-4BA0-8946-F88AF3EA933F}" type="parTrans" cxnId="{B7AEF849-58C4-4A8F-A6D3-EDE119E05C28}">
      <dgm:prSet/>
      <dgm:spPr/>
      <dgm:t>
        <a:bodyPr/>
        <a:lstStyle/>
        <a:p>
          <a:endParaRPr lang="pl-PL"/>
        </a:p>
      </dgm:t>
    </dgm:pt>
    <dgm:pt modelId="{EB12059F-520B-49BB-AA2E-B50088F5EE53}" type="sibTrans" cxnId="{B7AEF849-58C4-4A8F-A6D3-EDE119E05C28}">
      <dgm:prSet/>
      <dgm:spPr/>
      <dgm:t>
        <a:bodyPr/>
        <a:lstStyle/>
        <a:p>
          <a:endParaRPr lang="pl-PL"/>
        </a:p>
      </dgm:t>
    </dgm:pt>
    <dgm:pt modelId="{313A7EE4-6D9D-4EEE-B044-D9313D0AFC3C}">
      <dgm:prSet phldrT="[Tekst]" custT="1"/>
      <dgm:spPr/>
      <dgm:t>
        <a:bodyPr/>
        <a:lstStyle/>
        <a:p>
          <a:r>
            <a:rPr lang="pl-PL" sz="2000" dirty="0" smtClean="0">
              <a:latin typeface="Times New Roman" pitchFamily="18" charset="0"/>
              <a:cs typeface="Times New Roman" pitchFamily="18" charset="0"/>
            </a:rPr>
            <a:t>obowiązkowy  </a:t>
          </a:r>
          <a:endParaRPr lang="pl-PL" sz="2000" dirty="0"/>
        </a:p>
      </dgm:t>
    </dgm:pt>
    <dgm:pt modelId="{FBD08FE4-E1CB-4149-B058-F3575BE285BB}" type="parTrans" cxnId="{3A6F83EE-0141-41A6-A3C8-C876313275E5}">
      <dgm:prSet/>
      <dgm:spPr/>
      <dgm:t>
        <a:bodyPr/>
        <a:lstStyle/>
        <a:p>
          <a:endParaRPr lang="pl-PL"/>
        </a:p>
      </dgm:t>
    </dgm:pt>
    <dgm:pt modelId="{16053E5F-FBC3-440B-92B9-7B0E7B06B134}" type="sibTrans" cxnId="{3A6F83EE-0141-41A6-A3C8-C876313275E5}">
      <dgm:prSet/>
      <dgm:spPr/>
      <dgm:t>
        <a:bodyPr/>
        <a:lstStyle/>
        <a:p>
          <a:endParaRPr lang="pl-PL"/>
        </a:p>
      </dgm:t>
    </dgm:pt>
    <dgm:pt modelId="{0A27423F-9BD4-4003-9C06-051B61296007}">
      <dgm:prSet phldrT="[Tekst]" custT="1"/>
      <dgm:spPr/>
      <dgm:t>
        <a:bodyPr/>
        <a:lstStyle/>
        <a:p>
          <a:r>
            <a:rPr lang="pl-PL" sz="2000" dirty="0" smtClean="0">
              <a:latin typeface="Times New Roman" pitchFamily="18" charset="0"/>
              <a:cs typeface="Times New Roman" pitchFamily="18" charset="0"/>
            </a:rPr>
            <a:t>kapitałowy</a:t>
          </a:r>
          <a:endParaRPr lang="pl-PL" sz="2000" dirty="0"/>
        </a:p>
      </dgm:t>
    </dgm:pt>
    <dgm:pt modelId="{CB979634-5276-4952-A701-21D5CE7928BE}" type="parTrans" cxnId="{CDDE426D-FA76-47BA-AEC6-FD7A3EBFCD64}">
      <dgm:prSet/>
      <dgm:spPr/>
      <dgm:t>
        <a:bodyPr/>
        <a:lstStyle/>
        <a:p>
          <a:endParaRPr lang="pl-PL"/>
        </a:p>
      </dgm:t>
    </dgm:pt>
    <dgm:pt modelId="{FD2EFE65-97A5-4B93-A27C-5B5693AAB2CD}" type="sibTrans" cxnId="{CDDE426D-FA76-47BA-AEC6-FD7A3EBFCD64}">
      <dgm:prSet/>
      <dgm:spPr/>
      <dgm:t>
        <a:bodyPr/>
        <a:lstStyle/>
        <a:p>
          <a:endParaRPr lang="pl-PL"/>
        </a:p>
      </dgm:t>
    </dgm:pt>
    <dgm:pt modelId="{9B76B093-EAD3-4C83-8E55-F76334179690}">
      <dgm:prSet phldrT="[Tekst]"/>
      <dgm:spPr/>
      <dgm:t>
        <a:bodyPr/>
        <a:lstStyle/>
        <a:p>
          <a:r>
            <a:rPr lang="pl-PL" dirty="0" smtClean="0"/>
            <a:t>I filar</a:t>
          </a:r>
          <a:endParaRPr lang="pl-PL" dirty="0"/>
        </a:p>
      </dgm:t>
    </dgm:pt>
    <dgm:pt modelId="{7E7D97D4-C244-4B5F-A029-0B2C42716787}" type="sibTrans" cxnId="{00BF5293-8191-407A-9AB7-6EBCBCCA7C5D}">
      <dgm:prSet/>
      <dgm:spPr/>
      <dgm:t>
        <a:bodyPr/>
        <a:lstStyle/>
        <a:p>
          <a:endParaRPr lang="pl-PL"/>
        </a:p>
      </dgm:t>
    </dgm:pt>
    <dgm:pt modelId="{42EB2F08-4B55-440C-B693-87F03CE158E5}" type="parTrans" cxnId="{00BF5293-8191-407A-9AB7-6EBCBCCA7C5D}">
      <dgm:prSet/>
      <dgm:spPr/>
      <dgm:t>
        <a:bodyPr/>
        <a:lstStyle/>
        <a:p>
          <a:endParaRPr lang="pl-PL"/>
        </a:p>
      </dgm:t>
    </dgm:pt>
    <dgm:pt modelId="{92FB883F-7A2C-4D7E-9716-7FF45D347AFB}">
      <dgm:prSet phldrT="[Tekst]" custT="1"/>
      <dgm:spPr/>
      <dgm:t>
        <a:bodyPr/>
        <a:lstStyle/>
        <a:p>
          <a:endParaRPr lang="pl-PL" sz="2000" dirty="0"/>
        </a:p>
      </dgm:t>
    </dgm:pt>
    <dgm:pt modelId="{8948CD62-C7DF-4DA9-BCF6-033BE05B20F9}" type="parTrans" cxnId="{5AF917BA-799D-4B45-A2DB-B162CA2A699A}">
      <dgm:prSet/>
      <dgm:spPr/>
      <dgm:t>
        <a:bodyPr/>
        <a:lstStyle/>
        <a:p>
          <a:endParaRPr lang="pl-PL"/>
        </a:p>
      </dgm:t>
    </dgm:pt>
    <dgm:pt modelId="{B66BCC13-2D3B-4ADB-B1B0-F5C1E81C66E8}" type="sibTrans" cxnId="{5AF917BA-799D-4B45-A2DB-B162CA2A699A}">
      <dgm:prSet/>
      <dgm:spPr/>
      <dgm:t>
        <a:bodyPr/>
        <a:lstStyle/>
        <a:p>
          <a:endParaRPr lang="pl-PL"/>
        </a:p>
      </dgm:t>
    </dgm:pt>
    <dgm:pt modelId="{2AD7F006-4229-4CCE-8E4E-EC2210EB5B69}">
      <dgm:prSet phldrT="[Tekst]" custT="1"/>
      <dgm:spPr/>
      <dgm:t>
        <a:bodyPr/>
        <a:lstStyle/>
        <a:p>
          <a:r>
            <a:rPr lang="pl-PL" sz="2000" dirty="0" smtClean="0">
              <a:latin typeface="Times New Roman" pitchFamily="18" charset="0"/>
              <a:cs typeface="Times New Roman" pitchFamily="18" charset="0"/>
            </a:rPr>
            <a:t>zarządzany przez państwo</a:t>
          </a:r>
          <a:endParaRPr lang="pl-PL" sz="2000" dirty="0"/>
        </a:p>
      </dgm:t>
    </dgm:pt>
    <dgm:pt modelId="{C354F2D7-AD63-4D90-BF50-E2BBF02BDB29}" type="parTrans" cxnId="{F3B384D0-C3F5-413D-8FC6-B765B897BB85}">
      <dgm:prSet/>
      <dgm:spPr/>
      <dgm:t>
        <a:bodyPr/>
        <a:lstStyle/>
        <a:p>
          <a:endParaRPr lang="pl-PL"/>
        </a:p>
      </dgm:t>
    </dgm:pt>
    <dgm:pt modelId="{F8ACB92C-3E46-447B-9A80-67D5B703D735}" type="sibTrans" cxnId="{F3B384D0-C3F5-413D-8FC6-B765B897BB85}">
      <dgm:prSet/>
      <dgm:spPr/>
      <dgm:t>
        <a:bodyPr/>
        <a:lstStyle/>
        <a:p>
          <a:endParaRPr lang="pl-PL"/>
        </a:p>
      </dgm:t>
    </dgm:pt>
    <dgm:pt modelId="{51D100E3-C624-455B-AE34-B2D10C11D24F}">
      <dgm:prSet phldrT="[Tekst]" custT="1"/>
      <dgm:spPr/>
      <dgm:t>
        <a:bodyPr/>
        <a:lstStyle/>
        <a:p>
          <a:r>
            <a:rPr lang="pl-PL" sz="2000" dirty="0" smtClean="0">
              <a:latin typeface="Times New Roman" pitchFamily="18" charset="0"/>
              <a:cs typeface="Times New Roman" pitchFamily="18" charset="0"/>
            </a:rPr>
            <a:t>zarządzany przez  prywatne instytucje</a:t>
          </a:r>
          <a:endParaRPr lang="pl-PL" sz="2000" dirty="0"/>
        </a:p>
      </dgm:t>
    </dgm:pt>
    <dgm:pt modelId="{25D93E41-2AB3-4FED-8443-A34F1116FB06}" type="parTrans" cxnId="{BE9C3D0E-3294-4F73-A1A5-895DDEF05FEB}">
      <dgm:prSet/>
      <dgm:spPr/>
      <dgm:t>
        <a:bodyPr/>
        <a:lstStyle/>
        <a:p>
          <a:endParaRPr lang="pl-PL"/>
        </a:p>
      </dgm:t>
    </dgm:pt>
    <dgm:pt modelId="{8235DDA4-2ACA-4B48-AEF9-5137B459E601}" type="sibTrans" cxnId="{BE9C3D0E-3294-4F73-A1A5-895DDEF05FEB}">
      <dgm:prSet/>
      <dgm:spPr/>
      <dgm:t>
        <a:bodyPr/>
        <a:lstStyle/>
        <a:p>
          <a:endParaRPr lang="pl-PL"/>
        </a:p>
      </dgm:t>
    </dgm:pt>
    <dgm:pt modelId="{BA79667A-FB00-402C-A650-FAE43C89DED9}">
      <dgm:prSet phldrT="[Tekst]" custT="1"/>
      <dgm:spPr/>
      <dgm:t>
        <a:bodyPr/>
        <a:lstStyle/>
        <a:p>
          <a:r>
            <a:rPr lang="pl-PL" sz="2000" dirty="0" smtClean="0">
              <a:latin typeface="Times New Roman" pitchFamily="18" charset="0"/>
              <a:cs typeface="Times New Roman" pitchFamily="18" charset="0"/>
            </a:rPr>
            <a:t>zarządzany przez prywatne instytucje</a:t>
          </a:r>
          <a:endParaRPr lang="pl-PL" sz="2000" dirty="0"/>
        </a:p>
      </dgm:t>
    </dgm:pt>
    <dgm:pt modelId="{C218C7BB-797C-42E2-8C81-4A9D323FD47B}" type="parTrans" cxnId="{5FC71464-CFA2-4D55-9057-B58DA45960EF}">
      <dgm:prSet/>
      <dgm:spPr/>
      <dgm:t>
        <a:bodyPr/>
        <a:lstStyle/>
        <a:p>
          <a:endParaRPr lang="pl-PL"/>
        </a:p>
      </dgm:t>
    </dgm:pt>
    <dgm:pt modelId="{D5CB432C-33F7-4CE4-9039-5A57FE3AB8DF}" type="sibTrans" cxnId="{5FC71464-CFA2-4D55-9057-B58DA45960EF}">
      <dgm:prSet/>
      <dgm:spPr/>
      <dgm:t>
        <a:bodyPr/>
        <a:lstStyle/>
        <a:p>
          <a:endParaRPr lang="pl-PL"/>
        </a:p>
      </dgm:t>
    </dgm:pt>
    <dgm:pt modelId="{84249C45-3D98-406B-ADAF-CCB6179565E8}">
      <dgm:prSet phldrT="[Tekst]" custT="1"/>
      <dgm:spPr/>
      <dgm:t>
        <a:bodyPr/>
        <a:lstStyle/>
        <a:p>
          <a:r>
            <a:rPr lang="pl-PL" sz="2000" dirty="0" smtClean="0">
              <a:latin typeface="Times New Roman" pitchFamily="18" charset="0"/>
              <a:cs typeface="Times New Roman" pitchFamily="18" charset="0"/>
            </a:rPr>
            <a:t>indywidualne konta   utworzone przez ZUS</a:t>
          </a:r>
          <a:endParaRPr lang="pl-PL" sz="2000" dirty="0"/>
        </a:p>
      </dgm:t>
    </dgm:pt>
    <dgm:pt modelId="{B203E06B-5FD1-44ED-926C-F4D5EF32BCE7}" type="parTrans" cxnId="{741BF831-4D8D-4001-97E9-E61D6C47FD2C}">
      <dgm:prSet/>
      <dgm:spPr/>
    </dgm:pt>
    <dgm:pt modelId="{F3387D80-B046-43DB-A13B-7A38830B26B6}" type="sibTrans" cxnId="{741BF831-4D8D-4001-97E9-E61D6C47FD2C}">
      <dgm:prSet/>
      <dgm:spPr/>
    </dgm:pt>
    <dgm:pt modelId="{034D61EA-A23E-4269-9ED0-C1807A1564EA}">
      <dgm:prSet phldrT="[Tekst]" custT="1"/>
      <dgm:spPr/>
      <dgm:t>
        <a:bodyPr/>
        <a:lstStyle/>
        <a:p>
          <a:r>
            <a:rPr lang="pl-PL" sz="2000" dirty="0" smtClean="0">
              <a:latin typeface="Times New Roman" pitchFamily="18" charset="0"/>
              <a:cs typeface="Times New Roman" pitchFamily="18" charset="0"/>
            </a:rPr>
            <a:t>indywidualne konta</a:t>
          </a:r>
          <a:endParaRPr lang="pl-PL" sz="2000" dirty="0"/>
        </a:p>
      </dgm:t>
    </dgm:pt>
    <dgm:pt modelId="{6F77C955-3D93-4931-A073-ED7FFA93B67D}" type="parTrans" cxnId="{198027C8-9A79-44C5-8253-445A5359556B}">
      <dgm:prSet/>
      <dgm:spPr/>
    </dgm:pt>
    <dgm:pt modelId="{378D0AE6-6321-47E2-A9B5-7FCC9CCCA89F}" type="sibTrans" cxnId="{198027C8-9A79-44C5-8253-445A5359556B}">
      <dgm:prSet/>
      <dgm:spPr/>
    </dgm:pt>
    <dgm:pt modelId="{9F7C8240-5840-4D10-AC68-541AF31F92F2}">
      <dgm:prSet phldrT="[Tekst]" custT="1"/>
      <dgm:spPr/>
      <dgm:t>
        <a:bodyPr/>
        <a:lstStyle/>
        <a:p>
          <a:r>
            <a:rPr lang="pl-PL" sz="2000" dirty="0" smtClean="0">
              <a:latin typeface="Times New Roman" pitchFamily="18" charset="0"/>
              <a:cs typeface="Times New Roman" pitchFamily="18" charset="0"/>
            </a:rPr>
            <a:t>indywidualne konta</a:t>
          </a:r>
          <a:endParaRPr lang="pl-PL" sz="2000" dirty="0"/>
        </a:p>
      </dgm:t>
    </dgm:pt>
    <dgm:pt modelId="{1A82A2CA-3602-469E-8012-B471FC6793FA}" type="parTrans" cxnId="{A9C0A48A-E9DB-4387-BF77-977ABFC35E64}">
      <dgm:prSet/>
      <dgm:spPr/>
    </dgm:pt>
    <dgm:pt modelId="{F30790D7-3861-4A26-ABCC-5601D68494E0}" type="sibTrans" cxnId="{A9C0A48A-E9DB-4387-BF77-977ABFC35E64}">
      <dgm:prSet/>
      <dgm:spPr/>
    </dgm:pt>
    <dgm:pt modelId="{560D3C5D-17BA-493A-B402-3F5833B38718}">
      <dgm:prSet phldrT="[Tekst]" custT="1"/>
      <dgm:spPr/>
      <dgm:t>
        <a:bodyPr/>
        <a:lstStyle/>
        <a:p>
          <a:r>
            <a:rPr lang="pl-PL" sz="2000" dirty="0" smtClean="0">
              <a:latin typeface="Times New Roman" pitchFamily="18" charset="0"/>
              <a:cs typeface="Times New Roman" pitchFamily="18" charset="0"/>
            </a:rPr>
            <a:t>kapitał dziedziczony</a:t>
          </a:r>
          <a:endParaRPr lang="pl-PL" sz="2000" dirty="0"/>
        </a:p>
      </dgm:t>
    </dgm:pt>
    <dgm:pt modelId="{B723FE35-A0C3-4F1D-9260-FCE902791878}" type="parTrans" cxnId="{E19CFD68-64D0-4976-A4BB-331BE7F60F52}">
      <dgm:prSet/>
      <dgm:spPr/>
    </dgm:pt>
    <dgm:pt modelId="{933BC134-E231-47B2-B340-E62AD2617867}" type="sibTrans" cxnId="{E19CFD68-64D0-4976-A4BB-331BE7F60F52}">
      <dgm:prSet/>
      <dgm:spPr/>
    </dgm:pt>
    <dgm:pt modelId="{C38503DE-61E1-4A36-A8D8-1BEBD1FA816E}">
      <dgm:prSet phldrT="[Tekst]" custT="1"/>
      <dgm:spPr/>
      <dgm:t>
        <a:bodyPr/>
        <a:lstStyle/>
        <a:p>
          <a:r>
            <a:rPr lang="pl-PL" sz="2000" dirty="0" smtClean="0">
              <a:latin typeface="Times New Roman" pitchFamily="18" charset="0"/>
              <a:cs typeface="Times New Roman" pitchFamily="18" charset="0"/>
            </a:rPr>
            <a:t>kapitał dziedziczony</a:t>
          </a:r>
          <a:endParaRPr lang="pl-PL" sz="2000" dirty="0"/>
        </a:p>
      </dgm:t>
    </dgm:pt>
    <dgm:pt modelId="{E97DE17C-B20B-4D94-AD4F-6445D06619B4}" type="parTrans" cxnId="{9AF69B80-CF63-4292-8FD3-17B43A8FDC86}">
      <dgm:prSet/>
      <dgm:spPr/>
    </dgm:pt>
    <dgm:pt modelId="{080C751F-A1C9-4F10-9D4F-36B92945BDE1}" type="sibTrans" cxnId="{9AF69B80-CF63-4292-8FD3-17B43A8FDC86}">
      <dgm:prSet/>
      <dgm:spPr/>
    </dgm:pt>
    <dgm:pt modelId="{1290111F-4E9A-49B4-9D5D-AF5C84C55B24}">
      <dgm:prSet phldrT="[Tekst]" custT="1"/>
      <dgm:spPr/>
      <dgm:t>
        <a:bodyPr/>
        <a:lstStyle/>
        <a:p>
          <a:r>
            <a:rPr lang="pl-PL" sz="2000" dirty="0" smtClean="0">
              <a:latin typeface="Times New Roman" pitchFamily="18" charset="0"/>
              <a:cs typeface="Times New Roman" pitchFamily="18" charset="0"/>
            </a:rPr>
            <a:t>dziedziczona kwota   gromadzona  na specjalnym subkoncie    (5 proc. płacy)                                                                                                                                   </a:t>
          </a:r>
          <a:endParaRPr lang="pl-PL" sz="2000" dirty="0"/>
        </a:p>
      </dgm:t>
    </dgm:pt>
    <dgm:pt modelId="{AB8386F9-E451-4465-8E34-D4B96FDDC5F6}" type="parTrans" cxnId="{207C156E-5DAF-45EA-824E-E20B1272922D}">
      <dgm:prSet/>
      <dgm:spPr/>
    </dgm:pt>
    <dgm:pt modelId="{289899A2-340A-4697-847E-1DB1A85B6991}" type="sibTrans" cxnId="{207C156E-5DAF-45EA-824E-E20B1272922D}">
      <dgm:prSet/>
      <dgm:spPr/>
    </dgm:pt>
    <dgm:pt modelId="{13DD7DC3-763C-41BE-A2F5-D5A988F05BA3}">
      <dgm:prSet phldrT="[Tekst]" custT="1"/>
      <dgm:spPr/>
      <dgm:t>
        <a:bodyPr/>
        <a:lstStyle/>
        <a:p>
          <a:r>
            <a:rPr lang="pl-PL" sz="2000" dirty="0" smtClean="0">
              <a:latin typeface="Times New Roman" pitchFamily="18" charset="0"/>
              <a:cs typeface="Times New Roman" pitchFamily="18" charset="0"/>
            </a:rPr>
            <a:t>możliwość zmiany OFE                                     </a:t>
          </a:r>
          <a:br>
            <a:rPr lang="pl-PL" sz="2000" dirty="0" smtClean="0">
              <a:latin typeface="Times New Roman" pitchFamily="18" charset="0"/>
              <a:cs typeface="Times New Roman" pitchFamily="18" charset="0"/>
            </a:rPr>
          </a:br>
          <a:endParaRPr lang="pl-PL" sz="2000" dirty="0"/>
        </a:p>
      </dgm:t>
    </dgm:pt>
    <dgm:pt modelId="{435BA74F-3FAF-4AA8-85A8-92BE394C33DD}" type="parTrans" cxnId="{1E24D34E-4BA2-4780-92AD-9A405288E564}">
      <dgm:prSet/>
      <dgm:spPr/>
    </dgm:pt>
    <dgm:pt modelId="{076FB8B4-426E-418C-90D0-4D3FA4D30069}" type="sibTrans" cxnId="{1E24D34E-4BA2-4780-92AD-9A405288E564}">
      <dgm:prSet/>
      <dgm:spPr/>
    </dgm:pt>
    <dgm:pt modelId="{D57C60DD-672B-427A-8CB0-70181E2FB061}">
      <dgm:prSet phldrT="[Tekst]" custT="1"/>
      <dgm:spPr/>
      <dgm:t>
        <a:bodyPr/>
        <a:lstStyle/>
        <a:p>
          <a:r>
            <a:rPr lang="pl-PL" sz="2000" dirty="0" smtClean="0">
              <a:latin typeface="Times New Roman" pitchFamily="18" charset="0"/>
              <a:cs typeface="Times New Roman" pitchFamily="18" charset="0"/>
            </a:rPr>
            <a:t>możliwość rezygnacji                   i odebrania kapitału przed terminem przejścia na emeryturę </a:t>
          </a:r>
          <a:br>
            <a:rPr lang="pl-PL" sz="2000" dirty="0" smtClean="0">
              <a:latin typeface="Times New Roman" pitchFamily="18" charset="0"/>
              <a:cs typeface="Times New Roman" pitchFamily="18" charset="0"/>
            </a:rPr>
          </a:br>
          <a:r>
            <a:rPr lang="pl-PL" sz="2000" dirty="0" smtClean="0">
              <a:latin typeface="Times New Roman" pitchFamily="18" charset="0"/>
              <a:cs typeface="Times New Roman" pitchFamily="18" charset="0"/>
            </a:rPr>
            <a:t>                                                                                                  </a:t>
          </a:r>
          <a:br>
            <a:rPr lang="pl-PL" sz="2000" dirty="0" smtClean="0">
              <a:latin typeface="Times New Roman" pitchFamily="18" charset="0"/>
              <a:cs typeface="Times New Roman" pitchFamily="18" charset="0"/>
            </a:rPr>
          </a:br>
          <a:endParaRPr lang="pl-PL" sz="2000" dirty="0"/>
        </a:p>
      </dgm:t>
    </dgm:pt>
    <dgm:pt modelId="{C33B32C2-A3CA-4F96-B86D-D56FD14DE582}" type="parTrans" cxnId="{DAE73496-117B-4B79-9530-C2667BD25D37}">
      <dgm:prSet/>
      <dgm:spPr/>
    </dgm:pt>
    <dgm:pt modelId="{6DDFB289-EE3B-4379-8AFF-7E0EA1A34541}" type="sibTrans" cxnId="{DAE73496-117B-4B79-9530-C2667BD25D37}">
      <dgm:prSet/>
      <dgm:spPr/>
    </dgm:pt>
    <dgm:pt modelId="{0C874452-267D-4F50-968A-89140E3806CF}">
      <dgm:prSet phldrT="[Tekst]" custT="1"/>
      <dgm:spPr/>
      <dgm:t>
        <a:bodyPr/>
        <a:lstStyle/>
        <a:p>
          <a:r>
            <a:rPr lang="pl-PL" sz="2000" dirty="0" smtClean="0">
              <a:latin typeface="Times New Roman" pitchFamily="18" charset="0"/>
              <a:cs typeface="Times New Roman" pitchFamily="18" charset="0"/>
            </a:rPr>
            <a:t>obowiązkowy  </a:t>
          </a:r>
          <a:endParaRPr lang="pl-PL" sz="2000" dirty="0"/>
        </a:p>
      </dgm:t>
    </dgm:pt>
    <dgm:pt modelId="{B01FB17B-8A44-438F-BB93-AB68C335910C}" type="parTrans" cxnId="{9B3C2130-C0A8-411A-BEBA-69001F4840D3}">
      <dgm:prSet/>
      <dgm:spPr/>
    </dgm:pt>
    <dgm:pt modelId="{AE309535-DC47-445F-967B-99B3B5BEEF06}" type="sibTrans" cxnId="{9B3C2130-C0A8-411A-BEBA-69001F4840D3}">
      <dgm:prSet/>
      <dgm:spPr/>
    </dgm:pt>
    <dgm:pt modelId="{7D8A90C6-9012-45BD-8668-5C52A50943CF}" type="pres">
      <dgm:prSet presAssocID="{A0BFE6BD-E057-4979-93BC-40B937A3DFFA}" presName="Name0" presStyleCnt="0">
        <dgm:presLayoutVars>
          <dgm:dir/>
          <dgm:animLvl val="lvl"/>
          <dgm:resizeHandles val="exact"/>
        </dgm:presLayoutVars>
      </dgm:prSet>
      <dgm:spPr/>
    </dgm:pt>
    <dgm:pt modelId="{7BA74B84-A0B8-4FC6-B6B2-C0F932F5486C}" type="pres">
      <dgm:prSet presAssocID="{9B76B093-EAD3-4C83-8E55-F76334179690}" presName="composite" presStyleCnt="0"/>
      <dgm:spPr/>
    </dgm:pt>
    <dgm:pt modelId="{89918700-350C-4A88-B9E8-AC5C592174D6}" type="pres">
      <dgm:prSet presAssocID="{9B76B093-EAD3-4C83-8E55-F76334179690}" presName="parTx" presStyleLbl="alignNode1" presStyleIdx="0" presStyleCnt="3">
        <dgm:presLayoutVars>
          <dgm:chMax val="0"/>
          <dgm:chPref val="0"/>
          <dgm:bulletEnabled val="1"/>
        </dgm:presLayoutVars>
      </dgm:prSet>
      <dgm:spPr/>
      <dgm:t>
        <a:bodyPr/>
        <a:lstStyle/>
        <a:p>
          <a:endParaRPr lang="pl-PL"/>
        </a:p>
      </dgm:t>
    </dgm:pt>
    <dgm:pt modelId="{BF93FC48-4FBF-4B16-B6B4-1B7A63E47540}" type="pres">
      <dgm:prSet presAssocID="{9B76B093-EAD3-4C83-8E55-F76334179690}" presName="desTx" presStyleLbl="alignAccFollowNode1" presStyleIdx="0" presStyleCnt="3" custScaleX="117987">
        <dgm:presLayoutVars>
          <dgm:bulletEnabled val="1"/>
        </dgm:presLayoutVars>
      </dgm:prSet>
      <dgm:spPr/>
      <dgm:t>
        <a:bodyPr/>
        <a:lstStyle/>
        <a:p>
          <a:endParaRPr lang="pl-PL"/>
        </a:p>
      </dgm:t>
    </dgm:pt>
    <dgm:pt modelId="{2324015B-EE70-4353-9CA2-D4FD706EA42D}" type="pres">
      <dgm:prSet presAssocID="{7E7D97D4-C244-4B5F-A029-0B2C42716787}" presName="space" presStyleCnt="0"/>
      <dgm:spPr/>
    </dgm:pt>
    <dgm:pt modelId="{1F200ED5-B990-4D69-BBD5-5807357DE6FE}" type="pres">
      <dgm:prSet presAssocID="{D5010AED-F3CF-4D01-9C41-8EC186579A7C}" presName="composite" presStyleCnt="0"/>
      <dgm:spPr/>
    </dgm:pt>
    <dgm:pt modelId="{843719F4-0CB9-4364-8A48-03D5729FE07F}" type="pres">
      <dgm:prSet presAssocID="{D5010AED-F3CF-4D01-9C41-8EC186579A7C}" presName="parTx" presStyleLbl="alignNode1" presStyleIdx="1" presStyleCnt="3">
        <dgm:presLayoutVars>
          <dgm:chMax val="0"/>
          <dgm:chPref val="0"/>
          <dgm:bulletEnabled val="1"/>
        </dgm:presLayoutVars>
      </dgm:prSet>
      <dgm:spPr/>
    </dgm:pt>
    <dgm:pt modelId="{A957B698-21DD-49B6-89FE-2508CFBBE492}" type="pres">
      <dgm:prSet presAssocID="{D5010AED-F3CF-4D01-9C41-8EC186579A7C}" presName="desTx" presStyleLbl="alignAccFollowNode1" presStyleIdx="1" presStyleCnt="3">
        <dgm:presLayoutVars>
          <dgm:bulletEnabled val="1"/>
        </dgm:presLayoutVars>
      </dgm:prSet>
      <dgm:spPr/>
      <dgm:t>
        <a:bodyPr/>
        <a:lstStyle/>
        <a:p>
          <a:endParaRPr lang="pl-PL"/>
        </a:p>
      </dgm:t>
    </dgm:pt>
    <dgm:pt modelId="{6F9A1CF9-881B-4E62-A822-AADE13D685A5}" type="pres">
      <dgm:prSet presAssocID="{3D1C62A6-D758-4897-BD73-B597D5986686}" presName="space" presStyleCnt="0"/>
      <dgm:spPr/>
    </dgm:pt>
    <dgm:pt modelId="{A68F1FD4-F880-4D63-8547-CBC964D671E5}" type="pres">
      <dgm:prSet presAssocID="{970B9761-DB45-4D78-8A21-27EB9B3F89CD}" presName="composite" presStyleCnt="0"/>
      <dgm:spPr/>
    </dgm:pt>
    <dgm:pt modelId="{98209652-8466-4C0D-A453-E3820ABA13B3}" type="pres">
      <dgm:prSet presAssocID="{970B9761-DB45-4D78-8A21-27EB9B3F89CD}" presName="parTx" presStyleLbl="alignNode1" presStyleIdx="2" presStyleCnt="3">
        <dgm:presLayoutVars>
          <dgm:chMax val="0"/>
          <dgm:chPref val="0"/>
          <dgm:bulletEnabled val="1"/>
        </dgm:presLayoutVars>
      </dgm:prSet>
      <dgm:spPr/>
    </dgm:pt>
    <dgm:pt modelId="{8C3AB019-E103-4182-9750-C8F2B3C4B9C5}" type="pres">
      <dgm:prSet presAssocID="{970B9761-DB45-4D78-8A21-27EB9B3F89CD}" presName="desTx" presStyleLbl="alignAccFollowNode1" presStyleIdx="2" presStyleCnt="3" custScaleX="113510">
        <dgm:presLayoutVars>
          <dgm:bulletEnabled val="1"/>
        </dgm:presLayoutVars>
      </dgm:prSet>
      <dgm:spPr/>
      <dgm:t>
        <a:bodyPr/>
        <a:lstStyle/>
        <a:p>
          <a:endParaRPr lang="pl-PL"/>
        </a:p>
      </dgm:t>
    </dgm:pt>
  </dgm:ptLst>
  <dgm:cxnLst>
    <dgm:cxn modelId="{FE598534-9C01-469F-B931-38DE087DEBAB}" type="presOf" srcId="{D5010AED-F3CF-4D01-9C41-8EC186579A7C}" destId="{843719F4-0CB9-4364-8A48-03D5729FE07F}" srcOrd="0" destOrd="0" presId="urn:microsoft.com/office/officeart/2005/8/layout/hList1"/>
    <dgm:cxn modelId="{A6C96C85-5C95-4950-AF87-281649FE2093}" type="presOf" srcId="{0A27423F-9BD4-4003-9C06-051B61296007}" destId="{8C3AB019-E103-4182-9750-C8F2B3C4B9C5}" srcOrd="0" destOrd="1" presId="urn:microsoft.com/office/officeart/2005/8/layout/hList1"/>
    <dgm:cxn modelId="{0D732287-0B81-4BD9-A416-FD36A9816660}" type="presOf" srcId="{034D61EA-A23E-4269-9ED0-C1807A1564EA}" destId="{A957B698-21DD-49B6-89FE-2508CFBBE492}" srcOrd="0" destOrd="3" presId="urn:microsoft.com/office/officeart/2005/8/layout/hList1"/>
    <dgm:cxn modelId="{0499E398-0C8B-4A46-90FD-BA0D96D26AAB}" type="presOf" srcId="{313A7EE4-6D9D-4EEE-B044-D9313D0AFC3C}" destId="{8C3AB019-E103-4182-9750-C8F2B3C4B9C5}" srcOrd="0" destOrd="0" presId="urn:microsoft.com/office/officeart/2005/8/layout/hList1"/>
    <dgm:cxn modelId="{00BF5293-8191-407A-9AB7-6EBCBCCA7C5D}" srcId="{A0BFE6BD-E057-4979-93BC-40B937A3DFFA}" destId="{9B76B093-EAD3-4C83-8E55-F76334179690}" srcOrd="0" destOrd="0" parTransId="{42EB2F08-4B55-440C-B693-87F03CE158E5}" sibTransId="{7E7D97D4-C244-4B5F-A029-0B2C42716787}"/>
    <dgm:cxn modelId="{2097F342-A372-4803-B835-F11EBD6D1B97}" srcId="{A0BFE6BD-E057-4979-93BC-40B937A3DFFA}" destId="{D5010AED-F3CF-4D01-9C41-8EC186579A7C}" srcOrd="1" destOrd="0" parTransId="{A273E472-28A4-4578-B411-9A3D183F4503}" sibTransId="{3D1C62A6-D758-4897-BD73-B597D5986686}"/>
    <dgm:cxn modelId="{198027C8-9A79-44C5-8253-445A5359556B}" srcId="{D5010AED-F3CF-4D01-9C41-8EC186579A7C}" destId="{034D61EA-A23E-4269-9ED0-C1807A1564EA}" srcOrd="3" destOrd="0" parTransId="{6F77C955-3D93-4931-A073-ED7FFA93B67D}" sibTransId="{378D0AE6-6321-47E2-A9B5-7FCC9CCCA89F}"/>
    <dgm:cxn modelId="{95FFC849-8380-4BD5-B4E0-0CA291DBD5C7}" srcId="{D5010AED-F3CF-4D01-9C41-8EC186579A7C}" destId="{711733A7-B205-4AFA-95DF-28BD720765F1}" srcOrd="0" destOrd="0" parTransId="{70D73BD6-1608-485B-8F6B-6B24CF99C2B2}" sibTransId="{4627C770-B956-4294-8892-F1D2C5A3982D}"/>
    <dgm:cxn modelId="{BE9C3D0E-3294-4F73-A1A5-895DDEF05FEB}" srcId="{D5010AED-F3CF-4D01-9C41-8EC186579A7C}" destId="{51D100E3-C624-455B-AE34-B2D10C11D24F}" srcOrd="2" destOrd="0" parTransId="{25D93E41-2AB3-4FED-8443-A34F1116FB06}" sibTransId="{8235DDA4-2ACA-4B48-AEF9-5137B459E601}"/>
    <dgm:cxn modelId="{E94B8558-C80D-4E41-A498-B9D12D74B126}" type="presOf" srcId="{970B9761-DB45-4D78-8A21-27EB9B3F89CD}" destId="{98209652-8466-4C0D-A453-E3820ABA13B3}" srcOrd="0" destOrd="0" presId="urn:microsoft.com/office/officeart/2005/8/layout/hList1"/>
    <dgm:cxn modelId="{797D9E1D-4D92-4477-8FEF-D45345672BD4}" type="presOf" srcId="{3E8D0BC6-FE4C-4785-A5AD-BA133DC72C44}" destId="{A957B698-21DD-49B6-89FE-2508CFBBE492}" srcOrd="0" destOrd="1" presId="urn:microsoft.com/office/officeart/2005/8/layout/hList1"/>
    <dgm:cxn modelId="{4DDACF1D-5CD2-4641-828D-54C0D2A66233}" srcId="{9B76B093-EAD3-4C83-8E55-F76334179690}" destId="{5EB6B733-8976-4717-9583-0F83DB718D3D}" srcOrd="1" destOrd="0" parTransId="{4FCC5E3A-4A79-4FC0-96FB-B9E1216F2FB3}" sibTransId="{28FF2637-FF41-44AA-8D2F-2296FA72C397}"/>
    <dgm:cxn modelId="{842A7CBF-18BC-4F4A-8BAC-065D654366E8}" type="presOf" srcId="{A0BFE6BD-E057-4979-93BC-40B937A3DFFA}" destId="{7D8A90C6-9012-45BD-8668-5C52A50943CF}" srcOrd="0" destOrd="0" presId="urn:microsoft.com/office/officeart/2005/8/layout/hList1"/>
    <dgm:cxn modelId="{3A6F83EE-0141-41A6-A3C8-C876313275E5}" srcId="{970B9761-DB45-4D78-8A21-27EB9B3F89CD}" destId="{313A7EE4-6D9D-4EEE-B044-D9313D0AFC3C}" srcOrd="0" destOrd="0" parTransId="{FBD08FE4-E1CB-4149-B058-F3575BE285BB}" sibTransId="{16053E5F-FBC3-440B-92B9-7B0E7B06B134}"/>
    <dgm:cxn modelId="{D35909E0-345D-4B04-A3E7-68214A80F0FA}" type="presOf" srcId="{0C874452-267D-4F50-968A-89140E3806CF}" destId="{BF93FC48-4FBF-4B16-B6B4-1B7A63E47540}" srcOrd="0" destOrd="0" presId="urn:microsoft.com/office/officeart/2005/8/layout/hList1"/>
    <dgm:cxn modelId="{0262629B-7D90-47C3-8AAD-427D36E66373}" type="presOf" srcId="{1290111F-4E9A-49B4-9D5D-AF5C84C55B24}" destId="{BF93FC48-4FBF-4B16-B6B4-1B7A63E47540}" srcOrd="0" destOrd="4" presId="urn:microsoft.com/office/officeart/2005/8/layout/hList1"/>
    <dgm:cxn modelId="{1C94DF33-4D07-41A7-92BB-14E06F28B340}" type="presOf" srcId="{92FB883F-7A2C-4D7E-9716-7FF45D347AFB}" destId="{BF93FC48-4FBF-4B16-B6B4-1B7A63E47540}" srcOrd="0" destOrd="5" presId="urn:microsoft.com/office/officeart/2005/8/layout/hList1"/>
    <dgm:cxn modelId="{5AF917BA-799D-4B45-A2DB-B162CA2A699A}" srcId="{9B76B093-EAD3-4C83-8E55-F76334179690}" destId="{92FB883F-7A2C-4D7E-9716-7FF45D347AFB}" srcOrd="5" destOrd="0" parTransId="{8948CD62-C7DF-4DA9-BCF6-033BE05B20F9}" sibTransId="{B66BCC13-2D3B-4ADB-B1B0-F5C1E81C66E8}"/>
    <dgm:cxn modelId="{FE7915C6-8ECA-4FCE-B865-617EFEF34A86}" type="presOf" srcId="{5EB6B733-8976-4717-9583-0F83DB718D3D}" destId="{BF93FC48-4FBF-4B16-B6B4-1B7A63E47540}" srcOrd="0" destOrd="1" presId="urn:microsoft.com/office/officeart/2005/8/layout/hList1"/>
    <dgm:cxn modelId="{B7AEF849-58C4-4A8F-A6D3-EDE119E05C28}" srcId="{A0BFE6BD-E057-4979-93BC-40B937A3DFFA}" destId="{970B9761-DB45-4D78-8A21-27EB9B3F89CD}" srcOrd="2" destOrd="0" parTransId="{1BD898F8-F440-4BA0-8946-F88AF3EA933F}" sibTransId="{EB12059F-520B-49BB-AA2E-B50088F5EE53}"/>
    <dgm:cxn modelId="{D4E12BA3-4A8F-4340-8EEF-70B040339E79}" type="presOf" srcId="{D57C60DD-672B-427A-8CB0-70181E2FB061}" destId="{8C3AB019-E103-4182-9750-C8F2B3C4B9C5}" srcOrd="0" destOrd="5" presId="urn:microsoft.com/office/officeart/2005/8/layout/hList1"/>
    <dgm:cxn modelId="{912BBB99-8E41-40E9-949B-7D5C62800DF4}" type="presOf" srcId="{560D3C5D-17BA-493A-B402-3F5833B38718}" destId="{A957B698-21DD-49B6-89FE-2508CFBBE492}" srcOrd="0" destOrd="4" presId="urn:microsoft.com/office/officeart/2005/8/layout/hList1"/>
    <dgm:cxn modelId="{8A4A71DA-A2C7-4D7B-9F3F-E4DFD80992EF}" type="presOf" srcId="{9B76B093-EAD3-4C83-8E55-F76334179690}" destId="{89918700-350C-4A88-B9E8-AC5C592174D6}" srcOrd="0" destOrd="0" presId="urn:microsoft.com/office/officeart/2005/8/layout/hList1"/>
    <dgm:cxn modelId="{1A1979D8-02F5-467E-99EF-AFC400CDF73E}" type="presOf" srcId="{2AD7F006-4229-4CCE-8E4E-EC2210EB5B69}" destId="{BF93FC48-4FBF-4B16-B6B4-1B7A63E47540}" srcOrd="0" destOrd="2" presId="urn:microsoft.com/office/officeart/2005/8/layout/hList1"/>
    <dgm:cxn modelId="{DAE73496-117B-4B79-9530-C2667BD25D37}" srcId="{970B9761-DB45-4D78-8A21-27EB9B3F89CD}" destId="{D57C60DD-672B-427A-8CB0-70181E2FB061}" srcOrd="5" destOrd="0" parTransId="{C33B32C2-A3CA-4F96-B86D-D56FD14DE582}" sibTransId="{6DDFB289-EE3B-4379-8AFF-7E0EA1A34541}"/>
    <dgm:cxn modelId="{E19CFD68-64D0-4976-A4BB-331BE7F60F52}" srcId="{D5010AED-F3CF-4D01-9C41-8EC186579A7C}" destId="{560D3C5D-17BA-493A-B402-3F5833B38718}" srcOrd="4" destOrd="0" parTransId="{B723FE35-A0C3-4F1D-9260-FCE902791878}" sibTransId="{933BC134-E231-47B2-B340-E62AD2617867}"/>
    <dgm:cxn modelId="{974532FF-5AAD-4423-BCB4-74D5D96E7E87}" srcId="{D5010AED-F3CF-4D01-9C41-8EC186579A7C}" destId="{3E8D0BC6-FE4C-4785-A5AD-BA133DC72C44}" srcOrd="1" destOrd="0" parTransId="{272D8CE1-E955-4B79-A31B-A914F90A1399}" sibTransId="{526C9A9B-E5CB-44B8-BF6C-AFA6E1CD6DB5}"/>
    <dgm:cxn modelId="{207C156E-5DAF-45EA-824E-E20B1272922D}" srcId="{9B76B093-EAD3-4C83-8E55-F76334179690}" destId="{1290111F-4E9A-49B4-9D5D-AF5C84C55B24}" srcOrd="4" destOrd="0" parTransId="{AB8386F9-E451-4465-8E34-D4B96FDDC5F6}" sibTransId="{289899A2-340A-4697-847E-1DB1A85B6991}"/>
    <dgm:cxn modelId="{74516FB7-832B-4227-9AF4-8D3112DBEB11}" type="presOf" srcId="{51D100E3-C624-455B-AE34-B2D10C11D24F}" destId="{A957B698-21DD-49B6-89FE-2508CFBBE492}" srcOrd="0" destOrd="2" presId="urn:microsoft.com/office/officeart/2005/8/layout/hList1"/>
    <dgm:cxn modelId="{1E24D34E-4BA2-4780-92AD-9A405288E564}" srcId="{D5010AED-F3CF-4D01-9C41-8EC186579A7C}" destId="{13DD7DC3-763C-41BE-A2F5-D5A988F05BA3}" srcOrd="5" destOrd="0" parTransId="{435BA74F-3FAF-4AA8-85A8-92BE394C33DD}" sibTransId="{076FB8B4-426E-418C-90D0-4D3FA4D30069}"/>
    <dgm:cxn modelId="{9B3C2130-C0A8-411A-BEBA-69001F4840D3}" srcId="{9B76B093-EAD3-4C83-8E55-F76334179690}" destId="{0C874452-267D-4F50-968A-89140E3806CF}" srcOrd="0" destOrd="0" parTransId="{B01FB17B-8A44-438F-BB93-AB68C335910C}" sibTransId="{AE309535-DC47-445F-967B-99B3B5BEEF06}"/>
    <dgm:cxn modelId="{796FB57A-E8A1-4A02-BA22-32057693E1ED}" type="presOf" srcId="{9F7C8240-5840-4D10-AC68-541AF31F92F2}" destId="{8C3AB019-E103-4182-9750-C8F2B3C4B9C5}" srcOrd="0" destOrd="3" presId="urn:microsoft.com/office/officeart/2005/8/layout/hList1"/>
    <dgm:cxn modelId="{741BF831-4D8D-4001-97E9-E61D6C47FD2C}" srcId="{9B76B093-EAD3-4C83-8E55-F76334179690}" destId="{84249C45-3D98-406B-ADAF-CCB6179565E8}" srcOrd="3" destOrd="0" parTransId="{B203E06B-5FD1-44ED-926C-F4D5EF32BCE7}" sibTransId="{F3387D80-B046-43DB-A13B-7A38830B26B6}"/>
    <dgm:cxn modelId="{FA3B5689-2C9E-43D7-99FD-DB1BB1A28B6B}" type="presOf" srcId="{13DD7DC3-763C-41BE-A2F5-D5A988F05BA3}" destId="{A957B698-21DD-49B6-89FE-2508CFBBE492}" srcOrd="0" destOrd="5" presId="urn:microsoft.com/office/officeart/2005/8/layout/hList1"/>
    <dgm:cxn modelId="{B12A174A-ACBF-46E2-897E-EE85298132A8}" type="presOf" srcId="{84249C45-3D98-406B-ADAF-CCB6179565E8}" destId="{BF93FC48-4FBF-4B16-B6B4-1B7A63E47540}" srcOrd="0" destOrd="3" presId="urn:microsoft.com/office/officeart/2005/8/layout/hList1"/>
    <dgm:cxn modelId="{168F45AC-36CD-47A7-91F5-47A26EFA8FC6}" type="presOf" srcId="{711733A7-B205-4AFA-95DF-28BD720765F1}" destId="{A957B698-21DD-49B6-89FE-2508CFBBE492}" srcOrd="0" destOrd="0" presId="urn:microsoft.com/office/officeart/2005/8/layout/hList1"/>
    <dgm:cxn modelId="{9AF69B80-CF63-4292-8FD3-17B43A8FDC86}" srcId="{970B9761-DB45-4D78-8A21-27EB9B3F89CD}" destId="{C38503DE-61E1-4A36-A8D8-1BEBD1FA816E}" srcOrd="4" destOrd="0" parTransId="{E97DE17C-B20B-4D94-AD4F-6445D06619B4}" sibTransId="{080C751F-A1C9-4F10-9D4F-36B92945BDE1}"/>
    <dgm:cxn modelId="{A9C0A48A-E9DB-4387-BF77-977ABFC35E64}" srcId="{970B9761-DB45-4D78-8A21-27EB9B3F89CD}" destId="{9F7C8240-5840-4D10-AC68-541AF31F92F2}" srcOrd="3" destOrd="0" parTransId="{1A82A2CA-3602-469E-8012-B471FC6793FA}" sibTransId="{F30790D7-3861-4A26-ABCC-5601D68494E0}"/>
    <dgm:cxn modelId="{94D7D339-FA09-4019-A58B-12349C1684E0}" type="presOf" srcId="{BA79667A-FB00-402C-A650-FAE43C89DED9}" destId="{8C3AB019-E103-4182-9750-C8F2B3C4B9C5}" srcOrd="0" destOrd="2" presId="urn:microsoft.com/office/officeart/2005/8/layout/hList1"/>
    <dgm:cxn modelId="{D7BD4CFB-BC9E-4252-936A-67076F93B1CB}" type="presOf" srcId="{C38503DE-61E1-4A36-A8D8-1BEBD1FA816E}" destId="{8C3AB019-E103-4182-9750-C8F2B3C4B9C5}" srcOrd="0" destOrd="4" presId="urn:microsoft.com/office/officeart/2005/8/layout/hList1"/>
    <dgm:cxn modelId="{CDDE426D-FA76-47BA-AEC6-FD7A3EBFCD64}" srcId="{970B9761-DB45-4D78-8A21-27EB9B3F89CD}" destId="{0A27423F-9BD4-4003-9C06-051B61296007}" srcOrd="1" destOrd="0" parTransId="{CB979634-5276-4952-A701-21D5CE7928BE}" sibTransId="{FD2EFE65-97A5-4B93-A27C-5B5693AAB2CD}"/>
    <dgm:cxn modelId="{5FC71464-CFA2-4D55-9057-B58DA45960EF}" srcId="{970B9761-DB45-4D78-8A21-27EB9B3F89CD}" destId="{BA79667A-FB00-402C-A650-FAE43C89DED9}" srcOrd="2" destOrd="0" parTransId="{C218C7BB-797C-42E2-8C81-4A9D323FD47B}" sibTransId="{D5CB432C-33F7-4CE4-9039-5A57FE3AB8DF}"/>
    <dgm:cxn modelId="{F3B384D0-C3F5-413D-8FC6-B765B897BB85}" srcId="{9B76B093-EAD3-4C83-8E55-F76334179690}" destId="{2AD7F006-4229-4CCE-8E4E-EC2210EB5B69}" srcOrd="2" destOrd="0" parTransId="{C354F2D7-AD63-4D90-BF50-E2BBF02BDB29}" sibTransId="{F8ACB92C-3E46-447B-9A80-67D5B703D735}"/>
    <dgm:cxn modelId="{A337A81D-2EF8-437F-9BF1-E74699940209}" type="presParOf" srcId="{7D8A90C6-9012-45BD-8668-5C52A50943CF}" destId="{7BA74B84-A0B8-4FC6-B6B2-C0F932F5486C}" srcOrd="0" destOrd="0" presId="urn:microsoft.com/office/officeart/2005/8/layout/hList1"/>
    <dgm:cxn modelId="{7CCF8979-7064-4A52-8E27-C3E924F75FEC}" type="presParOf" srcId="{7BA74B84-A0B8-4FC6-B6B2-C0F932F5486C}" destId="{89918700-350C-4A88-B9E8-AC5C592174D6}" srcOrd="0" destOrd="0" presId="urn:microsoft.com/office/officeart/2005/8/layout/hList1"/>
    <dgm:cxn modelId="{FE68B67A-11F8-45EF-9A63-98636A255D70}" type="presParOf" srcId="{7BA74B84-A0B8-4FC6-B6B2-C0F932F5486C}" destId="{BF93FC48-4FBF-4B16-B6B4-1B7A63E47540}" srcOrd="1" destOrd="0" presId="urn:microsoft.com/office/officeart/2005/8/layout/hList1"/>
    <dgm:cxn modelId="{3C0C13CB-D34C-4C72-B4F6-7ACD344DE2D6}" type="presParOf" srcId="{7D8A90C6-9012-45BD-8668-5C52A50943CF}" destId="{2324015B-EE70-4353-9CA2-D4FD706EA42D}" srcOrd="1" destOrd="0" presId="urn:microsoft.com/office/officeart/2005/8/layout/hList1"/>
    <dgm:cxn modelId="{CC768184-7BCB-4174-8876-AB6ACAA1F98F}" type="presParOf" srcId="{7D8A90C6-9012-45BD-8668-5C52A50943CF}" destId="{1F200ED5-B990-4D69-BBD5-5807357DE6FE}" srcOrd="2" destOrd="0" presId="urn:microsoft.com/office/officeart/2005/8/layout/hList1"/>
    <dgm:cxn modelId="{C9FF24A0-2F7C-467F-B9F6-E330CD39554B}" type="presParOf" srcId="{1F200ED5-B990-4D69-BBD5-5807357DE6FE}" destId="{843719F4-0CB9-4364-8A48-03D5729FE07F}" srcOrd="0" destOrd="0" presId="urn:microsoft.com/office/officeart/2005/8/layout/hList1"/>
    <dgm:cxn modelId="{7937B83E-DAC8-4E6C-BB4D-6A953E22448E}" type="presParOf" srcId="{1F200ED5-B990-4D69-BBD5-5807357DE6FE}" destId="{A957B698-21DD-49B6-89FE-2508CFBBE492}" srcOrd="1" destOrd="0" presId="urn:microsoft.com/office/officeart/2005/8/layout/hList1"/>
    <dgm:cxn modelId="{C2BE69E1-FA2A-42C4-967A-7E513602C91A}" type="presParOf" srcId="{7D8A90C6-9012-45BD-8668-5C52A50943CF}" destId="{6F9A1CF9-881B-4E62-A822-AADE13D685A5}" srcOrd="3" destOrd="0" presId="urn:microsoft.com/office/officeart/2005/8/layout/hList1"/>
    <dgm:cxn modelId="{5819CB77-3F02-45BE-8764-B1F96A4DD622}" type="presParOf" srcId="{7D8A90C6-9012-45BD-8668-5C52A50943CF}" destId="{A68F1FD4-F880-4D63-8547-CBC964D671E5}" srcOrd="4" destOrd="0" presId="urn:microsoft.com/office/officeart/2005/8/layout/hList1"/>
    <dgm:cxn modelId="{09FDF5DE-628A-454F-9B2F-300E5F5BF25D}" type="presParOf" srcId="{A68F1FD4-F880-4D63-8547-CBC964D671E5}" destId="{98209652-8466-4C0D-A453-E3820ABA13B3}" srcOrd="0" destOrd="0" presId="urn:microsoft.com/office/officeart/2005/8/layout/hList1"/>
    <dgm:cxn modelId="{DA5F0DA7-0BCF-47CB-9546-8234AC15114D}" type="presParOf" srcId="{A68F1FD4-F880-4D63-8547-CBC964D671E5}" destId="{8C3AB019-E103-4182-9750-C8F2B3C4B9C5}" srcOrd="1" destOrd="0" presId="urn:microsoft.com/office/officeart/2005/8/layout/h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9918700-350C-4A88-B9E8-AC5C592174D6}">
      <dsp:nvSpPr>
        <dsp:cNvPr id="0" name=""/>
        <dsp:cNvSpPr/>
      </dsp:nvSpPr>
      <dsp:spPr>
        <a:xfrm>
          <a:off x="210578" y="7580"/>
          <a:ext cx="2286446" cy="403200"/>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56896" rIns="99568" bIns="56896" numCol="1" spcCol="1270" anchor="ctr" anchorCtr="0">
          <a:noAutofit/>
        </a:bodyPr>
        <a:lstStyle/>
        <a:p>
          <a:pPr lvl="0" algn="ctr" defTabSz="622300">
            <a:lnSpc>
              <a:spcPct val="90000"/>
            </a:lnSpc>
            <a:spcBef>
              <a:spcPct val="0"/>
            </a:spcBef>
            <a:spcAft>
              <a:spcPct val="35000"/>
            </a:spcAft>
          </a:pPr>
          <a:r>
            <a:rPr lang="pl-PL" sz="1400" kern="1200" dirty="0" smtClean="0"/>
            <a:t>I filar</a:t>
          </a:r>
          <a:endParaRPr lang="pl-PL" sz="1400" kern="1200" dirty="0"/>
        </a:p>
      </dsp:txBody>
      <dsp:txXfrm>
        <a:off x="210578" y="7580"/>
        <a:ext cx="2286446" cy="403200"/>
      </dsp:txXfrm>
    </dsp:sp>
    <dsp:sp modelId="{BF93FC48-4FBF-4B16-B6B4-1B7A63E47540}">
      <dsp:nvSpPr>
        <dsp:cNvPr id="0" name=""/>
        <dsp:cNvSpPr/>
      </dsp:nvSpPr>
      <dsp:spPr>
        <a:xfrm>
          <a:off x="4946" y="410780"/>
          <a:ext cx="2697709" cy="5447452"/>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Char char="••"/>
          </a:pPr>
          <a:r>
            <a:rPr lang="pl-PL" sz="2000" kern="1200" dirty="0" smtClean="0">
              <a:latin typeface="Times New Roman" pitchFamily="18" charset="0"/>
              <a:cs typeface="Times New Roman" pitchFamily="18" charset="0"/>
            </a:rPr>
            <a:t>obowiązkowy  </a:t>
          </a:r>
          <a:endParaRPr lang="pl-PL" sz="2000" kern="1200" dirty="0"/>
        </a:p>
        <a:p>
          <a:pPr marL="228600" lvl="1" indent="-228600" algn="l" defTabSz="889000">
            <a:lnSpc>
              <a:spcPct val="90000"/>
            </a:lnSpc>
            <a:spcBef>
              <a:spcPct val="0"/>
            </a:spcBef>
            <a:spcAft>
              <a:spcPct val="15000"/>
            </a:spcAft>
            <a:buChar char="••"/>
          </a:pPr>
          <a:r>
            <a:rPr lang="pl-PL" sz="2000" kern="1200" dirty="0" smtClean="0">
              <a:latin typeface="Times New Roman" pitchFamily="18" charset="0"/>
              <a:cs typeface="Times New Roman" pitchFamily="18" charset="0"/>
            </a:rPr>
            <a:t>umowa pokoleniowa</a:t>
          </a:r>
          <a:endParaRPr lang="pl-PL" sz="2000" kern="1200" dirty="0"/>
        </a:p>
        <a:p>
          <a:pPr marL="228600" lvl="1" indent="-228600" algn="l" defTabSz="889000">
            <a:lnSpc>
              <a:spcPct val="90000"/>
            </a:lnSpc>
            <a:spcBef>
              <a:spcPct val="0"/>
            </a:spcBef>
            <a:spcAft>
              <a:spcPct val="15000"/>
            </a:spcAft>
            <a:buChar char="••"/>
          </a:pPr>
          <a:r>
            <a:rPr lang="pl-PL" sz="2000" kern="1200" dirty="0" smtClean="0">
              <a:latin typeface="Times New Roman" pitchFamily="18" charset="0"/>
              <a:cs typeface="Times New Roman" pitchFamily="18" charset="0"/>
            </a:rPr>
            <a:t>zarządzany przez państwo</a:t>
          </a:r>
          <a:endParaRPr lang="pl-PL" sz="2000" kern="1200" dirty="0"/>
        </a:p>
        <a:p>
          <a:pPr marL="228600" lvl="1" indent="-228600" algn="l" defTabSz="889000">
            <a:lnSpc>
              <a:spcPct val="90000"/>
            </a:lnSpc>
            <a:spcBef>
              <a:spcPct val="0"/>
            </a:spcBef>
            <a:spcAft>
              <a:spcPct val="15000"/>
            </a:spcAft>
            <a:buChar char="••"/>
          </a:pPr>
          <a:r>
            <a:rPr lang="pl-PL" sz="2000" kern="1200" dirty="0" smtClean="0">
              <a:latin typeface="Times New Roman" pitchFamily="18" charset="0"/>
              <a:cs typeface="Times New Roman" pitchFamily="18" charset="0"/>
            </a:rPr>
            <a:t>indywidualne konta   utworzone przez ZUS</a:t>
          </a:r>
          <a:endParaRPr lang="pl-PL" sz="2000" kern="1200" dirty="0"/>
        </a:p>
        <a:p>
          <a:pPr marL="228600" lvl="1" indent="-228600" algn="l" defTabSz="889000">
            <a:lnSpc>
              <a:spcPct val="90000"/>
            </a:lnSpc>
            <a:spcBef>
              <a:spcPct val="0"/>
            </a:spcBef>
            <a:spcAft>
              <a:spcPct val="15000"/>
            </a:spcAft>
            <a:buChar char="••"/>
          </a:pPr>
          <a:r>
            <a:rPr lang="pl-PL" sz="2000" kern="1200" dirty="0" smtClean="0">
              <a:latin typeface="Times New Roman" pitchFamily="18" charset="0"/>
              <a:cs typeface="Times New Roman" pitchFamily="18" charset="0"/>
            </a:rPr>
            <a:t>dziedziczona kwota   gromadzona  na specjalnym subkoncie    (5 proc. płacy)                                                                                                                                   </a:t>
          </a:r>
          <a:endParaRPr lang="pl-PL" sz="2000" kern="1200" dirty="0"/>
        </a:p>
        <a:p>
          <a:pPr marL="228600" lvl="1" indent="-228600" algn="l" defTabSz="889000">
            <a:lnSpc>
              <a:spcPct val="90000"/>
            </a:lnSpc>
            <a:spcBef>
              <a:spcPct val="0"/>
            </a:spcBef>
            <a:spcAft>
              <a:spcPct val="15000"/>
            </a:spcAft>
            <a:buChar char="••"/>
          </a:pPr>
          <a:endParaRPr lang="pl-PL" sz="2000" kern="1200" dirty="0"/>
        </a:p>
      </dsp:txBody>
      <dsp:txXfrm>
        <a:off x="4946" y="410780"/>
        <a:ext cx="2697709" cy="5447452"/>
      </dsp:txXfrm>
    </dsp:sp>
    <dsp:sp modelId="{843719F4-0CB9-4364-8A48-03D5729FE07F}">
      <dsp:nvSpPr>
        <dsp:cNvPr id="0" name=""/>
        <dsp:cNvSpPr/>
      </dsp:nvSpPr>
      <dsp:spPr>
        <a:xfrm>
          <a:off x="3022758" y="7580"/>
          <a:ext cx="2286446" cy="403200"/>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56896" rIns="99568" bIns="56896" numCol="1" spcCol="1270" anchor="ctr" anchorCtr="0">
          <a:noAutofit/>
        </a:bodyPr>
        <a:lstStyle/>
        <a:p>
          <a:pPr lvl="0" algn="ctr" defTabSz="622300">
            <a:lnSpc>
              <a:spcPct val="90000"/>
            </a:lnSpc>
            <a:spcBef>
              <a:spcPct val="0"/>
            </a:spcBef>
            <a:spcAft>
              <a:spcPct val="35000"/>
            </a:spcAft>
          </a:pPr>
          <a:r>
            <a:rPr lang="pl-PL" sz="1400" kern="1200" dirty="0" smtClean="0"/>
            <a:t>II filar</a:t>
          </a:r>
          <a:endParaRPr lang="pl-PL" sz="1400" kern="1200" dirty="0"/>
        </a:p>
      </dsp:txBody>
      <dsp:txXfrm>
        <a:off x="3022758" y="7580"/>
        <a:ext cx="2286446" cy="403200"/>
      </dsp:txXfrm>
    </dsp:sp>
    <dsp:sp modelId="{A957B698-21DD-49B6-89FE-2508CFBBE492}">
      <dsp:nvSpPr>
        <dsp:cNvPr id="0" name=""/>
        <dsp:cNvSpPr/>
      </dsp:nvSpPr>
      <dsp:spPr>
        <a:xfrm>
          <a:off x="3022758" y="410780"/>
          <a:ext cx="2286446" cy="5447452"/>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Char char="••"/>
          </a:pPr>
          <a:r>
            <a:rPr lang="pl-PL" sz="2000" kern="1200" dirty="0" smtClean="0">
              <a:latin typeface="Times New Roman" pitchFamily="18" charset="0"/>
              <a:cs typeface="Times New Roman" pitchFamily="18" charset="0"/>
            </a:rPr>
            <a:t>obowiązkowy  </a:t>
          </a:r>
          <a:endParaRPr lang="pl-PL" sz="2000" kern="1200" dirty="0"/>
        </a:p>
        <a:p>
          <a:pPr marL="228600" lvl="1" indent="-228600" algn="l" defTabSz="889000">
            <a:lnSpc>
              <a:spcPct val="90000"/>
            </a:lnSpc>
            <a:spcBef>
              <a:spcPct val="0"/>
            </a:spcBef>
            <a:spcAft>
              <a:spcPct val="15000"/>
            </a:spcAft>
            <a:buChar char="••"/>
          </a:pPr>
          <a:r>
            <a:rPr lang="pl-PL" sz="2000" kern="1200" dirty="0" smtClean="0">
              <a:latin typeface="Times New Roman" pitchFamily="18" charset="0"/>
              <a:cs typeface="Times New Roman" pitchFamily="18" charset="0"/>
            </a:rPr>
            <a:t>kapitałowy</a:t>
          </a:r>
          <a:endParaRPr lang="pl-PL" sz="2000" kern="1200" dirty="0"/>
        </a:p>
        <a:p>
          <a:pPr marL="228600" lvl="1" indent="-228600" algn="l" defTabSz="889000">
            <a:lnSpc>
              <a:spcPct val="90000"/>
            </a:lnSpc>
            <a:spcBef>
              <a:spcPct val="0"/>
            </a:spcBef>
            <a:spcAft>
              <a:spcPct val="15000"/>
            </a:spcAft>
            <a:buChar char="••"/>
          </a:pPr>
          <a:r>
            <a:rPr lang="pl-PL" sz="2000" kern="1200" dirty="0" smtClean="0">
              <a:latin typeface="Times New Roman" pitchFamily="18" charset="0"/>
              <a:cs typeface="Times New Roman" pitchFamily="18" charset="0"/>
            </a:rPr>
            <a:t>zarządzany przez  prywatne instytucje</a:t>
          </a:r>
          <a:endParaRPr lang="pl-PL" sz="2000" kern="1200" dirty="0"/>
        </a:p>
        <a:p>
          <a:pPr marL="228600" lvl="1" indent="-228600" algn="l" defTabSz="889000">
            <a:lnSpc>
              <a:spcPct val="90000"/>
            </a:lnSpc>
            <a:spcBef>
              <a:spcPct val="0"/>
            </a:spcBef>
            <a:spcAft>
              <a:spcPct val="15000"/>
            </a:spcAft>
            <a:buChar char="••"/>
          </a:pPr>
          <a:r>
            <a:rPr lang="pl-PL" sz="2000" kern="1200" dirty="0" smtClean="0">
              <a:latin typeface="Times New Roman" pitchFamily="18" charset="0"/>
              <a:cs typeface="Times New Roman" pitchFamily="18" charset="0"/>
            </a:rPr>
            <a:t>indywidualne konta</a:t>
          </a:r>
          <a:endParaRPr lang="pl-PL" sz="2000" kern="1200" dirty="0"/>
        </a:p>
        <a:p>
          <a:pPr marL="228600" lvl="1" indent="-228600" algn="l" defTabSz="889000">
            <a:lnSpc>
              <a:spcPct val="90000"/>
            </a:lnSpc>
            <a:spcBef>
              <a:spcPct val="0"/>
            </a:spcBef>
            <a:spcAft>
              <a:spcPct val="15000"/>
            </a:spcAft>
            <a:buChar char="••"/>
          </a:pPr>
          <a:r>
            <a:rPr lang="pl-PL" sz="2000" kern="1200" dirty="0" smtClean="0">
              <a:latin typeface="Times New Roman" pitchFamily="18" charset="0"/>
              <a:cs typeface="Times New Roman" pitchFamily="18" charset="0"/>
            </a:rPr>
            <a:t>kapitał dziedziczony</a:t>
          </a:r>
          <a:endParaRPr lang="pl-PL" sz="2000" kern="1200" dirty="0"/>
        </a:p>
        <a:p>
          <a:pPr marL="228600" lvl="1" indent="-228600" algn="l" defTabSz="889000">
            <a:lnSpc>
              <a:spcPct val="90000"/>
            </a:lnSpc>
            <a:spcBef>
              <a:spcPct val="0"/>
            </a:spcBef>
            <a:spcAft>
              <a:spcPct val="15000"/>
            </a:spcAft>
            <a:buChar char="••"/>
          </a:pPr>
          <a:r>
            <a:rPr lang="pl-PL" sz="2000" kern="1200" dirty="0" smtClean="0">
              <a:latin typeface="Times New Roman" pitchFamily="18" charset="0"/>
              <a:cs typeface="Times New Roman" pitchFamily="18" charset="0"/>
            </a:rPr>
            <a:t>możliwość zmiany OFE                                     </a:t>
          </a:r>
          <a:br>
            <a:rPr lang="pl-PL" sz="2000" kern="1200" dirty="0" smtClean="0">
              <a:latin typeface="Times New Roman" pitchFamily="18" charset="0"/>
              <a:cs typeface="Times New Roman" pitchFamily="18" charset="0"/>
            </a:rPr>
          </a:br>
          <a:endParaRPr lang="pl-PL" sz="2000" kern="1200" dirty="0"/>
        </a:p>
      </dsp:txBody>
      <dsp:txXfrm>
        <a:off x="3022758" y="410780"/>
        <a:ext cx="2286446" cy="5447452"/>
      </dsp:txXfrm>
    </dsp:sp>
    <dsp:sp modelId="{98209652-8466-4C0D-A453-E3820ABA13B3}">
      <dsp:nvSpPr>
        <dsp:cNvPr id="0" name=""/>
        <dsp:cNvSpPr/>
      </dsp:nvSpPr>
      <dsp:spPr>
        <a:xfrm>
          <a:off x="5783757" y="7580"/>
          <a:ext cx="2286446" cy="403200"/>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56896" rIns="99568" bIns="56896" numCol="1" spcCol="1270" anchor="ctr" anchorCtr="0">
          <a:noAutofit/>
        </a:bodyPr>
        <a:lstStyle/>
        <a:p>
          <a:pPr lvl="0" algn="ctr" defTabSz="622300">
            <a:lnSpc>
              <a:spcPct val="90000"/>
            </a:lnSpc>
            <a:spcBef>
              <a:spcPct val="0"/>
            </a:spcBef>
            <a:spcAft>
              <a:spcPct val="35000"/>
            </a:spcAft>
          </a:pPr>
          <a:r>
            <a:rPr lang="pl-PL" sz="1400" kern="1200" dirty="0" smtClean="0"/>
            <a:t>III filar</a:t>
          </a:r>
          <a:endParaRPr lang="pl-PL" sz="1400" kern="1200" dirty="0"/>
        </a:p>
      </dsp:txBody>
      <dsp:txXfrm>
        <a:off x="5783757" y="7580"/>
        <a:ext cx="2286446" cy="403200"/>
      </dsp:txXfrm>
    </dsp:sp>
    <dsp:sp modelId="{8C3AB019-E103-4182-9750-C8F2B3C4B9C5}">
      <dsp:nvSpPr>
        <dsp:cNvPr id="0" name=""/>
        <dsp:cNvSpPr/>
      </dsp:nvSpPr>
      <dsp:spPr>
        <a:xfrm>
          <a:off x="5629307" y="410780"/>
          <a:ext cx="2595345" cy="5447452"/>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Char char="••"/>
          </a:pPr>
          <a:r>
            <a:rPr lang="pl-PL" sz="2000" kern="1200" dirty="0" smtClean="0">
              <a:latin typeface="Times New Roman" pitchFamily="18" charset="0"/>
              <a:cs typeface="Times New Roman" pitchFamily="18" charset="0"/>
            </a:rPr>
            <a:t>obowiązkowy  </a:t>
          </a:r>
          <a:endParaRPr lang="pl-PL" sz="2000" kern="1200" dirty="0"/>
        </a:p>
        <a:p>
          <a:pPr marL="228600" lvl="1" indent="-228600" algn="l" defTabSz="889000">
            <a:lnSpc>
              <a:spcPct val="90000"/>
            </a:lnSpc>
            <a:spcBef>
              <a:spcPct val="0"/>
            </a:spcBef>
            <a:spcAft>
              <a:spcPct val="15000"/>
            </a:spcAft>
            <a:buChar char="••"/>
          </a:pPr>
          <a:r>
            <a:rPr lang="pl-PL" sz="2000" kern="1200" dirty="0" smtClean="0">
              <a:latin typeface="Times New Roman" pitchFamily="18" charset="0"/>
              <a:cs typeface="Times New Roman" pitchFamily="18" charset="0"/>
            </a:rPr>
            <a:t>kapitałowy</a:t>
          </a:r>
          <a:endParaRPr lang="pl-PL" sz="2000" kern="1200" dirty="0"/>
        </a:p>
        <a:p>
          <a:pPr marL="228600" lvl="1" indent="-228600" algn="l" defTabSz="889000">
            <a:lnSpc>
              <a:spcPct val="90000"/>
            </a:lnSpc>
            <a:spcBef>
              <a:spcPct val="0"/>
            </a:spcBef>
            <a:spcAft>
              <a:spcPct val="15000"/>
            </a:spcAft>
            <a:buChar char="••"/>
          </a:pPr>
          <a:r>
            <a:rPr lang="pl-PL" sz="2000" kern="1200" dirty="0" smtClean="0">
              <a:latin typeface="Times New Roman" pitchFamily="18" charset="0"/>
              <a:cs typeface="Times New Roman" pitchFamily="18" charset="0"/>
            </a:rPr>
            <a:t>zarządzany przez prywatne instytucje</a:t>
          </a:r>
          <a:endParaRPr lang="pl-PL" sz="2000" kern="1200" dirty="0"/>
        </a:p>
        <a:p>
          <a:pPr marL="228600" lvl="1" indent="-228600" algn="l" defTabSz="889000">
            <a:lnSpc>
              <a:spcPct val="90000"/>
            </a:lnSpc>
            <a:spcBef>
              <a:spcPct val="0"/>
            </a:spcBef>
            <a:spcAft>
              <a:spcPct val="15000"/>
            </a:spcAft>
            <a:buChar char="••"/>
          </a:pPr>
          <a:r>
            <a:rPr lang="pl-PL" sz="2000" kern="1200" dirty="0" smtClean="0">
              <a:latin typeface="Times New Roman" pitchFamily="18" charset="0"/>
              <a:cs typeface="Times New Roman" pitchFamily="18" charset="0"/>
            </a:rPr>
            <a:t>indywidualne konta</a:t>
          </a:r>
          <a:endParaRPr lang="pl-PL" sz="2000" kern="1200" dirty="0"/>
        </a:p>
        <a:p>
          <a:pPr marL="228600" lvl="1" indent="-228600" algn="l" defTabSz="889000">
            <a:lnSpc>
              <a:spcPct val="90000"/>
            </a:lnSpc>
            <a:spcBef>
              <a:spcPct val="0"/>
            </a:spcBef>
            <a:spcAft>
              <a:spcPct val="15000"/>
            </a:spcAft>
            <a:buChar char="••"/>
          </a:pPr>
          <a:r>
            <a:rPr lang="pl-PL" sz="2000" kern="1200" dirty="0" smtClean="0">
              <a:latin typeface="Times New Roman" pitchFamily="18" charset="0"/>
              <a:cs typeface="Times New Roman" pitchFamily="18" charset="0"/>
            </a:rPr>
            <a:t>kapitał dziedziczony</a:t>
          </a:r>
          <a:endParaRPr lang="pl-PL" sz="2000" kern="1200" dirty="0"/>
        </a:p>
        <a:p>
          <a:pPr marL="228600" lvl="1" indent="-228600" algn="l" defTabSz="889000">
            <a:lnSpc>
              <a:spcPct val="90000"/>
            </a:lnSpc>
            <a:spcBef>
              <a:spcPct val="0"/>
            </a:spcBef>
            <a:spcAft>
              <a:spcPct val="15000"/>
            </a:spcAft>
            <a:buChar char="••"/>
          </a:pPr>
          <a:r>
            <a:rPr lang="pl-PL" sz="2000" kern="1200" dirty="0" smtClean="0">
              <a:latin typeface="Times New Roman" pitchFamily="18" charset="0"/>
              <a:cs typeface="Times New Roman" pitchFamily="18" charset="0"/>
            </a:rPr>
            <a:t>możliwość rezygnacji                   i odebrania kapitału przed terminem przejścia na emeryturę </a:t>
          </a:r>
          <a:br>
            <a:rPr lang="pl-PL" sz="2000" kern="1200" dirty="0" smtClean="0">
              <a:latin typeface="Times New Roman" pitchFamily="18" charset="0"/>
              <a:cs typeface="Times New Roman" pitchFamily="18" charset="0"/>
            </a:rPr>
          </a:br>
          <a:r>
            <a:rPr lang="pl-PL" sz="2000" kern="1200" dirty="0" smtClean="0">
              <a:latin typeface="Times New Roman" pitchFamily="18" charset="0"/>
              <a:cs typeface="Times New Roman" pitchFamily="18" charset="0"/>
            </a:rPr>
            <a:t>                                                                                                  </a:t>
          </a:r>
          <a:br>
            <a:rPr lang="pl-PL" sz="2000" kern="1200" dirty="0" smtClean="0">
              <a:latin typeface="Times New Roman" pitchFamily="18" charset="0"/>
              <a:cs typeface="Times New Roman" pitchFamily="18" charset="0"/>
            </a:rPr>
          </a:br>
          <a:endParaRPr lang="pl-PL" sz="2000" kern="1200" dirty="0"/>
        </a:p>
      </dsp:txBody>
      <dsp:txXfrm>
        <a:off x="5629307" y="410780"/>
        <a:ext cx="2595345" cy="5447452"/>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Slajd tytułowy">
    <p:spTree>
      <p:nvGrpSpPr>
        <p:cNvPr id="1" name=""/>
        <p:cNvGrpSpPr/>
        <p:nvPr/>
      </p:nvGrpSpPr>
      <p:grpSpPr>
        <a:xfrm>
          <a:off x="0" y="0"/>
          <a:ext cx="0" cy="0"/>
          <a:chOff x="0" y="0"/>
          <a:chExt cx="0" cy="0"/>
        </a:xfrm>
      </p:grpSpPr>
      <p:sp>
        <p:nvSpPr>
          <p:cNvPr id="2" name="Tytuł 1"/>
          <p:cNvSpPr>
            <a:spLocks noGrp="1"/>
          </p:cNvSpPr>
          <p:nvPr>
            <p:ph type="ctrTitle"/>
          </p:nvPr>
        </p:nvSpPr>
        <p:spPr>
          <a:xfrm>
            <a:off x="685800" y="2130425"/>
            <a:ext cx="7772400" cy="1470025"/>
          </a:xfrm>
        </p:spPr>
        <p:txBody>
          <a:bodyPr/>
          <a:lstStyle/>
          <a:p>
            <a:r>
              <a:rPr lang="pl-PL" smtClean="0"/>
              <a:t>Kliknij, aby edytować styl</a:t>
            </a:r>
            <a:endParaRPr lang="pl-PL"/>
          </a:p>
        </p:txBody>
      </p:sp>
      <p:sp>
        <p:nvSpPr>
          <p:cNvPr id="3" name="Podtytuł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l-PL" smtClean="0"/>
              <a:t>Kliknij, aby edytować styl wzorca podtytułu</a:t>
            </a:r>
            <a:endParaRPr lang="pl-PL"/>
          </a:p>
        </p:txBody>
      </p:sp>
      <p:sp>
        <p:nvSpPr>
          <p:cNvPr id="4" name="Symbol zastępczy daty 3"/>
          <p:cNvSpPr>
            <a:spLocks noGrp="1"/>
          </p:cNvSpPr>
          <p:nvPr>
            <p:ph type="dt" sz="half" idx="10"/>
          </p:nvPr>
        </p:nvSpPr>
        <p:spPr/>
        <p:txBody>
          <a:bodyPr/>
          <a:lstStyle/>
          <a:p>
            <a:fld id="{2AEE4E7F-2092-416E-BBE4-43EA3A0E47C7}" type="datetimeFigureOut">
              <a:rPr lang="pl-PL" smtClean="0"/>
              <a:pPr/>
              <a:t>2013-05-14</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9873DD96-A27B-4D64-9131-5DDC891ED84C}" type="slidenum">
              <a:rPr lang="pl-PL" smtClean="0"/>
              <a:pPr/>
              <a:t>‹#›</a:t>
            </a:fld>
            <a:endParaRPr lang="pl-PL"/>
          </a:p>
        </p:txBody>
      </p:sp>
    </p:spTree>
  </p:cSld>
  <p:clrMapOvr>
    <a:masterClrMapping/>
  </p:clrMapOvr>
  <p:transition>
    <p:randomBa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ytuł i tekst pionowy">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tytułu pionowego 2"/>
          <p:cNvSpPr>
            <a:spLocks noGrp="1"/>
          </p:cNvSpPr>
          <p:nvPr>
            <p:ph type="body" orient="vert" idx="1"/>
          </p:nvPr>
        </p:nvSpPr>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p>
            <a:fld id="{2AEE4E7F-2092-416E-BBE4-43EA3A0E47C7}" type="datetimeFigureOut">
              <a:rPr lang="pl-PL" smtClean="0"/>
              <a:pPr/>
              <a:t>2013-05-14</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9873DD96-A27B-4D64-9131-5DDC891ED84C}" type="slidenum">
              <a:rPr lang="pl-PL" smtClean="0"/>
              <a:pPr/>
              <a:t>‹#›</a:t>
            </a:fld>
            <a:endParaRPr lang="pl-PL"/>
          </a:p>
        </p:txBody>
      </p:sp>
    </p:spTree>
  </p:cSld>
  <p:clrMapOvr>
    <a:masterClrMapping/>
  </p:clrMapOvr>
  <p:transition>
    <p:randomBa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ytuł pionowy i tekst">
    <p:spTree>
      <p:nvGrpSpPr>
        <p:cNvPr id="1" name=""/>
        <p:cNvGrpSpPr/>
        <p:nvPr/>
      </p:nvGrpSpPr>
      <p:grpSpPr>
        <a:xfrm>
          <a:off x="0" y="0"/>
          <a:ext cx="0" cy="0"/>
          <a:chOff x="0" y="0"/>
          <a:chExt cx="0" cy="0"/>
        </a:xfrm>
      </p:grpSpPr>
      <p:sp>
        <p:nvSpPr>
          <p:cNvPr id="2" name="Tytuł pionowy 1"/>
          <p:cNvSpPr>
            <a:spLocks noGrp="1"/>
          </p:cNvSpPr>
          <p:nvPr>
            <p:ph type="title" orient="vert"/>
          </p:nvPr>
        </p:nvSpPr>
        <p:spPr>
          <a:xfrm>
            <a:off x="6629400" y="274638"/>
            <a:ext cx="2057400" cy="5851525"/>
          </a:xfrm>
        </p:spPr>
        <p:txBody>
          <a:bodyPr vert="eaVert"/>
          <a:lstStyle/>
          <a:p>
            <a:r>
              <a:rPr lang="pl-PL" smtClean="0"/>
              <a:t>Kliknij, aby edytować styl</a:t>
            </a:r>
            <a:endParaRPr lang="pl-PL"/>
          </a:p>
        </p:txBody>
      </p:sp>
      <p:sp>
        <p:nvSpPr>
          <p:cNvPr id="3" name="Symbol zastępczy tytułu pionowego 2"/>
          <p:cNvSpPr>
            <a:spLocks noGrp="1"/>
          </p:cNvSpPr>
          <p:nvPr>
            <p:ph type="body" orient="vert" idx="1"/>
          </p:nvPr>
        </p:nvSpPr>
        <p:spPr>
          <a:xfrm>
            <a:off x="457200" y="274638"/>
            <a:ext cx="6019800" cy="5851525"/>
          </a:xfrm>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p>
            <a:fld id="{2AEE4E7F-2092-416E-BBE4-43EA3A0E47C7}" type="datetimeFigureOut">
              <a:rPr lang="pl-PL" smtClean="0"/>
              <a:pPr/>
              <a:t>2013-05-14</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9873DD96-A27B-4D64-9131-5DDC891ED84C}" type="slidenum">
              <a:rPr lang="pl-PL" smtClean="0"/>
              <a:pPr/>
              <a:t>‹#›</a:t>
            </a:fld>
            <a:endParaRPr lang="pl-PL"/>
          </a:p>
        </p:txBody>
      </p:sp>
    </p:spTree>
  </p:cSld>
  <p:clrMapOvr>
    <a:masterClrMapping/>
  </p:clrMapOvr>
  <p:transition>
    <p:randomBa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ytuł i zawartość">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zawartości 2"/>
          <p:cNvSpPr>
            <a:spLocks noGrp="1"/>
          </p:cNvSpPr>
          <p:nvPr>
            <p:ph idx="1"/>
          </p:nvPr>
        </p:nvSpPr>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p>
            <a:fld id="{2AEE4E7F-2092-416E-BBE4-43EA3A0E47C7}" type="datetimeFigureOut">
              <a:rPr lang="pl-PL" smtClean="0"/>
              <a:pPr/>
              <a:t>2013-05-14</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9873DD96-A27B-4D64-9131-5DDC891ED84C}" type="slidenum">
              <a:rPr lang="pl-PL" smtClean="0"/>
              <a:pPr/>
              <a:t>‹#›</a:t>
            </a:fld>
            <a:endParaRPr lang="pl-PL"/>
          </a:p>
        </p:txBody>
      </p:sp>
    </p:spTree>
  </p:cSld>
  <p:clrMapOvr>
    <a:masterClrMapping/>
  </p:clrMapOvr>
  <p:transition>
    <p:randomBa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Nagłówek sekcji">
    <p:spTree>
      <p:nvGrpSpPr>
        <p:cNvPr id="1" name=""/>
        <p:cNvGrpSpPr/>
        <p:nvPr/>
      </p:nvGrpSpPr>
      <p:grpSpPr>
        <a:xfrm>
          <a:off x="0" y="0"/>
          <a:ext cx="0" cy="0"/>
          <a:chOff x="0" y="0"/>
          <a:chExt cx="0" cy="0"/>
        </a:xfrm>
      </p:grpSpPr>
      <p:sp>
        <p:nvSpPr>
          <p:cNvPr id="2" name="Tytuł 1"/>
          <p:cNvSpPr>
            <a:spLocks noGrp="1"/>
          </p:cNvSpPr>
          <p:nvPr>
            <p:ph type="title"/>
          </p:nvPr>
        </p:nvSpPr>
        <p:spPr>
          <a:xfrm>
            <a:off x="722313" y="4406900"/>
            <a:ext cx="7772400" cy="1362075"/>
          </a:xfrm>
        </p:spPr>
        <p:txBody>
          <a:bodyPr anchor="t"/>
          <a:lstStyle>
            <a:lvl1pPr algn="l">
              <a:defRPr sz="4000" b="1" cap="all"/>
            </a:lvl1pPr>
          </a:lstStyle>
          <a:p>
            <a:r>
              <a:rPr lang="pl-PL" smtClean="0"/>
              <a:t>Kliknij, aby edytować styl</a:t>
            </a:r>
            <a:endParaRPr lang="pl-PL"/>
          </a:p>
        </p:txBody>
      </p:sp>
      <p:sp>
        <p:nvSpPr>
          <p:cNvPr id="3" name="Symbol zastępczy tekst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l-PL" smtClean="0"/>
              <a:t>Kliknij, aby edytować style wzorca tekstu</a:t>
            </a:r>
          </a:p>
        </p:txBody>
      </p:sp>
      <p:sp>
        <p:nvSpPr>
          <p:cNvPr id="4" name="Symbol zastępczy daty 3"/>
          <p:cNvSpPr>
            <a:spLocks noGrp="1"/>
          </p:cNvSpPr>
          <p:nvPr>
            <p:ph type="dt" sz="half" idx="10"/>
          </p:nvPr>
        </p:nvSpPr>
        <p:spPr/>
        <p:txBody>
          <a:bodyPr/>
          <a:lstStyle/>
          <a:p>
            <a:fld id="{2AEE4E7F-2092-416E-BBE4-43EA3A0E47C7}" type="datetimeFigureOut">
              <a:rPr lang="pl-PL" smtClean="0"/>
              <a:pPr/>
              <a:t>2013-05-14</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9873DD96-A27B-4D64-9131-5DDC891ED84C}" type="slidenum">
              <a:rPr lang="pl-PL" smtClean="0"/>
              <a:pPr/>
              <a:t>‹#›</a:t>
            </a:fld>
            <a:endParaRPr lang="pl-PL"/>
          </a:p>
        </p:txBody>
      </p:sp>
    </p:spTree>
  </p:cSld>
  <p:clrMapOvr>
    <a:masterClrMapping/>
  </p:clrMapOvr>
  <p:transition>
    <p:randomBa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Dwa elementy zawartości">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zawartości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zawartości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5" name="Symbol zastępczy daty 4"/>
          <p:cNvSpPr>
            <a:spLocks noGrp="1"/>
          </p:cNvSpPr>
          <p:nvPr>
            <p:ph type="dt" sz="half" idx="10"/>
          </p:nvPr>
        </p:nvSpPr>
        <p:spPr/>
        <p:txBody>
          <a:bodyPr/>
          <a:lstStyle/>
          <a:p>
            <a:fld id="{2AEE4E7F-2092-416E-BBE4-43EA3A0E47C7}" type="datetimeFigureOut">
              <a:rPr lang="pl-PL" smtClean="0"/>
              <a:pPr/>
              <a:t>2013-05-14</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9873DD96-A27B-4D64-9131-5DDC891ED84C}" type="slidenum">
              <a:rPr lang="pl-PL" smtClean="0"/>
              <a:pPr/>
              <a:t>‹#›</a:t>
            </a:fld>
            <a:endParaRPr lang="pl-PL"/>
          </a:p>
        </p:txBody>
      </p:sp>
    </p:spTree>
  </p:cSld>
  <p:clrMapOvr>
    <a:masterClrMapping/>
  </p:clrMapOvr>
  <p:transition>
    <p:randomBa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Porównanie">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lvl1pPr>
              <a:defRPr/>
            </a:lvl1pPr>
          </a:lstStyle>
          <a:p>
            <a:r>
              <a:rPr lang="pl-PL" smtClean="0"/>
              <a:t>Kliknij, aby edytować styl</a:t>
            </a:r>
            <a:endParaRPr lang="pl-PL"/>
          </a:p>
        </p:txBody>
      </p:sp>
      <p:sp>
        <p:nvSpPr>
          <p:cNvPr id="3" name="Symbol zastępczy tekst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4" name="Symbol zastępczy zawartości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5" name="Symbol zastępczy tekst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6" name="Symbol zastępczy zawartości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7" name="Symbol zastępczy daty 6"/>
          <p:cNvSpPr>
            <a:spLocks noGrp="1"/>
          </p:cNvSpPr>
          <p:nvPr>
            <p:ph type="dt" sz="half" idx="10"/>
          </p:nvPr>
        </p:nvSpPr>
        <p:spPr/>
        <p:txBody>
          <a:bodyPr/>
          <a:lstStyle/>
          <a:p>
            <a:fld id="{2AEE4E7F-2092-416E-BBE4-43EA3A0E47C7}" type="datetimeFigureOut">
              <a:rPr lang="pl-PL" smtClean="0"/>
              <a:pPr/>
              <a:t>2013-05-14</a:t>
            </a:fld>
            <a:endParaRPr lang="pl-PL"/>
          </a:p>
        </p:txBody>
      </p:sp>
      <p:sp>
        <p:nvSpPr>
          <p:cNvPr id="8" name="Symbol zastępczy stopki 7"/>
          <p:cNvSpPr>
            <a:spLocks noGrp="1"/>
          </p:cNvSpPr>
          <p:nvPr>
            <p:ph type="ftr" sz="quarter" idx="11"/>
          </p:nvPr>
        </p:nvSpPr>
        <p:spPr/>
        <p:txBody>
          <a:bodyPr/>
          <a:lstStyle/>
          <a:p>
            <a:endParaRPr lang="pl-PL"/>
          </a:p>
        </p:txBody>
      </p:sp>
      <p:sp>
        <p:nvSpPr>
          <p:cNvPr id="9" name="Symbol zastępczy numeru slajdu 8"/>
          <p:cNvSpPr>
            <a:spLocks noGrp="1"/>
          </p:cNvSpPr>
          <p:nvPr>
            <p:ph type="sldNum" sz="quarter" idx="12"/>
          </p:nvPr>
        </p:nvSpPr>
        <p:spPr/>
        <p:txBody>
          <a:bodyPr/>
          <a:lstStyle/>
          <a:p>
            <a:fld id="{9873DD96-A27B-4D64-9131-5DDC891ED84C}" type="slidenum">
              <a:rPr lang="pl-PL" smtClean="0"/>
              <a:pPr/>
              <a:t>‹#›</a:t>
            </a:fld>
            <a:endParaRPr lang="pl-PL"/>
          </a:p>
        </p:txBody>
      </p:sp>
    </p:spTree>
  </p:cSld>
  <p:clrMapOvr>
    <a:masterClrMapping/>
  </p:clrMapOvr>
  <p:transition>
    <p:randomBa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ylko tytuł">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daty 2"/>
          <p:cNvSpPr>
            <a:spLocks noGrp="1"/>
          </p:cNvSpPr>
          <p:nvPr>
            <p:ph type="dt" sz="half" idx="10"/>
          </p:nvPr>
        </p:nvSpPr>
        <p:spPr/>
        <p:txBody>
          <a:bodyPr/>
          <a:lstStyle/>
          <a:p>
            <a:fld id="{2AEE4E7F-2092-416E-BBE4-43EA3A0E47C7}" type="datetimeFigureOut">
              <a:rPr lang="pl-PL" smtClean="0"/>
              <a:pPr/>
              <a:t>2013-05-14</a:t>
            </a:fld>
            <a:endParaRPr lang="pl-PL"/>
          </a:p>
        </p:txBody>
      </p:sp>
      <p:sp>
        <p:nvSpPr>
          <p:cNvPr id="4" name="Symbol zastępczy stopki 3"/>
          <p:cNvSpPr>
            <a:spLocks noGrp="1"/>
          </p:cNvSpPr>
          <p:nvPr>
            <p:ph type="ftr" sz="quarter" idx="11"/>
          </p:nvPr>
        </p:nvSpPr>
        <p:spPr/>
        <p:txBody>
          <a:bodyPr/>
          <a:lstStyle/>
          <a:p>
            <a:endParaRPr lang="pl-PL"/>
          </a:p>
        </p:txBody>
      </p:sp>
      <p:sp>
        <p:nvSpPr>
          <p:cNvPr id="5" name="Symbol zastępczy numeru slajdu 4"/>
          <p:cNvSpPr>
            <a:spLocks noGrp="1"/>
          </p:cNvSpPr>
          <p:nvPr>
            <p:ph type="sldNum" sz="quarter" idx="12"/>
          </p:nvPr>
        </p:nvSpPr>
        <p:spPr/>
        <p:txBody>
          <a:bodyPr/>
          <a:lstStyle/>
          <a:p>
            <a:fld id="{9873DD96-A27B-4D64-9131-5DDC891ED84C}" type="slidenum">
              <a:rPr lang="pl-PL" smtClean="0"/>
              <a:pPr/>
              <a:t>‹#›</a:t>
            </a:fld>
            <a:endParaRPr lang="pl-PL"/>
          </a:p>
        </p:txBody>
      </p:sp>
    </p:spTree>
  </p:cSld>
  <p:clrMapOvr>
    <a:masterClrMapping/>
  </p:clrMapOvr>
  <p:transition>
    <p:randomBa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Pusty">
    <p:spTree>
      <p:nvGrpSpPr>
        <p:cNvPr id="1" name=""/>
        <p:cNvGrpSpPr/>
        <p:nvPr/>
      </p:nvGrpSpPr>
      <p:grpSpPr>
        <a:xfrm>
          <a:off x="0" y="0"/>
          <a:ext cx="0" cy="0"/>
          <a:chOff x="0" y="0"/>
          <a:chExt cx="0" cy="0"/>
        </a:xfrm>
      </p:grpSpPr>
      <p:sp>
        <p:nvSpPr>
          <p:cNvPr id="2" name="Symbol zastępczy daty 1"/>
          <p:cNvSpPr>
            <a:spLocks noGrp="1"/>
          </p:cNvSpPr>
          <p:nvPr>
            <p:ph type="dt" sz="half" idx="10"/>
          </p:nvPr>
        </p:nvSpPr>
        <p:spPr/>
        <p:txBody>
          <a:bodyPr/>
          <a:lstStyle/>
          <a:p>
            <a:fld id="{2AEE4E7F-2092-416E-BBE4-43EA3A0E47C7}" type="datetimeFigureOut">
              <a:rPr lang="pl-PL" smtClean="0"/>
              <a:pPr/>
              <a:t>2013-05-14</a:t>
            </a:fld>
            <a:endParaRPr lang="pl-PL"/>
          </a:p>
        </p:txBody>
      </p:sp>
      <p:sp>
        <p:nvSpPr>
          <p:cNvPr id="3" name="Symbol zastępczy stopki 2"/>
          <p:cNvSpPr>
            <a:spLocks noGrp="1"/>
          </p:cNvSpPr>
          <p:nvPr>
            <p:ph type="ftr" sz="quarter" idx="11"/>
          </p:nvPr>
        </p:nvSpPr>
        <p:spPr/>
        <p:txBody>
          <a:bodyPr/>
          <a:lstStyle/>
          <a:p>
            <a:endParaRPr lang="pl-PL"/>
          </a:p>
        </p:txBody>
      </p:sp>
      <p:sp>
        <p:nvSpPr>
          <p:cNvPr id="4" name="Symbol zastępczy numeru slajdu 3"/>
          <p:cNvSpPr>
            <a:spLocks noGrp="1"/>
          </p:cNvSpPr>
          <p:nvPr>
            <p:ph type="sldNum" sz="quarter" idx="12"/>
          </p:nvPr>
        </p:nvSpPr>
        <p:spPr/>
        <p:txBody>
          <a:bodyPr/>
          <a:lstStyle/>
          <a:p>
            <a:fld id="{9873DD96-A27B-4D64-9131-5DDC891ED84C}" type="slidenum">
              <a:rPr lang="pl-PL" smtClean="0"/>
              <a:pPr/>
              <a:t>‹#›</a:t>
            </a:fld>
            <a:endParaRPr lang="pl-PL"/>
          </a:p>
        </p:txBody>
      </p:sp>
    </p:spTree>
  </p:cSld>
  <p:clrMapOvr>
    <a:masterClrMapping/>
  </p:clrMapOvr>
  <p:transition>
    <p:randomBa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Zawartość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457200" y="273050"/>
            <a:ext cx="3008313" cy="1162050"/>
          </a:xfrm>
        </p:spPr>
        <p:txBody>
          <a:bodyPr anchor="b"/>
          <a:lstStyle>
            <a:lvl1pPr algn="l">
              <a:defRPr sz="2000" b="1"/>
            </a:lvl1pPr>
          </a:lstStyle>
          <a:p>
            <a:r>
              <a:rPr lang="pl-PL" smtClean="0"/>
              <a:t>Kliknij, aby edytować styl</a:t>
            </a:r>
            <a:endParaRPr lang="pl-PL"/>
          </a:p>
        </p:txBody>
      </p:sp>
      <p:sp>
        <p:nvSpPr>
          <p:cNvPr id="3" name="Symbol zastępczy zawartości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tekst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Kliknij, aby edytować style wzorca tekstu</a:t>
            </a:r>
          </a:p>
        </p:txBody>
      </p:sp>
      <p:sp>
        <p:nvSpPr>
          <p:cNvPr id="5" name="Symbol zastępczy daty 4"/>
          <p:cNvSpPr>
            <a:spLocks noGrp="1"/>
          </p:cNvSpPr>
          <p:nvPr>
            <p:ph type="dt" sz="half" idx="10"/>
          </p:nvPr>
        </p:nvSpPr>
        <p:spPr/>
        <p:txBody>
          <a:bodyPr/>
          <a:lstStyle/>
          <a:p>
            <a:fld id="{2AEE4E7F-2092-416E-BBE4-43EA3A0E47C7}" type="datetimeFigureOut">
              <a:rPr lang="pl-PL" smtClean="0"/>
              <a:pPr/>
              <a:t>2013-05-14</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9873DD96-A27B-4D64-9131-5DDC891ED84C}" type="slidenum">
              <a:rPr lang="pl-PL" smtClean="0"/>
              <a:pPr/>
              <a:t>‹#›</a:t>
            </a:fld>
            <a:endParaRPr lang="pl-PL"/>
          </a:p>
        </p:txBody>
      </p:sp>
    </p:spTree>
  </p:cSld>
  <p:clrMapOvr>
    <a:masterClrMapping/>
  </p:clrMapOvr>
  <p:transition>
    <p:randomBa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Obraz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1792288" y="4800600"/>
            <a:ext cx="5486400" cy="566738"/>
          </a:xfrm>
        </p:spPr>
        <p:txBody>
          <a:bodyPr anchor="b"/>
          <a:lstStyle>
            <a:lvl1pPr algn="l">
              <a:defRPr sz="2000" b="1"/>
            </a:lvl1pPr>
          </a:lstStyle>
          <a:p>
            <a:r>
              <a:rPr lang="pl-PL" smtClean="0"/>
              <a:t>Kliknij, aby edytować styl</a:t>
            </a:r>
            <a:endParaRPr lang="pl-PL"/>
          </a:p>
        </p:txBody>
      </p:sp>
      <p:sp>
        <p:nvSpPr>
          <p:cNvPr id="3" name="Symbol zastępczy obraz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l-PL"/>
          </a:p>
        </p:txBody>
      </p:sp>
      <p:sp>
        <p:nvSpPr>
          <p:cNvPr id="4" name="Symbol zastępczy tekst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Kliknij, aby edytować style wzorca tekstu</a:t>
            </a:r>
          </a:p>
        </p:txBody>
      </p:sp>
      <p:sp>
        <p:nvSpPr>
          <p:cNvPr id="5" name="Symbol zastępczy daty 4"/>
          <p:cNvSpPr>
            <a:spLocks noGrp="1"/>
          </p:cNvSpPr>
          <p:nvPr>
            <p:ph type="dt" sz="half" idx="10"/>
          </p:nvPr>
        </p:nvSpPr>
        <p:spPr/>
        <p:txBody>
          <a:bodyPr/>
          <a:lstStyle/>
          <a:p>
            <a:fld id="{2AEE4E7F-2092-416E-BBE4-43EA3A0E47C7}" type="datetimeFigureOut">
              <a:rPr lang="pl-PL" smtClean="0"/>
              <a:pPr/>
              <a:t>2013-05-14</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9873DD96-A27B-4D64-9131-5DDC891ED84C}" type="slidenum">
              <a:rPr lang="pl-PL" smtClean="0"/>
              <a:pPr/>
              <a:t>‹#›</a:t>
            </a:fld>
            <a:endParaRPr lang="pl-PL"/>
          </a:p>
        </p:txBody>
      </p:sp>
    </p:spTree>
  </p:cSld>
  <p:clrMapOvr>
    <a:masterClrMapping/>
  </p:clrMapOvr>
  <p:transition>
    <p:randomBa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alphaModFix amt="10000"/>
            <a:lum/>
          </a:blip>
          <a:srcRect/>
          <a:stretch>
            <a:fillRect l="-11000" r="-11000"/>
          </a:stretch>
        </a:blipFill>
        <a:effectLst/>
      </p:bgPr>
    </p:bg>
    <p:spTree>
      <p:nvGrpSpPr>
        <p:cNvPr id="1" name=""/>
        <p:cNvGrpSpPr/>
        <p:nvPr/>
      </p:nvGrpSpPr>
      <p:grpSpPr>
        <a:xfrm>
          <a:off x="0" y="0"/>
          <a:ext cx="0" cy="0"/>
          <a:chOff x="0" y="0"/>
          <a:chExt cx="0" cy="0"/>
        </a:xfrm>
      </p:grpSpPr>
      <p:sp>
        <p:nvSpPr>
          <p:cNvPr id="2" name="Symbol zastępczy tytuł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pl-PL" smtClean="0"/>
              <a:t>Kliknij, aby edytować styl</a:t>
            </a:r>
            <a:endParaRPr lang="pl-PL"/>
          </a:p>
        </p:txBody>
      </p:sp>
      <p:sp>
        <p:nvSpPr>
          <p:cNvPr id="3" name="Symbol zastępczy tekst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AEE4E7F-2092-416E-BBE4-43EA3A0E47C7}" type="datetimeFigureOut">
              <a:rPr lang="pl-PL" smtClean="0"/>
              <a:pPr/>
              <a:t>2013-05-14</a:t>
            </a:fld>
            <a:endParaRPr lang="pl-PL"/>
          </a:p>
        </p:txBody>
      </p:sp>
      <p:sp>
        <p:nvSpPr>
          <p:cNvPr id="5" name="Symbol zastępczy stopki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l-PL"/>
          </a:p>
        </p:txBody>
      </p:sp>
      <p:sp>
        <p:nvSpPr>
          <p:cNvPr id="6" name="Symbol zastępczy numeru slajd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873DD96-A27B-4D64-9131-5DDC891ED84C}" type="slidenum">
              <a:rPr lang="pl-PL" smtClean="0"/>
              <a:pPr/>
              <a:t>‹#›</a:t>
            </a:fld>
            <a:endParaRPr lang="pl-PL"/>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randomBar/>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4" name="Grupa 13"/>
          <p:cNvGrpSpPr/>
          <p:nvPr/>
        </p:nvGrpSpPr>
        <p:grpSpPr>
          <a:xfrm>
            <a:off x="179512" y="2060848"/>
            <a:ext cx="8784976" cy="1800200"/>
            <a:chOff x="179512" y="188640"/>
            <a:chExt cx="8784976" cy="1800200"/>
          </a:xfrm>
        </p:grpSpPr>
        <p:sp>
          <p:nvSpPr>
            <p:cNvPr id="11" name="Prostokąt zaokrąglony 10"/>
            <p:cNvSpPr/>
            <p:nvPr/>
          </p:nvSpPr>
          <p:spPr>
            <a:xfrm>
              <a:off x="179512" y="188640"/>
              <a:ext cx="8784976" cy="1800200"/>
            </a:xfrm>
            <a:prstGeom prst="roundRect">
              <a:avLst/>
            </a:prstGeom>
            <a:solidFill>
              <a:schemeClr val="bg1"/>
            </a:solidFill>
            <a:ln w="127000" cap="rnd" cmpd="thickThi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8" name="pole tekstowe 7"/>
            <p:cNvSpPr txBox="1"/>
            <p:nvPr/>
          </p:nvSpPr>
          <p:spPr>
            <a:xfrm>
              <a:off x="2235764" y="551582"/>
              <a:ext cx="6367512" cy="1077218"/>
            </a:xfrm>
            <a:prstGeom prst="rect">
              <a:avLst/>
            </a:prstGeom>
            <a:noFill/>
          </p:spPr>
          <p:txBody>
            <a:bodyPr wrap="none" rtlCol="0">
              <a:spAutoFit/>
            </a:bodyPr>
            <a:lstStyle/>
            <a:p>
              <a:r>
                <a:rPr lang="pl-PL" sz="3200" b="1" dirty="0" smtClean="0">
                  <a:solidFill>
                    <a:srgbClr val="002060"/>
                  </a:solidFill>
                  <a:latin typeface="Cambria" pitchFamily="18" charset="0"/>
                </a:rPr>
                <a:t>BYĆ PRZEDSIĘBIORCZYM</a:t>
              </a:r>
            </a:p>
            <a:p>
              <a:r>
                <a:rPr lang="pl-PL" sz="3200" b="1" dirty="0">
                  <a:solidFill>
                    <a:srgbClr val="002060"/>
                  </a:solidFill>
                  <a:latin typeface="Cambria" pitchFamily="18" charset="0"/>
                </a:rPr>
                <a:t>	</a:t>
              </a:r>
              <a:r>
                <a:rPr lang="pl-PL" sz="3200" b="1" dirty="0" smtClean="0">
                  <a:solidFill>
                    <a:srgbClr val="002060"/>
                  </a:solidFill>
                  <a:latin typeface="Cambria" pitchFamily="18" charset="0"/>
                </a:rPr>
                <a:t>	- nauka przez praktykę</a:t>
              </a:r>
            </a:p>
          </p:txBody>
        </p:sp>
      </p:grpSp>
      <p:grpSp>
        <p:nvGrpSpPr>
          <p:cNvPr id="13" name="Grupa 12"/>
          <p:cNvGrpSpPr/>
          <p:nvPr/>
        </p:nvGrpSpPr>
        <p:grpSpPr>
          <a:xfrm>
            <a:off x="179512" y="5589240"/>
            <a:ext cx="8784976" cy="1080120"/>
            <a:chOff x="179512" y="3429000"/>
            <a:chExt cx="8784976" cy="1080120"/>
          </a:xfrm>
        </p:grpSpPr>
        <p:sp>
          <p:nvSpPr>
            <p:cNvPr id="12" name="Prostokąt zaokrąglony 11"/>
            <p:cNvSpPr/>
            <p:nvPr/>
          </p:nvSpPr>
          <p:spPr>
            <a:xfrm>
              <a:off x="179512" y="3429000"/>
              <a:ext cx="8784976" cy="1080120"/>
            </a:xfrm>
            <a:prstGeom prst="roundRect">
              <a:avLst/>
            </a:prstGeom>
            <a:solidFill>
              <a:schemeClr val="bg1"/>
            </a:solidFill>
            <a:ln w="63500" cap="rnd" cmpd="db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4" name="Obraz 3" descr="POKL bez tla.gif"/>
            <p:cNvPicPr>
              <a:picLocks noChangeAspect="1"/>
            </p:cNvPicPr>
            <p:nvPr/>
          </p:nvPicPr>
          <p:blipFill>
            <a:blip r:embed="rId2" cstate="print"/>
            <a:stretch>
              <a:fillRect/>
            </a:stretch>
          </p:blipFill>
          <p:spPr>
            <a:xfrm>
              <a:off x="361059" y="3609104"/>
              <a:ext cx="2338733" cy="756000"/>
            </a:xfrm>
            <a:prstGeom prst="rect">
              <a:avLst/>
            </a:prstGeom>
          </p:spPr>
        </p:pic>
        <p:pic>
          <p:nvPicPr>
            <p:cNvPr id="5" name="Obraz 4" descr="logo UE bez tla.gif"/>
            <p:cNvPicPr>
              <a:picLocks noChangeAspect="1"/>
            </p:cNvPicPr>
            <p:nvPr/>
          </p:nvPicPr>
          <p:blipFill>
            <a:blip r:embed="rId3" cstate="print"/>
            <a:stretch>
              <a:fillRect/>
            </a:stretch>
          </p:blipFill>
          <p:spPr>
            <a:xfrm>
              <a:off x="6876256" y="3694252"/>
              <a:ext cx="1891762" cy="504000"/>
            </a:xfrm>
            <a:prstGeom prst="rect">
              <a:avLst/>
            </a:prstGeom>
          </p:spPr>
        </p:pic>
        <p:sp>
          <p:nvSpPr>
            <p:cNvPr id="9" name="pole tekstowe 8"/>
            <p:cNvSpPr txBox="1"/>
            <p:nvPr/>
          </p:nvSpPr>
          <p:spPr>
            <a:xfrm>
              <a:off x="2635092" y="3720700"/>
              <a:ext cx="3873817" cy="523220"/>
            </a:xfrm>
            <a:prstGeom prst="rect">
              <a:avLst/>
            </a:prstGeom>
            <a:noFill/>
          </p:spPr>
          <p:txBody>
            <a:bodyPr wrap="none" rtlCol="0">
              <a:spAutoFit/>
            </a:bodyPr>
            <a:lstStyle/>
            <a:p>
              <a:pPr algn="ctr"/>
              <a:r>
                <a:rPr lang="pl-PL" sz="1400" dirty="0" smtClean="0">
                  <a:solidFill>
                    <a:srgbClr val="002060"/>
                  </a:solidFill>
                </a:rPr>
                <a:t>Projekt współfinansowany przez Unię Europejską </a:t>
              </a:r>
            </a:p>
            <a:p>
              <a:pPr algn="ctr"/>
              <a:r>
                <a:rPr lang="pl-PL" sz="1400" dirty="0" smtClean="0">
                  <a:solidFill>
                    <a:srgbClr val="002060"/>
                  </a:solidFill>
                </a:rPr>
                <a:t>w ramach Europejskiego Funduszu Społecznego</a:t>
              </a:r>
              <a:endParaRPr lang="pl-PL" dirty="0" smtClean="0">
                <a:solidFill>
                  <a:srgbClr val="002060"/>
                </a:solidFill>
              </a:endParaRPr>
            </a:p>
          </p:txBody>
        </p:sp>
      </p:grpSp>
      <p:pic>
        <p:nvPicPr>
          <p:cNvPr id="15" name="Obraz 14" descr="logo_ być_przedsiebiorczym-01.bmp"/>
          <p:cNvPicPr>
            <a:picLocks noChangeAspect="1"/>
          </p:cNvPicPr>
          <p:nvPr/>
        </p:nvPicPr>
        <p:blipFill>
          <a:blip r:embed="rId4" cstate="print"/>
          <a:srcRect l="7667" t="15713" r="7993" b="5720"/>
          <a:stretch>
            <a:fillRect/>
          </a:stretch>
        </p:blipFill>
        <p:spPr>
          <a:xfrm>
            <a:off x="467544" y="2420888"/>
            <a:ext cx="1584176" cy="1080120"/>
          </a:xfrm>
          <a:prstGeom prst="rect">
            <a:avLst/>
          </a:prstGeom>
        </p:spPr>
      </p:pic>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rot="10800000" flipV="1">
            <a:off x="457200" y="228917"/>
            <a:ext cx="8229600" cy="5864378"/>
          </a:xfrm>
        </p:spPr>
        <p:txBody>
          <a:bodyPr>
            <a:normAutofit/>
          </a:bodyPr>
          <a:lstStyle/>
          <a:p>
            <a:pPr algn="l"/>
            <a:r>
              <a:rPr lang="pl-PL" sz="2800" dirty="0" smtClean="0">
                <a:latin typeface="Times New Roman" pitchFamily="18" charset="0"/>
                <a:cs typeface="Times New Roman" pitchFamily="18" charset="0"/>
              </a:rPr>
              <a:t>                      - obowiązkowy</a:t>
            </a:r>
            <a:r>
              <a:rPr lang="pl-PL" sz="2800" dirty="0" smtClean="0">
                <a:latin typeface="Times New Roman" pitchFamily="18" charset="0"/>
                <a:cs typeface="Times New Roman" pitchFamily="18" charset="0"/>
              </a:rPr>
              <a:t>, oparty jest na  Zakładzie </a:t>
            </a:r>
            <a:r>
              <a:rPr lang="pl-PL" sz="2800" dirty="0" smtClean="0">
                <a:latin typeface="Times New Roman" pitchFamily="18" charset="0"/>
                <a:cs typeface="Times New Roman" pitchFamily="18" charset="0"/>
              </a:rPr>
              <a:t>   </a:t>
            </a:r>
            <a:br>
              <a:rPr lang="pl-PL" sz="2800" dirty="0" smtClean="0">
                <a:latin typeface="Times New Roman" pitchFamily="18" charset="0"/>
                <a:cs typeface="Times New Roman" pitchFamily="18" charset="0"/>
              </a:rPr>
            </a:br>
            <a:r>
              <a:rPr lang="pl-PL" sz="2800" dirty="0" smtClean="0">
                <a:latin typeface="Times New Roman" pitchFamily="18" charset="0"/>
                <a:cs typeface="Times New Roman" pitchFamily="18" charset="0"/>
              </a:rPr>
              <a:t> </a:t>
            </a:r>
            <a:r>
              <a:rPr lang="pl-PL" sz="2800" dirty="0" smtClean="0">
                <a:latin typeface="Times New Roman" pitchFamily="18" charset="0"/>
                <a:cs typeface="Times New Roman" pitchFamily="18" charset="0"/>
              </a:rPr>
              <a:t>                     Ubezpieczeń </a:t>
            </a:r>
            <a:r>
              <a:rPr lang="pl-PL" sz="2800" dirty="0" smtClean="0">
                <a:latin typeface="Times New Roman" pitchFamily="18" charset="0"/>
                <a:cs typeface="Times New Roman" pitchFamily="18" charset="0"/>
              </a:rPr>
              <a:t>Społecznych (ZUS). </a:t>
            </a:r>
            <a:r>
              <a:rPr lang="pl-PL" sz="2800" dirty="0" smtClean="0">
                <a:latin typeface="Times New Roman" pitchFamily="18" charset="0"/>
                <a:cs typeface="Times New Roman" pitchFamily="18" charset="0"/>
              </a:rPr>
              <a:t>                                                     </a:t>
            </a:r>
            <a:br>
              <a:rPr lang="pl-PL" sz="2800" dirty="0" smtClean="0">
                <a:latin typeface="Times New Roman" pitchFamily="18" charset="0"/>
                <a:cs typeface="Times New Roman" pitchFamily="18" charset="0"/>
              </a:rPr>
            </a:br>
            <a:r>
              <a:rPr lang="pl-PL" sz="2800" dirty="0" smtClean="0">
                <a:latin typeface="Times New Roman" pitchFamily="18" charset="0"/>
                <a:cs typeface="Times New Roman" pitchFamily="18" charset="0"/>
              </a:rPr>
              <a:t> </a:t>
            </a:r>
            <a:r>
              <a:rPr lang="pl-PL" sz="2800" dirty="0" smtClean="0">
                <a:latin typeface="Times New Roman" pitchFamily="18" charset="0"/>
                <a:cs typeface="Times New Roman" pitchFamily="18" charset="0"/>
              </a:rPr>
              <a:t>                     Ze składek </a:t>
            </a:r>
            <a:r>
              <a:rPr lang="pl-PL" sz="2800" dirty="0" smtClean="0">
                <a:latin typeface="Times New Roman" pitchFamily="18" charset="0"/>
                <a:cs typeface="Times New Roman" pitchFamily="18" charset="0"/>
              </a:rPr>
              <a:t>wpłacanych przez </a:t>
            </a:r>
            <a:r>
              <a:rPr lang="pl-PL" sz="2800" dirty="0" smtClean="0">
                <a:latin typeface="Times New Roman" pitchFamily="18" charset="0"/>
                <a:cs typeface="Times New Roman" pitchFamily="18" charset="0"/>
              </a:rPr>
              <a:t> pracujących  </a:t>
            </a:r>
            <a:br>
              <a:rPr lang="pl-PL" sz="2800" dirty="0" smtClean="0">
                <a:latin typeface="Times New Roman" pitchFamily="18" charset="0"/>
                <a:cs typeface="Times New Roman" pitchFamily="18" charset="0"/>
              </a:rPr>
            </a:br>
            <a:r>
              <a:rPr lang="pl-PL" sz="2800" dirty="0" smtClean="0">
                <a:latin typeface="Times New Roman" pitchFamily="18" charset="0"/>
                <a:cs typeface="Times New Roman" pitchFamily="18" charset="0"/>
              </a:rPr>
              <a:t> </a:t>
            </a:r>
            <a:r>
              <a:rPr lang="pl-PL" sz="2800" dirty="0" smtClean="0">
                <a:latin typeface="Times New Roman" pitchFamily="18" charset="0"/>
                <a:cs typeface="Times New Roman" pitchFamily="18" charset="0"/>
              </a:rPr>
              <a:t>                     finansowane </a:t>
            </a:r>
            <a:r>
              <a:rPr lang="pl-PL" sz="2800" dirty="0" smtClean="0">
                <a:latin typeface="Times New Roman" pitchFamily="18" charset="0"/>
                <a:cs typeface="Times New Roman" pitchFamily="18" charset="0"/>
              </a:rPr>
              <a:t>są na bieżąco </a:t>
            </a:r>
            <a:r>
              <a:rPr lang="pl-PL" sz="2800" dirty="0" smtClean="0">
                <a:latin typeface="Times New Roman" pitchFamily="18" charset="0"/>
                <a:cs typeface="Times New Roman" pitchFamily="18" charset="0"/>
              </a:rPr>
              <a:t>świadczenia      </a:t>
            </a:r>
            <a:br>
              <a:rPr lang="pl-PL" sz="2800" dirty="0" smtClean="0">
                <a:latin typeface="Times New Roman" pitchFamily="18" charset="0"/>
                <a:cs typeface="Times New Roman" pitchFamily="18" charset="0"/>
              </a:rPr>
            </a:br>
            <a:r>
              <a:rPr lang="pl-PL" sz="2800" dirty="0" smtClean="0">
                <a:latin typeface="Times New Roman" pitchFamily="18" charset="0"/>
                <a:cs typeface="Times New Roman" pitchFamily="18" charset="0"/>
              </a:rPr>
              <a:t> </a:t>
            </a:r>
            <a:r>
              <a:rPr lang="pl-PL" sz="2800" dirty="0" smtClean="0">
                <a:latin typeface="Times New Roman" pitchFamily="18" charset="0"/>
                <a:cs typeface="Times New Roman" pitchFamily="18" charset="0"/>
              </a:rPr>
              <a:t>                     emerytalne</a:t>
            </a:r>
            <a:r>
              <a:rPr lang="pl-PL" sz="2800" dirty="0" smtClean="0">
                <a:latin typeface="Times New Roman" pitchFamily="18" charset="0"/>
                <a:cs typeface="Times New Roman" pitchFamily="18" charset="0"/>
              </a:rPr>
              <a:t>. </a:t>
            </a:r>
            <a:r>
              <a:rPr lang="pl-PL" sz="2800" dirty="0" smtClean="0">
                <a:latin typeface="Times New Roman" pitchFamily="18" charset="0"/>
                <a:cs typeface="Times New Roman" pitchFamily="18" charset="0"/>
              </a:rPr>
              <a:t/>
            </a:r>
            <a:br>
              <a:rPr lang="pl-PL" sz="2800" dirty="0" smtClean="0">
                <a:latin typeface="Times New Roman" pitchFamily="18" charset="0"/>
                <a:cs typeface="Times New Roman" pitchFamily="18" charset="0"/>
              </a:rPr>
            </a:br>
            <a:r>
              <a:rPr lang="pl-PL" sz="2800" dirty="0" smtClean="0">
                <a:latin typeface="Times New Roman" pitchFamily="18" charset="0"/>
                <a:cs typeface="Times New Roman" pitchFamily="18" charset="0"/>
              </a:rPr>
              <a:t>Wpłacane </a:t>
            </a:r>
            <a:r>
              <a:rPr lang="pl-PL" sz="2800" dirty="0" smtClean="0">
                <a:latin typeface="Times New Roman" pitchFamily="18" charset="0"/>
                <a:cs typeface="Times New Roman" pitchFamily="18" charset="0"/>
              </a:rPr>
              <a:t>składki są rejestrowane </a:t>
            </a:r>
            <a:r>
              <a:rPr lang="pl-PL" sz="2800" dirty="0" smtClean="0">
                <a:latin typeface="Times New Roman" pitchFamily="18" charset="0"/>
                <a:cs typeface="Times New Roman" pitchFamily="18" charset="0"/>
              </a:rPr>
              <a:t> przez ZUS </a:t>
            </a:r>
            <a:r>
              <a:rPr lang="pl-PL" sz="2800" dirty="0" smtClean="0">
                <a:latin typeface="Times New Roman" pitchFamily="18" charset="0"/>
                <a:cs typeface="Times New Roman" pitchFamily="18" charset="0"/>
              </a:rPr>
              <a:t>na indywidualnym koncie </a:t>
            </a:r>
            <a:r>
              <a:rPr lang="pl-PL" sz="2800" dirty="0" smtClean="0">
                <a:latin typeface="Times New Roman" pitchFamily="18" charset="0"/>
                <a:cs typeface="Times New Roman" pitchFamily="18" charset="0"/>
              </a:rPr>
              <a:t>każdego ubezpieczonego</a:t>
            </a:r>
            <a:r>
              <a:rPr lang="pl-PL" sz="2800" dirty="0" smtClean="0">
                <a:latin typeface="Times New Roman" pitchFamily="18" charset="0"/>
                <a:cs typeface="Times New Roman" pitchFamily="18" charset="0"/>
              </a:rPr>
              <a:t>. </a:t>
            </a:r>
            <a:r>
              <a:rPr lang="pl-PL" sz="2800" dirty="0" smtClean="0">
                <a:latin typeface="Times New Roman" pitchFamily="18" charset="0"/>
                <a:cs typeface="Times New Roman" pitchFamily="18" charset="0"/>
              </a:rPr>
              <a:t>                Czyli </a:t>
            </a:r>
            <a:r>
              <a:rPr lang="pl-PL" sz="2800" dirty="0" smtClean="0">
                <a:latin typeface="Times New Roman" pitchFamily="18" charset="0"/>
                <a:cs typeface="Times New Roman" pitchFamily="18" charset="0"/>
              </a:rPr>
              <a:t>finansowanie świadczeń </a:t>
            </a:r>
            <a:r>
              <a:rPr lang="pl-PL" sz="2800" dirty="0" smtClean="0">
                <a:latin typeface="Times New Roman" pitchFamily="18" charset="0"/>
                <a:cs typeface="Times New Roman" pitchFamily="18" charset="0"/>
              </a:rPr>
              <a:t> jest repartycyjne</a:t>
            </a:r>
            <a:r>
              <a:rPr lang="pl-PL" sz="2800" dirty="0" smtClean="0">
                <a:latin typeface="Times New Roman" pitchFamily="18" charset="0"/>
                <a:cs typeface="Times New Roman" pitchFamily="18" charset="0"/>
              </a:rPr>
              <a:t>, natomiast ewidencja </a:t>
            </a:r>
            <a:r>
              <a:rPr lang="pl-PL" sz="2800" dirty="0" smtClean="0">
                <a:latin typeface="Times New Roman" pitchFamily="18" charset="0"/>
                <a:cs typeface="Times New Roman" pitchFamily="18" charset="0"/>
              </a:rPr>
              <a:t>składek kapitałowa</a:t>
            </a:r>
            <a:r>
              <a:rPr lang="pl-PL" sz="2800" dirty="0" smtClean="0">
                <a:latin typeface="Times New Roman" pitchFamily="18" charset="0"/>
                <a:cs typeface="Times New Roman" pitchFamily="18" charset="0"/>
              </a:rPr>
              <a:t>.</a:t>
            </a:r>
            <a:endParaRPr lang="pl-PL" sz="2800" dirty="0"/>
          </a:p>
        </p:txBody>
      </p:sp>
      <p:pic>
        <p:nvPicPr>
          <p:cNvPr id="4" name="Picture 7"/>
          <p:cNvPicPr>
            <a:picLocks noGrp="1" noChangeAspect="1" noChangeArrowheads="1"/>
          </p:cNvPicPr>
          <p:nvPr>
            <p:ph idx="1"/>
          </p:nvPr>
        </p:nvPicPr>
        <p:blipFill>
          <a:blip r:embed="rId2" cstate="print"/>
          <a:srcRect/>
          <a:stretch>
            <a:fillRect/>
          </a:stretch>
        </p:blipFill>
        <p:spPr bwMode="auto">
          <a:xfrm>
            <a:off x="395536" y="260648"/>
            <a:ext cx="2016224" cy="2880320"/>
          </a:xfrm>
          <a:prstGeom prst="rect">
            <a:avLst/>
          </a:prstGeom>
          <a:noFill/>
          <a:ln w="9525">
            <a:noFill/>
            <a:miter lim="800000"/>
            <a:headEnd/>
            <a:tailEnd/>
          </a:ln>
          <a:effectLst/>
        </p:spPr>
      </p:pic>
    </p:spTree>
  </p:cSld>
  <p:clrMapOvr>
    <a:masterClrMapping/>
  </p:clrMapOvr>
  <p:transition>
    <p:randomBa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457200" y="274638"/>
            <a:ext cx="8229600" cy="5818658"/>
          </a:xfrm>
        </p:spPr>
        <p:txBody>
          <a:bodyPr>
            <a:normAutofit/>
          </a:bodyPr>
          <a:lstStyle/>
          <a:p>
            <a:pPr algn="l"/>
            <a:r>
              <a:rPr lang="pl-PL" sz="2800" dirty="0" smtClean="0">
                <a:latin typeface="Times New Roman" pitchFamily="18" charset="0"/>
                <a:cs typeface="Times New Roman" pitchFamily="18" charset="0"/>
              </a:rPr>
              <a:t>                      – </a:t>
            </a:r>
            <a:r>
              <a:rPr lang="pl-PL" sz="2800" dirty="0" smtClean="0">
                <a:latin typeface="Times New Roman" pitchFamily="18" charset="0"/>
                <a:cs typeface="Times New Roman" pitchFamily="18" charset="0"/>
              </a:rPr>
              <a:t>oparty jest na systemie kapitałowym, </a:t>
            </a:r>
            <a:r>
              <a:rPr lang="pl-PL" sz="2800" dirty="0" smtClean="0">
                <a:latin typeface="Times New Roman" pitchFamily="18" charset="0"/>
                <a:cs typeface="Times New Roman" pitchFamily="18" charset="0"/>
              </a:rPr>
              <a:t>              </a:t>
            </a:r>
            <a:br>
              <a:rPr lang="pl-PL" sz="2800" dirty="0" smtClean="0">
                <a:latin typeface="Times New Roman" pitchFamily="18" charset="0"/>
                <a:cs typeface="Times New Roman" pitchFamily="18" charset="0"/>
              </a:rPr>
            </a:br>
            <a:r>
              <a:rPr lang="pl-PL" sz="2800" dirty="0" smtClean="0">
                <a:latin typeface="Times New Roman" pitchFamily="18" charset="0"/>
                <a:cs typeface="Times New Roman" pitchFamily="18" charset="0"/>
              </a:rPr>
              <a:t> </a:t>
            </a:r>
            <a:r>
              <a:rPr lang="pl-PL" sz="2800" dirty="0" smtClean="0">
                <a:latin typeface="Times New Roman" pitchFamily="18" charset="0"/>
                <a:cs typeface="Times New Roman" pitchFamily="18" charset="0"/>
              </a:rPr>
              <a:t>                    obejmuje </a:t>
            </a:r>
            <a:r>
              <a:rPr lang="pl-PL" sz="2800" dirty="0" smtClean="0">
                <a:latin typeface="Times New Roman" pitchFamily="18" charset="0"/>
                <a:cs typeface="Times New Roman" pitchFamily="18" charset="0"/>
              </a:rPr>
              <a:t>wpłaty emerytalne ze składek </a:t>
            </a:r>
            <a:r>
              <a:rPr lang="pl-PL" sz="2800" dirty="0" smtClean="0">
                <a:latin typeface="Times New Roman" pitchFamily="18" charset="0"/>
                <a:cs typeface="Times New Roman" pitchFamily="18" charset="0"/>
              </a:rPr>
              <a:t>     </a:t>
            </a:r>
            <a:br>
              <a:rPr lang="pl-PL" sz="2800" dirty="0" smtClean="0">
                <a:latin typeface="Times New Roman" pitchFamily="18" charset="0"/>
                <a:cs typeface="Times New Roman" pitchFamily="18" charset="0"/>
              </a:rPr>
            </a:br>
            <a:r>
              <a:rPr lang="pl-PL" sz="2800" dirty="0" smtClean="0">
                <a:latin typeface="Times New Roman" pitchFamily="18" charset="0"/>
                <a:cs typeface="Times New Roman" pitchFamily="18" charset="0"/>
              </a:rPr>
              <a:t> </a:t>
            </a:r>
            <a:r>
              <a:rPr lang="pl-PL" sz="2800" dirty="0" smtClean="0">
                <a:latin typeface="Times New Roman" pitchFamily="18" charset="0"/>
                <a:cs typeface="Times New Roman" pitchFamily="18" charset="0"/>
              </a:rPr>
              <a:t>                    wpłacanych </a:t>
            </a:r>
            <a:r>
              <a:rPr lang="pl-PL" sz="2800" dirty="0" smtClean="0">
                <a:latin typeface="Times New Roman" pitchFamily="18" charset="0"/>
                <a:cs typeface="Times New Roman" pitchFamily="18" charset="0"/>
              </a:rPr>
              <a:t>przez ZUS do funduszy emerytalnych (2,3%). Pieniądze gromadzone są na </a:t>
            </a:r>
            <a:r>
              <a:rPr lang="pl-PL" sz="2800" dirty="0" smtClean="0">
                <a:latin typeface="Times New Roman" pitchFamily="18" charset="0"/>
                <a:cs typeface="Times New Roman" pitchFamily="18" charset="0"/>
              </a:rPr>
              <a:t>   indywidualnych </a:t>
            </a:r>
            <a:r>
              <a:rPr lang="pl-PL" sz="2800" dirty="0" smtClean="0">
                <a:latin typeface="Times New Roman" pitchFamily="18" charset="0"/>
                <a:cs typeface="Times New Roman" pitchFamily="18" charset="0"/>
              </a:rPr>
              <a:t>kontach i zarządzane przez wybrany </a:t>
            </a:r>
            <a:r>
              <a:rPr lang="pl-PL" sz="2800" dirty="0" smtClean="0">
                <a:latin typeface="Times New Roman" pitchFamily="18" charset="0"/>
                <a:cs typeface="Times New Roman" pitchFamily="18" charset="0"/>
              </a:rPr>
              <a:t>  </a:t>
            </a:r>
            <a:br>
              <a:rPr lang="pl-PL" sz="2800" dirty="0" smtClean="0">
                <a:latin typeface="Times New Roman" pitchFamily="18" charset="0"/>
                <a:cs typeface="Times New Roman" pitchFamily="18" charset="0"/>
              </a:rPr>
            </a:br>
            <a:r>
              <a:rPr lang="pl-PL" sz="2800" dirty="0" smtClean="0">
                <a:latin typeface="Times New Roman" pitchFamily="18" charset="0"/>
                <a:cs typeface="Times New Roman" pitchFamily="18" charset="0"/>
              </a:rPr>
              <a:t> przez </a:t>
            </a:r>
            <a:r>
              <a:rPr lang="pl-PL" sz="2800" dirty="0" smtClean="0">
                <a:latin typeface="Times New Roman" pitchFamily="18" charset="0"/>
                <a:cs typeface="Times New Roman" pitchFamily="18" charset="0"/>
              </a:rPr>
              <a:t>pracownika Otwarty Fundusz Emerytalny (OFE), który ma na celu pomnażanie składek emerytalnych.</a:t>
            </a:r>
            <a:endParaRPr lang="pl-PL" sz="2800" dirty="0"/>
          </a:p>
        </p:txBody>
      </p:sp>
      <p:pic>
        <p:nvPicPr>
          <p:cNvPr id="4" name="Picture 8"/>
          <p:cNvPicPr>
            <a:picLocks noGrp="1" noChangeAspect="1" noChangeArrowheads="1"/>
          </p:cNvPicPr>
          <p:nvPr>
            <p:ph idx="1"/>
          </p:nvPr>
        </p:nvPicPr>
        <p:blipFill>
          <a:blip r:embed="rId2" cstate="print"/>
          <a:srcRect/>
          <a:stretch>
            <a:fillRect/>
          </a:stretch>
        </p:blipFill>
        <p:spPr bwMode="auto">
          <a:xfrm>
            <a:off x="323528" y="404664"/>
            <a:ext cx="1944216" cy="2636912"/>
          </a:xfrm>
          <a:prstGeom prst="rect">
            <a:avLst/>
          </a:prstGeom>
          <a:noFill/>
          <a:ln w="9525">
            <a:noFill/>
            <a:miter lim="800000"/>
            <a:headEnd/>
            <a:tailEnd/>
          </a:ln>
          <a:effectLst/>
        </p:spPr>
      </p:pic>
    </p:spTree>
  </p:cSld>
  <p:clrMapOvr>
    <a:masterClrMapping/>
  </p:clrMapOvr>
  <p:transition>
    <p:randomBa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457200" y="274638"/>
            <a:ext cx="8229600" cy="5818658"/>
          </a:xfrm>
        </p:spPr>
        <p:txBody>
          <a:bodyPr>
            <a:normAutofit/>
          </a:bodyPr>
          <a:lstStyle/>
          <a:p>
            <a:pPr algn="l"/>
            <a:r>
              <a:rPr lang="pl-PL" sz="2800" dirty="0" smtClean="0">
                <a:latin typeface="Times New Roman" pitchFamily="18" charset="0"/>
                <a:cs typeface="Times New Roman" pitchFamily="18" charset="0"/>
              </a:rPr>
              <a:t>                         - </a:t>
            </a:r>
            <a:r>
              <a:rPr lang="pl-PL" sz="2800" dirty="0" smtClean="0"/>
              <a:t>dodatkowy i dobrowolny, oparty na </a:t>
            </a:r>
            <a:r>
              <a:rPr lang="pl-PL" sz="2800" dirty="0" smtClean="0"/>
              <a:t>         </a:t>
            </a:r>
            <a:br>
              <a:rPr lang="pl-PL" sz="2800" dirty="0" smtClean="0"/>
            </a:br>
            <a:r>
              <a:rPr lang="pl-PL" sz="2800" dirty="0" smtClean="0"/>
              <a:t> </a:t>
            </a:r>
            <a:r>
              <a:rPr lang="pl-PL" sz="2800" dirty="0" smtClean="0"/>
              <a:t>                            systemie </a:t>
            </a:r>
            <a:r>
              <a:rPr lang="pl-PL" sz="2800" dirty="0" smtClean="0"/>
              <a:t>kapitałowym. </a:t>
            </a:r>
            <a:br>
              <a:rPr lang="pl-PL" sz="2800" dirty="0" smtClean="0"/>
            </a:br>
            <a:r>
              <a:rPr lang="pl-PL" sz="2800" dirty="0" smtClean="0"/>
              <a:t>                             Oszczędności </a:t>
            </a:r>
            <a:r>
              <a:rPr lang="pl-PL" sz="2800" dirty="0" smtClean="0"/>
              <a:t>mogą być lokowane                                    w Pracowniczym Programie Emerytalnym - </a:t>
            </a:r>
            <a:r>
              <a:rPr lang="pl-PL" sz="2800" b="1" dirty="0" smtClean="0"/>
              <a:t>PPE</a:t>
            </a:r>
            <a:r>
              <a:rPr lang="pl-PL" sz="2800" dirty="0" smtClean="0"/>
              <a:t> , </a:t>
            </a:r>
            <a:r>
              <a:rPr lang="pl-PL" sz="2800" dirty="0" smtClean="0"/>
              <a:t>                     na </a:t>
            </a:r>
            <a:r>
              <a:rPr lang="pl-PL" sz="2800" dirty="0" smtClean="0"/>
              <a:t>Indywidualnym  Koncie Emerytalnym –</a:t>
            </a:r>
            <a:r>
              <a:rPr lang="pl-PL" sz="2800" b="1" dirty="0" smtClean="0"/>
              <a:t> IKE</a:t>
            </a:r>
            <a:r>
              <a:rPr lang="pl-PL" sz="2800" dirty="0" smtClean="0"/>
              <a:t>, </a:t>
            </a:r>
            <a:r>
              <a:rPr lang="pl-PL" sz="2800" dirty="0" smtClean="0"/>
              <a:t>                           na </a:t>
            </a:r>
            <a:r>
              <a:rPr lang="pl-PL" sz="2800" dirty="0" smtClean="0"/>
              <a:t>specjalnych długoterminowych lokatach bankowych lub w dowolnie wybranym towarzystwie </a:t>
            </a:r>
            <a:r>
              <a:rPr lang="pl-PL" sz="2800" dirty="0" smtClean="0"/>
              <a:t>ubezpieczeniowym.</a:t>
            </a:r>
            <a:endParaRPr lang="pl-PL" sz="2800" dirty="0"/>
          </a:p>
        </p:txBody>
      </p:sp>
      <p:pic>
        <p:nvPicPr>
          <p:cNvPr id="4" name="Picture 8"/>
          <p:cNvPicPr>
            <a:picLocks noGrp="1" noChangeAspect="1" noChangeArrowheads="1"/>
          </p:cNvPicPr>
          <p:nvPr>
            <p:ph idx="1"/>
          </p:nvPr>
        </p:nvPicPr>
        <p:blipFill>
          <a:blip r:embed="rId2" cstate="print"/>
          <a:srcRect/>
          <a:stretch>
            <a:fillRect/>
          </a:stretch>
        </p:blipFill>
        <p:spPr bwMode="auto">
          <a:xfrm>
            <a:off x="323528" y="0"/>
            <a:ext cx="2420786" cy="2840555"/>
          </a:xfrm>
          <a:prstGeom prst="rect">
            <a:avLst/>
          </a:prstGeom>
          <a:noFill/>
          <a:ln w="9525">
            <a:noFill/>
            <a:miter lim="800000"/>
            <a:headEnd/>
            <a:tailEnd/>
          </a:ln>
          <a:effectLst/>
        </p:spPr>
      </p:pic>
    </p:spTree>
  </p:cSld>
  <p:clrMapOvr>
    <a:masterClrMapping/>
  </p:clrMapOvr>
  <p:transition>
    <p:randomBa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457200" y="274638"/>
            <a:ext cx="8229600" cy="58018"/>
          </a:xfrm>
        </p:spPr>
        <p:txBody>
          <a:bodyPr>
            <a:normAutofit fontScale="90000"/>
          </a:bodyPr>
          <a:lstStyle/>
          <a:p>
            <a:endParaRPr lang="pl-PL" dirty="0"/>
          </a:p>
        </p:txBody>
      </p:sp>
      <p:graphicFrame>
        <p:nvGraphicFramePr>
          <p:cNvPr id="4" name="Symbol zastępczy zawartości 3"/>
          <p:cNvGraphicFramePr>
            <a:graphicFrameLocks noGrp="1"/>
          </p:cNvGraphicFramePr>
          <p:nvPr>
            <p:ph idx="1"/>
          </p:nvPr>
        </p:nvGraphicFramePr>
        <p:xfrm>
          <a:off x="468313" y="260350"/>
          <a:ext cx="8229600" cy="586581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randomBa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457200" y="274638"/>
            <a:ext cx="8229600" cy="58018"/>
          </a:xfrm>
        </p:spPr>
        <p:txBody>
          <a:bodyPr>
            <a:normAutofit fontScale="90000"/>
          </a:bodyPr>
          <a:lstStyle/>
          <a:p>
            <a:endParaRPr lang="pl-PL" dirty="0"/>
          </a:p>
        </p:txBody>
      </p:sp>
      <p:sp>
        <p:nvSpPr>
          <p:cNvPr id="3" name="Symbol zastępczy zawartości 2"/>
          <p:cNvSpPr>
            <a:spLocks noGrp="1"/>
          </p:cNvSpPr>
          <p:nvPr>
            <p:ph idx="1"/>
          </p:nvPr>
        </p:nvSpPr>
        <p:spPr>
          <a:xfrm>
            <a:off x="457200" y="260648"/>
            <a:ext cx="8229600" cy="5865515"/>
          </a:xfrm>
        </p:spPr>
        <p:txBody>
          <a:bodyPr/>
          <a:lstStyle/>
          <a:p>
            <a:pPr>
              <a:buNone/>
            </a:pPr>
            <a:endParaRPr lang="pl-PL" dirty="0" smtClean="0">
              <a:latin typeface="Times New Roman" pitchFamily="18" charset="0"/>
              <a:cs typeface="Times New Roman" pitchFamily="18" charset="0"/>
            </a:endParaRPr>
          </a:p>
          <a:p>
            <a:pPr>
              <a:buNone/>
            </a:pPr>
            <a:r>
              <a:rPr lang="pl-PL" u="sng" dirty="0" smtClean="0">
                <a:latin typeface="Times New Roman" pitchFamily="18" charset="0"/>
                <a:cs typeface="Times New Roman" pitchFamily="18" charset="0"/>
              </a:rPr>
              <a:t> </a:t>
            </a:r>
            <a:r>
              <a:rPr lang="pl-PL" u="sng" dirty="0" smtClean="0">
                <a:latin typeface="Times New Roman" pitchFamily="18" charset="0"/>
                <a:cs typeface="Times New Roman" pitchFamily="18" charset="0"/>
              </a:rPr>
              <a:t>Od </a:t>
            </a:r>
            <a:r>
              <a:rPr lang="pl-PL" u="sng" dirty="0" smtClean="0">
                <a:latin typeface="Times New Roman" pitchFamily="18" charset="0"/>
                <a:cs typeface="Times New Roman" pitchFamily="18" charset="0"/>
              </a:rPr>
              <a:t>czego zależy wysokość przyszłej emerytury</a:t>
            </a:r>
            <a:r>
              <a:rPr lang="pl-PL" dirty="0" smtClean="0">
                <a:latin typeface="Times New Roman" pitchFamily="18" charset="0"/>
                <a:cs typeface="Times New Roman" pitchFamily="18" charset="0"/>
              </a:rPr>
              <a:t>?</a:t>
            </a:r>
            <a:br>
              <a:rPr lang="pl-PL" dirty="0" smtClean="0">
                <a:latin typeface="Times New Roman" pitchFamily="18" charset="0"/>
                <a:cs typeface="Times New Roman" pitchFamily="18" charset="0"/>
              </a:rPr>
            </a:br>
            <a:r>
              <a:rPr lang="pl-PL" dirty="0" smtClean="0">
                <a:latin typeface="Times New Roman" pitchFamily="18" charset="0"/>
                <a:cs typeface="Times New Roman" pitchFamily="18" charset="0"/>
              </a:rPr>
              <a:t>a) od wysokości kapitału zgromadzonego w okresie aktywności zawodowej – wyższe zarobki to wyższe kwoty trafiają do I </a:t>
            </a:r>
            <a:r>
              <a:rPr lang="pl-PL" dirty="0" err="1" smtClean="0">
                <a:latin typeface="Times New Roman" pitchFamily="18" charset="0"/>
                <a:cs typeface="Times New Roman" pitchFamily="18" charset="0"/>
              </a:rPr>
              <a:t>i</a:t>
            </a:r>
            <a:r>
              <a:rPr lang="pl-PL" dirty="0" smtClean="0">
                <a:latin typeface="Times New Roman" pitchFamily="18" charset="0"/>
                <a:cs typeface="Times New Roman" pitchFamily="18" charset="0"/>
              </a:rPr>
              <a:t> II filaru i wyższa podstawa do naliczenia emerytury</a:t>
            </a:r>
            <a:r>
              <a:rPr lang="pl-PL" dirty="0" smtClean="0">
                <a:latin typeface="Times New Roman" pitchFamily="18" charset="0"/>
                <a:cs typeface="Times New Roman" pitchFamily="18" charset="0"/>
              </a:rPr>
              <a:t>.</a:t>
            </a:r>
          </a:p>
          <a:p>
            <a:pPr>
              <a:buNone/>
            </a:pPr>
            <a:r>
              <a:rPr lang="pl-PL" dirty="0" smtClean="0">
                <a:latin typeface="Times New Roman" pitchFamily="18" charset="0"/>
                <a:cs typeface="Times New Roman" pitchFamily="18" charset="0"/>
              </a:rPr>
              <a:t/>
            </a:r>
            <a:br>
              <a:rPr lang="pl-PL" dirty="0" smtClean="0">
                <a:latin typeface="Times New Roman" pitchFamily="18" charset="0"/>
                <a:cs typeface="Times New Roman" pitchFamily="18" charset="0"/>
              </a:rPr>
            </a:br>
            <a:r>
              <a:rPr lang="pl-PL" dirty="0" smtClean="0">
                <a:latin typeface="Times New Roman" pitchFamily="18" charset="0"/>
                <a:cs typeface="Times New Roman" pitchFamily="18" charset="0"/>
              </a:rPr>
              <a:t>b) wiek przejścia na emeryturę – im później przejdziemy na emeryturę, tym więcej zgromadzimy kapitału i krócej on będzie wypłacany w postaci świadczeń emerytalnych.</a:t>
            </a:r>
            <a:endParaRPr lang="pl-PL" dirty="0"/>
          </a:p>
        </p:txBody>
      </p:sp>
    </p:spTree>
  </p:cSld>
  <p:clrMapOvr>
    <a:masterClrMapping/>
  </p:clrMapOvr>
  <p:transition>
    <p:randomBa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flipV="1">
            <a:off x="457200" y="228919"/>
            <a:ext cx="8229600" cy="45719"/>
          </a:xfrm>
        </p:spPr>
        <p:txBody>
          <a:bodyPr>
            <a:normAutofit fontScale="90000"/>
          </a:bodyPr>
          <a:lstStyle/>
          <a:p>
            <a:endParaRPr lang="pl-PL" dirty="0"/>
          </a:p>
        </p:txBody>
      </p:sp>
      <p:sp>
        <p:nvSpPr>
          <p:cNvPr id="3" name="Symbol zastępczy zawartości 2"/>
          <p:cNvSpPr>
            <a:spLocks noGrp="1"/>
          </p:cNvSpPr>
          <p:nvPr>
            <p:ph idx="1"/>
          </p:nvPr>
        </p:nvSpPr>
        <p:spPr>
          <a:xfrm>
            <a:off x="457200" y="404664"/>
            <a:ext cx="8229600" cy="5721499"/>
          </a:xfrm>
        </p:spPr>
        <p:txBody>
          <a:bodyPr>
            <a:noAutofit/>
          </a:bodyPr>
          <a:lstStyle/>
          <a:p>
            <a:pPr>
              <a:buNone/>
            </a:pPr>
            <a:r>
              <a:rPr lang="pl-PL" sz="2000" b="1" dirty="0" smtClean="0"/>
              <a:t>    Porównanie </a:t>
            </a:r>
            <a:r>
              <a:rPr lang="pl-PL" sz="2000" b="1" dirty="0" smtClean="0"/>
              <a:t>OFE według stopy zwrotu w okresie </a:t>
            </a:r>
            <a:r>
              <a:rPr lang="pl-PL" sz="2000" b="1" dirty="0" smtClean="0">
                <a:latin typeface="Times New Roman" pitchFamily="18" charset="0"/>
                <a:cs typeface="Times New Roman" pitchFamily="18" charset="0"/>
              </a:rPr>
              <a:t>ostatnich  </a:t>
            </a:r>
            <a:r>
              <a:rPr lang="pl-PL" sz="2000" b="1" dirty="0" smtClean="0">
                <a:latin typeface="Times New Roman" pitchFamily="18" charset="0"/>
                <a:cs typeface="Times New Roman" pitchFamily="18" charset="0"/>
              </a:rPr>
              <a:t>36 miesięcy                  </a:t>
            </a:r>
          </a:p>
          <a:p>
            <a:pPr>
              <a:buNone/>
            </a:pPr>
            <a:r>
              <a:rPr lang="pl-PL" sz="2000" b="1" dirty="0" smtClean="0">
                <a:latin typeface="Times New Roman" pitchFamily="18" charset="0"/>
                <a:cs typeface="Times New Roman" pitchFamily="18" charset="0"/>
              </a:rPr>
              <a:t> </a:t>
            </a:r>
            <a:r>
              <a:rPr lang="pl-PL" sz="2000" b="1" dirty="0" smtClean="0">
                <a:latin typeface="Times New Roman" pitchFamily="18" charset="0"/>
                <a:cs typeface="Times New Roman" pitchFamily="18" charset="0"/>
              </a:rPr>
              <a:t>                                     na </a:t>
            </a:r>
            <a:r>
              <a:rPr lang="pl-PL" sz="2000" b="1" dirty="0" smtClean="0">
                <a:latin typeface="Times New Roman" pitchFamily="18" charset="0"/>
                <a:cs typeface="Times New Roman" pitchFamily="18" charset="0"/>
              </a:rPr>
              <a:t>dzień 14-03-2013</a:t>
            </a:r>
            <a:r>
              <a:rPr lang="pl-PL" sz="2000" dirty="0" smtClean="0">
                <a:latin typeface="Times New Roman" pitchFamily="18" charset="0"/>
                <a:cs typeface="Times New Roman" pitchFamily="18" charset="0"/>
              </a:rPr>
              <a:t/>
            </a:r>
            <a:br>
              <a:rPr lang="pl-PL" sz="2000" dirty="0" smtClean="0">
                <a:latin typeface="Times New Roman" pitchFamily="18" charset="0"/>
                <a:cs typeface="Times New Roman" pitchFamily="18" charset="0"/>
              </a:rPr>
            </a:br>
            <a:r>
              <a:rPr lang="pl-PL" sz="2000" dirty="0" smtClean="0">
                <a:latin typeface="Times New Roman" pitchFamily="18" charset="0"/>
                <a:cs typeface="Times New Roman" pitchFamily="18" charset="0"/>
              </a:rPr>
              <a:t>      </a:t>
            </a:r>
            <a:r>
              <a:rPr lang="pl-PL" sz="2000" b="1" dirty="0" smtClean="0">
                <a:latin typeface="Times New Roman" pitchFamily="18" charset="0"/>
                <a:cs typeface="Times New Roman" pitchFamily="18" charset="0"/>
              </a:rPr>
              <a:t>Nazwa funduszu                                     Stopa zwrotu [%]</a:t>
            </a:r>
            <a:r>
              <a:rPr lang="pl-PL" sz="2000" dirty="0" smtClean="0">
                <a:latin typeface="Times New Roman" pitchFamily="18" charset="0"/>
                <a:cs typeface="Times New Roman" pitchFamily="18" charset="0"/>
              </a:rPr>
              <a:t/>
            </a:r>
            <a:br>
              <a:rPr lang="pl-PL" sz="2000" dirty="0" smtClean="0">
                <a:latin typeface="Times New Roman" pitchFamily="18" charset="0"/>
                <a:cs typeface="Times New Roman" pitchFamily="18" charset="0"/>
              </a:rPr>
            </a:br>
            <a:r>
              <a:rPr lang="pl-PL" sz="2000" dirty="0" smtClean="0">
                <a:latin typeface="Times New Roman" pitchFamily="18" charset="0"/>
                <a:cs typeface="Times New Roman" pitchFamily="18" charset="0"/>
              </a:rPr>
              <a:t>Allianz Polska OFE                                      +21,73%</a:t>
            </a:r>
            <a:br>
              <a:rPr lang="pl-PL" sz="2000" dirty="0" smtClean="0">
                <a:latin typeface="Times New Roman" pitchFamily="18" charset="0"/>
                <a:cs typeface="Times New Roman" pitchFamily="18" charset="0"/>
              </a:rPr>
            </a:br>
            <a:r>
              <a:rPr lang="pl-PL" sz="2000" dirty="0" smtClean="0">
                <a:latin typeface="Times New Roman" pitchFamily="18" charset="0"/>
                <a:cs typeface="Times New Roman" pitchFamily="18" charset="0"/>
              </a:rPr>
              <a:t> Nordea OFE                                                 +21,31%</a:t>
            </a:r>
            <a:br>
              <a:rPr lang="pl-PL" sz="2000" dirty="0" smtClean="0">
                <a:latin typeface="Times New Roman" pitchFamily="18" charset="0"/>
                <a:cs typeface="Times New Roman" pitchFamily="18" charset="0"/>
              </a:rPr>
            </a:br>
            <a:r>
              <a:rPr lang="pl-PL" sz="2000" dirty="0" smtClean="0">
                <a:latin typeface="Times New Roman" pitchFamily="18" charset="0"/>
                <a:cs typeface="Times New Roman" pitchFamily="18" charset="0"/>
              </a:rPr>
              <a:t> ING OFE                                                    </a:t>
            </a:r>
            <a:r>
              <a:rPr lang="pl-PL" sz="2000" dirty="0" smtClean="0">
                <a:latin typeface="Times New Roman" pitchFamily="18" charset="0"/>
                <a:cs typeface="Times New Roman" pitchFamily="18" charset="0"/>
              </a:rPr>
              <a:t> </a:t>
            </a:r>
            <a:r>
              <a:rPr lang="pl-PL" sz="2000" dirty="0" smtClean="0">
                <a:latin typeface="Times New Roman" pitchFamily="18" charset="0"/>
                <a:cs typeface="Times New Roman" pitchFamily="18" charset="0"/>
              </a:rPr>
              <a:t>+20,16%</a:t>
            </a:r>
            <a:br>
              <a:rPr lang="pl-PL" sz="2000" dirty="0" smtClean="0">
                <a:latin typeface="Times New Roman" pitchFamily="18" charset="0"/>
                <a:cs typeface="Times New Roman" pitchFamily="18" charset="0"/>
              </a:rPr>
            </a:br>
            <a:r>
              <a:rPr lang="pl-PL" sz="2000" dirty="0" smtClean="0">
                <a:latin typeface="Times New Roman" pitchFamily="18" charset="0"/>
                <a:cs typeface="Times New Roman" pitchFamily="18" charset="0"/>
              </a:rPr>
              <a:t> </a:t>
            </a:r>
            <a:r>
              <a:rPr lang="pl-PL" sz="2000" dirty="0" err="1" smtClean="0">
                <a:latin typeface="Times New Roman" pitchFamily="18" charset="0"/>
                <a:cs typeface="Times New Roman" pitchFamily="18" charset="0"/>
              </a:rPr>
              <a:t>Amplico</a:t>
            </a:r>
            <a:r>
              <a:rPr lang="pl-PL" sz="2000" dirty="0" smtClean="0">
                <a:latin typeface="Times New Roman" pitchFamily="18" charset="0"/>
                <a:cs typeface="Times New Roman" pitchFamily="18" charset="0"/>
              </a:rPr>
              <a:t> OFE                                            </a:t>
            </a:r>
            <a:r>
              <a:rPr lang="pl-PL" sz="2000" dirty="0" smtClean="0">
                <a:latin typeface="Times New Roman" pitchFamily="18" charset="0"/>
                <a:cs typeface="Times New Roman" pitchFamily="18" charset="0"/>
              </a:rPr>
              <a:t>   </a:t>
            </a:r>
            <a:r>
              <a:rPr lang="pl-PL" sz="2000" dirty="0" smtClean="0">
                <a:latin typeface="Times New Roman" pitchFamily="18" charset="0"/>
                <a:cs typeface="Times New Roman" pitchFamily="18" charset="0"/>
              </a:rPr>
              <a:t>+20,15%</a:t>
            </a:r>
            <a:br>
              <a:rPr lang="pl-PL" sz="2000" dirty="0" smtClean="0">
                <a:latin typeface="Times New Roman" pitchFamily="18" charset="0"/>
                <a:cs typeface="Times New Roman" pitchFamily="18" charset="0"/>
              </a:rPr>
            </a:br>
            <a:r>
              <a:rPr lang="pl-PL" sz="2000" dirty="0" smtClean="0">
                <a:latin typeface="Times New Roman" pitchFamily="18" charset="0"/>
                <a:cs typeface="Times New Roman" pitchFamily="18" charset="0"/>
              </a:rPr>
              <a:t> </a:t>
            </a:r>
            <a:r>
              <a:rPr lang="pl-PL" sz="2000" dirty="0" err="1" smtClean="0">
                <a:latin typeface="Times New Roman" pitchFamily="18" charset="0"/>
                <a:cs typeface="Times New Roman" pitchFamily="18" charset="0"/>
              </a:rPr>
              <a:t>Aviva</a:t>
            </a:r>
            <a:r>
              <a:rPr lang="pl-PL" sz="2000" dirty="0" smtClean="0">
                <a:latin typeface="Times New Roman" pitchFamily="18" charset="0"/>
                <a:cs typeface="Times New Roman" pitchFamily="18" charset="0"/>
              </a:rPr>
              <a:t> OFE                                                   </a:t>
            </a:r>
            <a:r>
              <a:rPr lang="pl-PL" sz="2000" dirty="0" smtClean="0">
                <a:latin typeface="Times New Roman" pitchFamily="18" charset="0"/>
                <a:cs typeface="Times New Roman" pitchFamily="18" charset="0"/>
              </a:rPr>
              <a:t>+</a:t>
            </a:r>
            <a:r>
              <a:rPr lang="pl-PL" sz="2000" dirty="0" smtClean="0">
                <a:latin typeface="Times New Roman" pitchFamily="18" charset="0"/>
                <a:cs typeface="Times New Roman" pitchFamily="18" charset="0"/>
              </a:rPr>
              <a:t>19,58% </a:t>
            </a:r>
            <a:br>
              <a:rPr lang="pl-PL" sz="2000" dirty="0" smtClean="0">
                <a:latin typeface="Times New Roman" pitchFamily="18" charset="0"/>
                <a:cs typeface="Times New Roman" pitchFamily="18" charset="0"/>
              </a:rPr>
            </a:br>
            <a:r>
              <a:rPr lang="pl-PL" sz="2000" dirty="0" smtClean="0">
                <a:latin typeface="Times New Roman" pitchFamily="18" charset="0"/>
                <a:cs typeface="Times New Roman" pitchFamily="18" charset="0"/>
              </a:rPr>
              <a:t>Warta </a:t>
            </a:r>
            <a:r>
              <a:rPr lang="pl-PL" sz="2000" dirty="0" smtClean="0">
                <a:latin typeface="Times New Roman" pitchFamily="18" charset="0"/>
                <a:cs typeface="Times New Roman" pitchFamily="18" charset="0"/>
              </a:rPr>
              <a:t>OFE                                                    </a:t>
            </a:r>
            <a:r>
              <a:rPr lang="pl-PL" sz="2000" dirty="0" smtClean="0">
                <a:latin typeface="Times New Roman" pitchFamily="18" charset="0"/>
                <a:cs typeface="Times New Roman" pitchFamily="18" charset="0"/>
              </a:rPr>
              <a:t>+</a:t>
            </a:r>
            <a:r>
              <a:rPr lang="pl-PL" sz="2000" dirty="0" smtClean="0">
                <a:latin typeface="Times New Roman" pitchFamily="18" charset="0"/>
                <a:cs typeface="Times New Roman" pitchFamily="18" charset="0"/>
              </a:rPr>
              <a:t>19,28</a:t>
            </a:r>
            <a:r>
              <a:rPr lang="pl-PL" sz="2000" dirty="0" smtClean="0">
                <a:latin typeface="Times New Roman" pitchFamily="18" charset="0"/>
                <a:cs typeface="Times New Roman" pitchFamily="18" charset="0"/>
              </a:rPr>
              <a:t>%</a:t>
            </a:r>
          </a:p>
          <a:p>
            <a:pPr>
              <a:buNone/>
            </a:pPr>
            <a:r>
              <a:rPr lang="pl-PL" sz="2000" dirty="0" smtClean="0">
                <a:latin typeface="Times New Roman" pitchFamily="18" charset="0"/>
                <a:cs typeface="Times New Roman" pitchFamily="18" charset="0"/>
              </a:rPr>
              <a:t> </a:t>
            </a:r>
            <a:r>
              <a:rPr lang="pl-PL" sz="2000" dirty="0" smtClean="0">
                <a:latin typeface="Times New Roman" pitchFamily="18" charset="0"/>
                <a:cs typeface="Times New Roman" pitchFamily="18" charset="0"/>
              </a:rPr>
              <a:t>     </a:t>
            </a:r>
            <a:r>
              <a:rPr lang="pl-PL" sz="2000" dirty="0" smtClean="0">
                <a:latin typeface="Times New Roman" pitchFamily="18" charset="0"/>
                <a:cs typeface="Times New Roman" pitchFamily="18" charset="0"/>
              </a:rPr>
              <a:t>PKO BP Bankowy OFE                               </a:t>
            </a:r>
            <a:r>
              <a:rPr lang="pl-PL" sz="2000" dirty="0" smtClean="0">
                <a:latin typeface="Times New Roman" pitchFamily="18" charset="0"/>
                <a:cs typeface="Times New Roman" pitchFamily="18" charset="0"/>
              </a:rPr>
              <a:t>+</a:t>
            </a:r>
            <a:r>
              <a:rPr lang="pl-PL" sz="2000" dirty="0" smtClean="0">
                <a:latin typeface="Times New Roman" pitchFamily="18" charset="0"/>
                <a:cs typeface="Times New Roman" pitchFamily="18" charset="0"/>
              </a:rPr>
              <a:t>18,95%</a:t>
            </a:r>
            <a:br>
              <a:rPr lang="pl-PL" sz="2000" dirty="0" smtClean="0">
                <a:latin typeface="Times New Roman" pitchFamily="18" charset="0"/>
                <a:cs typeface="Times New Roman" pitchFamily="18" charset="0"/>
              </a:rPr>
            </a:br>
            <a:r>
              <a:rPr lang="pl-PL" sz="2000" dirty="0" smtClean="0">
                <a:latin typeface="Times New Roman" pitchFamily="18" charset="0"/>
                <a:cs typeface="Times New Roman" pitchFamily="18" charset="0"/>
              </a:rPr>
              <a:t> AXA OFE                                                     </a:t>
            </a:r>
            <a:r>
              <a:rPr lang="pl-PL" sz="2000" dirty="0" smtClean="0">
                <a:latin typeface="Times New Roman" pitchFamily="18" charset="0"/>
                <a:cs typeface="Times New Roman" pitchFamily="18" charset="0"/>
              </a:rPr>
              <a:t>+</a:t>
            </a:r>
            <a:r>
              <a:rPr lang="pl-PL" sz="2000" dirty="0" smtClean="0">
                <a:latin typeface="Times New Roman" pitchFamily="18" charset="0"/>
                <a:cs typeface="Times New Roman" pitchFamily="18" charset="0"/>
              </a:rPr>
              <a:t>18,39% </a:t>
            </a:r>
            <a:br>
              <a:rPr lang="pl-PL" sz="2000" dirty="0" smtClean="0">
                <a:latin typeface="Times New Roman" pitchFamily="18" charset="0"/>
                <a:cs typeface="Times New Roman" pitchFamily="18" charset="0"/>
              </a:rPr>
            </a:br>
            <a:r>
              <a:rPr lang="pl-PL" sz="2000" dirty="0" smtClean="0">
                <a:latin typeface="Times New Roman" pitchFamily="18" charset="0"/>
                <a:cs typeface="Times New Roman" pitchFamily="18" charset="0"/>
              </a:rPr>
              <a:t> PZU Złota Jesień OFE                               </a:t>
            </a:r>
            <a:r>
              <a:rPr lang="pl-PL" sz="2000" dirty="0" smtClean="0">
                <a:latin typeface="Times New Roman" pitchFamily="18" charset="0"/>
                <a:cs typeface="Times New Roman" pitchFamily="18" charset="0"/>
              </a:rPr>
              <a:t>  </a:t>
            </a:r>
            <a:r>
              <a:rPr lang="pl-PL" sz="2000" dirty="0" smtClean="0">
                <a:latin typeface="Times New Roman" pitchFamily="18" charset="0"/>
                <a:cs typeface="Times New Roman" pitchFamily="18" charset="0"/>
              </a:rPr>
              <a:t>+17,96% </a:t>
            </a:r>
            <a:br>
              <a:rPr lang="pl-PL" sz="2000" dirty="0" smtClean="0">
                <a:latin typeface="Times New Roman" pitchFamily="18" charset="0"/>
                <a:cs typeface="Times New Roman" pitchFamily="18" charset="0"/>
              </a:rPr>
            </a:br>
            <a:r>
              <a:rPr lang="pl-PL" sz="2000" dirty="0" smtClean="0">
                <a:latin typeface="Times New Roman" pitchFamily="18" charset="0"/>
                <a:cs typeface="Times New Roman" pitchFamily="18" charset="0"/>
              </a:rPr>
              <a:t> AEGON OFE                                              </a:t>
            </a:r>
            <a:r>
              <a:rPr lang="pl-PL" sz="2000" dirty="0" smtClean="0">
                <a:latin typeface="Times New Roman" pitchFamily="18" charset="0"/>
                <a:cs typeface="Times New Roman" pitchFamily="18" charset="0"/>
              </a:rPr>
              <a:t> </a:t>
            </a:r>
            <a:r>
              <a:rPr lang="pl-PL" sz="2000" dirty="0" smtClean="0">
                <a:latin typeface="Times New Roman" pitchFamily="18" charset="0"/>
                <a:cs typeface="Times New Roman" pitchFamily="18" charset="0"/>
              </a:rPr>
              <a:t>+17,72% </a:t>
            </a:r>
            <a:br>
              <a:rPr lang="pl-PL" sz="2000" dirty="0" smtClean="0">
                <a:latin typeface="Times New Roman" pitchFamily="18" charset="0"/>
                <a:cs typeface="Times New Roman" pitchFamily="18" charset="0"/>
              </a:rPr>
            </a:br>
            <a:r>
              <a:rPr lang="pl-PL" sz="2000" dirty="0" smtClean="0">
                <a:latin typeface="Times New Roman" pitchFamily="18" charset="0"/>
                <a:cs typeface="Times New Roman" pitchFamily="18" charset="0"/>
              </a:rPr>
              <a:t> Pekao OFE                                                  </a:t>
            </a:r>
            <a:r>
              <a:rPr lang="pl-PL" sz="2000" dirty="0" smtClean="0">
                <a:latin typeface="Times New Roman" pitchFamily="18" charset="0"/>
                <a:cs typeface="Times New Roman" pitchFamily="18" charset="0"/>
              </a:rPr>
              <a:t> </a:t>
            </a:r>
            <a:r>
              <a:rPr lang="pl-PL" sz="2000" dirty="0" smtClean="0">
                <a:latin typeface="Times New Roman" pitchFamily="18" charset="0"/>
                <a:cs typeface="Times New Roman" pitchFamily="18" charset="0"/>
              </a:rPr>
              <a:t>+17,67%                                              Generali OFE                                                </a:t>
            </a:r>
            <a:r>
              <a:rPr lang="pl-PL" sz="2000" dirty="0" smtClean="0">
                <a:latin typeface="Times New Roman" pitchFamily="18" charset="0"/>
                <a:cs typeface="Times New Roman" pitchFamily="18" charset="0"/>
              </a:rPr>
              <a:t>+</a:t>
            </a:r>
            <a:r>
              <a:rPr lang="pl-PL" sz="2000" dirty="0" smtClean="0">
                <a:latin typeface="Times New Roman" pitchFamily="18" charset="0"/>
                <a:cs typeface="Times New Roman" pitchFamily="18" charset="0"/>
              </a:rPr>
              <a:t>16,89% </a:t>
            </a:r>
            <a:br>
              <a:rPr lang="pl-PL" sz="2000" dirty="0" smtClean="0">
                <a:latin typeface="Times New Roman" pitchFamily="18" charset="0"/>
                <a:cs typeface="Times New Roman" pitchFamily="18" charset="0"/>
              </a:rPr>
            </a:br>
            <a:r>
              <a:rPr lang="pl-PL" sz="2000" dirty="0" smtClean="0">
                <a:latin typeface="Times New Roman" pitchFamily="18" charset="0"/>
                <a:cs typeface="Times New Roman" pitchFamily="18" charset="0"/>
              </a:rPr>
              <a:t> Pocztylion OFE                                            </a:t>
            </a:r>
            <a:r>
              <a:rPr lang="pl-PL" sz="2000" dirty="0" smtClean="0">
                <a:latin typeface="Times New Roman" pitchFamily="18" charset="0"/>
                <a:cs typeface="Times New Roman" pitchFamily="18" charset="0"/>
              </a:rPr>
              <a:t>+</a:t>
            </a:r>
            <a:r>
              <a:rPr lang="pl-PL" sz="2000" dirty="0" smtClean="0">
                <a:latin typeface="Times New Roman" pitchFamily="18" charset="0"/>
                <a:cs typeface="Times New Roman" pitchFamily="18" charset="0"/>
              </a:rPr>
              <a:t>16,14% </a:t>
            </a:r>
            <a:br>
              <a:rPr lang="pl-PL" sz="2000" dirty="0" smtClean="0">
                <a:latin typeface="Times New Roman" pitchFamily="18" charset="0"/>
                <a:cs typeface="Times New Roman" pitchFamily="18" charset="0"/>
              </a:rPr>
            </a:br>
            <a:r>
              <a:rPr lang="pl-PL" sz="2000" dirty="0" smtClean="0">
                <a:latin typeface="Times New Roman" pitchFamily="18" charset="0"/>
                <a:cs typeface="Times New Roman" pitchFamily="18" charset="0"/>
              </a:rPr>
              <a:t> </a:t>
            </a:r>
            <a:r>
              <a:rPr lang="pl-PL" sz="2000" dirty="0" smtClean="0">
                <a:latin typeface="Times New Roman" pitchFamily="18" charset="0"/>
                <a:cs typeface="Times New Roman" pitchFamily="18" charset="0"/>
              </a:rPr>
              <a:t>Polsat </a:t>
            </a:r>
            <a:r>
              <a:rPr lang="pl-PL" sz="2000" dirty="0" smtClean="0">
                <a:latin typeface="Times New Roman" pitchFamily="18" charset="0"/>
                <a:cs typeface="Times New Roman" pitchFamily="18" charset="0"/>
              </a:rPr>
              <a:t>OFE                                                  </a:t>
            </a:r>
            <a:r>
              <a:rPr lang="pl-PL" sz="2000" dirty="0" smtClean="0">
                <a:latin typeface="Times New Roman" pitchFamily="18" charset="0"/>
                <a:cs typeface="Times New Roman" pitchFamily="18" charset="0"/>
              </a:rPr>
              <a:t> </a:t>
            </a:r>
            <a:r>
              <a:rPr lang="pl-PL" sz="2000" dirty="0" smtClean="0">
                <a:latin typeface="Times New Roman" pitchFamily="18" charset="0"/>
                <a:cs typeface="Times New Roman" pitchFamily="18" charset="0"/>
              </a:rPr>
              <a:t>+12,50</a:t>
            </a:r>
            <a:r>
              <a:rPr lang="pl-PL" sz="2000" dirty="0" smtClean="0"/>
              <a:t>%</a:t>
            </a:r>
            <a:endParaRPr lang="pl-PL" sz="2000" dirty="0"/>
          </a:p>
        </p:txBody>
      </p:sp>
    </p:spTree>
  </p:cSld>
  <p:clrMapOvr>
    <a:masterClrMapping/>
  </p:clrMapOvr>
  <p:transition>
    <p:randomBa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endParaRPr lang="pl-PL" dirty="0"/>
          </a:p>
        </p:txBody>
      </p:sp>
      <p:sp>
        <p:nvSpPr>
          <p:cNvPr id="3" name="Symbol zastępczy zawartości 2"/>
          <p:cNvSpPr>
            <a:spLocks noGrp="1"/>
          </p:cNvSpPr>
          <p:nvPr>
            <p:ph idx="1"/>
          </p:nvPr>
        </p:nvSpPr>
        <p:spPr>
          <a:xfrm>
            <a:off x="457200" y="476672"/>
            <a:ext cx="8229600" cy="5649491"/>
          </a:xfrm>
        </p:spPr>
        <p:txBody>
          <a:bodyPr/>
          <a:lstStyle/>
          <a:p>
            <a:pPr>
              <a:buNone/>
            </a:pPr>
            <a:endParaRPr lang="pl-PL" dirty="0" smtClean="0"/>
          </a:p>
          <a:p>
            <a:pPr>
              <a:buNone/>
            </a:pPr>
            <a:endParaRPr lang="pl-PL" dirty="0" smtClean="0"/>
          </a:p>
          <a:p>
            <a:pPr>
              <a:buNone/>
            </a:pPr>
            <a:endParaRPr lang="pl-PL" dirty="0" smtClean="0"/>
          </a:p>
          <a:p>
            <a:pPr>
              <a:buNone/>
            </a:pPr>
            <a:endParaRPr lang="pl-PL" dirty="0" smtClean="0"/>
          </a:p>
          <a:p>
            <a:pPr algn="ctr">
              <a:buNone/>
            </a:pPr>
            <a:r>
              <a:rPr lang="pl-PL" sz="4400" b="1" dirty="0" smtClean="0"/>
              <a:t>Dziękuję za uwagę !</a:t>
            </a:r>
            <a:endParaRPr lang="pl-PL" sz="4400" b="1" dirty="0"/>
          </a:p>
        </p:txBody>
      </p:sp>
      <p:pic>
        <p:nvPicPr>
          <p:cNvPr id="25604" name="Picture 4" descr="http://www.edunews.pl/images/stories/finanse08.jpg"/>
          <p:cNvPicPr>
            <a:picLocks noChangeAspect="1" noChangeArrowheads="1"/>
          </p:cNvPicPr>
          <p:nvPr/>
        </p:nvPicPr>
        <p:blipFill>
          <a:blip r:embed="rId2" cstate="print"/>
          <a:srcRect/>
          <a:stretch>
            <a:fillRect/>
          </a:stretch>
        </p:blipFill>
        <p:spPr bwMode="auto">
          <a:xfrm>
            <a:off x="4788024" y="4005064"/>
            <a:ext cx="3143250" cy="2171701"/>
          </a:xfrm>
          <a:prstGeom prst="rect">
            <a:avLst/>
          </a:prstGeom>
          <a:noFill/>
        </p:spPr>
      </p:pic>
    </p:spTree>
  </p:cSld>
  <p:clrMapOvr>
    <a:masterClrMapping/>
  </p:clrMapOvr>
  <p:transition>
    <p:randomBa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 name="Tytuł 17"/>
          <p:cNvSpPr>
            <a:spLocks noGrp="1"/>
          </p:cNvSpPr>
          <p:nvPr>
            <p:ph type="title"/>
          </p:nvPr>
        </p:nvSpPr>
        <p:spPr>
          <a:xfrm>
            <a:off x="395536" y="332656"/>
            <a:ext cx="8229600" cy="5328592"/>
          </a:xfrm>
        </p:spPr>
        <p:txBody>
          <a:bodyPr/>
          <a:lstStyle/>
          <a:p>
            <a:r>
              <a:rPr lang="pl-PL" b="1" dirty="0" smtClean="0">
                <a:solidFill>
                  <a:srgbClr val="0070C0"/>
                </a:solidFill>
                <a:latin typeface="Georgia" pitchFamily="18" charset="0"/>
              </a:rPr>
              <a:t>System </a:t>
            </a:r>
            <a:r>
              <a:rPr lang="pl-PL" b="1" dirty="0" smtClean="0">
                <a:solidFill>
                  <a:srgbClr val="0070C0"/>
                </a:solidFill>
                <a:latin typeface="Georgia" pitchFamily="18" charset="0"/>
              </a:rPr>
              <a:t>emerytalny                          w Polsce.</a:t>
            </a:r>
            <a:endParaRPr lang="pl-PL" b="1" dirty="0">
              <a:solidFill>
                <a:srgbClr val="0070C0"/>
              </a:solidFill>
              <a:latin typeface="Georgia" pitchFamily="18" charset="0"/>
            </a:endParaRPr>
          </a:p>
        </p:txBody>
      </p:sp>
      <p:grpSp>
        <p:nvGrpSpPr>
          <p:cNvPr id="16" name="Grupa 15"/>
          <p:cNvGrpSpPr/>
          <p:nvPr/>
        </p:nvGrpSpPr>
        <p:grpSpPr>
          <a:xfrm>
            <a:off x="179512" y="5975784"/>
            <a:ext cx="8784976" cy="720080"/>
            <a:chOff x="179512" y="4653136"/>
            <a:chExt cx="8784976" cy="720080"/>
          </a:xfrm>
        </p:grpSpPr>
        <p:sp>
          <p:nvSpPr>
            <p:cNvPr id="12" name="Prostokąt zaokrąglony 11"/>
            <p:cNvSpPr/>
            <p:nvPr/>
          </p:nvSpPr>
          <p:spPr>
            <a:xfrm>
              <a:off x="179512" y="4653136"/>
              <a:ext cx="8784976" cy="720080"/>
            </a:xfrm>
            <a:prstGeom prst="roundRect">
              <a:avLst/>
            </a:prstGeom>
            <a:solidFill>
              <a:schemeClr val="bg1"/>
            </a:solidFill>
            <a:ln w="63500" cap="rnd" cmpd="db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13" name="Obraz 12" descr="POKL bez tla.gif"/>
            <p:cNvPicPr>
              <a:picLocks noChangeAspect="1"/>
            </p:cNvPicPr>
            <p:nvPr/>
          </p:nvPicPr>
          <p:blipFill>
            <a:blip r:embed="rId2" cstate="print"/>
            <a:stretch>
              <a:fillRect/>
            </a:stretch>
          </p:blipFill>
          <p:spPr>
            <a:xfrm>
              <a:off x="361059" y="4797200"/>
              <a:ext cx="1336421" cy="432000"/>
            </a:xfrm>
            <a:prstGeom prst="rect">
              <a:avLst/>
            </a:prstGeom>
          </p:spPr>
        </p:pic>
        <p:pic>
          <p:nvPicPr>
            <p:cNvPr id="14" name="Obraz 13" descr="logo UE bez tla.gif"/>
            <p:cNvPicPr>
              <a:picLocks noChangeAspect="1"/>
            </p:cNvPicPr>
            <p:nvPr/>
          </p:nvPicPr>
          <p:blipFill>
            <a:blip r:embed="rId3" cstate="print"/>
            <a:stretch>
              <a:fillRect/>
            </a:stretch>
          </p:blipFill>
          <p:spPr>
            <a:xfrm>
              <a:off x="7668344" y="4882412"/>
              <a:ext cx="1081006" cy="288000"/>
            </a:xfrm>
            <a:prstGeom prst="rect">
              <a:avLst/>
            </a:prstGeom>
          </p:spPr>
        </p:pic>
        <p:sp>
          <p:nvSpPr>
            <p:cNvPr id="15" name="pole tekstowe 14"/>
            <p:cNvSpPr txBox="1"/>
            <p:nvPr/>
          </p:nvSpPr>
          <p:spPr>
            <a:xfrm>
              <a:off x="1907704" y="4770648"/>
              <a:ext cx="5472608" cy="469359"/>
            </a:xfrm>
            <a:prstGeom prst="rect">
              <a:avLst/>
            </a:prstGeom>
            <a:noFill/>
          </p:spPr>
          <p:txBody>
            <a:bodyPr wrap="square" rtlCol="0">
              <a:spAutoFit/>
            </a:bodyPr>
            <a:lstStyle/>
            <a:p>
              <a:pPr algn="ctr"/>
              <a:r>
                <a:rPr lang="pl-PL" sz="1400" b="1" dirty="0" smtClean="0">
                  <a:solidFill>
                    <a:srgbClr val="002060"/>
                  </a:solidFill>
                </a:rPr>
                <a:t>Być przedsiębiorczym – nauka przez praktykę</a:t>
              </a:r>
            </a:p>
            <a:p>
              <a:pPr algn="ctr"/>
              <a:r>
                <a:rPr lang="pl-PL" sz="1050" dirty="0" smtClean="0">
                  <a:solidFill>
                    <a:srgbClr val="002060"/>
                  </a:solidFill>
                </a:rPr>
                <a:t>Projekt współfinansowany przez Unię Europejską w ramach Europejskiego Funduszu Społecznego</a:t>
              </a:r>
              <a:endParaRPr lang="pl-PL" sz="1200" dirty="0" smtClean="0">
                <a:solidFill>
                  <a:srgbClr val="002060"/>
                </a:solidFill>
              </a:endParaRPr>
            </a:p>
          </p:txBody>
        </p:sp>
      </p:grpSp>
      <p:pic>
        <p:nvPicPr>
          <p:cNvPr id="8" name="Obraz 7" descr="Closeup, szcz&amp;eogon;&amp;sacute;liwy, starszy, Para, u&amp;sacute;miechanie si&amp;eogon;,..."/>
          <p:cNvPicPr/>
          <p:nvPr/>
        </p:nvPicPr>
        <p:blipFill>
          <a:blip r:embed="rId4" cstate="print"/>
          <a:srcRect/>
          <a:stretch>
            <a:fillRect/>
          </a:stretch>
        </p:blipFill>
        <p:spPr bwMode="auto">
          <a:xfrm>
            <a:off x="2987824" y="3789040"/>
            <a:ext cx="3312368" cy="1875904"/>
          </a:xfrm>
          <a:prstGeom prst="rect">
            <a:avLst/>
          </a:prstGeom>
          <a:noFill/>
          <a:ln w="9525">
            <a:noFill/>
            <a:miter lim="800000"/>
            <a:headEnd/>
            <a:tailEnd/>
          </a:ln>
        </p:spPr>
      </p:pic>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457200" y="274638"/>
            <a:ext cx="8229600" cy="58018"/>
          </a:xfrm>
        </p:spPr>
        <p:txBody>
          <a:bodyPr>
            <a:normAutofit fontScale="90000"/>
          </a:bodyPr>
          <a:lstStyle/>
          <a:p>
            <a:endParaRPr lang="pl-PL" dirty="0"/>
          </a:p>
        </p:txBody>
      </p:sp>
      <p:sp>
        <p:nvSpPr>
          <p:cNvPr id="3" name="Symbol zastępczy zawartości 2"/>
          <p:cNvSpPr>
            <a:spLocks noGrp="1"/>
          </p:cNvSpPr>
          <p:nvPr>
            <p:ph idx="1"/>
          </p:nvPr>
        </p:nvSpPr>
        <p:spPr>
          <a:xfrm>
            <a:off x="457200" y="692696"/>
            <a:ext cx="8229600" cy="5433467"/>
          </a:xfrm>
        </p:spPr>
        <p:txBody>
          <a:bodyPr/>
          <a:lstStyle/>
          <a:p>
            <a:pPr>
              <a:buNone/>
            </a:pPr>
            <a:r>
              <a:rPr lang="pl-PL" b="1" dirty="0" smtClean="0">
                <a:latin typeface="Times New Roman" pitchFamily="18" charset="0"/>
                <a:cs typeface="Times New Roman" pitchFamily="18" charset="0"/>
              </a:rPr>
              <a:t>    </a:t>
            </a:r>
          </a:p>
          <a:p>
            <a:pPr>
              <a:buNone/>
            </a:pPr>
            <a:endParaRPr lang="pl-PL" b="1" dirty="0" smtClean="0">
              <a:latin typeface="Times New Roman" pitchFamily="18" charset="0"/>
              <a:cs typeface="Times New Roman" pitchFamily="18" charset="0"/>
            </a:endParaRPr>
          </a:p>
          <a:p>
            <a:pPr>
              <a:buNone/>
            </a:pPr>
            <a:r>
              <a:rPr lang="pl-PL" dirty="0" smtClean="0">
                <a:latin typeface="Times New Roman" pitchFamily="18" charset="0"/>
                <a:cs typeface="Times New Roman" pitchFamily="18" charset="0"/>
              </a:rPr>
              <a:t>                                 – </a:t>
            </a:r>
            <a:r>
              <a:rPr lang="pl-PL" dirty="0" smtClean="0">
                <a:latin typeface="Times New Roman" pitchFamily="18" charset="0"/>
                <a:cs typeface="Times New Roman" pitchFamily="18" charset="0"/>
              </a:rPr>
              <a:t>dożywotnia, comiesięczna płaca przysługująca pracownikowi(lub jego rodzinie) po przepracowaniu ustawowej liczby lat </a:t>
            </a:r>
            <a:r>
              <a:rPr lang="pl-PL" dirty="0" smtClean="0">
                <a:latin typeface="Times New Roman" pitchFamily="18" charset="0"/>
                <a:cs typeface="Times New Roman" pitchFamily="18" charset="0"/>
              </a:rPr>
              <a:t>i </a:t>
            </a:r>
            <a:r>
              <a:rPr lang="pl-PL" dirty="0" smtClean="0">
                <a:latin typeface="Times New Roman" pitchFamily="18" charset="0"/>
                <a:cs typeface="Times New Roman" pitchFamily="18" charset="0"/>
              </a:rPr>
              <a:t>po osiągnięciu określonego wieku.</a:t>
            </a:r>
            <a:br>
              <a:rPr lang="pl-PL" dirty="0" smtClean="0">
                <a:latin typeface="Times New Roman" pitchFamily="18" charset="0"/>
                <a:cs typeface="Times New Roman" pitchFamily="18" charset="0"/>
              </a:rPr>
            </a:br>
            <a:endParaRPr lang="pl-PL" dirty="0"/>
          </a:p>
        </p:txBody>
      </p:sp>
      <p:pic>
        <p:nvPicPr>
          <p:cNvPr id="10242" name="Picture 2" descr="http://www.magazyn.pioneer.com.pl/uploads/media/poradnik/emerytura-wazna-sprawa-1-620x240.jpg?1336131548"/>
          <p:cNvPicPr>
            <a:picLocks noChangeAspect="1" noChangeArrowheads="1"/>
          </p:cNvPicPr>
          <p:nvPr/>
        </p:nvPicPr>
        <p:blipFill>
          <a:blip r:embed="rId2" cstate="print"/>
          <a:srcRect/>
          <a:stretch>
            <a:fillRect/>
          </a:stretch>
        </p:blipFill>
        <p:spPr bwMode="auto">
          <a:xfrm>
            <a:off x="683568" y="1268760"/>
            <a:ext cx="2880320" cy="1152128"/>
          </a:xfrm>
          <a:prstGeom prst="rect">
            <a:avLst/>
          </a:prstGeom>
          <a:noFill/>
        </p:spPr>
      </p:pic>
    </p:spTree>
  </p:cSld>
  <p:clrMapOvr>
    <a:masterClrMapping/>
  </p:clrMapOvr>
  <p:transition spd="slow">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anim calcmode="lin" valueType="num">
                                      <p:cBhvr additive="base">
                                        <p:cTn id="7" dur="500" fill="hold"/>
                                        <p:tgtEl>
                                          <p:spTgt spid="10242"/>
                                        </p:tgtEl>
                                        <p:attrNameLst>
                                          <p:attrName>ppt_x</p:attrName>
                                        </p:attrNameLst>
                                      </p:cBhvr>
                                      <p:tavLst>
                                        <p:tav tm="0">
                                          <p:val>
                                            <p:strVal val="#ppt_x"/>
                                          </p:val>
                                        </p:tav>
                                        <p:tav tm="100000">
                                          <p:val>
                                            <p:strVal val="#ppt_x"/>
                                          </p:val>
                                        </p:tav>
                                      </p:tavLst>
                                    </p:anim>
                                    <p:anim calcmode="lin" valueType="num">
                                      <p:cBhvr additive="base">
                                        <p:cTn id="8" dur="500" fill="hold"/>
                                        <p:tgtEl>
                                          <p:spTgt spid="102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flipV="1">
            <a:off x="457200" y="228919"/>
            <a:ext cx="8229600" cy="45719"/>
          </a:xfrm>
        </p:spPr>
        <p:txBody>
          <a:bodyPr>
            <a:normAutofit fontScale="90000"/>
          </a:bodyPr>
          <a:lstStyle/>
          <a:p>
            <a:endParaRPr lang="pl-PL" dirty="0"/>
          </a:p>
        </p:txBody>
      </p:sp>
      <p:sp>
        <p:nvSpPr>
          <p:cNvPr id="3" name="Symbol zastępczy zawartości 2"/>
          <p:cNvSpPr>
            <a:spLocks noGrp="1"/>
          </p:cNvSpPr>
          <p:nvPr>
            <p:ph idx="1"/>
          </p:nvPr>
        </p:nvSpPr>
        <p:spPr>
          <a:xfrm>
            <a:off x="323528" y="260648"/>
            <a:ext cx="8568952" cy="5865515"/>
          </a:xfrm>
        </p:spPr>
        <p:txBody>
          <a:bodyPr/>
          <a:lstStyle/>
          <a:p>
            <a:pPr>
              <a:buNone/>
            </a:pPr>
            <a:r>
              <a:rPr lang="pl-PL" dirty="0" smtClean="0">
                <a:latin typeface="Times New Roman" pitchFamily="18" charset="0"/>
                <a:cs typeface="Times New Roman" pitchFamily="18" charset="0"/>
              </a:rPr>
              <a:t>   </a:t>
            </a:r>
          </a:p>
          <a:p>
            <a:pPr>
              <a:buNone/>
            </a:pPr>
            <a:r>
              <a:rPr lang="pl-PL" dirty="0" smtClean="0">
                <a:latin typeface="Times New Roman" pitchFamily="18" charset="0"/>
                <a:cs typeface="Times New Roman" pitchFamily="18" charset="0"/>
              </a:rPr>
              <a:t> </a:t>
            </a:r>
            <a:r>
              <a:rPr lang="pl-PL" dirty="0" smtClean="0">
                <a:latin typeface="Times New Roman" pitchFamily="18" charset="0"/>
                <a:cs typeface="Times New Roman" pitchFamily="18" charset="0"/>
              </a:rPr>
              <a:t>  Do </a:t>
            </a:r>
            <a:r>
              <a:rPr lang="pl-PL" dirty="0" smtClean="0">
                <a:latin typeface="Times New Roman" pitchFamily="18" charset="0"/>
                <a:cs typeface="Times New Roman" pitchFamily="18" charset="0"/>
              </a:rPr>
              <a:t>roku 2013 wiek emerytalny w Polsce </a:t>
            </a:r>
            <a:r>
              <a:rPr lang="pl-PL" dirty="0" smtClean="0">
                <a:latin typeface="Times New Roman" pitchFamily="18" charset="0"/>
                <a:cs typeface="Times New Roman" pitchFamily="18" charset="0"/>
              </a:rPr>
              <a:t>wynosił 65 </a:t>
            </a:r>
            <a:r>
              <a:rPr lang="pl-PL" dirty="0" smtClean="0">
                <a:latin typeface="Times New Roman" pitchFamily="18" charset="0"/>
                <a:cs typeface="Times New Roman" pitchFamily="18" charset="0"/>
              </a:rPr>
              <a:t>lat dla mężczyzn i 60 lat dla kobiet.</a:t>
            </a:r>
            <a:br>
              <a:rPr lang="pl-PL" dirty="0" smtClean="0">
                <a:latin typeface="Times New Roman" pitchFamily="18" charset="0"/>
                <a:cs typeface="Times New Roman" pitchFamily="18" charset="0"/>
              </a:rPr>
            </a:br>
            <a:r>
              <a:rPr lang="pl-PL" dirty="0" smtClean="0">
                <a:latin typeface="Times New Roman" pitchFamily="18" charset="0"/>
                <a:cs typeface="Times New Roman" pitchFamily="18" charset="0"/>
              </a:rPr>
              <a:t>Nowelizacja ustawy o emeryturach i rentach                  z Funduszu Ubezpieczeń Społecznych </a:t>
            </a:r>
            <a:r>
              <a:rPr lang="pl-PL" sz="2000" dirty="0" smtClean="0">
                <a:latin typeface="Times New Roman" pitchFamily="18" charset="0"/>
                <a:cs typeface="Times New Roman" pitchFamily="18" charset="0"/>
              </a:rPr>
              <a:t>(11 maja 2012r) </a:t>
            </a:r>
            <a:r>
              <a:rPr lang="pl-PL" dirty="0" smtClean="0">
                <a:latin typeface="Times New Roman" pitchFamily="18" charset="0"/>
                <a:cs typeface="Times New Roman" pitchFamily="18" charset="0"/>
              </a:rPr>
              <a:t>przewiduje stopniowe wydłużanie wieku emerytalnego do 67 roku życia zarówno dla kobiet jak i mężczyzn, począwszy od 1 I 2013 r.</a:t>
            </a:r>
            <a:br>
              <a:rPr lang="pl-PL" dirty="0" smtClean="0">
                <a:latin typeface="Times New Roman" pitchFamily="18" charset="0"/>
                <a:cs typeface="Times New Roman" pitchFamily="18" charset="0"/>
              </a:rPr>
            </a:br>
            <a:r>
              <a:rPr lang="pl-PL" dirty="0" smtClean="0">
                <a:latin typeface="Times New Roman" pitchFamily="18" charset="0"/>
                <a:cs typeface="Times New Roman" pitchFamily="18" charset="0"/>
              </a:rPr>
              <a:t>Każdego roku wiek emerytalny będzie wzrastał                       o trzy miesiące.</a:t>
            </a:r>
            <a:endParaRPr lang="pl-PL" dirty="0"/>
          </a:p>
        </p:txBody>
      </p:sp>
    </p:spTree>
  </p:cSld>
  <p:clrMapOvr>
    <a:masterClrMapping/>
  </p:clrMapOvr>
  <p:transition>
    <p:randomBa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flipV="1">
            <a:off x="457200" y="228919"/>
            <a:ext cx="8229600" cy="45719"/>
          </a:xfrm>
        </p:spPr>
        <p:txBody>
          <a:bodyPr>
            <a:normAutofit fontScale="90000"/>
          </a:bodyPr>
          <a:lstStyle/>
          <a:p>
            <a:endParaRPr lang="pl-PL" dirty="0"/>
          </a:p>
        </p:txBody>
      </p:sp>
      <p:sp>
        <p:nvSpPr>
          <p:cNvPr id="3" name="Symbol zastępczy zawartości 2"/>
          <p:cNvSpPr>
            <a:spLocks noGrp="1"/>
          </p:cNvSpPr>
          <p:nvPr>
            <p:ph idx="1"/>
          </p:nvPr>
        </p:nvSpPr>
        <p:spPr>
          <a:xfrm>
            <a:off x="457200" y="260648"/>
            <a:ext cx="8229600" cy="5865515"/>
          </a:xfrm>
        </p:spPr>
        <p:txBody>
          <a:bodyPr/>
          <a:lstStyle/>
          <a:p>
            <a:pPr>
              <a:buNone/>
            </a:pPr>
            <a:r>
              <a:rPr lang="pl-PL" b="1" dirty="0" smtClean="0">
                <a:latin typeface="Times New Roman" pitchFamily="18" charset="0"/>
              </a:rPr>
              <a:t>   </a:t>
            </a:r>
          </a:p>
          <a:p>
            <a:pPr>
              <a:buNone/>
            </a:pPr>
            <a:endParaRPr lang="pl-PL" b="1" dirty="0" smtClean="0">
              <a:latin typeface="Times New Roman" pitchFamily="18" charset="0"/>
            </a:endParaRPr>
          </a:p>
          <a:p>
            <a:pPr>
              <a:buNone/>
            </a:pPr>
            <a:r>
              <a:rPr lang="pl-PL" b="1" dirty="0" smtClean="0">
                <a:latin typeface="Times New Roman" pitchFamily="18" charset="0"/>
              </a:rPr>
              <a:t>   </a:t>
            </a:r>
            <a:r>
              <a:rPr lang="pl-PL" b="1" dirty="0" smtClean="0">
                <a:solidFill>
                  <a:srgbClr val="0070C0"/>
                </a:solidFill>
                <a:latin typeface="Times New Roman" pitchFamily="18" charset="0"/>
              </a:rPr>
              <a:t>System </a:t>
            </a:r>
            <a:r>
              <a:rPr lang="pl-PL" b="1" dirty="0" smtClean="0">
                <a:solidFill>
                  <a:srgbClr val="0070C0"/>
                </a:solidFill>
                <a:latin typeface="Times New Roman" pitchFamily="18" charset="0"/>
              </a:rPr>
              <a:t>emerytalny </a:t>
            </a:r>
            <a:r>
              <a:rPr lang="pl-PL" dirty="0" smtClean="0">
                <a:latin typeface="Times New Roman" pitchFamily="18" charset="0"/>
              </a:rPr>
              <a:t>- to system ubezpieczeń społecznych gwarantujący wypłatę świadczeń osobom niepracującym, które nie mogą  już samodzielnie zapewnić sobie środków do życia.</a:t>
            </a:r>
            <a:endParaRPr lang="pl-PL" dirty="0"/>
          </a:p>
        </p:txBody>
      </p:sp>
    </p:spTree>
  </p:cSld>
  <p:clrMapOvr>
    <a:masterClrMapping/>
  </p:clrMapOvr>
  <p:transition>
    <p:randomBa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457200" y="274638"/>
            <a:ext cx="8229600" cy="58018"/>
          </a:xfrm>
        </p:spPr>
        <p:txBody>
          <a:bodyPr>
            <a:normAutofit fontScale="90000"/>
          </a:bodyPr>
          <a:lstStyle/>
          <a:p>
            <a:endParaRPr lang="pl-PL" dirty="0"/>
          </a:p>
        </p:txBody>
      </p:sp>
      <p:sp>
        <p:nvSpPr>
          <p:cNvPr id="3" name="Symbol zastępczy zawartości 2"/>
          <p:cNvSpPr>
            <a:spLocks noGrp="1"/>
          </p:cNvSpPr>
          <p:nvPr>
            <p:ph idx="1"/>
          </p:nvPr>
        </p:nvSpPr>
        <p:spPr>
          <a:xfrm>
            <a:off x="457200" y="332656"/>
            <a:ext cx="8229600" cy="5793507"/>
          </a:xfrm>
        </p:spPr>
        <p:txBody>
          <a:bodyPr/>
          <a:lstStyle/>
          <a:p>
            <a:pPr algn="ctr">
              <a:buNone/>
            </a:pPr>
            <a:endParaRPr lang="pl-PL" dirty="0" smtClean="0"/>
          </a:p>
          <a:p>
            <a:pPr algn="ctr">
              <a:buNone/>
            </a:pPr>
            <a:endParaRPr lang="pl-PL" dirty="0" smtClean="0"/>
          </a:p>
          <a:p>
            <a:pPr algn="ctr">
              <a:buNone/>
            </a:pPr>
            <a:r>
              <a:rPr lang="pl-PL" dirty="0" smtClean="0"/>
              <a:t>System emerytalny powinien być:</a:t>
            </a:r>
          </a:p>
          <a:p>
            <a:pPr algn="ctr">
              <a:buNone/>
            </a:pPr>
            <a:endParaRPr lang="pl-PL" dirty="0" smtClean="0"/>
          </a:p>
          <a:p>
            <a:pPr>
              <a:buNone/>
            </a:pPr>
            <a:endParaRPr lang="pl-PL" dirty="0" smtClean="0"/>
          </a:p>
          <a:p>
            <a:pPr>
              <a:buNone/>
            </a:pPr>
            <a:r>
              <a:rPr lang="pl-PL" dirty="0" smtClean="0"/>
              <a:t> bezpieczny               uczciwy             przejrzysty</a:t>
            </a:r>
          </a:p>
          <a:p>
            <a:pPr algn="ctr">
              <a:buNone/>
            </a:pPr>
            <a:endParaRPr lang="pl-PL" dirty="0"/>
          </a:p>
        </p:txBody>
      </p:sp>
      <p:cxnSp>
        <p:nvCxnSpPr>
          <p:cNvPr id="5" name="Łącznik prosty ze strzałką 4"/>
          <p:cNvCxnSpPr/>
          <p:nvPr/>
        </p:nvCxnSpPr>
        <p:spPr>
          <a:xfrm flipH="1">
            <a:off x="1619672" y="1988840"/>
            <a:ext cx="2808312" cy="129614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 name="Łącznik prosty ze strzałką 5"/>
          <p:cNvCxnSpPr/>
          <p:nvPr/>
        </p:nvCxnSpPr>
        <p:spPr>
          <a:xfrm>
            <a:off x="4427984" y="1988840"/>
            <a:ext cx="0" cy="115212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 name="Łącznik prosty ze strzałką 6"/>
          <p:cNvCxnSpPr/>
          <p:nvPr/>
        </p:nvCxnSpPr>
        <p:spPr>
          <a:xfrm>
            <a:off x="4427984" y="1988840"/>
            <a:ext cx="2448272" cy="129614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randomBa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flipV="1">
            <a:off x="457200" y="188640"/>
            <a:ext cx="8229600" cy="85998"/>
          </a:xfrm>
        </p:spPr>
        <p:txBody>
          <a:bodyPr>
            <a:normAutofit fontScale="90000"/>
          </a:bodyPr>
          <a:lstStyle/>
          <a:p>
            <a:endParaRPr lang="pl-PL" dirty="0"/>
          </a:p>
        </p:txBody>
      </p:sp>
      <p:sp>
        <p:nvSpPr>
          <p:cNvPr id="3" name="Symbol zastępczy zawartości 2"/>
          <p:cNvSpPr>
            <a:spLocks noGrp="1"/>
          </p:cNvSpPr>
          <p:nvPr>
            <p:ph idx="1"/>
          </p:nvPr>
        </p:nvSpPr>
        <p:spPr>
          <a:xfrm>
            <a:off x="323528" y="332656"/>
            <a:ext cx="8568952" cy="5793507"/>
          </a:xfrm>
        </p:spPr>
        <p:txBody>
          <a:bodyPr>
            <a:normAutofit/>
          </a:bodyPr>
          <a:lstStyle/>
          <a:p>
            <a:pPr>
              <a:buNone/>
            </a:pPr>
            <a:r>
              <a:rPr lang="pl-PL" dirty="0" smtClean="0">
                <a:latin typeface="Times New Roman" pitchFamily="18" charset="0"/>
                <a:cs typeface="Times New Roman" pitchFamily="18" charset="0"/>
              </a:rPr>
              <a:t>   </a:t>
            </a:r>
          </a:p>
          <a:p>
            <a:pPr>
              <a:buNone/>
            </a:pPr>
            <a:endParaRPr lang="pl-PL" dirty="0" smtClean="0">
              <a:latin typeface="Times New Roman" pitchFamily="18" charset="0"/>
              <a:cs typeface="Times New Roman" pitchFamily="18" charset="0"/>
            </a:endParaRPr>
          </a:p>
          <a:p>
            <a:pPr>
              <a:buNone/>
            </a:pPr>
            <a:r>
              <a:rPr lang="pl-PL" dirty="0" smtClean="0">
                <a:latin typeface="Times New Roman" pitchFamily="18" charset="0"/>
                <a:cs typeface="Times New Roman" pitchFamily="18" charset="0"/>
              </a:rPr>
              <a:t>    Do </a:t>
            </a:r>
            <a:r>
              <a:rPr lang="pl-PL" dirty="0" smtClean="0">
                <a:latin typeface="Times New Roman" pitchFamily="18" charset="0"/>
                <a:cs typeface="Times New Roman" pitchFamily="18" charset="0"/>
              </a:rPr>
              <a:t>końca 1998 roku w Polsce obowiązywał </a:t>
            </a:r>
            <a:r>
              <a:rPr lang="pl-PL" b="1" dirty="0" smtClean="0">
                <a:solidFill>
                  <a:srgbClr val="0070C0"/>
                </a:solidFill>
                <a:latin typeface="Times New Roman" pitchFamily="18" charset="0"/>
                <a:cs typeface="Times New Roman" pitchFamily="18" charset="0"/>
              </a:rPr>
              <a:t>system repartycyjny</a:t>
            </a:r>
            <a:r>
              <a:rPr lang="pl-PL" dirty="0" smtClean="0">
                <a:latin typeface="Times New Roman" pitchFamily="18" charset="0"/>
                <a:cs typeface="Times New Roman" pitchFamily="18" charset="0"/>
              </a:rPr>
              <a:t>. </a:t>
            </a:r>
            <a:br>
              <a:rPr lang="pl-PL" dirty="0" smtClean="0">
                <a:latin typeface="Times New Roman" pitchFamily="18" charset="0"/>
                <a:cs typeface="Times New Roman" pitchFamily="18" charset="0"/>
              </a:rPr>
            </a:br>
            <a:r>
              <a:rPr lang="pl-PL" dirty="0" smtClean="0">
                <a:latin typeface="Times New Roman" pitchFamily="18" charset="0"/>
                <a:cs typeface="Times New Roman" pitchFamily="18" charset="0"/>
              </a:rPr>
              <a:t>W 1999 roku przeprowadzono reformę systemu emerytalnego i system repartycyjny </a:t>
            </a:r>
            <a:r>
              <a:rPr lang="pl-PL" dirty="0" smtClean="0">
                <a:latin typeface="Times New Roman" pitchFamily="18" charset="0"/>
                <a:cs typeface="Times New Roman" pitchFamily="18" charset="0"/>
              </a:rPr>
              <a:t>uzupełniono </a:t>
            </a:r>
            <a:r>
              <a:rPr lang="pl-PL" dirty="0" smtClean="0">
                <a:latin typeface="Times New Roman" pitchFamily="18" charset="0"/>
                <a:cs typeface="Times New Roman" pitchFamily="18" charset="0"/>
              </a:rPr>
              <a:t>o elementy </a:t>
            </a:r>
            <a:r>
              <a:rPr lang="pl-PL" b="1" dirty="0" smtClean="0">
                <a:solidFill>
                  <a:srgbClr val="0070C0"/>
                </a:solidFill>
                <a:latin typeface="Times New Roman" pitchFamily="18" charset="0"/>
                <a:cs typeface="Times New Roman" pitchFamily="18" charset="0"/>
              </a:rPr>
              <a:t>systemu </a:t>
            </a:r>
            <a:r>
              <a:rPr lang="pl-PL" b="1" dirty="0" smtClean="0">
                <a:solidFill>
                  <a:srgbClr val="0070C0"/>
                </a:solidFill>
                <a:latin typeface="Times New Roman" pitchFamily="18" charset="0"/>
                <a:cs typeface="Times New Roman" pitchFamily="18" charset="0"/>
              </a:rPr>
              <a:t>kapitałowego</a:t>
            </a:r>
            <a:r>
              <a:rPr lang="pl-PL" b="1" dirty="0" smtClean="0">
                <a:latin typeface="Times New Roman" pitchFamily="18" charset="0"/>
                <a:cs typeface="Times New Roman" pitchFamily="18" charset="0"/>
              </a:rPr>
              <a:t>.</a:t>
            </a:r>
            <a:endParaRPr lang="pl-PL" b="1" dirty="0"/>
          </a:p>
        </p:txBody>
      </p:sp>
    </p:spTree>
  </p:cSld>
  <p:clrMapOvr>
    <a:masterClrMapping/>
  </p:clrMapOvr>
  <p:transition>
    <p:randomBa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flipV="1">
            <a:off x="457200" y="228919"/>
            <a:ext cx="8229600" cy="45719"/>
          </a:xfrm>
        </p:spPr>
        <p:txBody>
          <a:bodyPr>
            <a:normAutofit fontScale="90000"/>
          </a:bodyPr>
          <a:lstStyle/>
          <a:p>
            <a:endParaRPr lang="pl-PL" dirty="0"/>
          </a:p>
        </p:txBody>
      </p:sp>
      <p:sp>
        <p:nvSpPr>
          <p:cNvPr id="3" name="Symbol zastępczy zawartości 2"/>
          <p:cNvSpPr>
            <a:spLocks noGrp="1"/>
          </p:cNvSpPr>
          <p:nvPr>
            <p:ph idx="1"/>
          </p:nvPr>
        </p:nvSpPr>
        <p:spPr>
          <a:xfrm>
            <a:off x="457200" y="260648"/>
            <a:ext cx="8229600" cy="5865515"/>
          </a:xfrm>
        </p:spPr>
        <p:txBody>
          <a:bodyPr/>
          <a:lstStyle/>
          <a:p>
            <a:pPr>
              <a:buNone/>
            </a:pPr>
            <a:endParaRPr lang="pl-PL" dirty="0" smtClean="0">
              <a:latin typeface="Times New Roman" pitchFamily="18" charset="0"/>
              <a:cs typeface="Times New Roman" pitchFamily="18" charset="0"/>
            </a:endParaRPr>
          </a:p>
          <a:p>
            <a:pPr>
              <a:buNone/>
            </a:pPr>
            <a:r>
              <a:rPr lang="pl-PL" b="1" dirty="0" smtClean="0">
                <a:solidFill>
                  <a:srgbClr val="0070C0"/>
                </a:solidFill>
                <a:latin typeface="Times New Roman" pitchFamily="18" charset="0"/>
                <a:cs typeface="Times New Roman" pitchFamily="18" charset="0"/>
              </a:rPr>
              <a:t>System repartycyjny </a:t>
            </a:r>
            <a:r>
              <a:rPr lang="pl-PL" dirty="0" smtClean="0">
                <a:latin typeface="Times New Roman" pitchFamily="18" charset="0"/>
                <a:cs typeface="Times New Roman" pitchFamily="18" charset="0"/>
              </a:rPr>
              <a:t>- osoby </a:t>
            </a:r>
            <a:r>
              <a:rPr lang="pl-PL" dirty="0" smtClean="0">
                <a:latin typeface="Times New Roman" pitchFamily="18" charset="0"/>
                <a:cs typeface="Times New Roman" pitchFamily="18" charset="0"/>
              </a:rPr>
              <a:t>pracujące opłacają składki, które następnie są przeznaczane na finansowanie bieżących emerytur</a:t>
            </a:r>
            <a:r>
              <a:rPr lang="pl-PL" dirty="0" smtClean="0">
                <a:latin typeface="Times New Roman" pitchFamily="18" charset="0"/>
                <a:cs typeface="Times New Roman" pitchFamily="18" charset="0"/>
              </a:rPr>
              <a:t>.</a:t>
            </a:r>
          </a:p>
          <a:p>
            <a:pPr>
              <a:buNone/>
            </a:pPr>
            <a:endParaRPr lang="pl-PL" dirty="0" smtClean="0">
              <a:latin typeface="Times New Roman" pitchFamily="18" charset="0"/>
              <a:cs typeface="Times New Roman" pitchFamily="18" charset="0"/>
            </a:endParaRPr>
          </a:p>
          <a:p>
            <a:pPr>
              <a:buNone/>
            </a:pPr>
            <a:r>
              <a:rPr lang="pl-PL" dirty="0" smtClean="0">
                <a:solidFill>
                  <a:srgbClr val="0070C0"/>
                </a:solidFill>
                <a:latin typeface="Times New Roman" pitchFamily="18" charset="0"/>
                <a:cs typeface="Times New Roman" pitchFamily="18" charset="0"/>
              </a:rPr>
              <a:t>S</a:t>
            </a:r>
            <a:r>
              <a:rPr lang="pl-PL" b="1" dirty="0" smtClean="0">
                <a:solidFill>
                  <a:srgbClr val="0070C0"/>
                </a:solidFill>
                <a:latin typeface="Times New Roman" pitchFamily="18" charset="0"/>
                <a:cs typeface="Times New Roman" pitchFamily="18" charset="0"/>
              </a:rPr>
              <a:t>ystem kapitałowy </a:t>
            </a:r>
            <a:r>
              <a:rPr lang="pl-PL" b="1" dirty="0" smtClean="0">
                <a:latin typeface="Times New Roman" pitchFamily="18" charset="0"/>
                <a:cs typeface="Times New Roman" pitchFamily="18" charset="0"/>
              </a:rPr>
              <a:t>- </a:t>
            </a:r>
            <a:r>
              <a:rPr lang="pl-PL" dirty="0" smtClean="0">
                <a:latin typeface="Times New Roman" pitchFamily="18" charset="0"/>
                <a:cs typeface="Times New Roman" pitchFamily="18" charset="0"/>
              </a:rPr>
              <a:t>każdy </a:t>
            </a:r>
            <a:r>
              <a:rPr lang="pl-PL" dirty="0" smtClean="0">
                <a:latin typeface="Times New Roman" pitchFamily="18" charset="0"/>
                <a:cs typeface="Times New Roman" pitchFamily="18" charset="0"/>
              </a:rPr>
              <a:t>pracownik wpłaca (przez cały okres pracy zawodowej) składki  na własne konto. Dzięki temu mamy większy wpływ na wysokość przyszłej </a:t>
            </a:r>
            <a:r>
              <a:rPr lang="pl-PL" dirty="0" smtClean="0">
                <a:latin typeface="Times New Roman" pitchFamily="18" charset="0"/>
                <a:cs typeface="Times New Roman" pitchFamily="18" charset="0"/>
              </a:rPr>
              <a:t>emerytury.</a:t>
            </a:r>
            <a:endParaRPr lang="pl-PL" dirty="0"/>
          </a:p>
        </p:txBody>
      </p:sp>
    </p:spTree>
  </p:cSld>
  <p:clrMapOvr>
    <a:masterClrMapping/>
  </p:clrMapOvr>
  <p:transition>
    <p:randomBa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457200" y="274638"/>
            <a:ext cx="8229600" cy="1642194"/>
          </a:xfrm>
        </p:spPr>
        <p:txBody>
          <a:bodyPr>
            <a:normAutofit fontScale="90000"/>
          </a:bodyPr>
          <a:lstStyle/>
          <a:p>
            <a:r>
              <a:rPr lang="pl-PL" dirty="0" smtClean="0"/>
              <a:t/>
            </a:r>
            <a:br>
              <a:rPr lang="pl-PL" dirty="0" smtClean="0"/>
            </a:br>
            <a:r>
              <a:rPr lang="pl-PL" dirty="0" smtClean="0"/>
              <a:t>System emerytalny w Polsce składa się z trzech filarów:</a:t>
            </a:r>
            <a:endParaRPr lang="pl-PL" dirty="0"/>
          </a:p>
        </p:txBody>
      </p:sp>
      <p:pic>
        <p:nvPicPr>
          <p:cNvPr id="4" name="Picture 1" descr="C:\Users\user\Desktop\emerytura-polska.jpg"/>
          <p:cNvPicPr>
            <a:picLocks noGrp="1" noChangeAspect="1" noChangeArrowheads="1"/>
          </p:cNvPicPr>
          <p:nvPr>
            <p:ph idx="1"/>
          </p:nvPr>
        </p:nvPicPr>
        <p:blipFill>
          <a:blip r:embed="rId2" cstate="print"/>
          <a:srcRect/>
          <a:stretch>
            <a:fillRect/>
          </a:stretch>
        </p:blipFill>
        <p:spPr bwMode="auto">
          <a:xfrm>
            <a:off x="1115616" y="2204864"/>
            <a:ext cx="6984776" cy="3888432"/>
          </a:xfrm>
          <a:prstGeom prst="rect">
            <a:avLst/>
          </a:prstGeom>
          <a:noFill/>
        </p:spPr>
      </p:pic>
    </p:spTree>
  </p:cSld>
  <p:clrMapOvr>
    <a:masterClrMapping/>
  </p:clrMapOvr>
  <p:transition>
    <p:randomBar/>
  </p:transition>
  <p:timing>
    <p:tnLst>
      <p:par>
        <p:cTn id="1" dur="indefinite" restart="never" nodeType="tmRoot"/>
      </p:par>
    </p:tnLst>
  </p:timing>
</p:sld>
</file>

<file path=ppt/theme/theme1.xml><?xml version="1.0" encoding="utf-8"?>
<a:theme xmlns:a="http://schemas.openxmlformats.org/drawingml/2006/main" name="Motyw pakietu Office">
  <a:themeElements>
    <a:clrScheme name="Pakiet 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akiet 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947</TotalTime>
  <Words>280</Words>
  <Application>Microsoft Office PowerPoint</Application>
  <PresentationFormat>Pokaz na ekranie (4:3)</PresentationFormat>
  <Paragraphs>63</Paragraphs>
  <Slides>16</Slides>
  <Notes>0</Notes>
  <HiddenSlides>0</HiddenSlides>
  <MMClips>0</MMClips>
  <ScaleCrop>false</ScaleCrop>
  <HeadingPairs>
    <vt:vector size="4" baseType="variant">
      <vt:variant>
        <vt:lpstr>Motyw</vt:lpstr>
      </vt:variant>
      <vt:variant>
        <vt:i4>1</vt:i4>
      </vt:variant>
      <vt:variant>
        <vt:lpstr>Tytuły slajdów</vt:lpstr>
      </vt:variant>
      <vt:variant>
        <vt:i4>16</vt:i4>
      </vt:variant>
    </vt:vector>
  </HeadingPairs>
  <TitlesOfParts>
    <vt:vector size="17" baseType="lpstr">
      <vt:lpstr>Motyw pakietu Office</vt:lpstr>
      <vt:lpstr>Slajd 1</vt:lpstr>
      <vt:lpstr>System emerytalny                          w Polsce.</vt:lpstr>
      <vt:lpstr>Slajd 3</vt:lpstr>
      <vt:lpstr>Slajd 4</vt:lpstr>
      <vt:lpstr>Slajd 5</vt:lpstr>
      <vt:lpstr>Slajd 6</vt:lpstr>
      <vt:lpstr>Slajd 7</vt:lpstr>
      <vt:lpstr>Slajd 8</vt:lpstr>
      <vt:lpstr> System emerytalny w Polsce składa się z trzech filarów:</vt:lpstr>
      <vt:lpstr>                      - obowiązkowy, oparty jest na  Zakładzie                           Ubezpieczeń Społecznych (ZUS).                                                                             Ze składek wpłacanych przez  pracujących                         finansowane są na bieżąco świadczenia                             emerytalne.  Wpłacane składki są rejestrowane  przez ZUS na indywidualnym koncie każdego ubezpieczonego.                 Czyli finansowanie świadczeń  jest repartycyjne, natomiast ewidencja składek kapitałowa.</vt:lpstr>
      <vt:lpstr>                      – oparty jest na systemie kapitałowym,                                     obejmuje wpłaty emerytalne ze składek                            wpłacanych przez ZUS do funduszy emerytalnych (2,3%). Pieniądze gromadzone są na    indywidualnych kontach i zarządzane przez wybrany     przez pracownika Otwarty Fundusz Emerytalny (OFE), który ma na celu pomnażanie składek emerytalnych.</vt:lpstr>
      <vt:lpstr>                         - dodatkowy i dobrowolny, oparty na                                        systemie kapitałowym.                               Oszczędności mogą być lokowane                                    w Pracowniczym Programie Emerytalnym - PPE ,                      na Indywidualnym  Koncie Emerytalnym – IKE,                            na specjalnych długoterminowych lokatach bankowych lub w dowolnie wybranym towarzystwie ubezpieczeniowym.</vt:lpstr>
      <vt:lpstr>Slajd 13</vt:lpstr>
      <vt:lpstr>Slajd 14</vt:lpstr>
      <vt:lpstr>Slajd 15</vt:lpstr>
      <vt:lpstr>Slajd 16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Slajd 1</dc:title>
  <dc:creator>User</dc:creator>
  <cp:lastModifiedBy>user</cp:lastModifiedBy>
  <cp:revision>103</cp:revision>
  <dcterms:created xsi:type="dcterms:W3CDTF">2012-11-14T09:10:16Z</dcterms:created>
  <dcterms:modified xsi:type="dcterms:W3CDTF">2013-05-14T16:32:49Z</dcterms:modified>
</cp:coreProperties>
</file>