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60" r:id="rId5"/>
    <p:sldId id="261" r:id="rId6"/>
    <p:sldId id="264" r:id="rId7"/>
    <p:sldId id="262" r:id="rId8"/>
    <p:sldId id="263" r:id="rId9"/>
    <p:sldId id="271" r:id="rId10"/>
    <p:sldId id="265" r:id="rId11"/>
    <p:sldId id="266" r:id="rId12"/>
    <p:sldId id="267" r:id="rId13"/>
    <p:sldId id="268" r:id="rId14"/>
    <p:sldId id="270" r:id="rId15"/>
    <p:sldId id="269" r:id="rId16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111" autoAdjust="0"/>
    <p:restoredTop sz="94709" autoAdjust="0"/>
  </p:normalViewPr>
  <p:slideViewPr>
    <p:cSldViewPr>
      <p:cViewPr varScale="1">
        <p:scale>
          <a:sx n="74" d="100"/>
          <a:sy n="74" d="100"/>
        </p:scale>
        <p:origin x="-99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B28B32D-1A64-4754-B1D0-E1EC70BA088D}" type="doc">
      <dgm:prSet loTypeId="urn:microsoft.com/office/officeart/2005/8/layout/process1" loCatId="process" qsTypeId="urn:microsoft.com/office/officeart/2005/8/quickstyle/3d7" qsCatId="3D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3A30C9B0-8B38-4DBF-AE09-A9A6D9C3C2AA}">
      <dgm:prSet phldrT="[Tekst]" custT="1"/>
      <dgm:spPr/>
      <dgm:t>
        <a:bodyPr/>
        <a:lstStyle/>
        <a:p>
          <a:r>
            <a:rPr lang="pl-PL" sz="2800" dirty="0" smtClean="0"/>
            <a:t>Towarowy</a:t>
          </a:r>
          <a:endParaRPr lang="pl-PL" sz="2800" dirty="0"/>
        </a:p>
      </dgm:t>
    </dgm:pt>
    <dgm:pt modelId="{206106EA-C891-46A3-8175-B6939344EFC1}" type="parTrans" cxnId="{B733F05C-5BC9-41C6-8109-18C366AC580F}">
      <dgm:prSet/>
      <dgm:spPr/>
      <dgm:t>
        <a:bodyPr/>
        <a:lstStyle/>
        <a:p>
          <a:endParaRPr lang="pl-PL"/>
        </a:p>
      </dgm:t>
    </dgm:pt>
    <dgm:pt modelId="{7167DDF5-8A0B-4C50-9EB1-08B29CEA4B12}" type="sibTrans" cxnId="{B733F05C-5BC9-41C6-8109-18C366AC580F}">
      <dgm:prSet/>
      <dgm:spPr/>
      <dgm:t>
        <a:bodyPr/>
        <a:lstStyle/>
        <a:p>
          <a:endParaRPr lang="pl-PL"/>
        </a:p>
      </dgm:t>
    </dgm:pt>
    <dgm:pt modelId="{371F9A59-A9FF-4774-9975-B8E575B4238A}">
      <dgm:prSet phldrT="[Tekst]" custT="1"/>
      <dgm:spPr/>
      <dgm:t>
        <a:bodyPr/>
        <a:lstStyle/>
        <a:p>
          <a:r>
            <a:rPr lang="pl-PL" sz="2800" dirty="0" smtClean="0"/>
            <a:t>Kruszcowy</a:t>
          </a:r>
          <a:endParaRPr lang="pl-PL" sz="2800" dirty="0"/>
        </a:p>
      </dgm:t>
    </dgm:pt>
    <dgm:pt modelId="{4C614BA6-492F-4664-B2CA-17A323B2A366}" type="parTrans" cxnId="{480D4133-D022-4F72-B12A-EC42D3EDD84F}">
      <dgm:prSet/>
      <dgm:spPr/>
      <dgm:t>
        <a:bodyPr/>
        <a:lstStyle/>
        <a:p>
          <a:endParaRPr lang="pl-PL"/>
        </a:p>
      </dgm:t>
    </dgm:pt>
    <dgm:pt modelId="{4038A1B1-E7DF-4525-AFA0-B2D9014B5BEC}" type="sibTrans" cxnId="{480D4133-D022-4F72-B12A-EC42D3EDD84F}">
      <dgm:prSet/>
      <dgm:spPr/>
      <dgm:t>
        <a:bodyPr/>
        <a:lstStyle/>
        <a:p>
          <a:endParaRPr lang="pl-PL"/>
        </a:p>
      </dgm:t>
    </dgm:pt>
    <dgm:pt modelId="{BD477410-0BA7-45DA-B4C4-56A4595814A0}">
      <dgm:prSet phldrT="[Tekst]" custT="1"/>
      <dgm:spPr/>
      <dgm:t>
        <a:bodyPr/>
        <a:lstStyle/>
        <a:p>
          <a:r>
            <a:rPr lang="pl-PL" sz="2400" dirty="0" smtClean="0"/>
            <a:t>Papierowy</a:t>
          </a:r>
          <a:endParaRPr lang="pl-PL" sz="2400" dirty="0"/>
        </a:p>
      </dgm:t>
    </dgm:pt>
    <dgm:pt modelId="{A51FA035-BE09-4D03-ABD5-40459E242DDD}" type="parTrans" cxnId="{0CA63042-0F51-45A9-AC70-51DEFEF31C57}">
      <dgm:prSet/>
      <dgm:spPr/>
      <dgm:t>
        <a:bodyPr/>
        <a:lstStyle/>
        <a:p>
          <a:endParaRPr lang="pl-PL"/>
        </a:p>
      </dgm:t>
    </dgm:pt>
    <dgm:pt modelId="{2FC7B43D-5296-4047-9523-4209501D7FCE}" type="sibTrans" cxnId="{0CA63042-0F51-45A9-AC70-51DEFEF31C57}">
      <dgm:prSet/>
      <dgm:spPr/>
      <dgm:t>
        <a:bodyPr/>
        <a:lstStyle/>
        <a:p>
          <a:endParaRPr lang="pl-PL"/>
        </a:p>
      </dgm:t>
    </dgm:pt>
    <dgm:pt modelId="{1A6A31D3-C3FD-4EF8-939B-62EBA509A5CA}">
      <dgm:prSet phldrT="[Tekst]"/>
      <dgm:spPr/>
      <dgm:t>
        <a:bodyPr/>
        <a:lstStyle/>
        <a:p>
          <a:r>
            <a:rPr lang="pl-PL" dirty="0" smtClean="0"/>
            <a:t>Bezgotówkowy</a:t>
          </a:r>
          <a:endParaRPr lang="pl-PL" dirty="0"/>
        </a:p>
      </dgm:t>
    </dgm:pt>
    <dgm:pt modelId="{2789FDF7-1E12-41D1-99F8-B6F460CBFB1D}" type="parTrans" cxnId="{A5DB6DBA-6F7A-438A-ACD1-ABB325FFB502}">
      <dgm:prSet/>
      <dgm:spPr/>
      <dgm:t>
        <a:bodyPr/>
        <a:lstStyle/>
        <a:p>
          <a:endParaRPr lang="pl-PL"/>
        </a:p>
      </dgm:t>
    </dgm:pt>
    <dgm:pt modelId="{8D1FDC78-ECA5-402D-B5CE-16043B9A2C06}" type="sibTrans" cxnId="{A5DB6DBA-6F7A-438A-ACD1-ABB325FFB502}">
      <dgm:prSet/>
      <dgm:spPr/>
      <dgm:t>
        <a:bodyPr/>
        <a:lstStyle/>
        <a:p>
          <a:endParaRPr lang="pl-PL"/>
        </a:p>
      </dgm:t>
    </dgm:pt>
    <dgm:pt modelId="{75D7CFB8-0401-4DBC-88FF-9A51BC461718}" type="pres">
      <dgm:prSet presAssocID="{5B28B32D-1A64-4754-B1D0-E1EC70BA088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02865C29-0EE7-48A9-B2D3-1C2BF644CFBD}" type="pres">
      <dgm:prSet presAssocID="{3A30C9B0-8B38-4DBF-AE09-A9A6D9C3C2AA}" presName="node" presStyleLbl="node1" presStyleIdx="0" presStyleCnt="4" custScaleX="132393" custScaleY="135483" custLinFactY="-100000" custLinFactNeighborX="39345" custLinFactNeighborY="-104102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1B655E79-E1DE-4DC2-89E4-C56BF5D322E0}" type="pres">
      <dgm:prSet presAssocID="{7167DDF5-8A0B-4C50-9EB1-08B29CEA4B12}" presName="sibTrans" presStyleLbl="sibTrans2D1" presStyleIdx="0" presStyleCnt="3"/>
      <dgm:spPr/>
      <dgm:t>
        <a:bodyPr/>
        <a:lstStyle/>
        <a:p>
          <a:endParaRPr lang="pl-PL"/>
        </a:p>
      </dgm:t>
    </dgm:pt>
    <dgm:pt modelId="{2C1F01F4-9238-403F-9065-A7FC89E58397}" type="pres">
      <dgm:prSet presAssocID="{7167DDF5-8A0B-4C50-9EB1-08B29CEA4B12}" presName="connectorText" presStyleLbl="sibTrans2D1" presStyleIdx="0" presStyleCnt="3"/>
      <dgm:spPr/>
      <dgm:t>
        <a:bodyPr/>
        <a:lstStyle/>
        <a:p>
          <a:endParaRPr lang="pl-PL"/>
        </a:p>
      </dgm:t>
    </dgm:pt>
    <dgm:pt modelId="{C516331C-896B-4916-9E64-C681BA992731}" type="pres">
      <dgm:prSet presAssocID="{371F9A59-A9FF-4774-9975-B8E575B4238A}" presName="node" presStyleLbl="node1" presStyleIdx="1" presStyleCnt="4" custScaleX="138497" custScaleY="115618" custLinFactNeighborX="9836" custLinFactNeighborY="-53602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9D517F18-CCC2-43A1-9502-407D49308A01}" type="pres">
      <dgm:prSet presAssocID="{4038A1B1-E7DF-4525-AFA0-B2D9014B5BEC}" presName="sibTrans" presStyleLbl="sibTrans2D1" presStyleIdx="1" presStyleCnt="3"/>
      <dgm:spPr/>
      <dgm:t>
        <a:bodyPr/>
        <a:lstStyle/>
        <a:p>
          <a:endParaRPr lang="pl-PL"/>
        </a:p>
      </dgm:t>
    </dgm:pt>
    <dgm:pt modelId="{C5B3A3C7-1278-4D0B-B407-5CE941904CE6}" type="pres">
      <dgm:prSet presAssocID="{4038A1B1-E7DF-4525-AFA0-B2D9014B5BEC}" presName="connectorText" presStyleLbl="sibTrans2D1" presStyleIdx="1" presStyleCnt="3"/>
      <dgm:spPr/>
      <dgm:t>
        <a:bodyPr/>
        <a:lstStyle/>
        <a:p>
          <a:endParaRPr lang="pl-PL"/>
        </a:p>
      </dgm:t>
    </dgm:pt>
    <dgm:pt modelId="{A122E2FC-299F-4355-8484-92FBCE268FA6}" type="pres">
      <dgm:prSet presAssocID="{BD477410-0BA7-45DA-B4C4-56A4595814A0}" presName="node" presStyleLbl="node1" presStyleIdx="2" presStyleCnt="4" custScaleX="125747" custScaleY="150230" custLinFactNeighborX="-23633" custLinFactNeighborY="61775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DD625AFE-6DAA-46BF-BD56-10957EBC0BD5}" type="pres">
      <dgm:prSet presAssocID="{2FC7B43D-5296-4047-9523-4209501D7FCE}" presName="sibTrans" presStyleLbl="sibTrans2D1" presStyleIdx="2" presStyleCnt="3"/>
      <dgm:spPr/>
      <dgm:t>
        <a:bodyPr/>
        <a:lstStyle/>
        <a:p>
          <a:endParaRPr lang="pl-PL"/>
        </a:p>
      </dgm:t>
    </dgm:pt>
    <dgm:pt modelId="{A43809C5-EF53-45CD-9429-DC0D8A8D4D83}" type="pres">
      <dgm:prSet presAssocID="{2FC7B43D-5296-4047-9523-4209501D7FCE}" presName="connectorText" presStyleLbl="sibTrans2D1" presStyleIdx="2" presStyleCnt="3"/>
      <dgm:spPr/>
      <dgm:t>
        <a:bodyPr/>
        <a:lstStyle/>
        <a:p>
          <a:endParaRPr lang="pl-PL"/>
        </a:p>
      </dgm:t>
    </dgm:pt>
    <dgm:pt modelId="{744C4B99-002C-4390-AD9C-041948EC3582}" type="pres">
      <dgm:prSet presAssocID="{1A6A31D3-C3FD-4EF8-939B-62EBA509A5CA}" presName="node" presStyleLbl="node1" presStyleIdx="3" presStyleCnt="4" custScaleX="130431" custScaleY="131238" custLinFactY="85943" custLinFactNeighborX="-61211" custLinFactNeighborY="100000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8DAF2F70-65B8-476D-A3B7-5DA08DA91951}" type="presOf" srcId="{2FC7B43D-5296-4047-9523-4209501D7FCE}" destId="{A43809C5-EF53-45CD-9429-DC0D8A8D4D83}" srcOrd="1" destOrd="0" presId="urn:microsoft.com/office/officeart/2005/8/layout/process1"/>
    <dgm:cxn modelId="{77E7220B-401A-4E22-A4A3-8FF122B158CA}" type="presOf" srcId="{1A6A31D3-C3FD-4EF8-939B-62EBA509A5CA}" destId="{744C4B99-002C-4390-AD9C-041948EC3582}" srcOrd="0" destOrd="0" presId="urn:microsoft.com/office/officeart/2005/8/layout/process1"/>
    <dgm:cxn modelId="{1EFCECC2-70F8-402D-9BD0-AF3DD4ED55DF}" type="presOf" srcId="{2FC7B43D-5296-4047-9523-4209501D7FCE}" destId="{DD625AFE-6DAA-46BF-BD56-10957EBC0BD5}" srcOrd="0" destOrd="0" presId="urn:microsoft.com/office/officeart/2005/8/layout/process1"/>
    <dgm:cxn modelId="{B733F05C-5BC9-41C6-8109-18C366AC580F}" srcId="{5B28B32D-1A64-4754-B1D0-E1EC70BA088D}" destId="{3A30C9B0-8B38-4DBF-AE09-A9A6D9C3C2AA}" srcOrd="0" destOrd="0" parTransId="{206106EA-C891-46A3-8175-B6939344EFC1}" sibTransId="{7167DDF5-8A0B-4C50-9EB1-08B29CEA4B12}"/>
    <dgm:cxn modelId="{0C3D20B8-6D18-4986-B76A-8417A2ED59A5}" type="presOf" srcId="{4038A1B1-E7DF-4525-AFA0-B2D9014B5BEC}" destId="{C5B3A3C7-1278-4D0B-B407-5CE941904CE6}" srcOrd="1" destOrd="0" presId="urn:microsoft.com/office/officeart/2005/8/layout/process1"/>
    <dgm:cxn modelId="{99D94177-3CB7-42EA-909D-04941D0B5F79}" type="presOf" srcId="{7167DDF5-8A0B-4C50-9EB1-08B29CEA4B12}" destId="{2C1F01F4-9238-403F-9065-A7FC89E58397}" srcOrd="1" destOrd="0" presId="urn:microsoft.com/office/officeart/2005/8/layout/process1"/>
    <dgm:cxn modelId="{0CA63042-0F51-45A9-AC70-51DEFEF31C57}" srcId="{5B28B32D-1A64-4754-B1D0-E1EC70BA088D}" destId="{BD477410-0BA7-45DA-B4C4-56A4595814A0}" srcOrd="2" destOrd="0" parTransId="{A51FA035-BE09-4D03-ABD5-40459E242DDD}" sibTransId="{2FC7B43D-5296-4047-9523-4209501D7FCE}"/>
    <dgm:cxn modelId="{3B40F9C2-69CD-4524-A406-00E56B4F2516}" type="presOf" srcId="{5B28B32D-1A64-4754-B1D0-E1EC70BA088D}" destId="{75D7CFB8-0401-4DBC-88FF-9A51BC461718}" srcOrd="0" destOrd="0" presId="urn:microsoft.com/office/officeart/2005/8/layout/process1"/>
    <dgm:cxn modelId="{480D4133-D022-4F72-B12A-EC42D3EDD84F}" srcId="{5B28B32D-1A64-4754-B1D0-E1EC70BA088D}" destId="{371F9A59-A9FF-4774-9975-B8E575B4238A}" srcOrd="1" destOrd="0" parTransId="{4C614BA6-492F-4664-B2CA-17A323B2A366}" sibTransId="{4038A1B1-E7DF-4525-AFA0-B2D9014B5BEC}"/>
    <dgm:cxn modelId="{AAA2C4A3-F7BC-4362-8346-F0A43E85AFB8}" type="presOf" srcId="{371F9A59-A9FF-4774-9975-B8E575B4238A}" destId="{C516331C-896B-4916-9E64-C681BA992731}" srcOrd="0" destOrd="0" presId="urn:microsoft.com/office/officeart/2005/8/layout/process1"/>
    <dgm:cxn modelId="{A5DB6DBA-6F7A-438A-ACD1-ABB325FFB502}" srcId="{5B28B32D-1A64-4754-B1D0-E1EC70BA088D}" destId="{1A6A31D3-C3FD-4EF8-939B-62EBA509A5CA}" srcOrd="3" destOrd="0" parTransId="{2789FDF7-1E12-41D1-99F8-B6F460CBFB1D}" sibTransId="{8D1FDC78-ECA5-402D-B5CE-16043B9A2C06}"/>
    <dgm:cxn modelId="{A908BCC8-88C5-4EA6-876C-EA3DDEA258A2}" type="presOf" srcId="{7167DDF5-8A0B-4C50-9EB1-08B29CEA4B12}" destId="{1B655E79-E1DE-4DC2-89E4-C56BF5D322E0}" srcOrd="0" destOrd="0" presId="urn:microsoft.com/office/officeart/2005/8/layout/process1"/>
    <dgm:cxn modelId="{6924508A-5952-495F-AA8F-28FE922FB602}" type="presOf" srcId="{4038A1B1-E7DF-4525-AFA0-B2D9014B5BEC}" destId="{9D517F18-CCC2-43A1-9502-407D49308A01}" srcOrd="0" destOrd="0" presId="urn:microsoft.com/office/officeart/2005/8/layout/process1"/>
    <dgm:cxn modelId="{126AE369-7C19-43E1-9C47-6CB78BA5CFB7}" type="presOf" srcId="{3A30C9B0-8B38-4DBF-AE09-A9A6D9C3C2AA}" destId="{02865C29-0EE7-48A9-B2D3-1C2BF644CFBD}" srcOrd="0" destOrd="0" presId="urn:microsoft.com/office/officeart/2005/8/layout/process1"/>
    <dgm:cxn modelId="{E83D31D5-6D5D-4885-92FC-3101BE00779C}" type="presOf" srcId="{BD477410-0BA7-45DA-B4C4-56A4595814A0}" destId="{A122E2FC-299F-4355-8484-92FBCE268FA6}" srcOrd="0" destOrd="0" presId="urn:microsoft.com/office/officeart/2005/8/layout/process1"/>
    <dgm:cxn modelId="{9EDFC7D6-78EC-4754-AA6C-C82BFE218F90}" type="presParOf" srcId="{75D7CFB8-0401-4DBC-88FF-9A51BC461718}" destId="{02865C29-0EE7-48A9-B2D3-1C2BF644CFBD}" srcOrd="0" destOrd="0" presId="urn:microsoft.com/office/officeart/2005/8/layout/process1"/>
    <dgm:cxn modelId="{DC3EE29B-FCCD-48CC-88DD-F41B2C6DDCFA}" type="presParOf" srcId="{75D7CFB8-0401-4DBC-88FF-9A51BC461718}" destId="{1B655E79-E1DE-4DC2-89E4-C56BF5D322E0}" srcOrd="1" destOrd="0" presId="urn:microsoft.com/office/officeart/2005/8/layout/process1"/>
    <dgm:cxn modelId="{7794755B-3FC2-4C68-9364-836BDDCC304E}" type="presParOf" srcId="{1B655E79-E1DE-4DC2-89E4-C56BF5D322E0}" destId="{2C1F01F4-9238-403F-9065-A7FC89E58397}" srcOrd="0" destOrd="0" presId="urn:microsoft.com/office/officeart/2005/8/layout/process1"/>
    <dgm:cxn modelId="{C01B67D8-25FB-4E0D-8C21-23CA8CF6071C}" type="presParOf" srcId="{75D7CFB8-0401-4DBC-88FF-9A51BC461718}" destId="{C516331C-896B-4916-9E64-C681BA992731}" srcOrd="2" destOrd="0" presId="urn:microsoft.com/office/officeart/2005/8/layout/process1"/>
    <dgm:cxn modelId="{62A7E3F3-A4E5-4209-B623-9250D54AFDA5}" type="presParOf" srcId="{75D7CFB8-0401-4DBC-88FF-9A51BC461718}" destId="{9D517F18-CCC2-43A1-9502-407D49308A01}" srcOrd="3" destOrd="0" presId="urn:microsoft.com/office/officeart/2005/8/layout/process1"/>
    <dgm:cxn modelId="{64FBF03A-3052-43E3-87FC-4A1AAE650600}" type="presParOf" srcId="{9D517F18-CCC2-43A1-9502-407D49308A01}" destId="{C5B3A3C7-1278-4D0B-B407-5CE941904CE6}" srcOrd="0" destOrd="0" presId="urn:microsoft.com/office/officeart/2005/8/layout/process1"/>
    <dgm:cxn modelId="{BC3D8CD8-35D0-4383-AFA1-34CF1769107B}" type="presParOf" srcId="{75D7CFB8-0401-4DBC-88FF-9A51BC461718}" destId="{A122E2FC-299F-4355-8484-92FBCE268FA6}" srcOrd="4" destOrd="0" presId="urn:microsoft.com/office/officeart/2005/8/layout/process1"/>
    <dgm:cxn modelId="{C8C0502C-F84F-4882-9DBB-7EAEC29C4996}" type="presParOf" srcId="{75D7CFB8-0401-4DBC-88FF-9A51BC461718}" destId="{DD625AFE-6DAA-46BF-BD56-10957EBC0BD5}" srcOrd="5" destOrd="0" presId="urn:microsoft.com/office/officeart/2005/8/layout/process1"/>
    <dgm:cxn modelId="{E205C7C3-3E88-4CE6-849A-5E6D426E79BE}" type="presParOf" srcId="{DD625AFE-6DAA-46BF-BD56-10957EBC0BD5}" destId="{A43809C5-EF53-45CD-9429-DC0D8A8D4D83}" srcOrd="0" destOrd="0" presId="urn:microsoft.com/office/officeart/2005/8/layout/process1"/>
    <dgm:cxn modelId="{29F3B533-F5D9-4678-B9A1-B4030E5F4422}" type="presParOf" srcId="{75D7CFB8-0401-4DBC-88FF-9A51BC461718}" destId="{744C4B99-002C-4390-AD9C-041948EC3582}" srcOrd="6" destOrd="0" presId="urn:microsoft.com/office/officeart/2005/8/layout/process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865C29-0EE7-48A9-B2D3-1C2BF644CFBD}">
      <dsp:nvSpPr>
        <dsp:cNvPr id="0" name=""/>
        <dsp:cNvSpPr/>
      </dsp:nvSpPr>
      <dsp:spPr>
        <a:xfrm>
          <a:off x="214314" y="285754"/>
          <a:ext cx="1766847" cy="10859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800" kern="1200" dirty="0" smtClean="0"/>
            <a:t>Towarowy</a:t>
          </a:r>
          <a:endParaRPr lang="pl-PL" sz="2800" kern="1200" dirty="0"/>
        </a:p>
      </dsp:txBody>
      <dsp:txXfrm>
        <a:off x="246119" y="317559"/>
        <a:ext cx="1703237" cy="1022301"/>
      </dsp:txXfrm>
    </dsp:sp>
    <dsp:sp modelId="{1B655E79-E1DE-4DC2-89E4-C56BF5D322E0}">
      <dsp:nvSpPr>
        <dsp:cNvPr id="0" name=""/>
        <dsp:cNvSpPr/>
      </dsp:nvSpPr>
      <dsp:spPr>
        <a:xfrm rot="1734859">
          <a:off x="2079141" y="1282497"/>
          <a:ext cx="279484" cy="3309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l-PL" sz="1400" kern="1200"/>
        </a:p>
      </dsp:txBody>
      <dsp:txXfrm>
        <a:off x="2084367" y="1328420"/>
        <a:ext cx="195639" cy="198581"/>
      </dsp:txXfrm>
    </dsp:sp>
    <dsp:sp modelId="{C516331C-896B-4916-9E64-C681BA992731}">
      <dsp:nvSpPr>
        <dsp:cNvPr id="0" name=""/>
        <dsp:cNvSpPr/>
      </dsp:nvSpPr>
      <dsp:spPr>
        <a:xfrm>
          <a:off x="2357456" y="1571639"/>
          <a:ext cx="1848308" cy="92669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800" kern="1200" dirty="0" smtClean="0"/>
            <a:t>Kruszcowy</a:t>
          </a:r>
          <a:endParaRPr lang="pl-PL" sz="2800" kern="1200" dirty="0"/>
        </a:p>
      </dsp:txBody>
      <dsp:txXfrm>
        <a:off x="2384598" y="1598781"/>
        <a:ext cx="1794024" cy="872407"/>
      </dsp:txXfrm>
    </dsp:sp>
    <dsp:sp modelId="{9D517F18-CCC2-43A1-9502-407D49308A01}">
      <dsp:nvSpPr>
        <dsp:cNvPr id="0" name=""/>
        <dsp:cNvSpPr/>
      </dsp:nvSpPr>
      <dsp:spPr>
        <a:xfrm rot="1414991">
          <a:off x="4285977" y="2352776"/>
          <a:ext cx="205386" cy="3309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l-PL" sz="1400" kern="1200"/>
        </a:p>
      </dsp:txBody>
      <dsp:txXfrm>
        <a:off x="4288550" y="2406643"/>
        <a:ext cx="143770" cy="198581"/>
      </dsp:txXfrm>
    </dsp:sp>
    <dsp:sp modelId="{A122E2FC-299F-4355-8484-92FBCE268FA6}">
      <dsp:nvSpPr>
        <dsp:cNvPr id="0" name=""/>
        <dsp:cNvSpPr/>
      </dsp:nvSpPr>
      <dsp:spPr>
        <a:xfrm>
          <a:off x="4560920" y="2357689"/>
          <a:ext cx="1678153" cy="120411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kern="1200" dirty="0" smtClean="0"/>
            <a:t>Papierowy</a:t>
          </a:r>
          <a:endParaRPr lang="pl-PL" sz="2400" kern="1200" dirty="0"/>
        </a:p>
      </dsp:txBody>
      <dsp:txXfrm>
        <a:off x="4596187" y="2392956"/>
        <a:ext cx="1607619" cy="1133576"/>
      </dsp:txXfrm>
    </dsp:sp>
    <dsp:sp modelId="{DD625AFE-6DAA-46BF-BD56-10957EBC0BD5}">
      <dsp:nvSpPr>
        <dsp:cNvPr id="0" name=""/>
        <dsp:cNvSpPr/>
      </dsp:nvSpPr>
      <dsp:spPr>
        <a:xfrm rot="1558591">
          <a:off x="6312455" y="3286692"/>
          <a:ext cx="196453" cy="3309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l-PL" sz="1400" kern="1200"/>
        </a:p>
      </dsp:txBody>
      <dsp:txXfrm>
        <a:off x="6315432" y="3339978"/>
        <a:ext cx="137517" cy="198581"/>
      </dsp:txXfrm>
    </dsp:sp>
    <dsp:sp modelId="{744C4B99-002C-4390-AD9C-041948EC3582}">
      <dsp:nvSpPr>
        <dsp:cNvPr id="0" name=""/>
        <dsp:cNvSpPr/>
      </dsp:nvSpPr>
      <dsp:spPr>
        <a:xfrm>
          <a:off x="6572294" y="3429021"/>
          <a:ext cx="1740663" cy="10518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900" kern="1200" dirty="0" smtClean="0"/>
            <a:t>Bezgotówkowy</a:t>
          </a:r>
          <a:endParaRPr lang="pl-PL" sz="1900" kern="1200" dirty="0"/>
        </a:p>
      </dsp:txBody>
      <dsp:txXfrm>
        <a:off x="6603103" y="3459830"/>
        <a:ext cx="1679045" cy="9902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2013-03-21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2013-03-21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2013-03-21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2013-03-21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2013-03-21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2013-03-21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10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EE4E7F-2092-416E-BBE4-43EA3A0E47C7}" type="datetimeFigureOut">
              <a:rPr lang="pl-PL" smtClean="0"/>
              <a:pPr/>
              <a:t>2013-03-21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Bar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www.nbportal.pl/prezentacje/zabezpieczenia-polskich-banknotow/zabezpieczeniaBanknotow.html" TargetMode="Externa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gif"/><Relationship Id="rId7" Type="http://schemas.openxmlformats.org/officeDocument/2006/relationships/image" Target="../media/image8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microsoft.com/office/2007/relationships/diagramDrawing" Target="../diagrams/drawing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://www.nbportal.pl/prezentacje/pieniadz/Cechy_pieniadza.html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a 13"/>
          <p:cNvGrpSpPr/>
          <p:nvPr/>
        </p:nvGrpSpPr>
        <p:grpSpPr>
          <a:xfrm>
            <a:off x="179512" y="2060848"/>
            <a:ext cx="8784976" cy="1800200"/>
            <a:chOff x="179512" y="188640"/>
            <a:chExt cx="8784976" cy="1800200"/>
          </a:xfrm>
        </p:grpSpPr>
        <p:sp>
          <p:nvSpPr>
            <p:cNvPr id="11" name="Prostokąt zaokrąglony 10"/>
            <p:cNvSpPr/>
            <p:nvPr/>
          </p:nvSpPr>
          <p:spPr>
            <a:xfrm>
              <a:off x="179512" y="188640"/>
              <a:ext cx="8784976" cy="1800200"/>
            </a:xfrm>
            <a:prstGeom prst="roundRect">
              <a:avLst/>
            </a:prstGeom>
            <a:solidFill>
              <a:schemeClr val="bg1"/>
            </a:solidFill>
            <a:ln w="127000" cap="rnd" cmpd="thickThin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8" name="pole tekstowe 7"/>
            <p:cNvSpPr txBox="1"/>
            <p:nvPr/>
          </p:nvSpPr>
          <p:spPr>
            <a:xfrm>
              <a:off x="2235764" y="551582"/>
              <a:ext cx="6367512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3200" b="1" dirty="0" smtClean="0">
                  <a:solidFill>
                    <a:srgbClr val="002060"/>
                  </a:solidFill>
                  <a:latin typeface="Cambria" pitchFamily="18" charset="0"/>
                </a:rPr>
                <a:t>BYĆ PRZEDSIĘBIORCZYM</a:t>
              </a:r>
            </a:p>
            <a:p>
              <a:r>
                <a:rPr lang="pl-PL" sz="3200" b="1" dirty="0">
                  <a:solidFill>
                    <a:srgbClr val="002060"/>
                  </a:solidFill>
                  <a:latin typeface="Cambria" pitchFamily="18" charset="0"/>
                </a:rPr>
                <a:t>	</a:t>
              </a:r>
              <a:r>
                <a:rPr lang="pl-PL" sz="3200" b="1" dirty="0" smtClean="0">
                  <a:solidFill>
                    <a:srgbClr val="002060"/>
                  </a:solidFill>
                  <a:latin typeface="Cambria" pitchFamily="18" charset="0"/>
                </a:rPr>
                <a:t>	- nauka przez praktykę</a:t>
              </a:r>
            </a:p>
          </p:txBody>
        </p:sp>
      </p:grpSp>
      <p:grpSp>
        <p:nvGrpSpPr>
          <p:cNvPr id="13" name="Grupa 12"/>
          <p:cNvGrpSpPr/>
          <p:nvPr/>
        </p:nvGrpSpPr>
        <p:grpSpPr>
          <a:xfrm>
            <a:off x="179512" y="5589240"/>
            <a:ext cx="8784976" cy="1080120"/>
            <a:chOff x="179512" y="3429000"/>
            <a:chExt cx="8784976" cy="108012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4" name="Obraz 3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3609104"/>
              <a:ext cx="2338733" cy="756000"/>
            </a:xfrm>
            <a:prstGeom prst="rect">
              <a:avLst/>
            </a:prstGeom>
          </p:spPr>
        </p:pic>
        <p:pic>
          <p:nvPicPr>
            <p:cNvPr id="5" name="Obraz 4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76256" y="3694252"/>
              <a:ext cx="1891762" cy="504000"/>
            </a:xfrm>
            <a:prstGeom prst="rect">
              <a:avLst/>
            </a:prstGeom>
          </p:spPr>
        </p:pic>
        <p:sp>
          <p:nvSpPr>
            <p:cNvPr id="9" name="pole tekstowe 8"/>
            <p:cNvSpPr txBox="1"/>
            <p:nvPr/>
          </p:nvSpPr>
          <p:spPr>
            <a:xfrm>
              <a:off x="2635092" y="3720700"/>
              <a:ext cx="38738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Projekt współfinansowany przez Unię Europejską </a:t>
              </a:r>
            </a:p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w ramach Europejskiego Funduszu Społecznego</a:t>
              </a:r>
              <a:endParaRPr lang="pl-PL" dirty="0" smtClean="0">
                <a:solidFill>
                  <a:srgbClr val="002060"/>
                </a:solidFill>
              </a:endParaRPr>
            </a:p>
          </p:txBody>
        </p:sp>
      </p:grpSp>
      <p:pic>
        <p:nvPicPr>
          <p:cNvPr id="15" name="Obraz 14" descr="logo_ być_przedsiebiorczym-01.bmp"/>
          <p:cNvPicPr>
            <a:picLocks noChangeAspect="1"/>
          </p:cNvPicPr>
          <p:nvPr/>
        </p:nvPicPr>
        <p:blipFill>
          <a:blip r:embed="rId4" cstate="print"/>
          <a:srcRect l="7667" t="15713" r="7993" b="5720"/>
          <a:stretch>
            <a:fillRect/>
          </a:stretch>
        </p:blipFill>
        <p:spPr>
          <a:xfrm>
            <a:off x="467544" y="2420888"/>
            <a:ext cx="1584176" cy="1080120"/>
          </a:xfrm>
          <a:prstGeom prst="rect">
            <a:avLst/>
          </a:prstGeom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225536"/>
          </a:xfrm>
        </p:spPr>
        <p:txBody>
          <a:bodyPr>
            <a:normAutofit fontScale="90000"/>
          </a:bodyPr>
          <a:lstStyle/>
          <a:p>
            <a:r>
              <a:rPr lang="pl-PL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/>
            </a:r>
            <a:br>
              <a:rPr lang="pl-PL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pl-PL" sz="67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Funkcje pieniądza </a:t>
            </a:r>
            <a:r>
              <a:rPr lang="pl-PL" dirty="0" smtClean="0"/>
              <a:t/>
            </a:r>
            <a:br>
              <a:rPr lang="pl-PL" dirty="0" smtClean="0"/>
            </a:b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 </a:t>
            </a:r>
            <a:r>
              <a:rPr lang="pl-PL" i="1" dirty="0" smtClean="0"/>
              <a:t>środek </a:t>
            </a:r>
            <a:r>
              <a:rPr lang="pl-PL" i="1" dirty="0" smtClean="0"/>
              <a:t>wymiany, </a:t>
            </a:r>
            <a:endParaRPr lang="pl-PL" dirty="0" smtClean="0"/>
          </a:p>
          <a:p>
            <a:r>
              <a:rPr lang="pl-PL" i="1" dirty="0" smtClean="0"/>
              <a:t> środek </a:t>
            </a:r>
            <a:r>
              <a:rPr lang="pl-PL" i="1" dirty="0" smtClean="0"/>
              <a:t>płatniczy,</a:t>
            </a:r>
            <a:endParaRPr lang="pl-PL" dirty="0" smtClean="0"/>
          </a:p>
          <a:p>
            <a:r>
              <a:rPr lang="pl-PL" i="1" dirty="0" smtClean="0"/>
              <a:t> miernik wartości (ceny towarów i usług są wyrażone w pieniądzu), </a:t>
            </a:r>
            <a:endParaRPr lang="pl-PL" dirty="0" smtClean="0"/>
          </a:p>
          <a:p>
            <a:r>
              <a:rPr lang="pl-PL" i="1" dirty="0" smtClean="0"/>
              <a:t> środek przechowywania wartości (tzw. tezauryzacji).</a:t>
            </a:r>
            <a:endParaRPr lang="pl-PL" dirty="0" smtClean="0"/>
          </a:p>
          <a:p>
            <a:endParaRPr lang="pl-PL" dirty="0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Ile wart jest pieniądz?</a:t>
            </a:r>
            <a:endParaRPr lang="pl-PL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l-PL" sz="3600" i="1" dirty="0" smtClean="0"/>
              <a:t>Siła nabywcza pieniądza, jest (to realna wartość pieniądza), ilość dóbr i usług, którą można zakupić za określoną jednostkę pieniężną. </a:t>
            </a:r>
            <a:endParaRPr lang="pl-PL" sz="3600" i="1" dirty="0" smtClean="0"/>
          </a:p>
          <a:p>
            <a:r>
              <a:rPr lang="pl-PL" sz="3600" i="1" dirty="0" smtClean="0"/>
              <a:t>Wzrost </a:t>
            </a:r>
            <a:r>
              <a:rPr lang="pl-PL" sz="3600" i="1" dirty="0" smtClean="0"/>
              <a:t>ogólnego poziomu cen oznacza spadek siły nabywczej i odwrotnie.</a:t>
            </a:r>
            <a:endParaRPr lang="pl-PL" sz="3600" dirty="0"/>
          </a:p>
        </p:txBody>
      </p:sp>
      <p:pic>
        <p:nvPicPr>
          <p:cNvPr id="8" name="Picture 30" descr="index_clip_image060_00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26" y="4500570"/>
            <a:ext cx="2286016" cy="2116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1" descr="j043392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12" y="5286388"/>
            <a:ext cx="1071570" cy="1071570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829576" cy="727058"/>
          </a:xfrm>
        </p:spPr>
        <p:txBody>
          <a:bodyPr>
            <a:normAutofit fontScale="90000"/>
          </a:bodyPr>
          <a:lstStyle/>
          <a:p>
            <a:r>
              <a:rPr lang="pl-PL" sz="5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Zabezpieczenia pieniądza</a:t>
            </a:r>
            <a:endParaRPr lang="pl-PL" sz="5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Symbol zastępczy tekstu 5"/>
          <p:cNvSpPr>
            <a:spLocks noGrp="1"/>
          </p:cNvSpPr>
          <p:nvPr>
            <p:ph type="body" sz="half" idx="2"/>
          </p:nvPr>
        </p:nvSpPr>
        <p:spPr>
          <a:xfrm>
            <a:off x="214282" y="3643314"/>
            <a:ext cx="8501122" cy="3214686"/>
          </a:xfrm>
        </p:spPr>
        <p:txBody>
          <a:bodyPr>
            <a:normAutofit/>
          </a:bodyPr>
          <a:lstStyle/>
          <a:p>
            <a:r>
              <a:rPr lang="pl-PL" sz="2000" b="1" dirty="0" smtClean="0"/>
              <a:t>1</a:t>
            </a:r>
            <a:r>
              <a:rPr lang="pl-PL" sz="2000" dirty="0" smtClean="0"/>
              <a:t>.Znak wodny</a:t>
            </a:r>
          </a:p>
          <a:p>
            <a:r>
              <a:rPr lang="pl-PL" sz="2000" b="1" dirty="0" smtClean="0"/>
              <a:t>2</a:t>
            </a:r>
            <a:r>
              <a:rPr lang="pl-PL" sz="2000" dirty="0" smtClean="0"/>
              <a:t>.Nitka zabezpieczająca</a:t>
            </a:r>
          </a:p>
          <a:p>
            <a:r>
              <a:rPr lang="pl-PL" sz="2000" b="1" dirty="0" smtClean="0"/>
              <a:t>3</a:t>
            </a:r>
            <a:r>
              <a:rPr lang="pl-PL" sz="2000" dirty="0" smtClean="0"/>
              <a:t>.Mikrodruk</a:t>
            </a:r>
          </a:p>
          <a:p>
            <a:r>
              <a:rPr lang="pl-PL" sz="2000" b="1" dirty="0" smtClean="0"/>
              <a:t>4</a:t>
            </a:r>
            <a:r>
              <a:rPr lang="pl-PL" sz="2000" dirty="0" smtClean="0"/>
              <a:t>.Zabezpieczenie widoczne jedynie w promieniach UV</a:t>
            </a:r>
          </a:p>
          <a:p>
            <a:r>
              <a:rPr lang="pl-PL" sz="2000" b="1" dirty="0" smtClean="0"/>
              <a:t>5</a:t>
            </a:r>
            <a:r>
              <a:rPr lang="pl-PL" sz="2000" dirty="0" smtClean="0"/>
              <a:t>.Złota folia metaliczna</a:t>
            </a:r>
          </a:p>
          <a:p>
            <a:r>
              <a:rPr lang="pl-PL" sz="2000" b="1" dirty="0" smtClean="0"/>
              <a:t>6</a:t>
            </a:r>
            <a:r>
              <a:rPr lang="pl-PL" sz="2000" dirty="0" smtClean="0"/>
              <a:t>.Uzupełniające się pod światło /recto-verso/</a:t>
            </a:r>
          </a:p>
          <a:p>
            <a:r>
              <a:rPr lang="pl-PL" sz="2000" b="1" dirty="0" smtClean="0"/>
              <a:t>7</a:t>
            </a:r>
            <a:r>
              <a:rPr lang="pl-PL" sz="2000" dirty="0" smtClean="0"/>
              <a:t>.Widoczne pod kątem /efekt kątowy/</a:t>
            </a:r>
          </a:p>
          <a:p>
            <a:r>
              <a:rPr lang="pl-PL" sz="2000" b="1" dirty="0" smtClean="0"/>
              <a:t>8</a:t>
            </a:r>
            <a:r>
              <a:rPr lang="pl-PL" sz="2000" dirty="0" smtClean="0"/>
              <a:t>.Farba metalizowana</a:t>
            </a:r>
          </a:p>
          <a:p>
            <a:endParaRPr lang="pl-PL" dirty="0"/>
          </a:p>
        </p:txBody>
      </p:sp>
      <p:pic>
        <p:nvPicPr>
          <p:cNvPr id="20482" name="il_fi" descr="Przechwytywani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928670"/>
            <a:ext cx="8473136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ymbol zastępczy tekstu 6"/>
          <p:cNvSpPr>
            <a:spLocks noGrp="1"/>
          </p:cNvSpPr>
          <p:nvPr>
            <p:ph type="body" sz="half" idx="2"/>
          </p:nvPr>
        </p:nvSpPr>
        <p:spPr>
          <a:xfrm>
            <a:off x="285720" y="428604"/>
            <a:ext cx="8215370" cy="5643602"/>
          </a:xfrm>
        </p:spPr>
        <p:txBody>
          <a:bodyPr>
            <a:normAutofit/>
          </a:bodyPr>
          <a:lstStyle/>
          <a:p>
            <a:pPr algn="just"/>
            <a:r>
              <a:rPr lang="pl-PL" sz="3200" dirty="0" smtClean="0"/>
              <a:t>Zastosowanie zabezpieczeń pozwalających w prosty sposób odróżnić je od falsyfikatów sprawia, że w bezpieczny sposób możemy się nimi posługiwać każdego dnia. W przypadku podejrzenia o nieoryginalności posiadanego banknotu, nie należy wprowadzać go do obiegu, gdyż posłużenie się nim – nawet nieświadome – jest </a:t>
            </a:r>
            <a:r>
              <a:rPr lang="pl-PL" sz="3200" dirty="0" smtClean="0"/>
              <a:t>przestępstwem.</a:t>
            </a:r>
            <a:endParaRPr lang="pl-PL" sz="3200" dirty="0" smtClean="0"/>
          </a:p>
          <a:p>
            <a:endParaRPr lang="pl-PL" dirty="0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/>
          <p:cNvSpPr>
            <a:spLocks noGrp="1"/>
          </p:cNvSpPr>
          <p:nvPr>
            <p:ph type="title"/>
          </p:nvPr>
        </p:nvSpPr>
        <p:spPr>
          <a:xfrm>
            <a:off x="214282" y="3929066"/>
            <a:ext cx="7929618" cy="928694"/>
          </a:xfrm>
        </p:spPr>
        <p:txBody>
          <a:bodyPr>
            <a:normAutofit fontScale="90000"/>
          </a:bodyPr>
          <a:lstStyle/>
          <a:p>
            <a:r>
              <a:rPr lang="pl-PL" dirty="0" smtClean="0"/>
              <a:t>Urządzenie do weryfikacji autentyczności banknotów dzięki wykorzystaniu nowoczesnych technologii, działające w oparciu o czujnik ultrafioletu.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7" name="Symbol zastępczy tekstu 6"/>
          <p:cNvSpPr>
            <a:spLocks noGrp="1"/>
          </p:cNvSpPr>
          <p:nvPr>
            <p:ph type="body" sz="half" idx="2"/>
          </p:nvPr>
        </p:nvSpPr>
        <p:spPr>
          <a:xfrm>
            <a:off x="285720" y="4714884"/>
            <a:ext cx="8358246" cy="1457316"/>
          </a:xfrm>
        </p:spPr>
        <p:txBody>
          <a:bodyPr>
            <a:normAutofit/>
          </a:bodyPr>
          <a:lstStyle/>
          <a:p>
            <a:r>
              <a:rPr lang="pl-PL" sz="2000" dirty="0" smtClean="0"/>
              <a:t>Jak można sprawdzić samemu oryginalność banknotów pokazuje </a:t>
            </a:r>
            <a:r>
              <a:rPr lang="pl-PL" sz="2000" dirty="0" smtClean="0">
                <a:hlinkClick r:id="rId2"/>
              </a:rPr>
              <a:t>f</a:t>
            </a:r>
            <a:r>
              <a:rPr lang="en-US" sz="2000" dirty="0" err="1" smtClean="0">
                <a:hlinkClick r:id="rId2"/>
              </a:rPr>
              <a:t>ilm</a:t>
            </a:r>
            <a:endParaRPr lang="pl-PL" dirty="0" smtClean="0"/>
          </a:p>
          <a:p>
            <a:r>
              <a:rPr lang="pl-PL" dirty="0" smtClean="0"/>
              <a:t> </a:t>
            </a:r>
          </a:p>
          <a:p>
            <a:endParaRPr lang="pl-PL" dirty="0"/>
          </a:p>
        </p:txBody>
      </p:sp>
      <p:pic>
        <p:nvPicPr>
          <p:cNvPr id="21506" name="il_fi" descr="big_4cd41d8b83b85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/>
          <a:srcRect l="11778" r="11778"/>
          <a:stretch>
            <a:fillRect/>
          </a:stretch>
        </p:blipFill>
        <p:spPr bwMode="auto">
          <a:xfrm>
            <a:off x="1285852" y="214290"/>
            <a:ext cx="6031156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28596" y="0"/>
            <a:ext cx="8329642" cy="1155686"/>
          </a:xfrm>
        </p:spPr>
        <p:txBody>
          <a:bodyPr>
            <a:normAutofit/>
          </a:bodyPr>
          <a:lstStyle/>
          <a:p>
            <a:r>
              <a:rPr lang="pl-PL" sz="4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Powiedzenia o pieniądzu </a:t>
            </a:r>
            <a:endParaRPr lang="pl-PL" sz="4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8329642" cy="4851420"/>
          </a:xfrm>
        </p:spPr>
        <p:txBody>
          <a:bodyPr>
            <a:normAutofit/>
          </a:bodyPr>
          <a:lstStyle/>
          <a:p>
            <a:pPr algn="ctr"/>
            <a:r>
              <a:rPr lang="pl-PL" sz="2400" i="1" dirty="0" smtClean="0"/>
              <a:t>‘’Czas to pieniądz, a pieniądz to więcej niż czas „</a:t>
            </a:r>
            <a:r>
              <a:rPr lang="pl-PL" sz="2400" dirty="0" smtClean="0"/>
              <a:t> </a:t>
            </a:r>
          </a:p>
          <a:p>
            <a:pPr algn="ctr"/>
            <a:endParaRPr lang="pl-PL" sz="2400" dirty="0" smtClean="0"/>
          </a:p>
          <a:p>
            <a:pPr algn="ctr"/>
            <a:r>
              <a:rPr lang="pl-PL" sz="2400" i="1" dirty="0" smtClean="0">
                <a:solidFill>
                  <a:srgbClr val="000000"/>
                </a:solidFill>
              </a:rPr>
              <a:t>"Najpierw tracimy zdrowie, by dojść do pieniędzy. Potem tracimy pieniądze, aby dojść do zdrowia" </a:t>
            </a:r>
          </a:p>
          <a:p>
            <a:pPr algn="ctr"/>
            <a:endParaRPr lang="pl-PL" sz="2400" i="1" dirty="0" smtClean="0">
              <a:solidFill>
                <a:srgbClr val="000000"/>
              </a:solidFill>
            </a:endParaRPr>
          </a:p>
          <a:p>
            <a:r>
              <a:rPr lang="pl-PL" sz="2400" i="1" dirty="0" smtClean="0"/>
              <a:t>‘’Żyje się za pieniądze, ale nie należy żyć dla pieniędzy,,</a:t>
            </a:r>
            <a:endParaRPr lang="pl-PL" sz="2400" b="1" i="1" dirty="0" smtClean="0"/>
          </a:p>
          <a:p>
            <a:r>
              <a:rPr lang="pl-PL" sz="2400" b="1" i="1" dirty="0" smtClean="0"/>
              <a:t> </a:t>
            </a:r>
          </a:p>
          <a:p>
            <a:r>
              <a:rPr lang="pl-PL" sz="2400" i="1" dirty="0" smtClean="0">
                <a:solidFill>
                  <a:srgbClr val="000000"/>
                </a:solidFill>
              </a:rPr>
              <a:t>"Przyjaźń jak pieniądze, łatwiej zdobyć, niż utrzymać„</a:t>
            </a:r>
          </a:p>
          <a:p>
            <a:endParaRPr lang="pl-PL" sz="2400" i="1" dirty="0" smtClean="0">
              <a:solidFill>
                <a:srgbClr val="000000"/>
              </a:solidFill>
            </a:endParaRPr>
          </a:p>
          <a:p>
            <a:r>
              <a:rPr lang="pl-PL" sz="4800" i="1" dirty="0" smtClean="0">
                <a:solidFill>
                  <a:srgbClr val="000000"/>
                </a:solidFill>
              </a:rPr>
              <a:t>Dziękuję za uwagę ! </a:t>
            </a:r>
            <a:r>
              <a:rPr lang="pl-PL" sz="4800" i="1" dirty="0" smtClean="0">
                <a:solidFill>
                  <a:srgbClr val="000000"/>
                </a:solidFill>
                <a:sym typeface="Wingdings" pitchFamily="2" charset="2"/>
              </a:rPr>
              <a:t></a:t>
            </a:r>
            <a:endParaRPr lang="pl-PL" sz="4800" i="1" dirty="0" smtClean="0">
              <a:solidFill>
                <a:srgbClr val="000000"/>
              </a:solidFill>
            </a:endParaRPr>
          </a:p>
        </p:txBody>
      </p:sp>
      <p:pic>
        <p:nvPicPr>
          <p:cNvPr id="5" name="Picture 47" descr="j043163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40" y="4714892"/>
            <a:ext cx="2143108" cy="2143108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ytuł 7"/>
          <p:cNvSpPr>
            <a:spLocks noGrp="1"/>
          </p:cNvSpPr>
          <p:nvPr>
            <p:ph type="title"/>
          </p:nvPr>
        </p:nvSpPr>
        <p:spPr>
          <a:xfrm>
            <a:off x="214282" y="214290"/>
            <a:ext cx="7901014" cy="1162050"/>
          </a:xfrm>
        </p:spPr>
        <p:txBody>
          <a:bodyPr>
            <a:normAutofit fontScale="90000"/>
          </a:bodyPr>
          <a:lstStyle/>
          <a:p>
            <a:r>
              <a:rPr lang="pl-PL" dirty="0" smtClean="0"/>
              <a:t> </a:t>
            </a:r>
            <a:br>
              <a:rPr lang="pl-PL" dirty="0" smtClean="0"/>
            </a:br>
            <a:r>
              <a:rPr lang="pl-PL" sz="4000" u="sng" dirty="0" smtClean="0"/>
              <a:t>Temat: </a:t>
            </a:r>
            <a:r>
              <a:rPr lang="pl-PL" sz="4000" b="1" i="1" u="sng" dirty="0" smtClean="0"/>
              <a:t>Rola pieniądza w gospodarce</a:t>
            </a:r>
            <a:r>
              <a:rPr lang="pl-PL" sz="4000" i="1" u="sng" dirty="0" smtClean="0"/>
              <a:t> </a:t>
            </a:r>
            <a:r>
              <a:rPr lang="pl-PL" i="1" u="sng" dirty="0" smtClean="0"/>
              <a:t/>
            </a:r>
            <a:br>
              <a:rPr lang="pl-PL" i="1" u="sng" dirty="0" smtClean="0"/>
            </a:br>
            <a:endParaRPr lang="pl-PL" i="1" u="sng" dirty="0"/>
          </a:p>
        </p:txBody>
      </p:sp>
      <p:sp>
        <p:nvSpPr>
          <p:cNvPr id="11" name="Symbol zastępczy tekstu 10"/>
          <p:cNvSpPr>
            <a:spLocks noGrp="1"/>
          </p:cNvSpPr>
          <p:nvPr>
            <p:ph type="body" sz="half" idx="2"/>
          </p:nvPr>
        </p:nvSpPr>
        <p:spPr>
          <a:xfrm>
            <a:off x="214282" y="1214422"/>
            <a:ext cx="8043890" cy="4691063"/>
          </a:xfrm>
        </p:spPr>
        <p:txBody>
          <a:bodyPr>
            <a:normAutofit lnSpcReduction="10000"/>
          </a:bodyPr>
          <a:lstStyle/>
          <a:p>
            <a:r>
              <a:rPr lang="pl-PL" sz="3200" b="1" dirty="0" smtClean="0"/>
              <a:t>Na dzisiejszej lekcji :</a:t>
            </a:r>
          </a:p>
          <a:p>
            <a:pPr lvl="0">
              <a:buFont typeface="Arial" pitchFamily="34" charset="0"/>
              <a:buChar char="•"/>
            </a:pPr>
            <a:r>
              <a:rPr lang="pl-PL" sz="3200" i="1" dirty="0" smtClean="0"/>
              <a:t>poznamy rodzaje wymiany </a:t>
            </a:r>
            <a:r>
              <a:rPr lang="pl-PL" sz="3200" i="1" dirty="0" smtClean="0"/>
              <a:t>handlowej, </a:t>
            </a:r>
            <a:endParaRPr lang="pl-PL" sz="3200" dirty="0" smtClean="0"/>
          </a:p>
          <a:p>
            <a:pPr lvl="0">
              <a:buFont typeface="Arial" pitchFamily="34" charset="0"/>
              <a:buChar char="•"/>
            </a:pPr>
            <a:r>
              <a:rPr lang="pl-PL" sz="3200" i="1" dirty="0" smtClean="0"/>
              <a:t>poznamy historię i formy </a:t>
            </a:r>
            <a:r>
              <a:rPr lang="pl-PL" sz="3200" i="1" dirty="0" smtClean="0"/>
              <a:t>pieniądza,</a:t>
            </a:r>
            <a:endParaRPr lang="pl-PL" sz="3200" dirty="0" smtClean="0"/>
          </a:p>
          <a:p>
            <a:pPr lvl="0">
              <a:buFont typeface="Arial" pitchFamily="34" charset="0"/>
              <a:buChar char="•"/>
            </a:pPr>
            <a:r>
              <a:rPr lang="pl-PL" sz="3200" i="1" dirty="0" smtClean="0"/>
              <a:t>zdefiniujemy pojecie </a:t>
            </a:r>
            <a:r>
              <a:rPr lang="pl-PL" sz="3200" i="1" dirty="0" smtClean="0"/>
              <a:t>pieniądza, </a:t>
            </a:r>
            <a:endParaRPr lang="pl-PL" sz="3200" dirty="0" smtClean="0"/>
          </a:p>
          <a:p>
            <a:pPr lvl="0">
              <a:buFont typeface="Arial" pitchFamily="34" charset="0"/>
              <a:buChar char="•"/>
            </a:pPr>
            <a:r>
              <a:rPr lang="pl-PL" sz="3200" i="1" dirty="0" smtClean="0"/>
              <a:t>omówimy cechy i funkcje </a:t>
            </a:r>
            <a:r>
              <a:rPr lang="pl-PL" sz="3200" i="1" dirty="0" smtClean="0"/>
              <a:t>pieniądza,</a:t>
            </a:r>
            <a:endParaRPr lang="pl-PL" sz="3200" dirty="0" smtClean="0"/>
          </a:p>
          <a:p>
            <a:pPr lvl="0">
              <a:buFont typeface="Arial" pitchFamily="34" charset="0"/>
              <a:buChar char="•"/>
            </a:pPr>
            <a:r>
              <a:rPr lang="pl-PL" sz="3200" i="1" dirty="0" smtClean="0"/>
              <a:t>poznamy sposoby zabezpieczenia </a:t>
            </a:r>
            <a:r>
              <a:rPr lang="pl-PL" sz="3200" i="1" dirty="0" smtClean="0"/>
              <a:t>pieniądza,</a:t>
            </a:r>
            <a:endParaRPr lang="pl-PL" sz="3200" dirty="0" smtClean="0"/>
          </a:p>
          <a:p>
            <a:pPr lvl="0">
              <a:buFont typeface="Arial" pitchFamily="34" charset="0"/>
              <a:buChar char="•"/>
            </a:pPr>
            <a:r>
              <a:rPr lang="pl-PL" sz="3200" i="1" dirty="0" smtClean="0"/>
              <a:t>scharakteryzujemy obieg pieniądza w gospodarce</a:t>
            </a:r>
            <a:r>
              <a:rPr lang="pl-PL" sz="2800" i="1" dirty="0" smtClean="0"/>
              <a:t>.</a:t>
            </a:r>
            <a:endParaRPr lang="pl-PL" sz="2800" dirty="0" smtClean="0"/>
          </a:p>
          <a:p>
            <a:r>
              <a:rPr lang="pl-PL" sz="2800" dirty="0" smtClean="0"/>
              <a:t> </a:t>
            </a:r>
          </a:p>
          <a:p>
            <a:endParaRPr lang="pl-PL" dirty="0"/>
          </a:p>
        </p:txBody>
      </p:sp>
      <p:grpSp>
        <p:nvGrpSpPr>
          <p:cNvPr id="16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5286388"/>
            <a:ext cx="1370144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5286388"/>
            <a:ext cx="1342782" cy="795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5286388"/>
            <a:ext cx="1380794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4281" y="5286388"/>
            <a:ext cx="1347117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14282" y="5286388"/>
            <a:ext cx="1445926" cy="790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2.02312E-6 L 0.85052 -0.715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500" y="-35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5.78035E-8 L 0.80312 -0.67908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200" y="-34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02312E-6 L 0.76337 -0.64231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00" y="-32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02312E-6 L 0.72587 -0.61087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300" y="-30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4.45087E-6 L 0.68108 -0.5692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000" y="-28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ytuł 8"/>
          <p:cNvSpPr>
            <a:spLocks noGrp="1"/>
          </p:cNvSpPr>
          <p:nvPr>
            <p:ph type="title"/>
          </p:nvPr>
        </p:nvSpPr>
        <p:spPr>
          <a:xfrm>
            <a:off x="285720" y="1285860"/>
            <a:ext cx="3571900" cy="1357322"/>
          </a:xfrm>
        </p:spPr>
        <p:txBody>
          <a:bodyPr>
            <a:normAutofit fontScale="90000"/>
          </a:bodyPr>
          <a:lstStyle/>
          <a:p>
            <a:r>
              <a:rPr lang="pl-PL" sz="2800" dirty="0" smtClean="0"/>
              <a:t>Barter – </a:t>
            </a:r>
            <a:r>
              <a:rPr lang="pl-PL" sz="2800" b="0" dirty="0" smtClean="0"/>
              <a:t>wymiana  jednego dobra za drugie </a:t>
            </a:r>
            <a:r>
              <a:rPr lang="pl-PL" dirty="0" smtClean="0"/>
              <a:t/>
            </a:r>
            <a:br>
              <a:rPr lang="pl-PL" dirty="0" smtClean="0"/>
            </a:br>
            <a:endParaRPr lang="pl-PL" dirty="0"/>
          </a:p>
        </p:txBody>
      </p:sp>
      <p:sp>
        <p:nvSpPr>
          <p:cNvPr id="11" name="Symbol zastępczy tekstu 10"/>
          <p:cNvSpPr>
            <a:spLocks noGrp="1"/>
          </p:cNvSpPr>
          <p:nvPr>
            <p:ph type="body" sz="half" idx="2"/>
          </p:nvPr>
        </p:nvSpPr>
        <p:spPr>
          <a:xfrm>
            <a:off x="5715008" y="3071786"/>
            <a:ext cx="3428992" cy="3786214"/>
          </a:xfrm>
        </p:spPr>
        <p:txBody>
          <a:bodyPr/>
          <a:lstStyle/>
          <a:p>
            <a:r>
              <a:rPr lang="pl-PL" sz="2400" b="1" dirty="0" smtClean="0"/>
              <a:t>Wymiana towarowo – pieniężna </a:t>
            </a:r>
            <a:r>
              <a:rPr lang="pl-PL" sz="2400" dirty="0" smtClean="0"/>
              <a:t>– wymiana towaru za określoną jednostkę pieniężną </a:t>
            </a:r>
          </a:p>
          <a:p>
            <a:endParaRPr lang="pl-PL" dirty="0" smtClean="0"/>
          </a:p>
        </p:txBody>
      </p:sp>
      <p:sp>
        <p:nvSpPr>
          <p:cNvPr id="15" name="Objaśnienie w chmurce 14"/>
          <p:cNvSpPr/>
          <p:nvPr/>
        </p:nvSpPr>
        <p:spPr>
          <a:xfrm>
            <a:off x="642910" y="2857496"/>
            <a:ext cx="4643470" cy="3429024"/>
          </a:xfrm>
          <a:prstGeom prst="cloudCallout">
            <a:avLst>
              <a:gd name="adj1" fmla="val 62257"/>
              <a:gd name="adj2" fmla="val -3852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5364" name="il_fi" descr="Fotolia_7225268_XS-godziwa-cena-Prochasson-Fotoli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3214686"/>
            <a:ext cx="2994359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Objaśnienie w chmurce 15"/>
          <p:cNvSpPr/>
          <p:nvPr/>
        </p:nvSpPr>
        <p:spPr>
          <a:xfrm>
            <a:off x="4357686" y="0"/>
            <a:ext cx="4214842" cy="2714620"/>
          </a:xfrm>
          <a:prstGeom prst="cloudCallout">
            <a:avLst>
              <a:gd name="adj1" fmla="val -74377"/>
              <a:gd name="adj2" fmla="val 1994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7" name="Picture 3" descr="barter rybk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357166"/>
            <a:ext cx="207170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ymbol zastępczy tekstu 6"/>
          <p:cNvSpPr>
            <a:spLocks noGrp="1"/>
          </p:cNvSpPr>
          <p:nvPr>
            <p:ph type="body" sz="half" idx="2"/>
          </p:nvPr>
        </p:nvSpPr>
        <p:spPr>
          <a:xfrm>
            <a:off x="357158" y="1071546"/>
            <a:ext cx="8043890" cy="5357850"/>
          </a:xfrm>
        </p:spPr>
        <p:txBody>
          <a:bodyPr>
            <a:normAutofit/>
          </a:bodyPr>
          <a:lstStyle/>
          <a:p>
            <a:pPr algn="just"/>
            <a:r>
              <a:rPr lang="pl-PL" sz="2700" dirty="0" smtClean="0"/>
              <a:t>Pieniądzem może być to wszystko, co jest powszechnie akceptowane przy płatnościach za dobra i usługi. Ponieważ barter (wymiana towarów) wiązał się z niedogodnościami wprowadzono tzw. płaciła, czyli powszechnie poszukiwane towary. Najpopularniejszymi formami płacideł od najdawniejszych czasów były cenne metale, takie jak złoto, srebro i miedź. Jednak nie były to jedyne środki płatnicze. Niektóre społeczności posługiwały się takimi formami pieniądza, jak: tytoń, haczyki na ryby, muszelki, sól, skóry zwierząt i oczywiście różne rodzaje znaków papierowych. Stopniowo pieniądz towarowy wypierany był przez pieniądz kruszcowy.</a:t>
            </a:r>
            <a:endParaRPr lang="pl-PL" sz="2700" dirty="0"/>
          </a:p>
        </p:txBody>
      </p:sp>
      <p:sp>
        <p:nvSpPr>
          <p:cNvPr id="8" name="Symbol zastępczy zawartości 5"/>
          <p:cNvSpPr>
            <a:spLocks noGrp="1"/>
          </p:cNvSpPr>
          <p:nvPr>
            <p:ph type="title"/>
          </p:nvPr>
        </p:nvSpPr>
        <p:spPr>
          <a:xfrm>
            <a:off x="357158" y="0"/>
            <a:ext cx="8115300" cy="1084263"/>
          </a:xfrm>
        </p:spPr>
        <p:txBody>
          <a:bodyPr>
            <a:normAutofit/>
          </a:bodyPr>
          <a:lstStyle/>
          <a:p>
            <a:r>
              <a:rPr lang="pl-PL" sz="4400" dirty="0" smtClean="0">
                <a:solidFill>
                  <a:srgbClr val="0070C0"/>
                </a:solidFill>
              </a:rPr>
              <a:t>Kilka słów o historii pieniądza </a:t>
            </a:r>
            <a:endParaRPr lang="pl-PL" sz="44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58204" cy="798496"/>
          </a:xfrm>
        </p:spPr>
        <p:txBody>
          <a:bodyPr>
            <a:normAutofit/>
          </a:bodyPr>
          <a:lstStyle/>
          <a:p>
            <a:r>
              <a:rPr lang="pl-PL" sz="4400" dirty="0" smtClean="0">
                <a:solidFill>
                  <a:srgbClr val="0070C0"/>
                </a:solidFill>
              </a:rPr>
              <a:t>Kilka słów o historii pieniądza </a:t>
            </a:r>
            <a:endParaRPr lang="pl-PL" sz="4400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214282" y="1000108"/>
            <a:ext cx="8472518" cy="5286412"/>
          </a:xfrm>
        </p:spPr>
        <p:txBody>
          <a:bodyPr>
            <a:normAutofit/>
          </a:bodyPr>
          <a:lstStyle/>
          <a:p>
            <a:pPr algn="just"/>
            <a:r>
              <a:rPr lang="pl-PL" sz="2700" dirty="0" smtClean="0"/>
              <a:t>Początkowo używano kruszców np. baryłek złota przy każdej transakcji. Przełomem w dziejach pieniądza było</a:t>
            </a:r>
          </a:p>
          <a:p>
            <a:pPr algn="just"/>
            <a:r>
              <a:rPr lang="pl-PL" sz="2700" dirty="0" smtClean="0"/>
              <a:t>wprowadzenie monet (na których kupcy, a później tylko władcy wybijaki swoje symbole).  </a:t>
            </a:r>
            <a:r>
              <a:rPr lang="pl-PL" sz="2700" dirty="0" smtClean="0"/>
              <a:t>Dopiero </a:t>
            </a:r>
            <a:r>
              <a:rPr lang="pl-PL" sz="2700" dirty="0" smtClean="0"/>
              <a:t>w XVII wieku oprócz monet zaczęto używać (banknotów), co było związane z rozwojem banków. Problem pokrycia emitowanych banknotów  kruszcem spowodował  w XIX wieku ograniczenie prawa emisji banknotów przez wszystkie banki. Prawo to przysługiwało wyłącznie dużym bankom, które zyskały status banków centralnych. Dzisiaj banknoty i monety są zastępowane przez pieniądz bezgotówkowy</a:t>
            </a:r>
            <a:r>
              <a:rPr lang="pl-PL" sz="2700" b="1" dirty="0" smtClean="0"/>
              <a:t>.</a:t>
            </a:r>
            <a:endParaRPr lang="pl-PL" sz="2700" dirty="0" smtClean="0"/>
          </a:p>
          <a:p>
            <a:endParaRPr lang="pl-PL" dirty="0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Ewolucja form pieniądza</a:t>
            </a:r>
            <a:endParaRPr lang="pl-PL" dirty="0"/>
          </a:p>
        </p:txBody>
      </p:sp>
      <p:graphicFrame>
        <p:nvGraphicFramePr>
          <p:cNvPr id="4" name="Symbol zastępczy zawartości 3"/>
          <p:cNvGraphicFramePr>
            <a:graphicFrameLocks noGrp="1"/>
          </p:cNvGraphicFramePr>
          <p:nvPr>
            <p:ph idx="1"/>
          </p:nvPr>
        </p:nvGraphicFramePr>
        <p:xfrm>
          <a:off x="285720" y="1142984"/>
          <a:ext cx="8643998" cy="49292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31" descr="j043392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2910" y="3500438"/>
            <a:ext cx="2214578" cy="2214578"/>
          </a:xfrm>
          <a:prstGeom prst="rect">
            <a:avLst/>
          </a:prstGeom>
          <a:noFill/>
        </p:spPr>
      </p:pic>
      <p:pic>
        <p:nvPicPr>
          <p:cNvPr id="6" name="Picture 31" descr="j043392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57290" y="4572008"/>
            <a:ext cx="1857388" cy="1857388"/>
          </a:xfrm>
          <a:prstGeom prst="rect">
            <a:avLst/>
          </a:prstGeom>
          <a:noFill/>
        </p:spPr>
      </p:pic>
      <p:pic>
        <p:nvPicPr>
          <p:cNvPr id="7" name="Picture 31" descr="j043392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4572008"/>
            <a:ext cx="1714500" cy="1714500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>
                <a:solidFill>
                  <a:srgbClr val="0070C0"/>
                </a:solidFill>
              </a:rPr>
              <a:t>Definicja pieniądza i waluty</a:t>
            </a:r>
            <a:endParaRPr lang="pl-PL" dirty="0">
              <a:solidFill>
                <a:srgbClr val="0070C0"/>
              </a:solidFill>
            </a:endParaRPr>
          </a:p>
        </p:txBody>
      </p:sp>
      <p:sp>
        <p:nvSpPr>
          <p:cNvPr id="7" name="Symbol zastępczy zawartości 6"/>
          <p:cNvSpPr>
            <a:spLocks noGrp="1"/>
          </p:cNvSpPr>
          <p:nvPr>
            <p:ph idx="1"/>
          </p:nvPr>
        </p:nvSpPr>
        <p:spPr>
          <a:xfrm>
            <a:off x="571472" y="1600200"/>
            <a:ext cx="8215370" cy="4525963"/>
          </a:xfrm>
        </p:spPr>
        <p:txBody>
          <a:bodyPr>
            <a:normAutofit fontScale="70000" lnSpcReduction="20000"/>
          </a:bodyPr>
          <a:lstStyle/>
          <a:p>
            <a:pPr algn="just">
              <a:buNone/>
            </a:pPr>
            <a:r>
              <a:rPr lang="pl-PL" sz="4100" dirty="0" smtClean="0"/>
              <a:t>Pieniądz w gospodarce to prawnie </a:t>
            </a:r>
            <a:r>
              <a:rPr lang="pl-PL" sz="4100" dirty="0" smtClean="0"/>
              <a:t>określany </a:t>
            </a:r>
            <a:r>
              <a:rPr lang="pl-PL" sz="4100" dirty="0" smtClean="0"/>
              <a:t>i </a:t>
            </a:r>
            <a:r>
              <a:rPr lang="pl-PL" sz="4100" dirty="0" smtClean="0"/>
              <a:t> </a:t>
            </a:r>
            <a:r>
              <a:rPr lang="pl-PL" sz="4100" dirty="0" smtClean="0"/>
              <a:t>powszechnie akceptowany środek płatniczy służący do regulowania zobowiązań finansowych. </a:t>
            </a:r>
          </a:p>
          <a:p>
            <a:pPr algn="just">
              <a:buNone/>
            </a:pPr>
            <a:r>
              <a:rPr lang="pl-PL" sz="4100" dirty="0" smtClean="0"/>
              <a:t>Zamiennie do pieniądza używa się określenia waluta. Nazwę tą stosuje się w   odniesieniu do wymiany międzynarodowej. </a:t>
            </a:r>
          </a:p>
          <a:p>
            <a:pPr algn="just">
              <a:buNone/>
            </a:pPr>
            <a:r>
              <a:rPr lang="pl-PL" sz="4100" dirty="0" smtClean="0"/>
              <a:t>Waluta jest środkiem rozliczeniowym i formą regulowania płatności międzynarodowych. O tym, że jednostka monetarna danego kraju staje się walutą świadczy jej wymienialność na inne waluty. </a:t>
            </a:r>
          </a:p>
          <a:p>
            <a:pPr>
              <a:buNone/>
            </a:pPr>
            <a:r>
              <a:rPr lang="pl-PL" dirty="0" smtClean="0"/>
              <a:t> </a:t>
            </a:r>
          </a:p>
          <a:p>
            <a:endParaRPr lang="pl-PL" dirty="0"/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pl-PL" b="1" dirty="0" smtClean="0">
                <a:solidFill>
                  <a:srgbClr val="0070C0"/>
                </a:solidFill>
              </a:rPr>
              <a:t>Waluty</a:t>
            </a:r>
            <a:r>
              <a:rPr lang="pl-PL" dirty="0" smtClean="0"/>
              <a:t/>
            </a:r>
            <a:br>
              <a:rPr lang="pl-PL" dirty="0" smtClean="0"/>
            </a:b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158" y="928670"/>
            <a:ext cx="8229600" cy="514353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sz="2800" dirty="0" smtClean="0"/>
              <a:t>    Na świecie funkcjonuje dziś ponad </a:t>
            </a:r>
            <a:r>
              <a:rPr lang="pl-PL" sz="2800" b="1" dirty="0" smtClean="0"/>
              <a:t>100</a:t>
            </a:r>
            <a:r>
              <a:rPr lang="pl-PL" sz="2800" dirty="0" smtClean="0"/>
              <a:t> różnych walut.</a:t>
            </a:r>
            <a:br>
              <a:rPr lang="pl-PL" sz="2800" dirty="0" smtClean="0"/>
            </a:br>
            <a:r>
              <a:rPr lang="pl-PL" sz="2800" dirty="0" smtClean="0"/>
              <a:t>Większość z nich ma jednak charakter lokalny, np. </a:t>
            </a:r>
          </a:p>
          <a:p>
            <a:pPr>
              <a:buFont typeface="Wingdings" pitchFamily="2" charset="2"/>
              <a:buChar char="Ø"/>
            </a:pPr>
            <a:r>
              <a:rPr lang="pl-PL" sz="2800" dirty="0" smtClean="0"/>
              <a:t>w Korei Południowej </a:t>
            </a:r>
            <a:r>
              <a:rPr lang="pl-PL" sz="2800" b="1" dirty="0" smtClean="0"/>
              <a:t>1</a:t>
            </a:r>
            <a:r>
              <a:rPr lang="pl-PL" sz="2800" dirty="0" smtClean="0"/>
              <a:t> won =</a:t>
            </a:r>
            <a:r>
              <a:rPr lang="pl-PL" sz="2800" b="1" dirty="0" smtClean="0"/>
              <a:t> 100 </a:t>
            </a:r>
            <a:r>
              <a:rPr lang="pl-PL" sz="2800" dirty="0" err="1" smtClean="0"/>
              <a:t>dzon</a:t>
            </a:r>
            <a:endParaRPr lang="pl-PL" sz="2800" dirty="0" smtClean="0"/>
          </a:p>
          <a:p>
            <a:pPr>
              <a:buFont typeface="Wingdings" pitchFamily="2" charset="2"/>
              <a:buChar char="Ø"/>
            </a:pPr>
            <a:r>
              <a:rPr lang="pl-PL" sz="2800" dirty="0" smtClean="0"/>
              <a:t>w Wenezueli </a:t>
            </a:r>
            <a:r>
              <a:rPr lang="pl-PL" sz="2800" b="1" dirty="0" smtClean="0"/>
              <a:t>1</a:t>
            </a:r>
            <a:r>
              <a:rPr lang="pl-PL" sz="2800" dirty="0" smtClean="0"/>
              <a:t> </a:t>
            </a:r>
            <a:r>
              <a:rPr lang="pl-PL" sz="2800" dirty="0" err="1" smtClean="0"/>
              <a:t>bolivar</a:t>
            </a:r>
            <a:r>
              <a:rPr lang="pl-PL" sz="2800" dirty="0" smtClean="0"/>
              <a:t> = </a:t>
            </a:r>
            <a:r>
              <a:rPr lang="pl-PL" sz="2800" b="1" dirty="0" smtClean="0"/>
              <a:t>100</a:t>
            </a:r>
            <a:r>
              <a:rPr lang="pl-PL" sz="2800" dirty="0" smtClean="0"/>
              <a:t> centymów</a:t>
            </a:r>
          </a:p>
          <a:p>
            <a:pPr>
              <a:buFont typeface="Wingdings" pitchFamily="2" charset="2"/>
              <a:buChar char="Ø"/>
            </a:pPr>
            <a:r>
              <a:rPr lang="pl-PL" sz="2800" dirty="0" smtClean="0"/>
              <a:t>w Polsce </a:t>
            </a:r>
            <a:r>
              <a:rPr lang="pl-PL" sz="2800" b="1" dirty="0" smtClean="0"/>
              <a:t>1</a:t>
            </a:r>
            <a:r>
              <a:rPr lang="pl-PL" sz="2800" dirty="0" smtClean="0"/>
              <a:t> złoty = </a:t>
            </a:r>
            <a:r>
              <a:rPr lang="pl-PL" sz="2800" b="1" dirty="0" smtClean="0"/>
              <a:t>100</a:t>
            </a:r>
            <a:r>
              <a:rPr lang="pl-PL" sz="2800" dirty="0" smtClean="0"/>
              <a:t> groszy</a:t>
            </a:r>
          </a:p>
          <a:p>
            <a:pPr>
              <a:buFont typeface="Wingdings" pitchFamily="2" charset="2"/>
              <a:buChar char="Ø"/>
            </a:pPr>
            <a:r>
              <a:rPr lang="pl-PL" sz="2800" dirty="0" smtClean="0"/>
              <a:t>Niewielka grupa walut pełni funkcje pieniądza międzynarodowego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 </a:t>
            </a:r>
            <a:endParaRPr lang="pl-PL" dirty="0"/>
          </a:p>
        </p:txBody>
      </p:sp>
      <p:sp>
        <p:nvSpPr>
          <p:cNvPr id="19459" name="AutoShape 3"/>
          <p:cNvSpPr>
            <a:spLocks noChangeArrowheads="1"/>
          </p:cNvSpPr>
          <p:nvPr/>
        </p:nvSpPr>
        <p:spPr bwMode="auto">
          <a:xfrm flipH="1">
            <a:off x="5286380" y="4286256"/>
            <a:ext cx="3429024" cy="2286016"/>
          </a:xfrm>
          <a:prstGeom prst="flowChartMagneticTape">
            <a:avLst/>
          </a:prstGeom>
          <a:gradFill rotWithShape="0">
            <a:gsLst>
              <a:gs pos="0">
                <a:srgbClr val="B2A1C7"/>
              </a:gs>
              <a:gs pos="50000">
                <a:srgbClr val="E5DFEC"/>
              </a:gs>
              <a:gs pos="100000">
                <a:srgbClr val="B2A1C7"/>
              </a:gs>
            </a:gsLst>
            <a:lin ang="18900000" scaled="1"/>
          </a:gradFill>
          <a:ln w="12700">
            <a:solidFill>
              <a:srgbClr val="B2A1C7"/>
            </a:solidFill>
            <a:miter lim="800000"/>
            <a:headEnd/>
            <a:tailEnd/>
          </a:ln>
          <a:effectLst>
            <a:outerShdw dist="28398" dir="3806097" algn="ctr" rotWithShape="0">
              <a:srgbClr val="3F3151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pl-PL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cs typeface="Arial" pitchFamily="34" charset="0"/>
              </a:rPr>
              <a:t>DOLAR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pl-PL" sz="2400" b="0" i="0" u="none" strike="noStrike" cap="none" normalizeH="0" baseline="0" dirty="0" smtClean="0">
                <a:ln>
                  <a:noFill/>
                </a:ln>
                <a:solidFill>
                  <a:srgbClr val="0F243E"/>
                </a:solidFill>
                <a:effectLst/>
                <a:latin typeface="Calibri" pitchFamily="34" charset="0"/>
                <a:cs typeface="Arial" pitchFamily="34" charset="0"/>
              </a:rPr>
              <a:t>EURO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pl-PL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cs typeface="Arial" pitchFamily="34" charset="0"/>
              </a:rPr>
              <a:t>JEN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pl-PL" sz="2400" b="0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Calibri" pitchFamily="34" charset="0"/>
                <a:cs typeface="Arial" pitchFamily="34" charset="0"/>
              </a:rPr>
              <a:t>FUNT STERLING</a:t>
            </a:r>
            <a:endParaRPr kumimoji="0" lang="pl-PL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>
                <a:solidFill>
                  <a:srgbClr val="00B0F0"/>
                </a:solidFill>
              </a:rPr>
              <a:t>Cechy pieniądza</a:t>
            </a:r>
            <a:endParaRPr lang="pl-PL" dirty="0">
              <a:solidFill>
                <a:srgbClr val="00B0F0"/>
              </a:solidFill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/>
              <a:t>Aby poznać cechy pieniądza obejrzyj krótki </a:t>
            </a:r>
            <a:r>
              <a:rPr lang="pl-PL" dirty="0" smtClean="0">
                <a:hlinkClick r:id="rId2"/>
              </a:rPr>
              <a:t>film</a:t>
            </a:r>
            <a:endParaRPr lang="pl-PL" dirty="0" smtClean="0"/>
          </a:p>
        </p:txBody>
      </p:sp>
      <p:pic>
        <p:nvPicPr>
          <p:cNvPr id="4" name="Picture 47" descr="j043163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3786198"/>
            <a:ext cx="3071802" cy="30718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1000</TotalTime>
  <Words>462</Words>
  <Application>Microsoft Office PowerPoint</Application>
  <PresentationFormat>Pokaz na ekranie (4:3)</PresentationFormat>
  <Paragraphs>75</Paragraphs>
  <Slides>15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15</vt:i4>
      </vt:variant>
    </vt:vector>
  </HeadingPairs>
  <TitlesOfParts>
    <vt:vector size="16" baseType="lpstr">
      <vt:lpstr>Motyw pakietu Office</vt:lpstr>
      <vt:lpstr>Slajd 1</vt:lpstr>
      <vt:lpstr>  Temat: Rola pieniądza w gospodarce  </vt:lpstr>
      <vt:lpstr>Barter – wymiana  jednego dobra za drugie  </vt:lpstr>
      <vt:lpstr>Kilka słów o historii pieniądza </vt:lpstr>
      <vt:lpstr>Kilka słów o historii pieniądza </vt:lpstr>
      <vt:lpstr>Ewolucja form pieniądza</vt:lpstr>
      <vt:lpstr>Definicja pieniądza i waluty</vt:lpstr>
      <vt:lpstr>Waluty </vt:lpstr>
      <vt:lpstr>Cechy pieniądza</vt:lpstr>
      <vt:lpstr> Funkcje pieniądza  </vt:lpstr>
      <vt:lpstr>Ile wart jest pieniądz?</vt:lpstr>
      <vt:lpstr>Zabezpieczenia pieniądza</vt:lpstr>
      <vt:lpstr>Slajd 13</vt:lpstr>
      <vt:lpstr>Urządzenie do weryfikacji autentyczności banknotów dzięki wykorzystaniu nowoczesnych technologii, działające w oparciu o czujnik ultrafioletu. </vt:lpstr>
      <vt:lpstr>Powiedzenia o pieniądzu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User</dc:creator>
  <cp:lastModifiedBy>Alina</cp:lastModifiedBy>
  <cp:revision>114</cp:revision>
  <dcterms:created xsi:type="dcterms:W3CDTF">2012-11-14T09:10:16Z</dcterms:created>
  <dcterms:modified xsi:type="dcterms:W3CDTF">2013-03-21T05:18:20Z</dcterms:modified>
</cp:coreProperties>
</file>