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 varScale="1">
        <p:scale>
          <a:sx n="45" d="100"/>
          <a:sy n="45" d="100"/>
        </p:scale>
        <p:origin x="-9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38D1C-1433-411C-BAFB-483CC75D6697}" type="datetimeFigureOut">
              <a:rPr lang="pl-PL"/>
              <a:pPr>
                <a:defRPr/>
              </a:pPr>
              <a:t>2013-04-21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2596E-3C09-40B8-B133-5C943B60282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ED690-82A5-4314-B237-3F1B257D8077}" type="datetimeFigureOut">
              <a:rPr lang="pl-PL"/>
              <a:pPr>
                <a:defRPr/>
              </a:pPr>
              <a:t>2013-04-21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01CBB-86D1-478B-85D4-192DD47A7EB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EE806-4239-4E0A-8952-4F688767FBA6}" type="datetimeFigureOut">
              <a:rPr lang="pl-PL"/>
              <a:pPr>
                <a:defRPr/>
              </a:pPr>
              <a:t>2013-04-21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9717-AE2D-411B-92F0-A29F4F512AF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3E3EE-7A02-484F-8F56-8F80FB11CD87}" type="datetimeFigureOut">
              <a:rPr lang="pl-PL"/>
              <a:pPr>
                <a:defRPr/>
              </a:pPr>
              <a:t>2013-04-21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257D7-6206-4886-A7A9-C47F29D1AA5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93EE7-608D-483E-BFF6-9F5070D70668}" type="datetimeFigureOut">
              <a:rPr lang="pl-PL"/>
              <a:pPr>
                <a:defRPr/>
              </a:pPr>
              <a:t>2013-04-21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2EEEA-24A1-453D-A745-96544764469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4E707-3F9B-4988-84E0-F744B5DB2AF7}" type="datetimeFigureOut">
              <a:rPr lang="pl-PL"/>
              <a:pPr>
                <a:defRPr/>
              </a:pPr>
              <a:t>2013-04-21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5D41F-692A-4A9F-9E65-2F9A79C3EE5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CAA31-EA90-4790-8FF6-9606519E0023}" type="datetimeFigureOut">
              <a:rPr lang="pl-PL"/>
              <a:pPr>
                <a:defRPr/>
              </a:pPr>
              <a:t>2013-04-21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C964A-4C23-4F91-BC1A-810448E240A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35C16-5024-4794-BC99-2965563AD6DB}" type="datetimeFigureOut">
              <a:rPr lang="pl-PL"/>
              <a:pPr>
                <a:defRPr/>
              </a:pPr>
              <a:t>2013-04-21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AB5DE-45BC-43B6-A106-B66E1BBA901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9B16B-0241-449C-A0C8-2B20429CC2EC}" type="datetimeFigureOut">
              <a:rPr lang="pl-PL"/>
              <a:pPr>
                <a:defRPr/>
              </a:pPr>
              <a:t>2013-04-21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52545-B92D-4D9C-9696-86BE8D0AB27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70777-BB23-4146-9339-BFA38990B9D0}" type="datetimeFigureOut">
              <a:rPr lang="pl-PL"/>
              <a:pPr>
                <a:defRPr/>
              </a:pPr>
              <a:t>2013-04-21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82611-8ABA-4AE4-BE5D-6AE4BF2F3D2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3B985-3F4F-4804-A25A-83FE8C6ED775}" type="datetimeFigureOut">
              <a:rPr lang="pl-PL"/>
              <a:pPr>
                <a:defRPr/>
              </a:pPr>
              <a:t>2013-04-21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68100-13AB-417F-823C-0F334236920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6D727C-7F65-430D-869F-58C31A12C196}" type="datetimeFigureOut">
              <a:rPr lang="pl-PL"/>
              <a:pPr>
                <a:defRPr/>
              </a:pPr>
              <a:t>2013-04-21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5611F5-40FB-4992-8CD5-090BBFF6B31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>
            <a:grpSpLocks/>
          </p:cNvGrpSpPr>
          <p:nvPr/>
        </p:nvGrpSpPr>
        <p:grpSpPr bwMode="auto">
          <a:xfrm>
            <a:off x="179388" y="2060575"/>
            <a:ext cx="8785225" cy="1800225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sp>
          <p:nvSpPr>
            <p:cNvPr id="13321" name="pole tekstowe 7"/>
            <p:cNvSpPr txBox="1">
              <a:spLocks noChangeArrowheads="1"/>
            </p:cNvSpPr>
            <p:nvPr/>
          </p:nvSpPr>
          <p:spPr bwMode="auto">
            <a:xfrm>
              <a:off x="2235764" y="551582"/>
              <a:ext cx="6367512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		- nauka przez praktykę</a:t>
              </a:r>
            </a:p>
          </p:txBody>
        </p:sp>
      </p:grpSp>
      <p:grpSp>
        <p:nvGrpSpPr>
          <p:cNvPr id="13314" name="Grupa 12"/>
          <p:cNvGrpSpPr>
            <a:grpSpLocks/>
          </p:cNvGrpSpPr>
          <p:nvPr/>
        </p:nvGrpSpPr>
        <p:grpSpPr bwMode="auto">
          <a:xfrm>
            <a:off x="179388" y="5589588"/>
            <a:ext cx="8785225" cy="107950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3317" name="Obraz 3" descr="POKL bez tla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1059" y="3609104"/>
              <a:ext cx="2338733" cy="75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8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76256" y="3694252"/>
              <a:ext cx="1891762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9" name="pole tekstowe 8"/>
            <p:cNvSpPr txBox="1">
              <a:spLocks noChangeArrowheads="1"/>
            </p:cNvSpPr>
            <p:nvPr/>
          </p:nvSpPr>
          <p:spPr bwMode="auto">
            <a:xfrm>
              <a:off x="2635092" y="3720700"/>
              <a:ext cx="387381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Projekt współfinansowany przez Unię Europejską </a:t>
              </a:r>
            </a:p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w ramach Europejskiego Funduszu Społecznego</a:t>
              </a:r>
              <a:endParaRPr lang="pl-PL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pic>
        <p:nvPicPr>
          <p:cNvPr id="133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8" t="15714" r="7993" b="5721"/>
          <a:stretch>
            <a:fillRect/>
          </a:stretch>
        </p:blipFill>
        <p:spPr bwMode="auto">
          <a:xfrm>
            <a:off x="468313" y="2420938"/>
            <a:ext cx="158273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/>
              <a:t>ROZLICZENIA FINANSOWE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="1" smtClean="0"/>
              <a:t>GOTÓWKOWE </a:t>
            </a:r>
            <a:r>
              <a:rPr lang="pl-PL" smtClean="0"/>
              <a:t>– wpłata gotówki, czek gotówkowy.</a:t>
            </a:r>
          </a:p>
          <a:p>
            <a:r>
              <a:rPr lang="pl-PL" b="1" smtClean="0"/>
              <a:t>BEZGOTÓWKOWE </a:t>
            </a:r>
            <a:r>
              <a:rPr lang="pl-PL" smtClean="0"/>
              <a:t>– polecenie przelewu, akredytywa, karta płatnicza, czek rozrachunkowy.</a:t>
            </a:r>
          </a:p>
        </p:txBody>
      </p:sp>
    </p:spTree>
  </p:cSld>
  <p:clrMapOvr>
    <a:masterClrMapping/>
  </p:clrMapOvr>
  <p:transition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ytuł 17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29600" cy="5327650"/>
          </a:xfrm>
        </p:spPr>
        <p:txBody>
          <a:bodyPr/>
          <a:lstStyle/>
          <a:p>
            <a:pPr eaLnBrk="1" hangingPunct="1"/>
            <a:r>
              <a:rPr lang="pl-PL" b="1" dirty="0" smtClean="0">
                <a:solidFill>
                  <a:srgbClr val="0070C0"/>
                </a:solidFill>
                <a:latin typeface="Arial" charset="0"/>
              </a:rPr>
              <a:t>KSIĘGOWOŚĆ W FIRMIE – WYBÓR FORM OPODATKOWANIA.</a:t>
            </a:r>
            <a:r>
              <a:rPr lang="pl-PL" b="1" smtClean="0">
                <a:solidFill>
                  <a:srgbClr val="0070C0"/>
                </a:solidFill>
                <a:latin typeface="Arial" charset="0"/>
              </a:rPr>
              <a:t/>
            </a:r>
            <a:br>
              <a:rPr lang="pl-PL" b="1" smtClean="0">
                <a:solidFill>
                  <a:srgbClr val="0070C0"/>
                </a:solidFill>
                <a:latin typeface="Arial" charset="0"/>
              </a:rPr>
            </a:br>
            <a:endParaRPr lang="pl-PL" b="1" dirty="0" smtClean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4338" name="Grupa 15"/>
          <p:cNvGrpSpPr>
            <a:grpSpLocks/>
          </p:cNvGrpSpPr>
          <p:nvPr/>
        </p:nvGrpSpPr>
        <p:grpSpPr bwMode="auto">
          <a:xfrm>
            <a:off x="179388" y="5975350"/>
            <a:ext cx="8785225" cy="720725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4340" name="Obraz 12" descr="POKL bez tla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1059" y="4797200"/>
              <a:ext cx="1336421" cy="43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68344" y="4882412"/>
              <a:ext cx="1081006" cy="2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pole tekstowe 14"/>
            <p:cNvSpPr txBox="1"/>
            <p:nvPr/>
          </p:nvSpPr>
          <p:spPr>
            <a:xfrm>
              <a:off x="1908250" y="4770506"/>
              <a:ext cx="5471958" cy="4694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400" b="1" dirty="0">
                  <a:solidFill>
                    <a:srgbClr val="002060"/>
                  </a:solidFill>
                  <a:latin typeface="+mn-lt"/>
                </a:rPr>
                <a:t>Być przedsiębiorczym – nauka przez praktykę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050" dirty="0">
                  <a:solidFill>
                    <a:srgbClr val="002060"/>
                  </a:solidFill>
                  <a:latin typeface="+mn-lt"/>
                </a:rPr>
                <a:t>Projekt współfinansowany przez Unię Europejską w ramach Europejskiego Funduszu Społecznego</a:t>
              </a:r>
              <a:endParaRPr lang="pl-PL" sz="1200" dirty="0">
                <a:solidFill>
                  <a:srgbClr val="00206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RACHUNKOWOŚĆ FIRMY</a:t>
            </a:r>
          </a:p>
        </p:txBody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Rachunkowość to ewidencjonowanie zdarzeń gospodarczych w sposób chronologiczny i systematyczny. Rachunkowość obejmuje prowadzenie: ksiąg rachunkowych, inwentaryzację stanu aktywów i pasywów, ustalenie wyniku finansowego, sporządzanie sprawozdań finansowych, gromadzenie oraz przechowywanie dokumentacji. </a:t>
            </a:r>
          </a:p>
        </p:txBody>
      </p:sp>
    </p:spTree>
  </p:cSld>
  <p:clrMapOvr>
    <a:masterClrMapping/>
  </p:clrMapOvr>
  <p:transition>
    <p:randomBa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/>
              <a:t>FUNKCJE RACHUNKOWOŚCI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="1" smtClean="0"/>
              <a:t>FUNKCJA INFORMACYJNA – </a:t>
            </a:r>
            <a:r>
              <a:rPr lang="pl-PL" smtClean="0"/>
              <a:t>dostarcza informacji potrzebnych do zarządzania finansami firmy.</a:t>
            </a:r>
            <a:endParaRPr lang="pl-PL" b="1" smtClean="0"/>
          </a:p>
          <a:p>
            <a:r>
              <a:rPr lang="pl-PL" b="1" smtClean="0"/>
              <a:t>FUNKCJA KONTROLNA – </a:t>
            </a:r>
            <a:r>
              <a:rPr lang="pl-PL" smtClean="0"/>
              <a:t>umożliwia wykrycie niedoborów w majątku firmy.</a:t>
            </a:r>
            <a:endParaRPr lang="pl-PL" b="1" smtClean="0"/>
          </a:p>
          <a:p>
            <a:r>
              <a:rPr lang="pl-PL" b="1" smtClean="0"/>
              <a:t>FUNKCJA ANALITYCZNA – </a:t>
            </a:r>
            <a:r>
              <a:rPr lang="pl-PL" smtClean="0"/>
              <a:t>pozwala na weryfikację wyników finansowych firmy.</a:t>
            </a:r>
            <a:endParaRPr lang="pl-PL" b="1" smtClean="0"/>
          </a:p>
        </p:txBody>
      </p:sp>
    </p:spTree>
  </p:cSld>
  <p:clrMapOvr>
    <a:masterClrMapping/>
  </p:clrMapOvr>
  <p:transition>
    <p:randomBa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/>
              <a:t>ZASADY KSIĘGOWOŚCI</a:t>
            </a:r>
          </a:p>
        </p:txBody>
      </p:sp>
      <p:sp>
        <p:nvSpPr>
          <p:cNvPr id="174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Rzetelne prowadzenie ewidencji księgowej</a:t>
            </a:r>
          </a:p>
          <a:p>
            <a:r>
              <a:rPr lang="pl-PL" smtClean="0"/>
              <a:t>Chronologiczne zapisywanie wszelkich operacji gospodarczych</a:t>
            </a:r>
          </a:p>
          <a:p>
            <a:r>
              <a:rPr lang="pl-PL" smtClean="0"/>
              <a:t>Sprawdzenie prawidłowości zapisów księgowych</a:t>
            </a:r>
          </a:p>
          <a:p>
            <a:r>
              <a:rPr lang="pl-PL" smtClean="0"/>
              <a:t>Dokonywanie w wyznaczonych terminach odpowiednich zapisów w księgach</a:t>
            </a:r>
          </a:p>
        </p:txBody>
      </p:sp>
    </p:spTree>
  </p:cSld>
  <p:clrMapOvr>
    <a:masterClrMapping/>
  </p:clrMapOvr>
  <p:transition>
    <p:randomBa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/>
              <a:t>KSIĘGOWOŚĆ PEŁNA</a:t>
            </a:r>
          </a:p>
        </p:txBody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Księgowość pełna dotyczy osób prawnych oraz innych podmiotów o większych obrotach, rejestrujących swoją działalność na zasadzie wpisu do Krajowego Rejestru Sądowego. System jest w pełni sprawdzalny przez organa kontrolne. Polega na prowadzeniu zapisów na tzw. kontach ksiąg rachunkowych na zasadzie wzajemnego bilansowania zdarzeń gospodarczych.</a:t>
            </a:r>
          </a:p>
        </p:txBody>
      </p:sp>
    </p:spTree>
  </p:cSld>
  <p:clrMapOvr>
    <a:masterClrMapping/>
  </p:clrMapOvr>
  <p:transition>
    <p:randomBa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/>
              <a:t>KSIĘGOWOŚĆ UPROSZCZONA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Księgowość uproszczona jest oparta na pojedynczych zapisach wybranych zasobów lub wyników. Celem jest uproszczenie sposobu naliczania podatku dochodowego z prowadzonej działalności gospodarczej. Formami tego systemu są: podatkowa księga przychodów i rozchodów, ryczałt ewidencjonowany i karta podatkowa. </a:t>
            </a:r>
          </a:p>
        </p:txBody>
      </p:sp>
    </p:spTree>
  </p:cSld>
  <p:clrMapOvr>
    <a:masterClrMapping/>
  </p:clrMapOvr>
  <p:transition>
    <p:randomBa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/>
              <a:t>ZALETY  FORM OPODATKOWANIA</a:t>
            </a:r>
          </a:p>
        </p:txBody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b="1" smtClean="0"/>
              <a:t>Podatek na zasadach ogólnych</a:t>
            </a:r>
            <a:r>
              <a:rPr lang="pl-PL" smtClean="0"/>
              <a:t> – możliwość uzyskania przychodów, możliwość odliczenia ulg, korzystna forma.</a:t>
            </a:r>
          </a:p>
          <a:p>
            <a:pPr>
              <a:lnSpc>
                <a:spcPct val="90000"/>
              </a:lnSpc>
            </a:pPr>
            <a:r>
              <a:rPr lang="pl-PL" b="1" smtClean="0"/>
              <a:t>Podatek liniowy</a:t>
            </a:r>
            <a:r>
              <a:rPr lang="pl-PL" smtClean="0"/>
              <a:t> – możliwość odliczenia kosztów, korzystna forma opodatkowania.</a:t>
            </a:r>
          </a:p>
          <a:p>
            <a:pPr>
              <a:lnSpc>
                <a:spcPct val="90000"/>
              </a:lnSpc>
            </a:pPr>
            <a:r>
              <a:rPr lang="pl-PL" b="1" smtClean="0"/>
              <a:t>Ryczałt ewidencjonowany</a:t>
            </a:r>
            <a:r>
              <a:rPr lang="pl-PL" smtClean="0"/>
              <a:t> – brak księgowania kosztów, korzystny dla osób o niskich kosztach</a:t>
            </a:r>
          </a:p>
          <a:p>
            <a:pPr>
              <a:lnSpc>
                <a:spcPct val="90000"/>
              </a:lnSpc>
            </a:pPr>
            <a:r>
              <a:rPr lang="pl-PL" b="1" smtClean="0"/>
              <a:t>Karta podatkowa</a:t>
            </a:r>
            <a:r>
              <a:rPr lang="pl-PL" smtClean="0"/>
              <a:t> – zwolnienie z prowadzenia ksiąg, jednoosobowe przedsiębiorstwa.</a:t>
            </a:r>
          </a:p>
        </p:txBody>
      </p:sp>
    </p:spTree>
  </p:cSld>
  <p:clrMapOvr>
    <a:masterClrMapping/>
  </p:clrMapOvr>
  <p:transition>
    <p:randomBa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/>
              <a:t>WADY FORM OPODATKOWANIA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2900" b="1" smtClean="0"/>
              <a:t>Podatek na zasadach ogólnych</a:t>
            </a:r>
            <a:r>
              <a:rPr lang="pl-PL" sz="2900" smtClean="0"/>
              <a:t> – konieczność prowadzenia księgi przychodów i rozchodów, dla osób fizycznych i niektórych spółek.</a:t>
            </a:r>
          </a:p>
          <a:p>
            <a:r>
              <a:rPr lang="pl-PL" sz="2900" b="1" smtClean="0"/>
              <a:t>Podatek liniowy</a:t>
            </a:r>
            <a:r>
              <a:rPr lang="pl-PL" sz="2900" smtClean="0"/>
              <a:t> – brak możliwość odliczenia niektórych ulg, dla osób fizycznych, księgi. </a:t>
            </a:r>
          </a:p>
          <a:p>
            <a:r>
              <a:rPr lang="pl-PL" sz="2900" b="1" smtClean="0"/>
              <a:t>Ryczałt ewidencjonowany</a:t>
            </a:r>
            <a:r>
              <a:rPr lang="pl-PL" sz="2900" smtClean="0"/>
              <a:t> – brak odliczania kosztów i niektórych ulg, zachowanie dowodów zakupu.</a:t>
            </a:r>
          </a:p>
          <a:p>
            <a:r>
              <a:rPr lang="pl-PL" sz="2900" b="1" smtClean="0"/>
              <a:t>Karta podatkowa</a:t>
            </a:r>
            <a:r>
              <a:rPr lang="pl-PL" sz="2900" smtClean="0"/>
              <a:t> – nie odliczamy rzeczywistych kosztów, ulg, zapłata podatku stała.</a:t>
            </a:r>
          </a:p>
        </p:txBody>
      </p:sp>
    </p:spTree>
  </p:cSld>
  <p:clrMapOvr>
    <a:masterClrMapping/>
  </p:clrMapOvr>
  <p:transition>
    <p:randomBar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</TotalTime>
  <Words>367</Words>
  <Application>Microsoft Office PowerPoint</Application>
  <PresentationFormat>Pokaz na ekranie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1" baseType="lpstr">
      <vt:lpstr>Motyw pakietu Office</vt:lpstr>
      <vt:lpstr>Slajd 1</vt:lpstr>
      <vt:lpstr>KSIĘGOWOŚĆ W FIRMIE – WYBÓR FORM OPODATKOWANIA. </vt:lpstr>
      <vt:lpstr>RACHUNKOWOŚĆ FIRMY</vt:lpstr>
      <vt:lpstr>FUNKCJE RACHUNKOWOŚCI</vt:lpstr>
      <vt:lpstr>ZASADY KSIĘGOWOŚCI</vt:lpstr>
      <vt:lpstr>KSIĘGOWOŚĆ PEŁNA</vt:lpstr>
      <vt:lpstr>KSIĘGOWOŚĆ UPROSZCZONA</vt:lpstr>
      <vt:lpstr>ZALETY  FORM OPODATKOWANIA</vt:lpstr>
      <vt:lpstr>WADY FORM OPODATKOWANIA</vt:lpstr>
      <vt:lpstr>ROZLICZENIA FINANSOWE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user</cp:lastModifiedBy>
  <cp:revision>96</cp:revision>
  <dcterms:created xsi:type="dcterms:W3CDTF">2012-11-14T09:10:16Z</dcterms:created>
  <dcterms:modified xsi:type="dcterms:W3CDTF">2013-04-21T18:46:32Z</dcterms:modified>
</cp:coreProperties>
</file>