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58" r:id="rId2"/>
    <p:sldId id="271" r:id="rId3"/>
    <p:sldId id="261" r:id="rId4"/>
    <p:sldId id="262" r:id="rId5"/>
    <p:sldId id="264" r:id="rId6"/>
    <p:sldId id="263" r:id="rId7"/>
    <p:sldId id="260" r:id="rId8"/>
    <p:sldId id="266" r:id="rId9"/>
    <p:sldId id="269" r:id="rId10"/>
    <p:sldId id="259" r:id="rId11"/>
    <p:sldId id="265" r:id="rId12"/>
    <p:sldId id="267" r:id="rId13"/>
    <p:sldId id="270" r:id="rId14"/>
    <p:sldId id="268" r:id="rId15"/>
  </p:sldIdLst>
  <p:sldSz cx="9144000" cy="6858000" type="screen4x3"/>
  <p:notesSz cx="6858000" cy="9144000"/>
  <p:defaultTextStyle>
    <a:defPPr>
      <a:defRPr lang="pl-PL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 pośredni 2 — Ak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B4B98B0-60AC-42C2-AFA5-B58CD77FA1E5}" styleName="Styl jasny 1 — Ak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5FD0F851-EC5A-4D38-B0AD-8093EC10F338}" styleName="Styl jasny 1 — Ak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7E9639D4-E3E2-4D34-9284-5A2195B3D0D7}" styleName="Styl jasny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111" autoAdjust="0"/>
    <p:restoredTop sz="94709" autoAdjust="0"/>
  </p:normalViewPr>
  <p:slideViewPr>
    <p:cSldViewPr>
      <p:cViewPr varScale="1">
        <p:scale>
          <a:sx n="75" d="100"/>
          <a:sy n="75" d="100"/>
        </p:scale>
        <p:origin x="-960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agłówk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624D62-EF9D-4E11-A745-82B372309353}" type="datetimeFigureOut">
              <a:rPr lang="pl-PL" smtClean="0"/>
              <a:pPr/>
              <a:t>2013-05-06</a:t>
            </a:fld>
            <a:endParaRPr lang="pl-PL"/>
          </a:p>
        </p:txBody>
      </p:sp>
      <p:sp>
        <p:nvSpPr>
          <p:cNvPr id="4" name="Symbol zastępczy obrazu slajd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l-PL"/>
          </a:p>
        </p:txBody>
      </p:sp>
      <p:sp>
        <p:nvSpPr>
          <p:cNvPr id="5" name="Symbol zastępczy notatek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ADCA799-7F76-42FF-815D-1235BA84B733}" type="slidenum">
              <a:rPr lang="pl-PL" smtClean="0"/>
              <a:pPr/>
              <a:t>‹#›</a:t>
            </a:fld>
            <a:endParaRPr lang="pl-P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DCA799-7F76-42FF-815D-1235BA84B733}" type="slidenum">
              <a:rPr lang="pl-PL" smtClean="0"/>
              <a:pPr/>
              <a:t>7</a:t>
            </a:fld>
            <a:endParaRPr lang="pl-PL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l-PL" smtClean="0"/>
              <a:t>Kliknij, aby edytować styl wzorca podtytułu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D7D9D7-8CF6-41F6-9FBF-B8066A91D431}" type="datetimeFigureOut">
              <a:rPr lang="pl-PL"/>
              <a:pPr>
                <a:defRPr/>
              </a:pPr>
              <a:t>2013-05-06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11E6FC-62B8-4F8C-BA47-617E84209D88}" type="slidenum">
              <a:rPr lang="pl-PL"/>
              <a:pPr>
                <a:defRPr/>
              </a:pPr>
              <a:t>‹#›</a:t>
            </a:fld>
            <a:endParaRPr lang="pl-PL"/>
          </a:p>
        </p:txBody>
      </p:sp>
    </p:spTree>
  </p:cSld>
  <p:clrMapOvr>
    <a:masterClrMapping/>
  </p:clrMapOvr>
  <p:transition>
    <p:randomBar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F66D11-04FF-47A7-90D1-0FB61D2B5BB9}" type="datetimeFigureOut">
              <a:rPr lang="pl-PL"/>
              <a:pPr>
                <a:defRPr/>
              </a:pPr>
              <a:t>2013-05-06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C49CA1-8DE6-4214-9651-F1CD1EB40BB7}" type="slidenum">
              <a:rPr lang="pl-PL"/>
              <a:pPr>
                <a:defRPr/>
              </a:pPr>
              <a:t>‹#›</a:t>
            </a:fld>
            <a:endParaRPr lang="pl-PL"/>
          </a:p>
        </p:txBody>
      </p:sp>
    </p:spTree>
  </p:cSld>
  <p:clrMapOvr>
    <a:masterClrMapping/>
  </p:clrMapOvr>
  <p:transition>
    <p:randomBar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pionowy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2CCF0E-8B23-4437-AEDC-3E758D7B8A0B}" type="datetimeFigureOut">
              <a:rPr lang="pl-PL"/>
              <a:pPr>
                <a:defRPr/>
              </a:pPr>
              <a:t>2013-05-06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4E49E0-D4D6-42CD-8D86-5729A8859E54}" type="slidenum">
              <a:rPr lang="pl-PL"/>
              <a:pPr>
                <a:defRPr/>
              </a:pPr>
              <a:t>‹#›</a:t>
            </a:fld>
            <a:endParaRPr lang="pl-PL"/>
          </a:p>
        </p:txBody>
      </p:sp>
    </p:spTree>
  </p:cSld>
  <p:clrMapOvr>
    <a:masterClrMapping/>
  </p:clrMapOvr>
  <p:transition>
    <p:randomBar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1D1B23-8CD2-4943-A33C-66BF60A29F9E}" type="datetimeFigureOut">
              <a:rPr lang="pl-PL"/>
              <a:pPr>
                <a:defRPr/>
              </a:pPr>
              <a:t>2013-05-06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8251E2-12BA-4B59-A207-63B8EC9A7746}" type="slidenum">
              <a:rPr lang="pl-PL"/>
              <a:pPr>
                <a:defRPr/>
              </a:pPr>
              <a:t>‹#›</a:t>
            </a:fld>
            <a:endParaRPr lang="pl-PL"/>
          </a:p>
        </p:txBody>
      </p:sp>
    </p:spTree>
  </p:cSld>
  <p:clrMapOvr>
    <a:masterClrMapping/>
  </p:clrMapOvr>
  <p:transition>
    <p:randomBar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143E30-13BB-485C-9777-A9FD61788948}" type="datetimeFigureOut">
              <a:rPr lang="pl-PL"/>
              <a:pPr>
                <a:defRPr/>
              </a:pPr>
              <a:t>2013-05-06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B6FB72-FA9B-4544-973C-3AEE4BF9CDFA}" type="slidenum">
              <a:rPr lang="pl-PL"/>
              <a:pPr>
                <a:defRPr/>
              </a:pPr>
              <a:t>‹#›</a:t>
            </a:fld>
            <a:endParaRPr lang="pl-PL"/>
          </a:p>
        </p:txBody>
      </p:sp>
    </p:spTree>
  </p:cSld>
  <p:clrMapOvr>
    <a:masterClrMapping/>
  </p:clrMapOvr>
  <p:transition>
    <p:randomBar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5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352032-1140-4D76-9CF2-F3C17E38D9D9}" type="datetimeFigureOut">
              <a:rPr lang="pl-PL"/>
              <a:pPr>
                <a:defRPr/>
              </a:pPr>
              <a:t>2013-05-06</a:t>
            </a:fld>
            <a:endParaRPr lang="pl-PL"/>
          </a:p>
        </p:txBody>
      </p:sp>
      <p:sp>
        <p:nvSpPr>
          <p:cNvPr id="6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7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B0FB11-E4CA-4F1E-96E3-80EA069E226B}" type="slidenum">
              <a:rPr lang="pl-PL"/>
              <a:pPr>
                <a:defRPr/>
              </a:pPr>
              <a:t>‹#›</a:t>
            </a:fld>
            <a:endParaRPr lang="pl-PL"/>
          </a:p>
        </p:txBody>
      </p:sp>
    </p:spTree>
  </p:cSld>
  <p:clrMapOvr>
    <a:masterClrMapping/>
  </p:clrMapOvr>
  <p:transition>
    <p:randomBar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5" name="Symbol zastępczy tekstu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6" name="Symbol zastępczy zawartości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7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53CC47-7A9F-49B1-AB3E-D338EC1A7CB7}" type="datetimeFigureOut">
              <a:rPr lang="pl-PL"/>
              <a:pPr>
                <a:defRPr/>
              </a:pPr>
              <a:t>2013-05-06</a:t>
            </a:fld>
            <a:endParaRPr lang="pl-PL"/>
          </a:p>
        </p:txBody>
      </p:sp>
      <p:sp>
        <p:nvSpPr>
          <p:cNvPr id="8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9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670E8F-2E54-4ACF-A2B8-98EE64932CF9}" type="slidenum">
              <a:rPr lang="pl-PL"/>
              <a:pPr>
                <a:defRPr/>
              </a:pPr>
              <a:t>‹#›</a:t>
            </a:fld>
            <a:endParaRPr lang="pl-PL"/>
          </a:p>
        </p:txBody>
      </p:sp>
    </p:spTree>
  </p:cSld>
  <p:clrMapOvr>
    <a:masterClrMapping/>
  </p:clrMapOvr>
  <p:transition>
    <p:randomBar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A0F31C-F867-4E59-92CF-6E277CCF3CF6}" type="datetimeFigureOut">
              <a:rPr lang="pl-PL"/>
              <a:pPr>
                <a:defRPr/>
              </a:pPr>
              <a:t>2013-05-06</a:t>
            </a:fld>
            <a:endParaRPr lang="pl-PL"/>
          </a:p>
        </p:txBody>
      </p:sp>
      <p:sp>
        <p:nvSpPr>
          <p:cNvPr id="4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5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7FEB97-BDDC-405A-8179-D60F158BF742}" type="slidenum">
              <a:rPr lang="pl-PL"/>
              <a:pPr>
                <a:defRPr/>
              </a:pPr>
              <a:t>‹#›</a:t>
            </a:fld>
            <a:endParaRPr lang="pl-PL"/>
          </a:p>
        </p:txBody>
      </p:sp>
    </p:spTree>
  </p:cSld>
  <p:clrMapOvr>
    <a:masterClrMapping/>
  </p:clrMapOvr>
  <p:transition>
    <p:randomBar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057C3D-5592-4C57-B036-DD5E9BB98D51}" type="datetimeFigureOut">
              <a:rPr lang="pl-PL"/>
              <a:pPr>
                <a:defRPr/>
              </a:pPr>
              <a:t>2013-05-06</a:t>
            </a:fld>
            <a:endParaRPr lang="pl-PL"/>
          </a:p>
        </p:txBody>
      </p:sp>
      <p:sp>
        <p:nvSpPr>
          <p:cNvPr id="3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4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379304-BD7C-47FD-9336-46538E431A21}" type="slidenum">
              <a:rPr lang="pl-PL"/>
              <a:pPr>
                <a:defRPr/>
              </a:pPr>
              <a:t>‹#›</a:t>
            </a:fld>
            <a:endParaRPr lang="pl-PL"/>
          </a:p>
        </p:txBody>
      </p:sp>
    </p:spTree>
  </p:cSld>
  <p:clrMapOvr>
    <a:masterClrMapping/>
  </p:clrMapOvr>
  <p:transition>
    <p:randomBar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5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BDDFC0-303A-48C1-966B-AB656DCF71A1}" type="datetimeFigureOut">
              <a:rPr lang="pl-PL"/>
              <a:pPr>
                <a:defRPr/>
              </a:pPr>
              <a:t>2013-05-06</a:t>
            </a:fld>
            <a:endParaRPr lang="pl-PL"/>
          </a:p>
        </p:txBody>
      </p:sp>
      <p:sp>
        <p:nvSpPr>
          <p:cNvPr id="6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7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AF2BD9-B02E-4EFA-A8BF-BEA88C3FAAD8}" type="slidenum">
              <a:rPr lang="pl-PL"/>
              <a:pPr>
                <a:defRPr/>
              </a:pPr>
              <a:t>‹#›</a:t>
            </a:fld>
            <a:endParaRPr lang="pl-PL"/>
          </a:p>
        </p:txBody>
      </p:sp>
    </p:spTree>
  </p:cSld>
  <p:clrMapOvr>
    <a:masterClrMapping/>
  </p:clrMapOvr>
  <p:transition>
    <p:randomBar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obrazu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pl-PL" noProof="0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5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F619B4-FA75-4B61-8814-3942E19FEF59}" type="datetimeFigureOut">
              <a:rPr lang="pl-PL"/>
              <a:pPr>
                <a:defRPr/>
              </a:pPr>
              <a:t>2013-05-06</a:t>
            </a:fld>
            <a:endParaRPr lang="pl-PL"/>
          </a:p>
        </p:txBody>
      </p:sp>
      <p:sp>
        <p:nvSpPr>
          <p:cNvPr id="6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7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38904D-8EAE-4927-A18D-6D0F589C8830}" type="slidenum">
              <a:rPr lang="pl-PL"/>
              <a:pPr>
                <a:defRPr/>
              </a:pPr>
              <a:t>‹#›</a:t>
            </a:fld>
            <a:endParaRPr lang="pl-PL"/>
          </a:p>
        </p:txBody>
      </p:sp>
    </p:spTree>
  </p:cSld>
  <p:clrMapOvr>
    <a:masterClrMapping/>
  </p:clrMapOvr>
  <p:transition>
    <p:randomBar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alphaModFix amt="10000"/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Symbol zastępczy tytułu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pl-PL" smtClean="0"/>
              <a:t>Kliknij, aby edytować styl</a:t>
            </a:r>
          </a:p>
        </p:txBody>
      </p:sp>
      <p:sp>
        <p:nvSpPr>
          <p:cNvPr id="1027" name="Symbol zastępczy tekstu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706534D4-5622-4FA4-B4D9-8E2DA747AC07}" type="datetimeFigureOut">
              <a:rPr lang="pl-PL"/>
              <a:pPr>
                <a:defRPr/>
              </a:pPr>
              <a:t>2013-05-06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68E055BA-5EC7-4827-BE93-B16A64A1DF98}" type="slidenum">
              <a:rPr lang="pl-PL"/>
              <a:pPr>
                <a:defRPr/>
              </a:pPr>
              <a:t>‹#›</a:t>
            </a:fld>
            <a:endParaRPr lang="pl-P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randomBar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gi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wm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upa 13"/>
          <p:cNvGrpSpPr>
            <a:grpSpLocks/>
          </p:cNvGrpSpPr>
          <p:nvPr/>
        </p:nvGrpSpPr>
        <p:grpSpPr bwMode="auto">
          <a:xfrm>
            <a:off x="179388" y="2060575"/>
            <a:ext cx="8785225" cy="1800225"/>
            <a:chOff x="179512" y="188640"/>
            <a:chExt cx="8784976" cy="1800200"/>
          </a:xfrm>
        </p:grpSpPr>
        <p:sp>
          <p:nvSpPr>
            <p:cNvPr id="11" name="Prostokąt zaokrąglony 10"/>
            <p:cNvSpPr/>
            <p:nvPr/>
          </p:nvSpPr>
          <p:spPr>
            <a:xfrm>
              <a:off x="179512" y="188640"/>
              <a:ext cx="8784976" cy="1800200"/>
            </a:xfrm>
            <a:prstGeom prst="roundRect">
              <a:avLst/>
            </a:prstGeom>
            <a:solidFill>
              <a:schemeClr val="bg1"/>
            </a:solidFill>
            <a:ln w="127000" cap="rnd" cmpd="thickThin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pl-PL"/>
            </a:p>
          </p:txBody>
        </p:sp>
        <p:sp>
          <p:nvSpPr>
            <p:cNvPr id="13321" name="pole tekstowe 7"/>
            <p:cNvSpPr txBox="1">
              <a:spLocks noChangeArrowheads="1"/>
            </p:cNvSpPr>
            <p:nvPr/>
          </p:nvSpPr>
          <p:spPr bwMode="auto">
            <a:xfrm>
              <a:off x="2235764" y="551582"/>
              <a:ext cx="6367512" cy="10772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pl-PL" sz="3200" b="1">
                  <a:solidFill>
                    <a:srgbClr val="002060"/>
                  </a:solidFill>
                  <a:latin typeface="Cambria" pitchFamily="18" charset="0"/>
                </a:rPr>
                <a:t>BYĆ PRZEDSIĘBIORCZYM</a:t>
              </a:r>
            </a:p>
            <a:p>
              <a:r>
                <a:rPr lang="pl-PL" sz="3200" b="1">
                  <a:solidFill>
                    <a:srgbClr val="002060"/>
                  </a:solidFill>
                  <a:latin typeface="Cambria" pitchFamily="18" charset="0"/>
                </a:rPr>
                <a:t>		- nauka przez praktykę</a:t>
              </a:r>
            </a:p>
          </p:txBody>
        </p:sp>
      </p:grpSp>
      <p:grpSp>
        <p:nvGrpSpPr>
          <p:cNvPr id="13314" name="Grupa 12"/>
          <p:cNvGrpSpPr>
            <a:grpSpLocks/>
          </p:cNvGrpSpPr>
          <p:nvPr/>
        </p:nvGrpSpPr>
        <p:grpSpPr bwMode="auto">
          <a:xfrm>
            <a:off x="179388" y="5589588"/>
            <a:ext cx="8785225" cy="1079500"/>
            <a:chOff x="179512" y="3429000"/>
            <a:chExt cx="8784976" cy="1080120"/>
          </a:xfrm>
        </p:grpSpPr>
        <p:sp>
          <p:nvSpPr>
            <p:cNvPr id="12" name="Prostokąt zaokrąglony 11"/>
            <p:cNvSpPr/>
            <p:nvPr/>
          </p:nvSpPr>
          <p:spPr>
            <a:xfrm>
              <a:off x="179512" y="3429000"/>
              <a:ext cx="8784976" cy="1080120"/>
            </a:xfrm>
            <a:prstGeom prst="roundRect">
              <a:avLst/>
            </a:prstGeom>
            <a:solidFill>
              <a:schemeClr val="bg1"/>
            </a:solidFill>
            <a:ln w="63500" cap="rnd" cmpd="dbl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pl-PL"/>
            </a:p>
          </p:txBody>
        </p:sp>
        <p:pic>
          <p:nvPicPr>
            <p:cNvPr id="13317" name="Obraz 3" descr="POKL bez tla.gif"/>
            <p:cNvPicPr>
              <a:picLocks noChangeAspect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361059" y="3609104"/>
              <a:ext cx="2338733" cy="756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3318" name="Obraz 4" descr="logo UE bez tla.gif"/>
            <p:cNvPicPr>
              <a:picLocks noChangeAspect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6876256" y="3694252"/>
              <a:ext cx="1891762" cy="504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3319" name="pole tekstowe 8"/>
            <p:cNvSpPr txBox="1">
              <a:spLocks noChangeArrowheads="1"/>
            </p:cNvSpPr>
            <p:nvPr/>
          </p:nvSpPr>
          <p:spPr bwMode="auto">
            <a:xfrm>
              <a:off x="2635092" y="3720700"/>
              <a:ext cx="3873817" cy="523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pl-PL" sz="1400">
                  <a:solidFill>
                    <a:srgbClr val="002060"/>
                  </a:solidFill>
                  <a:latin typeface="Calibri" pitchFamily="34" charset="0"/>
                </a:rPr>
                <a:t>Projekt współfinansowany przez Unię Europejską </a:t>
              </a:r>
            </a:p>
            <a:p>
              <a:pPr algn="ctr"/>
              <a:r>
                <a:rPr lang="pl-PL" sz="1400">
                  <a:solidFill>
                    <a:srgbClr val="002060"/>
                  </a:solidFill>
                  <a:latin typeface="Calibri" pitchFamily="34" charset="0"/>
                </a:rPr>
                <a:t>w ramach Europejskiego Funduszu Społecznego</a:t>
              </a:r>
              <a:endParaRPr lang="pl-PL">
                <a:solidFill>
                  <a:srgbClr val="002060"/>
                </a:solidFill>
                <a:latin typeface="Calibri" pitchFamily="34" charset="0"/>
              </a:endParaRPr>
            </a:p>
          </p:txBody>
        </p:sp>
      </p:grpSp>
      <p:pic>
        <p:nvPicPr>
          <p:cNvPr id="13315" name="Obraz 14" descr="logo_ być_przedsiebiorczym-01.bmp"/>
          <p:cNvPicPr>
            <a:picLocks noChangeAspect="1"/>
          </p:cNvPicPr>
          <p:nvPr/>
        </p:nvPicPr>
        <p:blipFill>
          <a:blip r:embed="rId4" cstate="print"/>
          <a:srcRect l="7668" t="15714" r="7993" b="5721"/>
          <a:stretch>
            <a:fillRect/>
          </a:stretch>
        </p:blipFill>
        <p:spPr bwMode="auto">
          <a:xfrm>
            <a:off x="468313" y="2420938"/>
            <a:ext cx="1582737" cy="1079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randomBa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115328" cy="796908"/>
          </a:xfrm>
        </p:spPr>
        <p:txBody>
          <a:bodyPr/>
          <a:lstStyle/>
          <a:p>
            <a:r>
              <a:rPr lang="pl-PL" dirty="0" smtClean="0"/>
              <a:t>Raty spłaty kredytu- stałe i malejące</a:t>
            </a:r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428596" y="1142984"/>
            <a:ext cx="8229600" cy="4525963"/>
          </a:xfrm>
        </p:spPr>
        <p:txBody>
          <a:bodyPr/>
          <a:lstStyle/>
          <a:p>
            <a:r>
              <a:rPr lang="pl-PL" sz="2400" dirty="0" smtClean="0"/>
              <a:t>Kwota: </a:t>
            </a:r>
            <a:r>
              <a:rPr lang="pl-PL" sz="2400" b="1" dirty="0" smtClean="0"/>
              <a:t>10000</a:t>
            </a:r>
            <a:r>
              <a:rPr lang="pl-PL" sz="2400" dirty="0" smtClean="0"/>
              <a:t>, oprocentowanie: </a:t>
            </a:r>
            <a:r>
              <a:rPr lang="pl-PL" sz="2400" b="1" dirty="0" smtClean="0"/>
              <a:t>8%</a:t>
            </a:r>
            <a:r>
              <a:rPr lang="pl-PL" sz="2400" dirty="0" smtClean="0"/>
              <a:t>, okres spłaty </a:t>
            </a:r>
            <a:r>
              <a:rPr lang="pl-PL" sz="2400" b="1" dirty="0" smtClean="0"/>
              <a:t>6 miesięcy</a:t>
            </a:r>
            <a:r>
              <a:rPr lang="pl-PL" sz="2400" dirty="0" smtClean="0"/>
              <a:t> </a:t>
            </a:r>
            <a:br>
              <a:rPr lang="pl-PL" sz="2400" dirty="0" smtClean="0"/>
            </a:br>
            <a:endParaRPr lang="pl-PL" sz="2400" dirty="0" smtClean="0"/>
          </a:p>
          <a:p>
            <a:endParaRPr lang="pl-PL" dirty="0"/>
          </a:p>
        </p:txBody>
      </p:sp>
      <p:graphicFrame>
        <p:nvGraphicFramePr>
          <p:cNvPr id="4" name="Tabela 3"/>
          <p:cNvGraphicFramePr>
            <a:graphicFrameLocks noGrp="1"/>
          </p:cNvGraphicFramePr>
          <p:nvPr/>
        </p:nvGraphicFramePr>
        <p:xfrm>
          <a:off x="214282" y="1643050"/>
          <a:ext cx="8715406" cy="5164961"/>
        </p:xfrm>
        <a:graphic>
          <a:graphicData uri="http://schemas.openxmlformats.org/drawingml/2006/table">
            <a:tbl>
              <a:tblPr firstRow="1" bandRow="1">
                <a:tableStyleId>{7E9639D4-E3E2-4D34-9284-5A2195B3D0D7}</a:tableStyleId>
              </a:tblPr>
              <a:tblGrid>
                <a:gridCol w="1245058"/>
                <a:gridCol w="1245058"/>
                <a:gridCol w="1245058"/>
                <a:gridCol w="1245058"/>
                <a:gridCol w="1245058"/>
                <a:gridCol w="1245058"/>
                <a:gridCol w="1245058"/>
              </a:tblGrid>
              <a:tr h="60722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l-PL" sz="2000" dirty="0"/>
                        <a:t>Lp.</a:t>
                      </a:r>
                      <a:endParaRPr lang="pl-PL" sz="20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l-PL" sz="2000" dirty="0"/>
                        <a:t>Raty równe</a:t>
                      </a:r>
                      <a:endParaRPr lang="pl-PL" sz="20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l-PL" sz="2000" dirty="0"/>
                        <a:t>Kapitał raty równe</a:t>
                      </a:r>
                      <a:endParaRPr lang="pl-PL" sz="20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l-PL" sz="2000"/>
                        <a:t>Odsetki raty równe</a:t>
                      </a:r>
                      <a:endParaRPr lang="pl-PL" sz="20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l-PL" sz="2000" dirty="0"/>
                        <a:t>Raty malejące</a:t>
                      </a:r>
                      <a:endParaRPr lang="pl-PL" sz="20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l-PL" sz="2000" dirty="0"/>
                        <a:t>Kapitał raty malejące</a:t>
                      </a:r>
                      <a:endParaRPr lang="pl-PL" sz="20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l-PL" sz="2000" dirty="0"/>
                        <a:t>Odsetki raty malejące</a:t>
                      </a:r>
                      <a:endParaRPr lang="pl-PL" sz="20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60722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l-PL" sz="2000" dirty="0"/>
                        <a:t>1</a:t>
                      </a:r>
                      <a:endParaRPr lang="pl-PL" sz="20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l-PL" sz="2000"/>
                        <a:t>1 705,77</a:t>
                      </a:r>
                      <a:endParaRPr lang="pl-PL" sz="20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l-PL" sz="2000"/>
                        <a:t>1 639,10</a:t>
                      </a:r>
                      <a:endParaRPr lang="pl-PL" sz="20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l-PL" sz="2000"/>
                        <a:t>66,67</a:t>
                      </a:r>
                      <a:endParaRPr lang="pl-PL" sz="20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l-PL" sz="2000"/>
                        <a:t>1 733,33</a:t>
                      </a:r>
                      <a:endParaRPr lang="pl-PL" sz="20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l-PL" sz="2000" dirty="0"/>
                        <a:t>1 666,67</a:t>
                      </a:r>
                      <a:endParaRPr lang="pl-PL" sz="20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l-PL" sz="2000"/>
                        <a:t>66,67</a:t>
                      </a:r>
                      <a:endParaRPr lang="pl-PL" sz="20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60722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l-PL" sz="2000"/>
                        <a:t>2</a:t>
                      </a:r>
                      <a:endParaRPr lang="pl-PL" sz="20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l-PL" sz="2000"/>
                        <a:t>1 705,77</a:t>
                      </a:r>
                      <a:endParaRPr lang="pl-PL" sz="20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l-PL" sz="2000"/>
                        <a:t>1 650,03</a:t>
                      </a:r>
                      <a:endParaRPr lang="pl-PL" sz="20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l-PL" sz="2000"/>
                        <a:t>55,74</a:t>
                      </a:r>
                      <a:endParaRPr lang="pl-PL" sz="20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l-PL" sz="2000"/>
                        <a:t>1 722,22</a:t>
                      </a:r>
                      <a:endParaRPr lang="pl-PL" sz="20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l-PL" sz="2000" dirty="0"/>
                        <a:t>1 666,67</a:t>
                      </a:r>
                      <a:endParaRPr lang="pl-PL" sz="20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l-PL" sz="2000" dirty="0"/>
                        <a:t>55,56</a:t>
                      </a:r>
                      <a:endParaRPr lang="pl-PL" sz="20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60722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l-PL" sz="2000"/>
                        <a:t>3</a:t>
                      </a:r>
                      <a:endParaRPr lang="pl-PL" sz="20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l-PL" sz="2000"/>
                        <a:t>1 705,77</a:t>
                      </a:r>
                      <a:endParaRPr lang="pl-PL" sz="20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l-PL" sz="2000"/>
                        <a:t>1 661,03</a:t>
                      </a:r>
                      <a:endParaRPr lang="pl-PL" sz="20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l-PL" sz="2000"/>
                        <a:t>44,74</a:t>
                      </a:r>
                      <a:endParaRPr lang="pl-PL" sz="20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l-PL" sz="2000"/>
                        <a:t>1 711,11</a:t>
                      </a:r>
                      <a:endParaRPr lang="pl-PL" sz="20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l-PL" sz="2000" dirty="0"/>
                        <a:t>1 666,67</a:t>
                      </a:r>
                      <a:endParaRPr lang="pl-PL" sz="20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l-PL" sz="2000"/>
                        <a:t>44,44</a:t>
                      </a:r>
                      <a:endParaRPr lang="pl-PL" sz="20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60722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l-PL" sz="2000"/>
                        <a:t>4</a:t>
                      </a:r>
                      <a:endParaRPr lang="pl-PL" sz="20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l-PL" sz="2000"/>
                        <a:t>1 705,77</a:t>
                      </a:r>
                      <a:endParaRPr lang="pl-PL" sz="20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l-PL" sz="2000"/>
                        <a:t>1 672,10</a:t>
                      </a:r>
                      <a:endParaRPr lang="pl-PL" sz="20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l-PL" sz="2000"/>
                        <a:t>33,67</a:t>
                      </a:r>
                      <a:endParaRPr lang="pl-PL" sz="20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l-PL" sz="2000"/>
                        <a:t>1 700,00</a:t>
                      </a:r>
                      <a:endParaRPr lang="pl-PL" sz="20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l-PL" sz="2000"/>
                        <a:t>1 666,67</a:t>
                      </a:r>
                      <a:endParaRPr lang="pl-PL" sz="20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l-PL" sz="2000" dirty="0"/>
                        <a:t>33,33</a:t>
                      </a:r>
                      <a:endParaRPr lang="pl-PL" sz="20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60722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l-PL" sz="2000"/>
                        <a:t>5</a:t>
                      </a:r>
                      <a:endParaRPr lang="pl-PL" sz="20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l-PL" sz="2000"/>
                        <a:t>1 705,77</a:t>
                      </a:r>
                      <a:endParaRPr lang="pl-PL" sz="20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l-PL" sz="2000"/>
                        <a:t>1 683,25</a:t>
                      </a:r>
                      <a:endParaRPr lang="pl-PL" sz="20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l-PL" sz="2000"/>
                        <a:t>22,52</a:t>
                      </a:r>
                      <a:endParaRPr lang="pl-PL" sz="20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l-PL" sz="2000"/>
                        <a:t>1 688,89</a:t>
                      </a:r>
                      <a:endParaRPr lang="pl-PL" sz="20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l-PL" sz="2000"/>
                        <a:t>1 666,67</a:t>
                      </a:r>
                      <a:endParaRPr lang="pl-PL" sz="20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l-PL" sz="2000" dirty="0"/>
                        <a:t>22,22</a:t>
                      </a:r>
                      <a:endParaRPr lang="pl-PL" sz="20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60722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l-PL" sz="2000"/>
                        <a:t>6</a:t>
                      </a:r>
                      <a:endParaRPr lang="pl-PL" sz="20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l-PL" sz="2000"/>
                        <a:t>1 705,77</a:t>
                      </a:r>
                      <a:endParaRPr lang="pl-PL" sz="20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l-PL" sz="2000"/>
                        <a:t>1 694,47</a:t>
                      </a:r>
                      <a:endParaRPr lang="pl-PL" sz="20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l-PL" sz="2000"/>
                        <a:t>11,30</a:t>
                      </a:r>
                      <a:endParaRPr lang="pl-PL" sz="20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l-PL" sz="2000"/>
                        <a:t>1 677,78</a:t>
                      </a:r>
                      <a:endParaRPr lang="pl-PL" sz="20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l-PL" sz="2000"/>
                        <a:t>1 666,67</a:t>
                      </a:r>
                      <a:endParaRPr lang="pl-PL" sz="20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l-PL" sz="2000" dirty="0"/>
                        <a:t>11,11</a:t>
                      </a:r>
                      <a:endParaRPr lang="pl-PL" sz="20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60722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l-PL" sz="2000"/>
                        <a:t>Suma </a:t>
                      </a:r>
                      <a:endParaRPr lang="pl-PL" sz="20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l-PL" sz="2000"/>
                        <a:t>10 234,62</a:t>
                      </a:r>
                      <a:endParaRPr lang="pl-PL" sz="20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l-PL" sz="2000"/>
                        <a:t>9 999,98</a:t>
                      </a:r>
                      <a:endParaRPr lang="pl-PL" sz="20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l-PL" sz="2000"/>
                        <a:t>234,64</a:t>
                      </a:r>
                      <a:endParaRPr lang="pl-PL" sz="20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l-PL" sz="2000"/>
                        <a:t>10 233,33</a:t>
                      </a:r>
                      <a:endParaRPr lang="pl-PL" sz="20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l-PL" sz="2000"/>
                        <a:t>10 000,00</a:t>
                      </a:r>
                      <a:endParaRPr lang="pl-PL" sz="20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l-PL" sz="2000" dirty="0"/>
                        <a:t>233,33</a:t>
                      </a:r>
                      <a:endParaRPr lang="pl-PL" sz="20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357158" y="285728"/>
            <a:ext cx="8429684" cy="6286544"/>
          </a:xfrm>
        </p:spPr>
        <p:txBody>
          <a:bodyPr/>
          <a:lstStyle/>
          <a:p>
            <a:pPr>
              <a:buNone/>
            </a:pPr>
            <a:r>
              <a:rPr lang="pl-PL" sz="2800" dirty="0" smtClean="0"/>
              <a:t>Każdy wniosek o kredyt powinien zawierać niezbędne dla banku informacje, w oparciu o które będzie możliwe dokonanie oceny zdolności kredytowej. Każdy wniosek kredytowy zawiera takie elementy jak:</a:t>
            </a:r>
          </a:p>
          <a:p>
            <a:pPr lvl="0"/>
            <a:r>
              <a:rPr lang="pl-PL" sz="2800" dirty="0" smtClean="0"/>
              <a:t>charakterystykę kredytobiorcy,</a:t>
            </a:r>
          </a:p>
          <a:p>
            <a:pPr lvl="0"/>
            <a:r>
              <a:rPr lang="pl-PL" sz="2800" dirty="0" smtClean="0"/>
              <a:t> określenie rodzaju kredytu (obrotowy, inwestycyjny),</a:t>
            </a:r>
          </a:p>
          <a:p>
            <a:pPr lvl="0"/>
            <a:r>
              <a:rPr lang="pl-PL" sz="2800" dirty="0" smtClean="0"/>
              <a:t> wysokość kredytu, proponowane terminy i kwoty wykorzystania,</a:t>
            </a:r>
          </a:p>
          <a:p>
            <a:pPr lvl="0"/>
            <a:r>
              <a:rPr lang="pl-PL" sz="2800" dirty="0" smtClean="0"/>
              <a:t> źródła i terminy spłaty kredytu,</a:t>
            </a:r>
          </a:p>
          <a:p>
            <a:pPr lvl="0"/>
            <a:r>
              <a:rPr lang="pl-PL" sz="2800" dirty="0" smtClean="0"/>
              <a:t> cel, na jaki ma być przeznaczony kredyt,</a:t>
            </a:r>
          </a:p>
          <a:p>
            <a:pPr lvl="0"/>
            <a:r>
              <a:rPr lang="pl-PL" sz="2800" dirty="0" smtClean="0"/>
              <a:t> propozycje prawnego zabezpieczenia spłaty,</a:t>
            </a:r>
          </a:p>
          <a:p>
            <a:pPr lvl="0"/>
            <a:r>
              <a:rPr lang="pl-PL" sz="2800" dirty="0" smtClean="0"/>
              <a:t> informacja o posiadanych rachunkach w innych bankach,</a:t>
            </a:r>
          </a:p>
          <a:p>
            <a:endParaRPr lang="pl-PL" dirty="0"/>
          </a:p>
        </p:txBody>
      </p:sp>
    </p:spTree>
  </p:cSld>
  <p:clrMapOvr>
    <a:masterClrMapping/>
  </p:clrMapOvr>
  <p:transition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9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9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39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39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39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39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39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42844" y="0"/>
            <a:ext cx="8443914" cy="714356"/>
          </a:xfrm>
        </p:spPr>
        <p:txBody>
          <a:bodyPr/>
          <a:lstStyle/>
          <a:p>
            <a:r>
              <a:rPr lang="pl-PL" sz="2800" dirty="0" smtClean="0"/>
              <a:t>Co się dzieje z wnioskiem kredytowym w banku </a:t>
            </a:r>
            <a:r>
              <a:rPr lang="pl-PL" dirty="0" smtClean="0"/>
              <a:t>? </a:t>
            </a:r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285720" y="642918"/>
            <a:ext cx="8858280" cy="6215082"/>
          </a:xfrm>
        </p:spPr>
        <p:txBody>
          <a:bodyPr/>
          <a:lstStyle/>
          <a:p>
            <a:r>
              <a:rPr lang="pl-PL" b="1" dirty="0" smtClean="0"/>
              <a:t>                                     </a:t>
            </a:r>
            <a:r>
              <a:rPr lang="pl-PL" sz="2400" b="1" dirty="0" smtClean="0"/>
              <a:t>ocena możliwości i preferencji banku</a:t>
            </a:r>
          </a:p>
          <a:p>
            <a:pPr>
              <a:buNone/>
            </a:pPr>
            <a:endParaRPr lang="pl-PL" sz="2400" b="1" dirty="0" smtClean="0"/>
          </a:p>
          <a:p>
            <a:pPr>
              <a:buNone/>
            </a:pPr>
            <a:r>
              <a:rPr lang="pl-PL" sz="2400" b="1" dirty="0" smtClean="0"/>
              <a:t>          decyzja             nie (odmowa udzielenia kredytu)</a:t>
            </a:r>
            <a:endParaRPr lang="pl-PL" sz="2400" dirty="0" smtClean="0"/>
          </a:p>
          <a:p>
            <a:pPr>
              <a:buNone/>
            </a:pPr>
            <a:r>
              <a:rPr lang="pl-PL" sz="2400" b="1" dirty="0" smtClean="0"/>
              <a:t>                tak</a:t>
            </a:r>
            <a:r>
              <a:rPr lang="pl-PL" sz="2400" b="1" i="1" dirty="0" smtClean="0"/>
              <a:t>                               </a:t>
            </a:r>
          </a:p>
          <a:p>
            <a:pPr>
              <a:buNone/>
            </a:pPr>
            <a:endParaRPr lang="pl-PL" sz="2400" b="1" i="1" dirty="0" smtClean="0"/>
          </a:p>
          <a:p>
            <a:pPr>
              <a:buNone/>
            </a:pPr>
            <a:endParaRPr lang="pl-PL" sz="2400" b="1" i="1" dirty="0" smtClean="0"/>
          </a:p>
          <a:p>
            <a:pPr>
              <a:buNone/>
            </a:pPr>
            <a:endParaRPr lang="pl-PL" sz="2400" b="1" i="1" dirty="0" smtClean="0"/>
          </a:p>
          <a:p>
            <a:pPr>
              <a:buNone/>
            </a:pPr>
            <a:r>
              <a:rPr lang="pl-PL" sz="2400" b="1" i="1" dirty="0" smtClean="0"/>
              <a:t>              </a:t>
            </a:r>
            <a:r>
              <a:rPr lang="pl-PL" sz="2400" b="1" dirty="0" smtClean="0"/>
              <a:t>decyzja             nie (odrzucenie wniosku kredytowego)</a:t>
            </a:r>
            <a:endParaRPr lang="pl-PL" sz="2400" dirty="0" smtClean="0"/>
          </a:p>
          <a:p>
            <a:pPr>
              <a:buNone/>
            </a:pPr>
            <a:r>
              <a:rPr lang="pl-PL" sz="2400" b="1" dirty="0" smtClean="0"/>
              <a:t>                tak</a:t>
            </a:r>
            <a:r>
              <a:rPr lang="pl-PL" sz="2400" b="1" i="1" dirty="0" smtClean="0"/>
              <a:t>                                        </a:t>
            </a:r>
            <a:endParaRPr lang="pl-PL" sz="2400" i="1" dirty="0" smtClean="0"/>
          </a:p>
          <a:p>
            <a:pPr>
              <a:buNone/>
            </a:pPr>
            <a:r>
              <a:rPr lang="pl-PL" sz="2400" b="1" i="1" dirty="0" smtClean="0"/>
              <a:t>                                   </a:t>
            </a:r>
          </a:p>
          <a:p>
            <a:pPr>
              <a:buNone/>
            </a:pPr>
            <a:endParaRPr lang="pl-PL" sz="2400" b="1" i="1" dirty="0" smtClean="0"/>
          </a:p>
          <a:p>
            <a:pPr>
              <a:buNone/>
            </a:pPr>
            <a:r>
              <a:rPr lang="pl-PL" sz="2400" b="1" i="1" dirty="0" smtClean="0"/>
              <a:t>                                                                    tak (umowa kredytowa)-  </a:t>
            </a:r>
          </a:p>
          <a:p>
            <a:pPr>
              <a:buNone/>
            </a:pPr>
            <a:r>
              <a:rPr lang="pl-PL" sz="2400" b="1" i="1" dirty="0" smtClean="0"/>
              <a:t>                                                                     gotówka </a:t>
            </a:r>
            <a:r>
              <a:rPr lang="pl-PL" sz="2400" b="1" i="1" smtClean="0"/>
              <a:t>lub transze. </a:t>
            </a:r>
            <a:endParaRPr lang="pl-PL" sz="2400" i="1" dirty="0"/>
          </a:p>
        </p:txBody>
      </p:sp>
      <p:sp>
        <p:nvSpPr>
          <p:cNvPr id="4" name="Prostokąt zaokrąglony 3"/>
          <p:cNvSpPr/>
          <p:nvPr/>
        </p:nvSpPr>
        <p:spPr>
          <a:xfrm>
            <a:off x="785786" y="857232"/>
            <a:ext cx="2357454" cy="57150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dirty="0" smtClean="0"/>
              <a:t>Wniosek o kredyt </a:t>
            </a:r>
            <a:endParaRPr lang="pl-PL" dirty="0"/>
          </a:p>
        </p:txBody>
      </p:sp>
      <p:cxnSp>
        <p:nvCxnSpPr>
          <p:cNvPr id="6" name="Łącznik prosty ze strzałką 5"/>
          <p:cNvCxnSpPr/>
          <p:nvPr/>
        </p:nvCxnSpPr>
        <p:spPr>
          <a:xfrm>
            <a:off x="3214678" y="1000108"/>
            <a:ext cx="785818" cy="15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9" name="Łącznik prosty ze strzałką 8"/>
          <p:cNvCxnSpPr/>
          <p:nvPr/>
        </p:nvCxnSpPr>
        <p:spPr>
          <a:xfrm rot="5400000">
            <a:off x="1500960" y="1642256"/>
            <a:ext cx="284958" cy="79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Łącznik prosty ze strzałką 10"/>
          <p:cNvCxnSpPr/>
          <p:nvPr/>
        </p:nvCxnSpPr>
        <p:spPr>
          <a:xfrm rot="5400000">
            <a:off x="1536679" y="2178041"/>
            <a:ext cx="214314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Łącznik prosty ze strzałką 13"/>
          <p:cNvCxnSpPr/>
          <p:nvPr/>
        </p:nvCxnSpPr>
        <p:spPr>
          <a:xfrm>
            <a:off x="2143108" y="1928802"/>
            <a:ext cx="571504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Łącznik prosty ze strzałką 16"/>
          <p:cNvCxnSpPr/>
          <p:nvPr/>
        </p:nvCxnSpPr>
        <p:spPr>
          <a:xfrm rot="5400000">
            <a:off x="1500960" y="2642388"/>
            <a:ext cx="285752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Prostokąt zaokrąglony 17"/>
          <p:cNvSpPr/>
          <p:nvPr/>
        </p:nvSpPr>
        <p:spPr>
          <a:xfrm>
            <a:off x="714348" y="2857496"/>
            <a:ext cx="3000396" cy="78581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pl-PL" dirty="0" smtClean="0">
                <a:solidFill>
                  <a:schemeClr val="bg1"/>
                </a:solidFill>
                <a:latin typeface="Arial" pitchFamily="34" charset="0"/>
                <a:ea typeface="Times New Roman" pitchFamily="18" charset="0"/>
              </a:rPr>
              <a:t>Wstępna ocena kredytobiorcy</a:t>
            </a:r>
          </a:p>
          <a:p>
            <a:pPr lvl="0" eaLnBrk="0" hangingPunct="0"/>
            <a:r>
              <a:rPr lang="pl-PL" dirty="0" smtClean="0">
                <a:solidFill>
                  <a:schemeClr val="bg1"/>
                </a:solidFill>
                <a:latin typeface="Arial" pitchFamily="34" charset="0"/>
                <a:ea typeface="Times New Roman" pitchFamily="18" charset="0"/>
              </a:rPr>
              <a:t>(informacje ogólne</a:t>
            </a:r>
            <a:endParaRPr lang="pl-PL" dirty="0">
              <a:solidFill>
                <a:schemeClr val="bg1"/>
              </a:solidFill>
            </a:endParaRPr>
          </a:p>
        </p:txBody>
      </p:sp>
      <p:sp>
        <p:nvSpPr>
          <p:cNvPr id="2051" name="Rectangle 3"/>
          <p:cNvSpPr>
            <a:spLocks noChangeArrowheads="1"/>
          </p:cNvSpPr>
          <p:nvPr/>
        </p:nvSpPr>
        <p:spPr bwMode="auto">
          <a:xfrm>
            <a:off x="0" y="0"/>
            <a:ext cx="216726" cy="2308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l-PL" sz="9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 </a:t>
            </a:r>
            <a:endParaRPr kumimoji="0" lang="pl-PL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cxnSp>
        <p:nvCxnSpPr>
          <p:cNvPr id="20" name="Łącznik prosty ze strzałką 19"/>
          <p:cNvCxnSpPr/>
          <p:nvPr/>
        </p:nvCxnSpPr>
        <p:spPr>
          <a:xfrm rot="5400000">
            <a:off x="1572398" y="3785396"/>
            <a:ext cx="285752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Łącznik prosty ze strzałką 20"/>
          <p:cNvCxnSpPr/>
          <p:nvPr/>
        </p:nvCxnSpPr>
        <p:spPr>
          <a:xfrm rot="5400000">
            <a:off x="1572398" y="4285462"/>
            <a:ext cx="285752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Łącznik prosty ze strzałką 21"/>
          <p:cNvCxnSpPr/>
          <p:nvPr/>
        </p:nvCxnSpPr>
        <p:spPr>
          <a:xfrm>
            <a:off x="2357422" y="4143380"/>
            <a:ext cx="569916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Łącznik prosty ze strzałką 23"/>
          <p:cNvCxnSpPr/>
          <p:nvPr/>
        </p:nvCxnSpPr>
        <p:spPr>
          <a:xfrm rot="5400000">
            <a:off x="1536679" y="4821247"/>
            <a:ext cx="35719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Prostokąt zaokrąglony 25"/>
          <p:cNvSpPr/>
          <p:nvPr/>
        </p:nvSpPr>
        <p:spPr>
          <a:xfrm>
            <a:off x="714348" y="5000636"/>
            <a:ext cx="3214710" cy="135732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pl-PL" sz="1400" dirty="0" smtClean="0">
                <a:solidFill>
                  <a:schemeClr val="bg1"/>
                </a:solidFill>
                <a:latin typeface="Arial" pitchFamily="34" charset="0"/>
                <a:ea typeface="Times New Roman" pitchFamily="18" charset="0"/>
              </a:rPr>
              <a:t>Analiza działalności kredytobiorcy:</a:t>
            </a:r>
            <a:endParaRPr lang="pl-PL" sz="1400" dirty="0" smtClean="0">
              <a:solidFill>
                <a:schemeClr val="bg1"/>
              </a:solidFill>
              <a:latin typeface="Arial" pitchFamily="34" charset="0"/>
            </a:endParaRPr>
          </a:p>
          <a:p>
            <a:pPr lvl="0" eaLnBrk="0" hangingPunct="0"/>
            <a:r>
              <a:rPr lang="pl-PL" sz="1400" dirty="0" smtClean="0">
                <a:solidFill>
                  <a:schemeClr val="bg1"/>
                </a:solidFill>
                <a:latin typeface="Arial" pitchFamily="34" charset="0"/>
                <a:ea typeface="Times New Roman" pitchFamily="18" charset="0"/>
              </a:rPr>
              <a:t>- sytuacja i struktura finansowa,</a:t>
            </a:r>
            <a:endParaRPr lang="pl-PL" sz="1400" dirty="0" smtClean="0">
              <a:solidFill>
                <a:schemeClr val="bg1"/>
              </a:solidFill>
              <a:latin typeface="Arial" pitchFamily="34" charset="0"/>
            </a:endParaRPr>
          </a:p>
          <a:p>
            <a:pPr lvl="0" eaLnBrk="0" hangingPunct="0"/>
            <a:r>
              <a:rPr lang="pl-PL" sz="1400" dirty="0" smtClean="0">
                <a:solidFill>
                  <a:schemeClr val="bg1"/>
                </a:solidFill>
                <a:latin typeface="Arial" pitchFamily="34" charset="0"/>
                <a:ea typeface="Times New Roman" pitchFamily="18" charset="0"/>
              </a:rPr>
              <a:t>- zdolność kredytowa,</a:t>
            </a:r>
          </a:p>
          <a:p>
            <a:pPr lvl="0" eaLnBrk="0" hangingPunct="0"/>
            <a:r>
              <a:rPr lang="pl-PL" sz="1400" dirty="0" smtClean="0">
                <a:solidFill>
                  <a:schemeClr val="bg1"/>
                </a:solidFill>
                <a:latin typeface="Arial" pitchFamily="34" charset="0"/>
                <a:ea typeface="Times New Roman" pitchFamily="18" charset="0"/>
              </a:rPr>
              <a:t>- </a:t>
            </a:r>
            <a:r>
              <a:rPr lang="pl-PL" sz="1400" smtClean="0">
                <a:solidFill>
                  <a:schemeClr val="bg1"/>
                </a:solidFill>
                <a:latin typeface="Arial" pitchFamily="34" charset="0"/>
                <a:ea typeface="Times New Roman" pitchFamily="18" charset="0"/>
              </a:rPr>
              <a:t>efektywność kredytowanego </a:t>
            </a:r>
            <a:r>
              <a:rPr lang="pl-PL" sz="1400" dirty="0" smtClean="0">
                <a:solidFill>
                  <a:schemeClr val="bg1"/>
                </a:solidFill>
                <a:latin typeface="Arial" pitchFamily="34" charset="0"/>
                <a:ea typeface="Times New Roman" pitchFamily="18" charset="0"/>
              </a:rPr>
              <a:t>przedsięwzięcia</a:t>
            </a:r>
            <a:r>
              <a:rPr lang="pl-PL" sz="1400" dirty="0" smtClean="0">
                <a:solidFill>
                  <a:schemeClr val="bg1"/>
                </a:solidFill>
                <a:latin typeface="Arial" pitchFamily="34" charset="0"/>
              </a:rPr>
              <a:t> </a:t>
            </a:r>
          </a:p>
          <a:p>
            <a:pPr algn="ctr"/>
            <a:endParaRPr lang="pl-PL" dirty="0"/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0" y="0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pl-PL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cxnSp>
        <p:nvCxnSpPr>
          <p:cNvPr id="23" name="Łącznik prosty ze strzałką 22"/>
          <p:cNvCxnSpPr>
            <a:stCxn id="26" idx="3"/>
          </p:cNvCxnSpPr>
          <p:nvPr/>
        </p:nvCxnSpPr>
        <p:spPr>
          <a:xfrm>
            <a:off x="3929058" y="5679297"/>
            <a:ext cx="928694" cy="35719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285720" y="0"/>
            <a:ext cx="8229600" cy="571480"/>
          </a:xfrm>
        </p:spPr>
        <p:txBody>
          <a:bodyPr/>
          <a:lstStyle/>
          <a:p>
            <a:r>
              <a:rPr lang="pl-PL" dirty="0" smtClean="0"/>
              <a:t>Zadanie </a:t>
            </a:r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285720" y="714356"/>
            <a:ext cx="8229600" cy="2197097"/>
          </a:xfrm>
        </p:spPr>
        <p:txBody>
          <a:bodyPr/>
          <a:lstStyle/>
          <a:p>
            <a:r>
              <a:rPr lang="pl-PL" dirty="0" smtClean="0"/>
              <a:t>porównaj oferty 2 banków dla kredytu obrotowego w kwocie 10000 zł na okres kredytowania 1 roku. Średnie dochody kredytobiorcy to 3000 zł netto, jego miesięczne opłaty wynoszą 1000 zł. </a:t>
            </a:r>
          </a:p>
          <a:p>
            <a:endParaRPr lang="pl-PL" dirty="0"/>
          </a:p>
        </p:txBody>
      </p:sp>
      <p:graphicFrame>
        <p:nvGraphicFramePr>
          <p:cNvPr id="7" name="Tabela 6"/>
          <p:cNvGraphicFramePr>
            <a:graphicFrameLocks noGrp="1"/>
          </p:cNvGraphicFramePr>
          <p:nvPr/>
        </p:nvGraphicFramePr>
        <p:xfrm>
          <a:off x="928662" y="3643314"/>
          <a:ext cx="6929486" cy="2011680"/>
        </p:xfrm>
        <a:graphic>
          <a:graphicData uri="http://schemas.openxmlformats.org/drawingml/2006/table">
            <a:tbl>
              <a:tblPr firstRow="1" bandRow="1">
                <a:tableStyleId>{3B4B98B0-60AC-42C2-AFA5-B58CD77FA1E5}</a:tableStyleId>
              </a:tblPr>
              <a:tblGrid>
                <a:gridCol w="3464743"/>
                <a:gridCol w="3464743"/>
              </a:tblGrid>
              <a:tr h="1214446">
                <a:tc>
                  <a:txBody>
                    <a:bodyPr/>
                    <a:lstStyle/>
                    <a:p>
                      <a:r>
                        <a:rPr lang="pl-PL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                                                     t</a:t>
                      </a:r>
                    </a:p>
                    <a:p>
                      <a:r>
                        <a:rPr lang="pl-PL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Odsetki od kredytu = K *  R *  ------</a:t>
                      </a:r>
                    </a:p>
                    <a:p>
                      <a:r>
                        <a:rPr lang="pl-PL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                                                 365</a:t>
                      </a:r>
                      <a:r>
                        <a:rPr lang="pl-PL" sz="1800" b="1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lub 12 miesięcy</a:t>
                      </a:r>
                      <a:endParaRPr lang="pl-P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l-PL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K – kwota kredytu </a:t>
                      </a:r>
                    </a:p>
                    <a:p>
                      <a:r>
                        <a:rPr lang="pl-PL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R- roczna stopa oprocentowania kredytu</a:t>
                      </a:r>
                    </a:p>
                    <a:p>
                      <a:r>
                        <a:rPr lang="pl-PL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t - okres trwania kredytu w dniach/ miesiącach </a:t>
                      </a:r>
                    </a:p>
                    <a:p>
                      <a:r>
                        <a:rPr lang="pl-PL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365 - długość roku bankowego w dniach/miesiącach </a:t>
                      </a:r>
                      <a:endParaRPr lang="pl-PL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z="3200" b="1" dirty="0" smtClean="0"/>
              <a:t>Przykładowe zachowania kredytobiorcy w przypadku trudności ze spłatą kredytu.</a:t>
            </a:r>
            <a:endParaRPr lang="pl-PL" sz="3200" b="1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357158" y="1285860"/>
            <a:ext cx="8229600" cy="4525963"/>
          </a:xfrm>
        </p:spPr>
        <p:txBody>
          <a:bodyPr/>
          <a:lstStyle/>
          <a:p>
            <a:r>
              <a:rPr lang="pl-PL" dirty="0" smtClean="0"/>
              <a:t>Negocjacje z bankiem o zmianę umowy kredytowej i obniżenie rat</a:t>
            </a:r>
          </a:p>
          <a:p>
            <a:r>
              <a:rPr lang="pl-PL" dirty="0" smtClean="0"/>
              <a:t>Wakacje kredytowe ( zawieszenie spłaty kredytu na kilka miesięcy )</a:t>
            </a:r>
          </a:p>
          <a:p>
            <a:r>
              <a:rPr lang="pl-PL" dirty="0" smtClean="0"/>
              <a:t>Konsolidacja kredytów</a:t>
            </a:r>
          </a:p>
          <a:p>
            <a:r>
              <a:rPr lang="pl-PL" dirty="0" smtClean="0"/>
              <a:t>Rozłożenie kredytu na dłuższy czas </a:t>
            </a:r>
          </a:p>
          <a:p>
            <a:r>
              <a:rPr lang="pl-PL" dirty="0" smtClean="0"/>
              <a:t>Zamiana kredytów </a:t>
            </a:r>
            <a:r>
              <a:rPr lang="pl-PL" dirty="0" err="1" smtClean="0"/>
              <a:t>kartowych</a:t>
            </a:r>
            <a:r>
              <a:rPr lang="pl-PL" dirty="0" smtClean="0"/>
              <a:t> na ratalne </a:t>
            </a:r>
          </a:p>
          <a:p>
            <a:r>
              <a:rPr lang="pl-PL" dirty="0" smtClean="0"/>
              <a:t>Zastaw hipoteczny</a:t>
            </a:r>
          </a:p>
          <a:p>
            <a:r>
              <a:rPr lang="pl-PL" dirty="0" smtClean="0"/>
              <a:t>Upadłość konsumencka</a:t>
            </a:r>
          </a:p>
          <a:p>
            <a:r>
              <a:rPr lang="pl-PL" dirty="0" err="1" smtClean="0"/>
              <a:t>Przewalutowanie</a:t>
            </a:r>
            <a:r>
              <a:rPr lang="pl-PL" dirty="0" smtClean="0"/>
              <a:t> kredytu</a:t>
            </a:r>
          </a:p>
          <a:p>
            <a:endParaRPr lang="pl-PL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-285784" y="428604"/>
            <a:ext cx="8229600" cy="1143000"/>
          </a:xfrm>
        </p:spPr>
        <p:txBody>
          <a:bodyPr/>
          <a:lstStyle/>
          <a:p>
            <a:r>
              <a:rPr lang="pl-PL" b="1" dirty="0" smtClean="0"/>
              <a:t>Temat : </a:t>
            </a:r>
            <a:r>
              <a:rPr lang="pl-PL" b="1" dirty="0" smtClean="0"/>
              <a:t>Kredyt Bankowy Zaciągamy </a:t>
            </a:r>
            <a:r>
              <a:rPr lang="pl-PL" b="1" dirty="0" smtClean="0"/>
              <a:t>kredyt</a:t>
            </a:r>
            <a:r>
              <a:rPr lang="pl-PL" dirty="0" smtClean="0"/>
              <a:t> </a:t>
            </a:r>
            <a:br>
              <a:rPr lang="pl-PL" dirty="0" smtClean="0"/>
            </a:br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323528" y="1484784"/>
            <a:ext cx="8434710" cy="5373216"/>
          </a:xfrm>
        </p:spPr>
        <p:txBody>
          <a:bodyPr/>
          <a:lstStyle/>
          <a:p>
            <a:pPr>
              <a:buNone/>
            </a:pPr>
            <a:r>
              <a:rPr lang="pl-PL" b="1" dirty="0" smtClean="0"/>
              <a:t>Na dzisiejszej lekcji poznamy:</a:t>
            </a:r>
            <a:r>
              <a:rPr lang="pl-PL" dirty="0" smtClean="0"/>
              <a:t> </a:t>
            </a:r>
            <a:br>
              <a:rPr lang="pl-PL" dirty="0" smtClean="0"/>
            </a:br>
            <a:r>
              <a:rPr lang="pl-PL" b="1" dirty="0" smtClean="0"/>
              <a:t>-</a:t>
            </a:r>
            <a:r>
              <a:rPr lang="pl-PL" dirty="0" smtClean="0"/>
              <a:t> </a:t>
            </a:r>
            <a:r>
              <a:rPr lang="pl-PL" i="1" dirty="0" smtClean="0"/>
              <a:t>podstawowe pojęcia związane kredytowaniem</a:t>
            </a:r>
            <a:r>
              <a:rPr lang="pl-PL" dirty="0" smtClean="0"/>
              <a:t/>
            </a:r>
            <a:br>
              <a:rPr lang="pl-PL" dirty="0" smtClean="0"/>
            </a:br>
            <a:r>
              <a:rPr lang="pl-PL" b="1" i="1" dirty="0" smtClean="0"/>
              <a:t>-</a:t>
            </a:r>
            <a:r>
              <a:rPr lang="pl-PL" i="1" dirty="0" smtClean="0"/>
              <a:t>  warunki jakie należy spełnić aby otrzymać kredyt,</a:t>
            </a:r>
            <a:r>
              <a:rPr lang="pl-PL" dirty="0" smtClean="0"/>
              <a:t/>
            </a:r>
            <a:br>
              <a:rPr lang="pl-PL" dirty="0" smtClean="0"/>
            </a:br>
            <a:r>
              <a:rPr lang="pl-PL" b="1" i="1" dirty="0" smtClean="0"/>
              <a:t>-</a:t>
            </a:r>
            <a:r>
              <a:rPr lang="pl-PL" i="1" dirty="0" smtClean="0"/>
              <a:t> tryb przyznawania i realizacji kredytu,</a:t>
            </a:r>
            <a:r>
              <a:rPr lang="pl-PL" dirty="0" smtClean="0"/>
              <a:t/>
            </a:r>
            <a:br>
              <a:rPr lang="pl-PL" dirty="0" smtClean="0"/>
            </a:br>
            <a:r>
              <a:rPr lang="pl-PL" b="1" dirty="0" smtClean="0"/>
              <a:t>nauczymy się</a:t>
            </a:r>
            <a:r>
              <a:rPr lang="pl-PL" dirty="0" smtClean="0"/>
              <a:t>:</a:t>
            </a:r>
            <a:br>
              <a:rPr lang="pl-PL" dirty="0" smtClean="0"/>
            </a:br>
            <a:r>
              <a:rPr lang="pl-PL" b="1" i="1" dirty="0" smtClean="0"/>
              <a:t>-</a:t>
            </a:r>
            <a:r>
              <a:rPr lang="pl-PL" i="1" dirty="0" smtClean="0"/>
              <a:t>obliczyć odsetki od kredytu,</a:t>
            </a:r>
            <a:r>
              <a:rPr lang="pl-PL" dirty="0" smtClean="0"/>
              <a:t/>
            </a:r>
            <a:br>
              <a:rPr lang="pl-PL" dirty="0" smtClean="0"/>
            </a:br>
            <a:r>
              <a:rPr lang="pl-PL" b="1" i="1" dirty="0" smtClean="0"/>
              <a:t>-</a:t>
            </a:r>
            <a:r>
              <a:rPr lang="pl-PL" i="1" dirty="0" smtClean="0"/>
              <a:t> wypełnić przykładowy wniosek kredytowy</a:t>
            </a:r>
            <a:endParaRPr lang="pl-PL" dirty="0"/>
          </a:p>
        </p:txBody>
      </p:sp>
      <p:pic>
        <p:nvPicPr>
          <p:cNvPr id="4" name="Picture 2" descr="C:\Documents and Settings\Alina\Pulpit\prezentacja kredyty\images (4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16" y="285728"/>
            <a:ext cx="2285984" cy="165738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grpSp>
        <p:nvGrpSpPr>
          <p:cNvPr id="6" name="Grupa 15"/>
          <p:cNvGrpSpPr>
            <a:grpSpLocks/>
          </p:cNvGrpSpPr>
          <p:nvPr/>
        </p:nvGrpSpPr>
        <p:grpSpPr bwMode="auto">
          <a:xfrm>
            <a:off x="214282" y="6137275"/>
            <a:ext cx="8785225" cy="720725"/>
            <a:chOff x="62009" y="4662652"/>
            <a:chExt cx="8784976" cy="720080"/>
          </a:xfrm>
        </p:grpSpPr>
        <p:sp>
          <p:nvSpPr>
            <p:cNvPr id="7" name="Prostokąt zaokrąglony 6"/>
            <p:cNvSpPr/>
            <p:nvPr/>
          </p:nvSpPr>
          <p:spPr>
            <a:xfrm>
              <a:off x="62009" y="4662652"/>
              <a:ext cx="8784976" cy="720080"/>
            </a:xfrm>
            <a:prstGeom prst="roundRect">
              <a:avLst/>
            </a:prstGeom>
            <a:solidFill>
              <a:schemeClr val="bg1"/>
            </a:solidFill>
            <a:ln w="63500" cap="rnd" cmpd="dbl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pl-PL"/>
            </a:p>
          </p:txBody>
        </p:sp>
        <p:pic>
          <p:nvPicPr>
            <p:cNvPr id="8" name="Obraz 12" descr="POKL bez tla.gif"/>
            <p:cNvPicPr>
              <a:picLocks noChangeAspect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61059" y="4797200"/>
              <a:ext cx="1336421" cy="432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9" name="Obraz 13" descr="logo UE bez tla.gif"/>
            <p:cNvPicPr>
              <a:picLocks noChangeAspect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7668344" y="4882412"/>
              <a:ext cx="1081006" cy="288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0" name="pole tekstowe 9"/>
            <p:cNvSpPr txBox="1"/>
            <p:nvPr/>
          </p:nvSpPr>
          <p:spPr>
            <a:xfrm>
              <a:off x="1908250" y="4770506"/>
              <a:ext cx="5471958" cy="469479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pl-PL" sz="1400" b="1" dirty="0">
                  <a:solidFill>
                    <a:srgbClr val="002060"/>
                  </a:solidFill>
                  <a:latin typeface="+mn-lt"/>
                </a:rPr>
                <a:t>Być przedsiębiorczym – nauka przez praktykę</a:t>
              </a: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pl-PL" sz="1050" dirty="0">
                  <a:solidFill>
                    <a:srgbClr val="002060"/>
                  </a:solidFill>
                  <a:latin typeface="+mn-lt"/>
                </a:rPr>
                <a:t>Projekt współfinansowany przez Unię Europejską w ramach Europejskiego Funduszu Społecznego</a:t>
              </a:r>
              <a:endParaRPr lang="pl-PL" sz="1200" dirty="0">
                <a:solidFill>
                  <a:srgbClr val="002060"/>
                </a:solidFill>
                <a:latin typeface="+mn-lt"/>
              </a:endParaRPr>
            </a:p>
          </p:txBody>
        </p:sp>
      </p:grpSp>
    </p:spTree>
  </p:cSld>
  <p:clrMapOvr>
    <a:masterClrMapping/>
  </p:clrMapOvr>
  <p:transition>
    <p:randomBa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AutoShape 2"/>
          <p:cNvSpPr>
            <a:spLocks noChangeArrowheads="1"/>
          </p:cNvSpPr>
          <p:nvPr/>
        </p:nvSpPr>
        <p:spPr bwMode="auto">
          <a:xfrm>
            <a:off x="0" y="2357430"/>
            <a:ext cx="3071803" cy="1428760"/>
          </a:xfrm>
          <a:prstGeom prst="roundRect">
            <a:avLst>
              <a:gd name="adj" fmla="val 16667"/>
            </a:avLst>
          </a:prstGeom>
          <a:solidFill>
            <a:srgbClr val="9BBB59"/>
          </a:solidFill>
          <a:ln w="38100">
            <a:solidFill>
              <a:srgbClr val="F2F2F2"/>
            </a:solidFill>
            <a:round/>
            <a:headEnd/>
            <a:tailEnd/>
          </a:ln>
          <a:effectLst>
            <a:outerShdw dist="28398" dir="3806097" algn="ctr" rotWithShape="0">
              <a:srgbClr val="4E6128">
                <a:alpha val="5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pl-PL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Najpopularniejsze cele kredytów</a:t>
            </a:r>
            <a:endParaRPr kumimoji="0" lang="pl-PL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cxnSp>
        <p:nvCxnSpPr>
          <p:cNvPr id="2051" name="AutoShape 3"/>
          <p:cNvCxnSpPr>
            <a:cxnSpLocks noChangeShapeType="1"/>
          </p:cNvCxnSpPr>
          <p:nvPr/>
        </p:nvCxnSpPr>
        <p:spPr bwMode="auto">
          <a:xfrm rot="5400000" flipH="1" flipV="1">
            <a:off x="2786050" y="1785926"/>
            <a:ext cx="1000132" cy="428628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</p:spPr>
      </p:cxnSp>
      <p:sp>
        <p:nvSpPr>
          <p:cNvPr id="2052" name="AutoShape 4"/>
          <p:cNvSpPr>
            <a:spLocks noChangeArrowheads="1"/>
          </p:cNvSpPr>
          <p:nvPr/>
        </p:nvSpPr>
        <p:spPr bwMode="auto">
          <a:xfrm>
            <a:off x="3500430" y="642918"/>
            <a:ext cx="5643570" cy="857256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FFFFFF"/>
              </a:gs>
              <a:gs pos="100000">
                <a:srgbClr val="D6E3BC"/>
              </a:gs>
            </a:gsLst>
            <a:lin ang="5400000" scaled="1"/>
          </a:gradFill>
          <a:ln w="12700">
            <a:solidFill>
              <a:srgbClr val="C2D69B"/>
            </a:solidFill>
            <a:round/>
            <a:headEnd/>
            <a:tailEnd/>
          </a:ln>
          <a:effectLst>
            <a:outerShdw dist="28398" dir="3806097" algn="ctr" rotWithShape="0">
              <a:srgbClr val="4E6128">
                <a:alpha val="5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pl-PL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Zakup mieszkania lub domu (kredyt hipoteczny)</a:t>
            </a:r>
            <a:endParaRPr kumimoji="0" lang="pl-PL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053" name="AutoShape 5"/>
          <p:cNvSpPr>
            <a:spLocks noChangeArrowheads="1"/>
          </p:cNvSpPr>
          <p:nvPr/>
        </p:nvSpPr>
        <p:spPr bwMode="auto">
          <a:xfrm>
            <a:off x="3571868" y="1643050"/>
            <a:ext cx="5572132" cy="642942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FFFFFF"/>
              </a:gs>
              <a:gs pos="100000">
                <a:srgbClr val="D6E3BC"/>
              </a:gs>
            </a:gsLst>
            <a:lin ang="5400000" scaled="1"/>
          </a:gradFill>
          <a:ln w="12700">
            <a:solidFill>
              <a:srgbClr val="C2D69B"/>
            </a:solidFill>
            <a:round/>
            <a:headEnd/>
            <a:tailEnd/>
          </a:ln>
          <a:effectLst>
            <a:outerShdw dist="28398" dir="3806097" algn="ctr" rotWithShape="0">
              <a:srgbClr val="4E6128">
                <a:alpha val="5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pl-PL" sz="23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Kupno samochodu (kredyt samochodowy)</a:t>
            </a:r>
            <a:endParaRPr kumimoji="0" lang="pl-PL" sz="23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cxnSp>
        <p:nvCxnSpPr>
          <p:cNvPr id="9" name="AutoShape 3"/>
          <p:cNvCxnSpPr>
            <a:cxnSpLocks noChangeShapeType="1"/>
          </p:cNvCxnSpPr>
          <p:nvPr/>
        </p:nvCxnSpPr>
        <p:spPr bwMode="auto">
          <a:xfrm rot="5400000" flipH="1" flipV="1">
            <a:off x="3000364" y="2214554"/>
            <a:ext cx="642942" cy="500066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</p:spPr>
      </p:cxnSp>
      <p:cxnSp>
        <p:nvCxnSpPr>
          <p:cNvPr id="11" name="AutoShape 3"/>
          <p:cNvCxnSpPr>
            <a:cxnSpLocks noChangeShapeType="1"/>
          </p:cNvCxnSpPr>
          <p:nvPr/>
        </p:nvCxnSpPr>
        <p:spPr bwMode="auto">
          <a:xfrm>
            <a:off x="3071802" y="3071810"/>
            <a:ext cx="642942" cy="1588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</p:spPr>
      </p:cxnSp>
      <p:sp>
        <p:nvSpPr>
          <p:cNvPr id="2054" name="AutoShape 6"/>
          <p:cNvSpPr>
            <a:spLocks noChangeArrowheads="1"/>
          </p:cNvSpPr>
          <p:nvPr/>
        </p:nvSpPr>
        <p:spPr bwMode="auto">
          <a:xfrm>
            <a:off x="3708400" y="2420938"/>
            <a:ext cx="5149880" cy="865186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FFFFFF"/>
              </a:gs>
              <a:gs pos="100000">
                <a:srgbClr val="D6E3BC"/>
              </a:gs>
            </a:gsLst>
            <a:lin ang="5400000" scaled="1"/>
          </a:gradFill>
          <a:ln w="12700">
            <a:solidFill>
              <a:srgbClr val="C2D69B"/>
            </a:solidFill>
            <a:round/>
            <a:headEnd/>
            <a:tailEnd/>
          </a:ln>
          <a:effectLst>
            <a:outerShdw dist="28398" dir="3806097" algn="ctr" rotWithShape="0">
              <a:srgbClr val="4E6128">
                <a:alpha val="5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pl-PL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Remont mieszkania lub domu (kredyt modernizacyjny)</a:t>
            </a:r>
            <a:endParaRPr kumimoji="0" lang="pl-PL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055" name="AutoShape 7"/>
          <p:cNvSpPr>
            <a:spLocks noChangeArrowheads="1"/>
          </p:cNvSpPr>
          <p:nvPr/>
        </p:nvSpPr>
        <p:spPr bwMode="auto">
          <a:xfrm>
            <a:off x="3643306" y="3500438"/>
            <a:ext cx="5149880" cy="998546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FFFFFF"/>
              </a:gs>
              <a:gs pos="100000">
                <a:srgbClr val="D6E3BC"/>
              </a:gs>
            </a:gsLst>
            <a:lin ang="5400000" scaled="1"/>
          </a:gradFill>
          <a:ln w="12700">
            <a:solidFill>
              <a:srgbClr val="C2D69B"/>
            </a:solidFill>
            <a:round/>
            <a:headEnd/>
            <a:tailEnd/>
          </a:ln>
          <a:effectLst>
            <a:outerShdw dist="28398" dir="3806097" algn="ctr" rotWithShape="0">
              <a:srgbClr val="4E6128">
                <a:alpha val="5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pl-PL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Spłata innych zobowiązań kredytowych (kredyt konsolidacyjny )</a:t>
            </a:r>
            <a:endParaRPr kumimoji="0" lang="pl-PL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cxnSp>
        <p:nvCxnSpPr>
          <p:cNvPr id="19" name="AutoShape 3"/>
          <p:cNvCxnSpPr>
            <a:cxnSpLocks noChangeShapeType="1"/>
          </p:cNvCxnSpPr>
          <p:nvPr/>
        </p:nvCxnSpPr>
        <p:spPr bwMode="auto">
          <a:xfrm>
            <a:off x="3071802" y="3286124"/>
            <a:ext cx="500066" cy="428628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</p:spPr>
      </p:cxnSp>
      <p:cxnSp>
        <p:nvCxnSpPr>
          <p:cNvPr id="22" name="AutoShape 3"/>
          <p:cNvCxnSpPr>
            <a:cxnSpLocks noChangeShapeType="1"/>
          </p:cNvCxnSpPr>
          <p:nvPr/>
        </p:nvCxnSpPr>
        <p:spPr bwMode="auto">
          <a:xfrm rot="16200000" flipH="1">
            <a:off x="2750331" y="3964785"/>
            <a:ext cx="1143008" cy="642942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</p:spPr>
      </p:cxnSp>
      <p:sp>
        <p:nvSpPr>
          <p:cNvPr id="2056" name="AutoShape 8"/>
          <p:cNvSpPr>
            <a:spLocks noChangeArrowheads="1"/>
          </p:cNvSpPr>
          <p:nvPr/>
        </p:nvSpPr>
        <p:spPr bwMode="auto">
          <a:xfrm>
            <a:off x="3714744" y="4643446"/>
            <a:ext cx="5078442" cy="1062054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FFFFFF"/>
              </a:gs>
              <a:gs pos="100000">
                <a:srgbClr val="D6E3BC"/>
              </a:gs>
            </a:gsLst>
            <a:lin ang="5400000" scaled="1"/>
          </a:gradFill>
          <a:ln w="12700">
            <a:solidFill>
              <a:srgbClr val="C2D69B"/>
            </a:solidFill>
            <a:round/>
            <a:headEnd/>
            <a:tailEnd/>
          </a:ln>
          <a:effectLst>
            <a:outerShdw dist="28398" dir="3806097" algn="ctr" rotWithShape="0">
              <a:srgbClr val="4E6128">
                <a:alpha val="5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pl-PL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Zakup sprzętu w systemie ratalnym (kredyt ratalny )</a:t>
            </a:r>
            <a:endParaRPr kumimoji="0" lang="pl-PL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3" name="Prostokąt zaokrąglony 12"/>
          <p:cNvSpPr/>
          <p:nvPr/>
        </p:nvSpPr>
        <p:spPr>
          <a:xfrm>
            <a:off x="3786182" y="5857892"/>
            <a:ext cx="4929222" cy="785818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l-PL" sz="2000" b="1" dirty="0" smtClean="0">
                <a:solidFill>
                  <a:schemeClr val="tx1"/>
                </a:solidFill>
              </a:rPr>
              <a:t>Finansowanie bieżących potrzeb nakładów związanych z prowadzeniem działalności gospodarczej </a:t>
            </a:r>
            <a:endParaRPr lang="pl-PL" sz="2000" b="1" dirty="0">
              <a:solidFill>
                <a:schemeClr val="tx1"/>
              </a:solidFill>
            </a:endParaRPr>
          </a:p>
        </p:txBody>
      </p:sp>
      <p:cxnSp>
        <p:nvCxnSpPr>
          <p:cNvPr id="15" name="Łącznik prosty ze strzałką 14"/>
          <p:cNvCxnSpPr/>
          <p:nvPr/>
        </p:nvCxnSpPr>
        <p:spPr>
          <a:xfrm rot="16200000" flipH="1">
            <a:off x="2107389" y="4679165"/>
            <a:ext cx="2357454" cy="71438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3075" name="Picture 3" descr="C:\Documents and Settings\Alina\Pulpit\prezentacja kredyty\images (3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4071942"/>
            <a:ext cx="2619375" cy="17430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MC900312422[1]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00892" y="2857496"/>
            <a:ext cx="1984929" cy="2071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Objaśnienie owalne 10"/>
          <p:cNvSpPr/>
          <p:nvPr/>
        </p:nvSpPr>
        <p:spPr>
          <a:xfrm>
            <a:off x="5429256" y="714356"/>
            <a:ext cx="3071834" cy="2286016"/>
          </a:xfrm>
          <a:prstGeom prst="wedgeEllipseCallout">
            <a:avLst>
              <a:gd name="adj1" fmla="val 13547"/>
              <a:gd name="adj2" fmla="val 63063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dirty="0" smtClean="0"/>
              <a:t>ja , idę zaciągnąć kredyt – więc jestem </a:t>
            </a:r>
            <a:r>
              <a:rPr lang="pl-PL" sz="2000" dirty="0" smtClean="0"/>
              <a:t>Kredytobiorcą ! </a:t>
            </a:r>
            <a:endParaRPr lang="pl-PL" sz="2000" dirty="0"/>
          </a:p>
        </p:txBody>
      </p:sp>
      <p:sp>
        <p:nvSpPr>
          <p:cNvPr id="12" name="Objaśnienie owalne 11"/>
          <p:cNvSpPr/>
          <p:nvPr/>
        </p:nvSpPr>
        <p:spPr>
          <a:xfrm>
            <a:off x="1214414" y="0"/>
            <a:ext cx="4000528" cy="2928958"/>
          </a:xfrm>
          <a:prstGeom prst="wedgeEllipseCallout">
            <a:avLst>
              <a:gd name="adj1" fmla="val -29847"/>
              <a:gd name="adj2" fmla="val 55465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dirty="0" smtClean="0"/>
              <a:t>Kredyty udzielane są jedynie przez banki, dlatego </a:t>
            </a:r>
            <a:r>
              <a:rPr lang="pl-PL" b="1" dirty="0" smtClean="0"/>
              <a:t>kredytodawcą jest tylko ja !</a:t>
            </a:r>
            <a:endParaRPr lang="pl-PL" dirty="0"/>
          </a:p>
        </p:txBody>
      </p:sp>
      <p:pic>
        <p:nvPicPr>
          <p:cNvPr id="2050" name="Picture 2" descr="C:\Documents and Settings\Alina\Pulpit\prezentacja kredyty\images (2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0" y="3286124"/>
            <a:ext cx="3571900" cy="28575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800" decel="100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800" decel="100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39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39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214282" y="357166"/>
            <a:ext cx="8715436" cy="6143668"/>
          </a:xfrm>
        </p:spPr>
        <p:txBody>
          <a:bodyPr/>
          <a:lstStyle/>
          <a:p>
            <a:pPr algn="just"/>
            <a:r>
              <a:rPr lang="pl-PL" b="1" dirty="0" smtClean="0"/>
              <a:t>Odsetki </a:t>
            </a:r>
            <a:r>
              <a:rPr lang="pl-PL" dirty="0" smtClean="0"/>
              <a:t>to koszt pozyskania środków pieniężnych w formie kredytu. Ich wysokość zależy od oprocentowania ustalonego pomiędzy stronami umowy kredytu. </a:t>
            </a:r>
          </a:p>
          <a:p>
            <a:pPr algn="just"/>
            <a:r>
              <a:rPr lang="pl-PL" dirty="0" smtClean="0"/>
              <a:t> </a:t>
            </a:r>
            <a:r>
              <a:rPr lang="pl-PL" b="1" dirty="0" smtClean="0"/>
              <a:t>Wniosek kredytowy</a:t>
            </a:r>
            <a:r>
              <a:rPr lang="pl-PL" dirty="0" smtClean="0"/>
              <a:t> – jest to pisemna prośba o udzielenie kredytu, złożona przez kredytobiorcę (najczęściej na formularzu bankowym).</a:t>
            </a:r>
          </a:p>
          <a:p>
            <a:pPr algn="just"/>
            <a:r>
              <a:rPr lang="pl-PL" b="1" dirty="0" smtClean="0"/>
              <a:t>Oprocentowanie</a:t>
            </a:r>
            <a:r>
              <a:rPr lang="pl-PL" dirty="0" smtClean="0"/>
              <a:t> - stopa procentowa podawana w skali rocznej, określająca wysokość odsetek od kredytu, które będzie płacić kredytobiorca.</a:t>
            </a:r>
          </a:p>
          <a:p>
            <a:pPr>
              <a:buNone/>
            </a:pPr>
            <a:endParaRPr lang="pl-PL" dirty="0" smtClean="0"/>
          </a:p>
          <a:p>
            <a:endParaRPr lang="pl-PL" dirty="0"/>
          </a:p>
        </p:txBody>
      </p:sp>
      <p:pic>
        <p:nvPicPr>
          <p:cNvPr id="1027" name="Picture 3" descr="C:\Documents and Settings\Alina\Pulpit\prezentacja kredyty\images (5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72330" y="5304246"/>
            <a:ext cx="2071670" cy="155375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457200" y="214290"/>
            <a:ext cx="8229600" cy="5911873"/>
          </a:xfrm>
        </p:spPr>
        <p:txBody>
          <a:bodyPr/>
          <a:lstStyle/>
          <a:p>
            <a:pPr algn="just"/>
            <a:r>
              <a:rPr lang="pl-PL" b="1" dirty="0" smtClean="0"/>
              <a:t>Umowa kredytu bankowego</a:t>
            </a:r>
            <a:r>
              <a:rPr lang="pl-PL" dirty="0" smtClean="0"/>
              <a:t> - Zgodnie z art. 69 ustawy - Prawo bankowe, przez umowę kredytu bankowego bank zobowiązuje się oddać do dyspozycji kredytobiorcy na czas oznaczony w umowie określoną kwotę środków pieniężnych z przeznaczeniem na ustalony cel, a kredytobiorca zobowiązuje się do korzystania z niej na warunkach określonych w umowie, do zwrotu kwoty wykorzystanego kredytu wraz z odsetkami w umownym terminie spłaty oraz do zapłaty prowizji od przyznanego kredytu. </a:t>
            </a:r>
          </a:p>
          <a:p>
            <a:endParaRPr lang="pl-PL" dirty="0"/>
          </a:p>
        </p:txBody>
      </p:sp>
    </p:spTree>
  </p:cSld>
  <p:clrMapOvr>
    <a:masterClrMapping/>
  </p:clrMapOvr>
  <p:transition>
    <p:comb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1" name="Oval 7"/>
          <p:cNvSpPr>
            <a:spLocks noChangeArrowheads="1"/>
          </p:cNvSpPr>
          <p:nvPr/>
        </p:nvSpPr>
        <p:spPr bwMode="auto">
          <a:xfrm>
            <a:off x="2143108" y="2143116"/>
            <a:ext cx="3929090" cy="3571900"/>
          </a:xfrm>
          <a:prstGeom prst="ellipse">
            <a:avLst/>
          </a:prstGeom>
          <a:gradFill rotWithShape="0">
            <a:gsLst>
              <a:gs pos="0">
                <a:srgbClr val="FABF8F"/>
              </a:gs>
              <a:gs pos="50000">
                <a:srgbClr val="F79646"/>
              </a:gs>
              <a:gs pos="100000">
                <a:srgbClr val="FABF8F"/>
              </a:gs>
            </a:gsLst>
            <a:lin ang="5400000" scaled="1"/>
          </a:gradFill>
          <a:ln w="12700">
            <a:solidFill>
              <a:srgbClr val="F79646"/>
            </a:solidFill>
            <a:round/>
            <a:headEnd/>
            <a:tailEnd/>
          </a:ln>
          <a:effectLst>
            <a:outerShdw dist="28398" dir="3806097" algn="ctr" rotWithShape="0">
              <a:srgbClr val="974706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pl-PL" sz="4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Cechy umowy kredytowej</a:t>
            </a:r>
            <a:endParaRPr kumimoji="0" lang="pl-PL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026" name="Oval 2"/>
          <p:cNvSpPr>
            <a:spLocks noChangeArrowheads="1"/>
          </p:cNvSpPr>
          <p:nvPr/>
        </p:nvSpPr>
        <p:spPr bwMode="auto">
          <a:xfrm>
            <a:off x="5643570" y="3571876"/>
            <a:ext cx="2428892" cy="1857388"/>
          </a:xfrm>
          <a:prstGeom prst="ellipse">
            <a:avLst/>
          </a:prstGeom>
          <a:solidFill>
            <a:srgbClr val="9BBB59"/>
          </a:solidFill>
          <a:ln w="127000" cmpd="dbl">
            <a:solidFill>
              <a:srgbClr val="9BBB59"/>
            </a:solidFill>
            <a:round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pl-PL" sz="2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Odpłatna (odsetki)</a:t>
            </a:r>
            <a:endParaRPr kumimoji="0" lang="pl-PL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030" name="Oval 6"/>
          <p:cNvSpPr>
            <a:spLocks noChangeArrowheads="1"/>
          </p:cNvSpPr>
          <p:nvPr/>
        </p:nvSpPr>
        <p:spPr bwMode="auto">
          <a:xfrm>
            <a:off x="2357422" y="4857736"/>
            <a:ext cx="2786082" cy="2000264"/>
          </a:xfrm>
          <a:prstGeom prst="ellipse">
            <a:avLst/>
          </a:prstGeom>
          <a:solidFill>
            <a:srgbClr val="9BBB59"/>
          </a:solidFill>
          <a:ln w="127000" cmpd="dbl">
            <a:solidFill>
              <a:srgbClr val="9BBB59"/>
            </a:solidFill>
            <a:round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pl-PL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obustronna</a:t>
            </a:r>
            <a:endParaRPr kumimoji="0" lang="pl-PL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029" name="Oval 5"/>
          <p:cNvSpPr>
            <a:spLocks noChangeArrowheads="1"/>
          </p:cNvSpPr>
          <p:nvPr/>
        </p:nvSpPr>
        <p:spPr bwMode="auto">
          <a:xfrm>
            <a:off x="0" y="3214686"/>
            <a:ext cx="2643206" cy="1571636"/>
          </a:xfrm>
          <a:prstGeom prst="ellipse">
            <a:avLst/>
          </a:prstGeom>
          <a:solidFill>
            <a:srgbClr val="9BBB59"/>
          </a:solidFill>
          <a:ln w="127000" cmpd="dbl">
            <a:solidFill>
              <a:srgbClr val="9BBB59"/>
            </a:solidFill>
            <a:round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pl-PL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Terminowa</a:t>
            </a:r>
            <a:endParaRPr kumimoji="0" lang="pl-PL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028" name="Oval 4"/>
          <p:cNvSpPr>
            <a:spLocks noChangeArrowheads="1"/>
          </p:cNvSpPr>
          <p:nvPr/>
        </p:nvSpPr>
        <p:spPr bwMode="auto">
          <a:xfrm>
            <a:off x="785786" y="142852"/>
            <a:ext cx="3000396" cy="2643206"/>
          </a:xfrm>
          <a:prstGeom prst="ellipse">
            <a:avLst/>
          </a:prstGeom>
          <a:solidFill>
            <a:srgbClr val="9BBB59"/>
          </a:solidFill>
          <a:ln w="127000" cmpd="dbl">
            <a:solidFill>
              <a:srgbClr val="9BBB59"/>
            </a:solidFill>
            <a:round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pl-PL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Udzielona na określony cel </a:t>
            </a:r>
            <a:endParaRPr kumimoji="0" lang="pl-PL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027" name="Oval 3"/>
          <p:cNvSpPr>
            <a:spLocks noChangeArrowheads="1"/>
          </p:cNvSpPr>
          <p:nvPr/>
        </p:nvSpPr>
        <p:spPr bwMode="auto">
          <a:xfrm>
            <a:off x="4357686" y="214290"/>
            <a:ext cx="3429024" cy="2786082"/>
          </a:xfrm>
          <a:prstGeom prst="ellipse">
            <a:avLst/>
          </a:prstGeom>
          <a:solidFill>
            <a:srgbClr val="9BBB59"/>
          </a:solidFill>
          <a:ln w="127000" cmpd="dbl">
            <a:solidFill>
              <a:srgbClr val="9BBB59"/>
            </a:solidFill>
            <a:round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pl-PL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Nawiązana w momencie podpisania przez strony (konsensualność)</a:t>
            </a:r>
            <a:endParaRPr kumimoji="0" lang="pl-PL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ransition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6" grpId="0" animBg="1"/>
      <p:bldP spid="1030" grpId="0" animBg="1"/>
      <p:bldP spid="1029" grpId="0" animBg="1"/>
      <p:bldP spid="1028" grpId="0" animBg="1"/>
      <p:bldP spid="102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285720" y="285728"/>
            <a:ext cx="8401080" cy="5840435"/>
          </a:xfrm>
        </p:spPr>
        <p:txBody>
          <a:bodyPr/>
          <a:lstStyle/>
          <a:p>
            <a:endParaRPr lang="pl-PL" dirty="0"/>
          </a:p>
        </p:txBody>
      </p:sp>
      <p:sp>
        <p:nvSpPr>
          <p:cNvPr id="4" name="Prostokąt zaokrąglony 3"/>
          <p:cNvSpPr/>
          <p:nvPr/>
        </p:nvSpPr>
        <p:spPr>
          <a:xfrm>
            <a:off x="1000100" y="285728"/>
            <a:ext cx="7429552" cy="571504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3200" b="1" dirty="0" smtClean="0">
                <a:solidFill>
                  <a:schemeClr val="tx1"/>
                </a:solidFill>
              </a:rPr>
              <a:t>Koszty kredytu</a:t>
            </a:r>
            <a:endParaRPr lang="pl-PL" sz="3200" b="1" dirty="0">
              <a:solidFill>
                <a:schemeClr val="tx1"/>
              </a:solidFill>
            </a:endParaRPr>
          </a:p>
        </p:txBody>
      </p:sp>
      <p:cxnSp>
        <p:nvCxnSpPr>
          <p:cNvPr id="6" name="Łącznik prosty 5"/>
          <p:cNvCxnSpPr/>
          <p:nvPr/>
        </p:nvCxnSpPr>
        <p:spPr>
          <a:xfrm rot="5400000">
            <a:off x="1142976" y="1071546"/>
            <a:ext cx="785818" cy="500066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7" name="Prostokąt zaokrąglony 6"/>
          <p:cNvSpPr/>
          <p:nvPr/>
        </p:nvSpPr>
        <p:spPr>
          <a:xfrm>
            <a:off x="214282" y="1785926"/>
            <a:ext cx="2714612" cy="571504"/>
          </a:xfrm>
          <a:prstGeom prst="round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2800" b="1" dirty="0" smtClean="0">
                <a:solidFill>
                  <a:schemeClr val="tx1"/>
                </a:solidFill>
              </a:rPr>
              <a:t>oprocentowanie</a:t>
            </a:r>
            <a:endParaRPr lang="pl-PL" sz="2800" b="1" dirty="0">
              <a:solidFill>
                <a:schemeClr val="tx1"/>
              </a:solidFill>
            </a:endParaRPr>
          </a:p>
        </p:txBody>
      </p:sp>
      <p:sp>
        <p:nvSpPr>
          <p:cNvPr id="8" name="Prostokąt zaokrąglony 7"/>
          <p:cNvSpPr/>
          <p:nvPr/>
        </p:nvSpPr>
        <p:spPr>
          <a:xfrm>
            <a:off x="500034" y="3357562"/>
            <a:ext cx="2928958" cy="642942"/>
          </a:xfrm>
          <a:prstGeom prst="round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2800" b="1" dirty="0" smtClean="0">
                <a:solidFill>
                  <a:schemeClr val="tx1"/>
                </a:solidFill>
              </a:rPr>
              <a:t>prowizja</a:t>
            </a:r>
            <a:endParaRPr lang="pl-PL" sz="2800" b="1" dirty="0">
              <a:solidFill>
                <a:schemeClr val="tx1"/>
              </a:solidFill>
            </a:endParaRPr>
          </a:p>
        </p:txBody>
      </p:sp>
      <p:sp>
        <p:nvSpPr>
          <p:cNvPr id="9" name="Prostokąt zaokrąglony 8"/>
          <p:cNvSpPr/>
          <p:nvPr/>
        </p:nvSpPr>
        <p:spPr>
          <a:xfrm>
            <a:off x="5929322" y="2143116"/>
            <a:ext cx="2928958" cy="714380"/>
          </a:xfrm>
          <a:prstGeom prst="round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2800" b="1" dirty="0" smtClean="0">
                <a:solidFill>
                  <a:schemeClr val="tx1"/>
                </a:solidFill>
              </a:rPr>
              <a:t>dodatkowe opłaty</a:t>
            </a:r>
            <a:endParaRPr lang="pl-PL" sz="2800" b="1" dirty="0">
              <a:solidFill>
                <a:schemeClr val="tx1"/>
              </a:solidFill>
            </a:endParaRPr>
          </a:p>
        </p:txBody>
      </p:sp>
      <p:cxnSp>
        <p:nvCxnSpPr>
          <p:cNvPr id="11" name="Łącznik prosty 10"/>
          <p:cNvCxnSpPr/>
          <p:nvPr/>
        </p:nvCxnSpPr>
        <p:spPr>
          <a:xfrm rot="5400000">
            <a:off x="1822431" y="2035165"/>
            <a:ext cx="2357454" cy="144464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3" name="Łącznik prosty 12"/>
          <p:cNvCxnSpPr/>
          <p:nvPr/>
        </p:nvCxnSpPr>
        <p:spPr>
          <a:xfrm>
            <a:off x="4786314" y="1000108"/>
            <a:ext cx="1714512" cy="928694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9" name="Łącznik prosty 18"/>
          <p:cNvCxnSpPr/>
          <p:nvPr/>
        </p:nvCxnSpPr>
        <p:spPr>
          <a:xfrm rot="5400000">
            <a:off x="1608117" y="4321181"/>
            <a:ext cx="500066" cy="1588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0" name="Prostokąt zaokrąglony 19"/>
          <p:cNvSpPr/>
          <p:nvPr/>
        </p:nvSpPr>
        <p:spPr>
          <a:xfrm>
            <a:off x="357158" y="4643446"/>
            <a:ext cx="3357586" cy="1571636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2000" dirty="0" smtClean="0">
                <a:solidFill>
                  <a:schemeClr val="tx1"/>
                </a:solidFill>
              </a:rPr>
              <a:t>Do kosztów prowizji zalicza się prowizję za udzielanie kredytu oraz często prowizję za promesę kredytową. </a:t>
            </a:r>
            <a:endParaRPr lang="pl-PL" sz="2000" dirty="0">
              <a:solidFill>
                <a:schemeClr val="tx1"/>
              </a:solidFill>
            </a:endParaRPr>
          </a:p>
        </p:txBody>
      </p:sp>
      <p:sp>
        <p:nvSpPr>
          <p:cNvPr id="23" name="Prostokąt zaokrąglony 22"/>
          <p:cNvSpPr/>
          <p:nvPr/>
        </p:nvSpPr>
        <p:spPr>
          <a:xfrm>
            <a:off x="3929058" y="3214686"/>
            <a:ext cx="5000692" cy="3071834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l-PL" sz="2000" dirty="0" smtClean="0">
                <a:solidFill>
                  <a:schemeClr val="tx1"/>
                </a:solidFill>
              </a:rPr>
              <a:t>-opłata za rozpatrzenie wniosku kredytowego,</a:t>
            </a:r>
          </a:p>
          <a:p>
            <a:r>
              <a:rPr lang="pl-PL" sz="2000" dirty="0" smtClean="0">
                <a:solidFill>
                  <a:schemeClr val="tx1"/>
                </a:solidFill>
              </a:rPr>
              <a:t>-opłata za wydłużenie lub skrócenie okresu kredytowania,</a:t>
            </a:r>
          </a:p>
          <a:p>
            <a:r>
              <a:rPr lang="pl-PL" sz="2000" dirty="0" smtClean="0">
                <a:solidFill>
                  <a:schemeClr val="tx1"/>
                </a:solidFill>
              </a:rPr>
              <a:t>-opłata za konwersję-jest to opłata związana ze zmianą stopy procentowej kredytu,</a:t>
            </a:r>
          </a:p>
          <a:p>
            <a:r>
              <a:rPr lang="pl-PL" sz="2000" dirty="0" smtClean="0">
                <a:solidFill>
                  <a:schemeClr val="tx1"/>
                </a:solidFill>
              </a:rPr>
              <a:t>-opłata za </a:t>
            </a:r>
            <a:r>
              <a:rPr lang="pl-PL" sz="2000" dirty="0" err="1" smtClean="0">
                <a:solidFill>
                  <a:schemeClr val="tx1"/>
                </a:solidFill>
              </a:rPr>
              <a:t>przewalutowanie</a:t>
            </a:r>
            <a:r>
              <a:rPr lang="pl-PL" sz="2000" dirty="0" smtClean="0">
                <a:solidFill>
                  <a:schemeClr val="tx1"/>
                </a:solidFill>
              </a:rPr>
              <a:t>,</a:t>
            </a:r>
          </a:p>
          <a:p>
            <a:r>
              <a:rPr lang="pl-PL" sz="2000" dirty="0" smtClean="0">
                <a:solidFill>
                  <a:schemeClr val="tx1"/>
                </a:solidFill>
              </a:rPr>
              <a:t>-opłata za wycenę nieruchomości,</a:t>
            </a:r>
          </a:p>
          <a:p>
            <a:r>
              <a:rPr lang="pl-PL" sz="2000" dirty="0" smtClean="0">
                <a:solidFill>
                  <a:schemeClr val="tx1"/>
                </a:solidFill>
              </a:rPr>
              <a:t>-ubezpieczenie kredytu.</a:t>
            </a:r>
          </a:p>
        </p:txBody>
      </p:sp>
      <p:cxnSp>
        <p:nvCxnSpPr>
          <p:cNvPr id="27" name="Łącznik prosty 26"/>
          <p:cNvCxnSpPr/>
          <p:nvPr/>
        </p:nvCxnSpPr>
        <p:spPr>
          <a:xfrm rot="5400000">
            <a:off x="7035817" y="3107529"/>
            <a:ext cx="357984" cy="794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58204" cy="654032"/>
          </a:xfrm>
        </p:spPr>
        <p:txBody>
          <a:bodyPr/>
          <a:lstStyle/>
          <a:p>
            <a:r>
              <a:rPr lang="pl-PL" sz="4000" dirty="0" smtClean="0"/>
              <a:t>Zabezpieczenie kredytów (przykłady)</a:t>
            </a:r>
            <a:endParaRPr lang="pl-PL" sz="4000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457200" y="1000108"/>
            <a:ext cx="8401080" cy="5500726"/>
          </a:xfrm>
        </p:spPr>
        <p:txBody>
          <a:bodyPr/>
          <a:lstStyle/>
          <a:p>
            <a:endParaRPr lang="pl-PL" dirty="0" smtClean="0"/>
          </a:p>
          <a:p>
            <a:endParaRPr lang="pl-PL" dirty="0" smtClean="0"/>
          </a:p>
          <a:p>
            <a:endParaRPr lang="pl-PL" dirty="0" smtClean="0"/>
          </a:p>
          <a:p>
            <a:r>
              <a:rPr lang="pl-PL" dirty="0" smtClean="0"/>
              <a:t>Poręczenie </a:t>
            </a:r>
            <a:r>
              <a:rPr lang="pl-PL" dirty="0" err="1" smtClean="0"/>
              <a:t>weksale</a:t>
            </a:r>
            <a:r>
              <a:rPr lang="pl-PL" dirty="0" smtClean="0"/>
              <a:t>               - Zastaw ogólny</a:t>
            </a:r>
          </a:p>
          <a:p>
            <a:r>
              <a:rPr lang="pl-PL" dirty="0" smtClean="0"/>
              <a:t>Weksel </a:t>
            </a:r>
            <a:r>
              <a:rPr lang="pl-PL" dirty="0" err="1" smtClean="0"/>
              <a:t>in</a:t>
            </a:r>
            <a:r>
              <a:rPr lang="pl-PL" dirty="0" smtClean="0"/>
              <a:t> blanco                    - Kaucja</a:t>
            </a:r>
          </a:p>
          <a:p>
            <a:r>
              <a:rPr lang="pl-PL" dirty="0" smtClean="0"/>
              <a:t>Poręczenie zwykłe                 - Hipoteka</a:t>
            </a:r>
          </a:p>
          <a:p>
            <a:r>
              <a:rPr lang="pl-PL" dirty="0" smtClean="0"/>
              <a:t>Gwarancja bankowa              - blokada środków</a:t>
            </a:r>
          </a:p>
          <a:p>
            <a:r>
              <a:rPr lang="pl-PL" dirty="0" smtClean="0"/>
              <a:t>Przelew wierzytelności               na rachunkach</a:t>
            </a:r>
          </a:p>
          <a:p>
            <a:pPr>
              <a:buNone/>
            </a:pPr>
            <a:r>
              <a:rPr lang="pl-PL" dirty="0" smtClean="0"/>
              <a:t>                                                            bankowych</a:t>
            </a:r>
            <a:endParaRPr lang="pl-PL" dirty="0"/>
          </a:p>
        </p:txBody>
      </p:sp>
      <p:cxnSp>
        <p:nvCxnSpPr>
          <p:cNvPr id="5" name="Łącznik prosty ze strzałką 4"/>
          <p:cNvCxnSpPr/>
          <p:nvPr/>
        </p:nvCxnSpPr>
        <p:spPr>
          <a:xfrm rot="10800000" flipV="1">
            <a:off x="2143108" y="857232"/>
            <a:ext cx="1143008" cy="78581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7" name="Łącznik prosty ze strzałką 6"/>
          <p:cNvCxnSpPr/>
          <p:nvPr/>
        </p:nvCxnSpPr>
        <p:spPr>
          <a:xfrm>
            <a:off x="5072066" y="928670"/>
            <a:ext cx="1285884" cy="71438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1" name="Prostokąt zaokrąglony 10"/>
          <p:cNvSpPr/>
          <p:nvPr/>
        </p:nvSpPr>
        <p:spPr>
          <a:xfrm>
            <a:off x="642910" y="1785926"/>
            <a:ext cx="2214578" cy="428628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4400" b="1" dirty="0" smtClean="0">
                <a:solidFill>
                  <a:schemeClr val="tx1"/>
                </a:solidFill>
              </a:rPr>
              <a:t>Prawne</a:t>
            </a:r>
            <a:endParaRPr lang="pl-PL" sz="4400" b="1" dirty="0">
              <a:solidFill>
                <a:schemeClr val="tx1"/>
              </a:solidFill>
            </a:endParaRPr>
          </a:p>
        </p:txBody>
      </p:sp>
      <p:sp>
        <p:nvSpPr>
          <p:cNvPr id="12" name="Prostokąt zaokrąglony 11"/>
          <p:cNvSpPr/>
          <p:nvPr/>
        </p:nvSpPr>
        <p:spPr>
          <a:xfrm>
            <a:off x="5715008" y="1785926"/>
            <a:ext cx="2643206" cy="428628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4400" b="1" dirty="0" smtClean="0">
                <a:solidFill>
                  <a:schemeClr val="tx1"/>
                </a:solidFill>
              </a:rPr>
              <a:t>Rzeczowe</a:t>
            </a:r>
            <a:endParaRPr lang="pl-PL" sz="4400" b="1" dirty="0">
              <a:solidFill>
                <a:schemeClr val="tx1"/>
              </a:solidFill>
            </a:endParaRPr>
          </a:p>
        </p:txBody>
      </p:sp>
      <p:cxnSp>
        <p:nvCxnSpPr>
          <p:cNvPr id="14" name="Łącznik prosty ze strzałką 13"/>
          <p:cNvCxnSpPr>
            <a:stCxn id="11" idx="2"/>
          </p:cNvCxnSpPr>
          <p:nvPr/>
        </p:nvCxnSpPr>
        <p:spPr>
          <a:xfrm rot="16200000" flipH="1">
            <a:off x="1446586" y="2518166"/>
            <a:ext cx="642945" cy="35719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19" name="Łącznik prosty ze strzałką 18"/>
          <p:cNvCxnSpPr>
            <a:stCxn id="12" idx="2"/>
          </p:cNvCxnSpPr>
          <p:nvPr/>
        </p:nvCxnSpPr>
        <p:spPr>
          <a:xfrm rot="16200000" flipH="1">
            <a:off x="6732999" y="2518165"/>
            <a:ext cx="642942" cy="35719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pic>
        <p:nvPicPr>
          <p:cNvPr id="5122" name="Picture 2" descr="C:\Documents and Settings\Alina\Pulpit\prezentacja kredyty\pobran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71802" y="1142984"/>
            <a:ext cx="2466975" cy="18478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Pakiet 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Pakiet 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1335</TotalTime>
  <Words>723</Words>
  <Application>Microsoft Office PowerPoint</Application>
  <PresentationFormat>Pokaz na ekranie (4:3)</PresentationFormat>
  <Paragraphs>157</Paragraphs>
  <Slides>14</Slides>
  <Notes>1</Notes>
  <HiddenSlides>0</HiddenSlides>
  <MMClips>0</MMClips>
  <ScaleCrop>false</ScaleCrop>
  <HeadingPairs>
    <vt:vector size="4" baseType="variant">
      <vt:variant>
        <vt:lpstr>Motyw</vt:lpstr>
      </vt:variant>
      <vt:variant>
        <vt:i4>1</vt:i4>
      </vt:variant>
      <vt:variant>
        <vt:lpstr>Tytuły slajdów</vt:lpstr>
      </vt:variant>
      <vt:variant>
        <vt:i4>14</vt:i4>
      </vt:variant>
    </vt:vector>
  </HeadingPairs>
  <TitlesOfParts>
    <vt:vector size="15" baseType="lpstr">
      <vt:lpstr>Motyw pakietu Office</vt:lpstr>
      <vt:lpstr>Slajd 1</vt:lpstr>
      <vt:lpstr>Temat : Kredyt Bankowy Zaciągamy kredyt  </vt:lpstr>
      <vt:lpstr>Slajd 3</vt:lpstr>
      <vt:lpstr>Slajd 4</vt:lpstr>
      <vt:lpstr>Slajd 5</vt:lpstr>
      <vt:lpstr>Slajd 6</vt:lpstr>
      <vt:lpstr>Slajd 7</vt:lpstr>
      <vt:lpstr>Slajd 8</vt:lpstr>
      <vt:lpstr>Zabezpieczenie kredytów (przykłady)</vt:lpstr>
      <vt:lpstr>Raty spłaty kredytu- stałe i malejące</vt:lpstr>
      <vt:lpstr>Slajd 11</vt:lpstr>
      <vt:lpstr>Co się dzieje z wnioskiem kredytowym w banku ? </vt:lpstr>
      <vt:lpstr>Zadanie </vt:lpstr>
      <vt:lpstr>Przykładowe zachowania kredytobiorcy w przypadku trudności ze spłatą kredytu.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Slajd 1</dc:title>
  <dc:creator>User</dc:creator>
  <cp:lastModifiedBy>user</cp:lastModifiedBy>
  <cp:revision>136</cp:revision>
  <dcterms:created xsi:type="dcterms:W3CDTF">2012-11-14T09:10:16Z</dcterms:created>
  <dcterms:modified xsi:type="dcterms:W3CDTF">2013-05-06T10:35:53Z</dcterms:modified>
</cp:coreProperties>
</file>