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charts/chart7.xml" ContentType="application/vnd.openxmlformats-officedocument.drawingml.chart+xml"/>
  <Override PartName="/ppt/notesSlides/notesSlide9.xml" ContentType="application/vnd.openxmlformats-officedocument.presentationml.notesSlide+xml"/>
  <Override PartName="/ppt/notesSlides/notesSlide12.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charts/chart8.xml" ContentType="application/vnd.openxmlformats-officedocument.drawingml.chart+xml"/>
  <Override PartName="/ppt/slideLayouts/slideLayout10.xml" ContentType="application/vnd.openxmlformats-officedocument.presentationml.slideLayout+xml"/>
  <Default Extension="vml" ContentType="application/vnd.openxmlformats-officedocument.vmlDrawing"/>
  <Override PartName="/ppt/charts/chart6.xml" ContentType="application/vnd.openxmlformats-officedocument.drawingml.char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charts/chart10.xml" ContentType="application/vnd.openxmlformats-officedocument.drawingml.char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256" r:id="rId2"/>
    <p:sldId id="289" r:id="rId3"/>
    <p:sldId id="290" r:id="rId4"/>
    <p:sldId id="291" r:id="rId5"/>
    <p:sldId id="292" r:id="rId6"/>
    <p:sldId id="293" r:id="rId7"/>
    <p:sldId id="257" r:id="rId8"/>
    <p:sldId id="258" r:id="rId9"/>
    <p:sldId id="259" r:id="rId10"/>
    <p:sldId id="262" r:id="rId11"/>
    <p:sldId id="294" r:id="rId12"/>
    <p:sldId id="295" r:id="rId13"/>
    <p:sldId id="263" r:id="rId14"/>
    <p:sldId id="264" r:id="rId15"/>
    <p:sldId id="265" r:id="rId16"/>
    <p:sldId id="266" r:id="rId17"/>
    <p:sldId id="269" r:id="rId18"/>
    <p:sldId id="270" r:id="rId19"/>
    <p:sldId id="271" r:id="rId20"/>
    <p:sldId id="272" r:id="rId21"/>
    <p:sldId id="273" r:id="rId22"/>
    <p:sldId id="274" r:id="rId23"/>
    <p:sldId id="276" r:id="rId24"/>
    <p:sldId id="277" r:id="rId25"/>
    <p:sldId id="278" r:id="rId26"/>
    <p:sldId id="279" r:id="rId27"/>
    <p:sldId id="286" r:id="rId28"/>
    <p:sldId id="287" r:id="rId29"/>
    <p:sldId id="283" r:id="rId30"/>
    <p:sldId id="288" r:id="rId31"/>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08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Worksheet6.xlsx"/></Relationships>
</file>

<file path=ppt/charts/_rels/chart7.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Office_Excel_Worksheet7.xlsx"/></Relationships>
</file>

<file path=ppt/charts/_rels/chart8.xml.rels><?xml version="1.0" encoding="UTF-8" standalone="yes"?>
<Relationships xmlns="http://schemas.openxmlformats.org/package/2006/relationships"><Relationship Id="rId1" Type="http://schemas.openxmlformats.org/officeDocument/2006/relationships/oleObject" Target="file:///C:\Users\Account\Documents\Dydaktyka\Statystyka%20gospodarcza,%20modele,%20dane\Statystyka.xls" TargetMode="External"/></Relationships>
</file>

<file path=ppt/charts/_rels/chart9.xml.rels><?xml version="1.0" encoding="UTF-8" standalone="yes"?>
<Relationships xmlns="http://schemas.openxmlformats.org/package/2006/relationships"><Relationship Id="rId2" Type="http://schemas.openxmlformats.org/officeDocument/2006/relationships/oleObject" Target="file:///C:\Users\Account\Documents\Dydaktyka\Statystyka%20gospodarcza,%20modele,%20dane\Polityka%20pieni&#281;&#380;na.xls" TargetMode="External"/><Relationship Id="rId1" Type="http://schemas.openxmlformats.org/officeDocument/2006/relationships/image" Target="../media/image7.jpeg"/></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Office_Excel_Worksheet8.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Office_Excel_Worksheet9.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pl-PL"/>
  <c:chart>
    <c:title>
      <c:tx>
        <c:rich>
          <a:bodyPr/>
          <a:lstStyle/>
          <a:p>
            <a:pPr>
              <a:defRPr/>
            </a:pPr>
            <a:r>
              <a:rPr lang="pl-PL" dirty="0" smtClean="0"/>
              <a:t>Struktura tworzenia wartości dodanej</a:t>
            </a:r>
            <a:endParaRPr lang="pl-PL" dirty="0"/>
          </a:p>
        </c:rich>
      </c:tx>
      <c:layout>
        <c:manualLayout>
          <c:xMode val="edge"/>
          <c:yMode val="edge"/>
          <c:x val="0.10109363745803764"/>
          <c:y val="3.0475977171013614E-2"/>
        </c:manualLayout>
      </c:layout>
    </c:title>
    <c:plotArea>
      <c:layout>
        <c:manualLayout>
          <c:layoutTarget val="inner"/>
          <c:xMode val="edge"/>
          <c:yMode val="edge"/>
          <c:x val="9.9281385766170016E-2"/>
          <c:y val="0.25396647642511189"/>
          <c:w val="0.5853430438091265"/>
          <c:h val="0.69180748141245352"/>
        </c:manualLayout>
      </c:layout>
      <c:barChart>
        <c:barDir val="bar"/>
        <c:grouping val="stacked"/>
        <c:ser>
          <c:idx val="0"/>
          <c:order val="0"/>
          <c:tx>
            <c:strRef>
              <c:f>Arkusz1!$B$1</c:f>
              <c:strCache>
                <c:ptCount val="1"/>
                <c:pt idx="0">
                  <c:v>rolnictwo</c:v>
                </c:pt>
              </c:strCache>
            </c:strRef>
          </c:tx>
          <c:spPr>
            <a:solidFill>
              <a:srgbClr val="92D050"/>
            </a:solidFill>
          </c:spPr>
          <c:dLbls>
            <c:numFmt formatCode="0%" sourceLinked="0"/>
            <c:txPr>
              <a:bodyPr/>
              <a:lstStyle/>
              <a:p>
                <a:pPr>
                  <a:defRPr sz="1200">
                    <a:solidFill>
                      <a:schemeClr val="bg1"/>
                    </a:solidFill>
                  </a:defRPr>
                </a:pPr>
                <a:endParaRPr lang="pl-PL"/>
              </a:p>
            </c:txPr>
            <c:showVal val="1"/>
          </c:dLbls>
          <c:cat>
            <c:strRef>
              <c:f>Arkusz1!$A$2:$A$3</c:f>
              <c:strCache>
                <c:ptCount val="2"/>
                <c:pt idx="0">
                  <c:v>LU</c:v>
                </c:pt>
                <c:pt idx="1">
                  <c:v>PL</c:v>
                </c:pt>
              </c:strCache>
            </c:strRef>
          </c:cat>
          <c:val>
            <c:numRef>
              <c:f>Arkusz1!$B$2:$B$3</c:f>
              <c:numCache>
                <c:formatCode>0.0%</c:formatCode>
                <c:ptCount val="2"/>
                <c:pt idx="0">
                  <c:v>6.9724668375877832E-2</c:v>
                </c:pt>
                <c:pt idx="1">
                  <c:v>4.2515993165653493E-2</c:v>
                </c:pt>
              </c:numCache>
            </c:numRef>
          </c:val>
        </c:ser>
        <c:ser>
          <c:idx val="1"/>
          <c:order val="1"/>
          <c:tx>
            <c:strRef>
              <c:f>Arkusz1!$C$1</c:f>
              <c:strCache>
                <c:ptCount val="1"/>
                <c:pt idx="0">
                  <c:v>przemysł</c:v>
                </c:pt>
              </c:strCache>
            </c:strRef>
          </c:tx>
          <c:spPr>
            <a:solidFill>
              <a:schemeClr val="tx1">
                <a:lumMod val="85000"/>
                <a:lumOff val="15000"/>
              </a:schemeClr>
            </a:solidFill>
          </c:spPr>
          <c:dLbls>
            <c:numFmt formatCode="0%" sourceLinked="0"/>
            <c:txPr>
              <a:bodyPr/>
              <a:lstStyle/>
              <a:p>
                <a:pPr>
                  <a:defRPr sz="1200">
                    <a:solidFill>
                      <a:schemeClr val="bg1"/>
                    </a:solidFill>
                  </a:defRPr>
                </a:pPr>
                <a:endParaRPr lang="pl-PL"/>
              </a:p>
            </c:txPr>
            <c:showVal val="1"/>
          </c:dLbls>
          <c:cat>
            <c:strRef>
              <c:f>Arkusz1!$A$2:$A$3</c:f>
              <c:strCache>
                <c:ptCount val="2"/>
                <c:pt idx="0">
                  <c:v>LU</c:v>
                </c:pt>
                <c:pt idx="1">
                  <c:v>PL</c:v>
                </c:pt>
              </c:strCache>
            </c:strRef>
          </c:cat>
          <c:val>
            <c:numRef>
              <c:f>Arkusz1!$C$2:$C$3</c:f>
              <c:numCache>
                <c:formatCode>0.0%</c:formatCode>
                <c:ptCount val="2"/>
                <c:pt idx="0">
                  <c:v>0.18916508750418068</c:v>
                </c:pt>
                <c:pt idx="1">
                  <c:v>0.24231753508186987</c:v>
                </c:pt>
              </c:numCache>
            </c:numRef>
          </c:val>
        </c:ser>
        <c:ser>
          <c:idx val="2"/>
          <c:order val="2"/>
          <c:tx>
            <c:strRef>
              <c:f>Arkusz1!$D$1</c:f>
              <c:strCache>
                <c:ptCount val="1"/>
                <c:pt idx="0">
                  <c:v>budownictwo</c:v>
                </c:pt>
              </c:strCache>
            </c:strRef>
          </c:tx>
          <c:spPr>
            <a:solidFill>
              <a:schemeClr val="tx1">
                <a:lumMod val="65000"/>
                <a:lumOff val="35000"/>
              </a:schemeClr>
            </a:solidFill>
          </c:spPr>
          <c:dLbls>
            <c:numFmt formatCode="0%" sourceLinked="0"/>
            <c:txPr>
              <a:bodyPr/>
              <a:lstStyle/>
              <a:p>
                <a:pPr>
                  <a:defRPr sz="1200">
                    <a:solidFill>
                      <a:schemeClr val="bg1"/>
                    </a:solidFill>
                  </a:defRPr>
                </a:pPr>
                <a:endParaRPr lang="pl-PL"/>
              </a:p>
            </c:txPr>
            <c:showVal val="1"/>
          </c:dLbls>
          <c:cat>
            <c:strRef>
              <c:f>Arkusz1!$A$2:$A$3</c:f>
              <c:strCache>
                <c:ptCount val="2"/>
                <c:pt idx="0">
                  <c:v>LU</c:v>
                </c:pt>
                <c:pt idx="1">
                  <c:v>PL</c:v>
                </c:pt>
              </c:strCache>
            </c:strRef>
          </c:cat>
          <c:val>
            <c:numRef>
              <c:f>Arkusz1!$D$2:$D$3</c:f>
              <c:numCache>
                <c:formatCode>0.0%</c:formatCode>
                <c:ptCount val="2"/>
                <c:pt idx="0">
                  <c:v>5.9107122951733648E-2</c:v>
                </c:pt>
                <c:pt idx="1">
                  <c:v>5.9426812675114016E-2</c:v>
                </c:pt>
              </c:numCache>
            </c:numRef>
          </c:val>
        </c:ser>
        <c:ser>
          <c:idx val="3"/>
          <c:order val="3"/>
          <c:tx>
            <c:strRef>
              <c:f>Arkusz1!$E$1</c:f>
              <c:strCache>
                <c:ptCount val="1"/>
                <c:pt idx="0">
                  <c:v>usługi rynkowe</c:v>
                </c:pt>
              </c:strCache>
            </c:strRef>
          </c:tx>
          <c:spPr>
            <a:solidFill>
              <a:schemeClr val="bg1">
                <a:lumMod val="50000"/>
              </a:schemeClr>
            </a:solidFill>
          </c:spPr>
          <c:dLbls>
            <c:numFmt formatCode="0%" sourceLinked="0"/>
            <c:txPr>
              <a:bodyPr/>
              <a:lstStyle/>
              <a:p>
                <a:pPr>
                  <a:defRPr sz="1200">
                    <a:solidFill>
                      <a:schemeClr val="bg1"/>
                    </a:solidFill>
                  </a:defRPr>
                </a:pPr>
                <a:endParaRPr lang="pl-PL"/>
              </a:p>
            </c:txPr>
            <c:showVal val="1"/>
          </c:dLbls>
          <c:cat>
            <c:strRef>
              <c:f>Arkusz1!$A$2:$A$3</c:f>
              <c:strCache>
                <c:ptCount val="2"/>
                <c:pt idx="0">
                  <c:v>LU</c:v>
                </c:pt>
                <c:pt idx="1">
                  <c:v>PL</c:v>
                </c:pt>
              </c:strCache>
            </c:strRef>
          </c:cat>
          <c:val>
            <c:numRef>
              <c:f>Arkusz1!$E$2:$E$3</c:f>
              <c:numCache>
                <c:formatCode>0.0%</c:formatCode>
                <c:ptCount val="2"/>
                <c:pt idx="0">
                  <c:v>0.47550440307658032</c:v>
                </c:pt>
                <c:pt idx="1">
                  <c:v>0.5101607746738277</c:v>
                </c:pt>
              </c:numCache>
            </c:numRef>
          </c:val>
        </c:ser>
        <c:ser>
          <c:idx val="4"/>
          <c:order val="4"/>
          <c:tx>
            <c:strRef>
              <c:f>Arkusz1!$F$1</c:f>
              <c:strCache>
                <c:ptCount val="1"/>
                <c:pt idx="0">
                  <c:v>usługi nierynkowe</c:v>
                </c:pt>
              </c:strCache>
            </c:strRef>
          </c:tx>
          <c:spPr>
            <a:solidFill>
              <a:schemeClr val="bg1">
                <a:lumMod val="75000"/>
              </a:schemeClr>
            </a:solidFill>
          </c:spPr>
          <c:dLbls>
            <c:numFmt formatCode="0%" sourceLinked="0"/>
            <c:txPr>
              <a:bodyPr/>
              <a:lstStyle/>
              <a:p>
                <a:pPr>
                  <a:defRPr sz="1200">
                    <a:solidFill>
                      <a:schemeClr val="bg1"/>
                    </a:solidFill>
                  </a:defRPr>
                </a:pPr>
                <a:endParaRPr lang="pl-PL"/>
              </a:p>
            </c:txPr>
            <c:showVal val="1"/>
          </c:dLbls>
          <c:cat>
            <c:strRef>
              <c:f>Arkusz1!$A$2:$A$3</c:f>
              <c:strCache>
                <c:ptCount val="2"/>
                <c:pt idx="0">
                  <c:v>LU</c:v>
                </c:pt>
                <c:pt idx="1">
                  <c:v>PL</c:v>
                </c:pt>
              </c:strCache>
            </c:strRef>
          </c:cat>
          <c:val>
            <c:numRef>
              <c:f>Arkusz1!$F$2:$F$3</c:f>
              <c:numCache>
                <c:formatCode>0.0%</c:formatCode>
                <c:ptCount val="2"/>
                <c:pt idx="0">
                  <c:v>0.20649871809162906</c:v>
                </c:pt>
                <c:pt idx="1">
                  <c:v>0.14557888440353572</c:v>
                </c:pt>
              </c:numCache>
            </c:numRef>
          </c:val>
        </c:ser>
        <c:overlap val="100"/>
        <c:axId val="61780352"/>
        <c:axId val="61781888"/>
      </c:barChart>
      <c:catAx>
        <c:axId val="61780352"/>
        <c:scaling>
          <c:orientation val="minMax"/>
        </c:scaling>
        <c:axPos val="l"/>
        <c:majorTickMark val="none"/>
        <c:tickLblPos val="nextTo"/>
        <c:crossAx val="61781888"/>
        <c:crosses val="autoZero"/>
        <c:auto val="1"/>
        <c:lblAlgn val="ctr"/>
        <c:lblOffset val="100"/>
      </c:catAx>
      <c:valAx>
        <c:axId val="61781888"/>
        <c:scaling>
          <c:orientation val="minMax"/>
          <c:max val="1"/>
        </c:scaling>
        <c:delete val="1"/>
        <c:axPos val="b"/>
        <c:majorGridlines/>
        <c:numFmt formatCode="0%" sourceLinked="0"/>
        <c:majorTickMark val="none"/>
        <c:tickLblPos val="none"/>
        <c:crossAx val="61780352"/>
        <c:crosses val="autoZero"/>
        <c:crossBetween val="between"/>
      </c:valAx>
      <c:spPr>
        <a:ln>
          <a:solidFill>
            <a:schemeClr val="bg1">
              <a:lumMod val="75000"/>
            </a:schemeClr>
          </a:solidFill>
        </a:ln>
      </c:spPr>
    </c:plotArea>
    <c:legend>
      <c:legendPos val="r"/>
      <c:layout>
        <c:manualLayout>
          <c:xMode val="edge"/>
          <c:yMode val="edge"/>
          <c:x val="0.7349149548623215"/>
          <c:y val="0.28469721996696434"/>
          <c:w val="0.25538814331053816"/>
          <c:h val="0.64393700031595824"/>
        </c:manualLayout>
      </c:layout>
    </c:legend>
    <c:plotVisOnly val="1"/>
  </c:chart>
  <c:txPr>
    <a:bodyPr/>
    <a:lstStyle/>
    <a:p>
      <a:pPr>
        <a:defRPr sz="1800"/>
      </a:pPr>
      <a:endParaRPr lang="pl-PL"/>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pl-PL"/>
  <c:chart>
    <c:title>
      <c:tx>
        <c:rich>
          <a:bodyPr/>
          <a:lstStyle/>
          <a:p>
            <a:pPr>
              <a:defRPr/>
            </a:pPr>
            <a:r>
              <a:rPr lang="pl-PL" dirty="0" smtClean="0"/>
              <a:t>Struktura tworzenia</a:t>
            </a:r>
            <a:r>
              <a:rPr lang="pl-PL" baseline="0" dirty="0" smtClean="0"/>
              <a:t> PKB (2006)</a:t>
            </a:r>
            <a:endParaRPr lang="pl-PL" dirty="0"/>
          </a:p>
        </c:rich>
      </c:tx>
      <c:layout>
        <c:manualLayout>
          <c:xMode val="edge"/>
          <c:yMode val="edge"/>
          <c:x val="9.4208396740458764E-2"/>
          <c:y val="3.04759771710136E-2"/>
        </c:manualLayout>
      </c:layout>
    </c:title>
    <c:plotArea>
      <c:layout>
        <c:manualLayout>
          <c:layoutTarget val="inner"/>
          <c:xMode val="edge"/>
          <c:yMode val="edge"/>
          <c:x val="9.3212032952250098E-2"/>
          <c:y val="0.23364915831110294"/>
          <c:w val="0.54227600380181751"/>
          <c:h val="0.69180748141245352"/>
        </c:manualLayout>
      </c:layout>
      <c:barChart>
        <c:barDir val="bar"/>
        <c:grouping val="stacked"/>
        <c:ser>
          <c:idx val="0"/>
          <c:order val="0"/>
          <c:tx>
            <c:strRef>
              <c:f>Arkusz1!$B$1</c:f>
              <c:strCache>
                <c:ptCount val="1"/>
                <c:pt idx="0">
                  <c:v>sektor prywatny</c:v>
                </c:pt>
              </c:strCache>
            </c:strRef>
          </c:tx>
          <c:spPr>
            <a:solidFill>
              <a:schemeClr val="tx1">
                <a:lumMod val="65000"/>
                <a:lumOff val="35000"/>
              </a:schemeClr>
            </a:solidFill>
          </c:spPr>
          <c:dLbls>
            <c:numFmt formatCode="0%" sourceLinked="0"/>
            <c:txPr>
              <a:bodyPr/>
              <a:lstStyle/>
              <a:p>
                <a:pPr>
                  <a:defRPr sz="1100">
                    <a:solidFill>
                      <a:schemeClr val="bg1"/>
                    </a:solidFill>
                  </a:defRPr>
                </a:pPr>
                <a:endParaRPr lang="pl-PL"/>
              </a:p>
            </c:txPr>
            <c:showVal val="1"/>
          </c:dLbls>
          <c:cat>
            <c:numRef>
              <c:f>Arkusz1!$A$2:$A$3</c:f>
              <c:numCache>
                <c:formatCode>0</c:formatCode>
                <c:ptCount val="2"/>
                <c:pt idx="0">
                  <c:v>1995</c:v>
                </c:pt>
                <c:pt idx="1">
                  <c:v>2005</c:v>
                </c:pt>
              </c:numCache>
            </c:numRef>
          </c:cat>
          <c:val>
            <c:numRef>
              <c:f>Arkusz1!$B$2:$B$3</c:f>
              <c:numCache>
                <c:formatCode>0.0%</c:formatCode>
                <c:ptCount val="2"/>
                <c:pt idx="0">
                  <c:v>0.53200000000000003</c:v>
                </c:pt>
                <c:pt idx="1">
                  <c:v>0.66200000000000159</c:v>
                </c:pt>
              </c:numCache>
            </c:numRef>
          </c:val>
        </c:ser>
        <c:ser>
          <c:idx val="1"/>
          <c:order val="1"/>
          <c:tx>
            <c:strRef>
              <c:f>Arkusz1!$C$1</c:f>
              <c:strCache>
                <c:ptCount val="1"/>
                <c:pt idx="0">
                  <c:v>sektor publiczny</c:v>
                </c:pt>
              </c:strCache>
            </c:strRef>
          </c:tx>
          <c:spPr>
            <a:solidFill>
              <a:schemeClr val="bg1">
                <a:lumMod val="50000"/>
              </a:schemeClr>
            </a:solidFill>
          </c:spPr>
          <c:dLbls>
            <c:numFmt formatCode="0%" sourceLinked="0"/>
            <c:txPr>
              <a:bodyPr/>
              <a:lstStyle/>
              <a:p>
                <a:pPr>
                  <a:defRPr sz="1100">
                    <a:solidFill>
                      <a:schemeClr val="bg1"/>
                    </a:solidFill>
                  </a:defRPr>
                </a:pPr>
                <a:endParaRPr lang="pl-PL"/>
              </a:p>
            </c:txPr>
            <c:showVal val="1"/>
          </c:dLbls>
          <c:cat>
            <c:numRef>
              <c:f>Arkusz1!$A$2:$A$3</c:f>
              <c:numCache>
                <c:formatCode>0</c:formatCode>
                <c:ptCount val="2"/>
                <c:pt idx="0">
                  <c:v>1995</c:v>
                </c:pt>
                <c:pt idx="1">
                  <c:v>2005</c:v>
                </c:pt>
              </c:numCache>
            </c:numRef>
          </c:cat>
          <c:val>
            <c:numRef>
              <c:f>Arkusz1!$C$2:$C$3</c:f>
              <c:numCache>
                <c:formatCode>0.0%</c:formatCode>
                <c:ptCount val="2"/>
                <c:pt idx="0">
                  <c:v>0.35000000000000031</c:v>
                </c:pt>
                <c:pt idx="1">
                  <c:v>0.21900000000000033</c:v>
                </c:pt>
              </c:numCache>
            </c:numRef>
          </c:val>
        </c:ser>
        <c:ser>
          <c:idx val="2"/>
          <c:order val="2"/>
          <c:tx>
            <c:strRef>
              <c:f>Arkusz1!$D$1</c:f>
              <c:strCache>
                <c:ptCount val="1"/>
                <c:pt idx="0">
                  <c:v>podatki pośrednie netto</c:v>
                </c:pt>
              </c:strCache>
            </c:strRef>
          </c:tx>
          <c:spPr>
            <a:solidFill>
              <a:schemeClr val="bg1">
                <a:lumMod val="65000"/>
              </a:schemeClr>
            </a:solidFill>
          </c:spPr>
          <c:dLbls>
            <c:numFmt formatCode="0%" sourceLinked="0"/>
            <c:txPr>
              <a:bodyPr/>
              <a:lstStyle/>
              <a:p>
                <a:pPr>
                  <a:defRPr sz="1200">
                    <a:solidFill>
                      <a:schemeClr val="bg1"/>
                    </a:solidFill>
                  </a:defRPr>
                </a:pPr>
                <a:endParaRPr lang="pl-PL"/>
              </a:p>
            </c:txPr>
            <c:showVal val="1"/>
          </c:dLbls>
          <c:cat>
            <c:numRef>
              <c:f>Arkusz1!$A$2:$A$3</c:f>
              <c:numCache>
                <c:formatCode>0</c:formatCode>
                <c:ptCount val="2"/>
                <c:pt idx="0">
                  <c:v>1995</c:v>
                </c:pt>
                <c:pt idx="1">
                  <c:v>2005</c:v>
                </c:pt>
              </c:numCache>
            </c:numRef>
          </c:cat>
          <c:val>
            <c:numRef>
              <c:f>Arkusz1!$D$2:$D$3</c:f>
              <c:numCache>
                <c:formatCode>0.00%</c:formatCode>
                <c:ptCount val="2"/>
                <c:pt idx="0">
                  <c:v>0.11799999999999998</c:v>
                </c:pt>
                <c:pt idx="1">
                  <c:v>0.11899999999999998</c:v>
                </c:pt>
              </c:numCache>
            </c:numRef>
          </c:val>
        </c:ser>
        <c:overlap val="100"/>
        <c:axId val="61706624"/>
        <c:axId val="61708160"/>
      </c:barChart>
      <c:catAx>
        <c:axId val="61706624"/>
        <c:scaling>
          <c:orientation val="minMax"/>
        </c:scaling>
        <c:axPos val="l"/>
        <c:numFmt formatCode="0" sourceLinked="1"/>
        <c:majorTickMark val="none"/>
        <c:tickLblPos val="nextTo"/>
        <c:crossAx val="61708160"/>
        <c:crosses val="autoZero"/>
        <c:auto val="1"/>
        <c:lblAlgn val="ctr"/>
        <c:lblOffset val="100"/>
      </c:catAx>
      <c:valAx>
        <c:axId val="61708160"/>
        <c:scaling>
          <c:orientation val="minMax"/>
          <c:max val="1"/>
        </c:scaling>
        <c:delete val="1"/>
        <c:axPos val="b"/>
        <c:majorGridlines/>
        <c:numFmt formatCode="0%" sourceLinked="0"/>
        <c:majorTickMark val="none"/>
        <c:tickLblPos val="none"/>
        <c:crossAx val="61706624"/>
        <c:crosses val="autoZero"/>
        <c:crossBetween val="between"/>
      </c:valAx>
      <c:spPr>
        <a:ln>
          <a:solidFill>
            <a:schemeClr val="bg1">
              <a:lumMod val="75000"/>
            </a:schemeClr>
          </a:solidFill>
        </a:ln>
      </c:spPr>
    </c:plotArea>
    <c:legend>
      <c:legendPos val="r"/>
      <c:layout>
        <c:manualLayout>
          <c:xMode val="edge"/>
          <c:yMode val="edge"/>
          <c:x val="0.67695819471551266"/>
          <c:y val="0.36980238608503757"/>
          <c:w val="0.30430544463757231"/>
          <c:h val="0.42293337279479132"/>
        </c:manualLayout>
      </c:layout>
    </c:legend>
    <c:plotVisOnly val="1"/>
  </c:chart>
  <c:txPr>
    <a:bodyPr/>
    <a:lstStyle/>
    <a:p>
      <a:pPr>
        <a:defRPr sz="1800"/>
      </a:pPr>
      <a:endParaRPr lang="pl-PL"/>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pl-PL"/>
  <c:chart>
    <c:autoTitleDeleted val="1"/>
    <c:plotArea>
      <c:layout>
        <c:manualLayout>
          <c:layoutTarget val="inner"/>
          <c:xMode val="edge"/>
          <c:yMode val="edge"/>
          <c:x val="0.12076749435665941"/>
          <c:y val="5.9121621621621837E-2"/>
          <c:w val="0.82844243792325067"/>
          <c:h val="0.64864864864865157"/>
        </c:manualLayout>
      </c:layout>
      <c:barChart>
        <c:barDir val="col"/>
        <c:grouping val="percentStacked"/>
        <c:ser>
          <c:idx val="5"/>
          <c:order val="0"/>
          <c:tx>
            <c:strRef>
              <c:f>Sheet1!$A$2</c:f>
              <c:strCache>
                <c:ptCount val="1"/>
                <c:pt idx="0">
                  <c:v>podatki pośrednie</c:v>
                </c:pt>
              </c:strCache>
            </c:strRef>
          </c:tx>
          <c:spPr>
            <a:solidFill>
              <a:schemeClr val="tx1"/>
            </a:solidFill>
            <a:ln w="25362">
              <a:noFill/>
            </a:ln>
          </c:spPr>
          <c:dLbls>
            <c:dLbl>
              <c:idx val="0"/>
              <c:layout>
                <c:manualLayout>
                  <c:x val="-1.2579564834759181E-3"/>
                  <c:y val="-1.2708303639304081E-2"/>
                </c:manualLayout>
              </c:layout>
              <c:dLblPos val="ctr"/>
              <c:showVal val="1"/>
            </c:dLbl>
            <c:spPr>
              <a:noFill/>
              <a:ln w="25362">
                <a:noFill/>
              </a:ln>
            </c:spPr>
            <c:txPr>
              <a:bodyPr/>
              <a:lstStyle/>
              <a:p>
                <a:pPr>
                  <a:defRPr sz="1423" b="1" i="0" u="none" strike="noStrike" baseline="0">
                    <a:solidFill>
                      <a:schemeClr val="bg1"/>
                    </a:solidFill>
                    <a:latin typeface="+mn-lt"/>
                    <a:ea typeface="Arial"/>
                    <a:cs typeface="Arial"/>
                  </a:defRPr>
                </a:pPr>
                <a:endParaRPr lang="pl-PL"/>
              </a:p>
            </c:txPr>
            <c:showVal val="1"/>
          </c:dLbls>
          <c:cat>
            <c:numRef>
              <c:f>Sheet1!$B$1:$L$1</c:f>
              <c:numCache>
                <c:formatCode>General</c:formatCode>
                <c:ptCount val="11"/>
                <c:pt idx="0">
                  <c:v>1995</c:v>
                </c:pt>
                <c:pt idx="1">
                  <c:v>1996</c:v>
                </c:pt>
                <c:pt idx="2">
                  <c:v>1997</c:v>
                </c:pt>
                <c:pt idx="3">
                  <c:v>1998</c:v>
                </c:pt>
                <c:pt idx="4">
                  <c:v>1999</c:v>
                </c:pt>
                <c:pt idx="5">
                  <c:v>2000</c:v>
                </c:pt>
                <c:pt idx="6">
                  <c:v>2001</c:v>
                </c:pt>
                <c:pt idx="7">
                  <c:v>2002</c:v>
                </c:pt>
                <c:pt idx="8">
                  <c:v>2003</c:v>
                </c:pt>
                <c:pt idx="9">
                  <c:v>2004</c:v>
                </c:pt>
                <c:pt idx="10">
                  <c:v>2005</c:v>
                </c:pt>
              </c:numCache>
            </c:numRef>
          </c:cat>
          <c:val>
            <c:numRef>
              <c:f>Sheet1!$B$2:$L$2</c:f>
              <c:numCache>
                <c:formatCode>General</c:formatCode>
                <c:ptCount val="11"/>
                <c:pt idx="0" formatCode="0.0">
                  <c:v>13</c:v>
                </c:pt>
                <c:pt idx="1">
                  <c:v>13.2</c:v>
                </c:pt>
                <c:pt idx="2">
                  <c:v>12.7</c:v>
                </c:pt>
                <c:pt idx="3">
                  <c:v>12.2</c:v>
                </c:pt>
                <c:pt idx="4">
                  <c:v>12.9</c:v>
                </c:pt>
                <c:pt idx="5">
                  <c:v>12.5</c:v>
                </c:pt>
                <c:pt idx="6">
                  <c:v>12.5</c:v>
                </c:pt>
                <c:pt idx="7">
                  <c:v>12.6</c:v>
                </c:pt>
                <c:pt idx="8" formatCode="0.0">
                  <c:v>13</c:v>
                </c:pt>
                <c:pt idx="9">
                  <c:v>11.5</c:v>
                </c:pt>
                <c:pt idx="10">
                  <c:v>11.9</c:v>
                </c:pt>
              </c:numCache>
            </c:numRef>
          </c:val>
        </c:ser>
        <c:ser>
          <c:idx val="6"/>
          <c:order val="1"/>
          <c:tx>
            <c:strRef>
              <c:f>Sheet1!$A$3</c:f>
              <c:strCache>
                <c:ptCount val="1"/>
                <c:pt idx="0">
                  <c:v>przedsiębiorstwa</c:v>
                </c:pt>
              </c:strCache>
            </c:strRef>
          </c:tx>
          <c:spPr>
            <a:solidFill>
              <a:schemeClr val="bg1">
                <a:lumMod val="50000"/>
              </a:schemeClr>
            </a:solidFill>
            <a:ln w="25362">
              <a:noFill/>
            </a:ln>
          </c:spPr>
          <c:dLbls>
            <c:spPr>
              <a:noFill/>
              <a:ln w="25362">
                <a:noFill/>
              </a:ln>
            </c:spPr>
            <c:txPr>
              <a:bodyPr/>
              <a:lstStyle/>
              <a:p>
                <a:pPr>
                  <a:defRPr sz="1423" b="1" i="0" u="none" strike="noStrike" baseline="0">
                    <a:solidFill>
                      <a:srgbClr val="FFFFFF"/>
                    </a:solidFill>
                    <a:latin typeface="+mn-lt"/>
                    <a:ea typeface="Arial"/>
                    <a:cs typeface="Arial"/>
                  </a:defRPr>
                </a:pPr>
                <a:endParaRPr lang="pl-PL"/>
              </a:p>
            </c:txPr>
            <c:showVal val="1"/>
          </c:dLbls>
          <c:cat>
            <c:numRef>
              <c:f>Sheet1!$B$1:$L$1</c:f>
              <c:numCache>
                <c:formatCode>General</c:formatCode>
                <c:ptCount val="11"/>
                <c:pt idx="0">
                  <c:v>1995</c:v>
                </c:pt>
                <c:pt idx="1">
                  <c:v>1996</c:v>
                </c:pt>
                <c:pt idx="2">
                  <c:v>1997</c:v>
                </c:pt>
                <c:pt idx="3">
                  <c:v>1998</c:v>
                </c:pt>
                <c:pt idx="4">
                  <c:v>1999</c:v>
                </c:pt>
                <c:pt idx="5">
                  <c:v>2000</c:v>
                </c:pt>
                <c:pt idx="6">
                  <c:v>2001</c:v>
                </c:pt>
                <c:pt idx="7">
                  <c:v>2002</c:v>
                </c:pt>
                <c:pt idx="8">
                  <c:v>2003</c:v>
                </c:pt>
                <c:pt idx="9">
                  <c:v>2004</c:v>
                </c:pt>
                <c:pt idx="10">
                  <c:v>2005</c:v>
                </c:pt>
              </c:numCache>
            </c:numRef>
          </c:cat>
          <c:val>
            <c:numRef>
              <c:f>Sheet1!$B$3:$L$3</c:f>
              <c:numCache>
                <c:formatCode>General</c:formatCode>
                <c:ptCount val="11"/>
                <c:pt idx="0" formatCode="0.0">
                  <c:v>44.6</c:v>
                </c:pt>
                <c:pt idx="1">
                  <c:v>44.9</c:v>
                </c:pt>
                <c:pt idx="2">
                  <c:v>46.3</c:v>
                </c:pt>
                <c:pt idx="3">
                  <c:v>47.1</c:v>
                </c:pt>
                <c:pt idx="4">
                  <c:v>45.7</c:v>
                </c:pt>
                <c:pt idx="5">
                  <c:v>41.9</c:v>
                </c:pt>
                <c:pt idx="6">
                  <c:v>40.5</c:v>
                </c:pt>
                <c:pt idx="7">
                  <c:v>40.700000000000003</c:v>
                </c:pt>
                <c:pt idx="8">
                  <c:v>40.1</c:v>
                </c:pt>
                <c:pt idx="9">
                  <c:v>40.800000000000004</c:v>
                </c:pt>
                <c:pt idx="10">
                  <c:v>38.9</c:v>
                </c:pt>
              </c:numCache>
            </c:numRef>
          </c:val>
        </c:ser>
        <c:ser>
          <c:idx val="3"/>
          <c:order val="2"/>
          <c:tx>
            <c:strRef>
              <c:f>Sheet1!$A$4</c:f>
              <c:strCache>
                <c:ptCount val="1"/>
                <c:pt idx="0">
                  <c:v>instytucje finansowe i ubezpieczeniowe</c:v>
                </c:pt>
              </c:strCache>
            </c:strRef>
          </c:tx>
          <c:spPr>
            <a:solidFill>
              <a:schemeClr val="accent1"/>
            </a:solidFill>
            <a:ln w="25362">
              <a:noFill/>
            </a:ln>
          </c:spPr>
          <c:dLbls>
            <c:delete val="1"/>
          </c:dLbls>
          <c:cat>
            <c:numRef>
              <c:f>Sheet1!$B$1:$L$1</c:f>
              <c:numCache>
                <c:formatCode>General</c:formatCode>
                <c:ptCount val="11"/>
                <c:pt idx="0">
                  <c:v>1995</c:v>
                </c:pt>
                <c:pt idx="1">
                  <c:v>1996</c:v>
                </c:pt>
                <c:pt idx="2">
                  <c:v>1997</c:v>
                </c:pt>
                <c:pt idx="3">
                  <c:v>1998</c:v>
                </c:pt>
                <c:pt idx="4">
                  <c:v>1999</c:v>
                </c:pt>
                <c:pt idx="5">
                  <c:v>2000</c:v>
                </c:pt>
                <c:pt idx="6">
                  <c:v>2001</c:v>
                </c:pt>
                <c:pt idx="7">
                  <c:v>2002</c:v>
                </c:pt>
                <c:pt idx="8">
                  <c:v>2003</c:v>
                </c:pt>
                <c:pt idx="9">
                  <c:v>2004</c:v>
                </c:pt>
                <c:pt idx="10">
                  <c:v>2005</c:v>
                </c:pt>
              </c:numCache>
            </c:numRef>
          </c:cat>
          <c:val>
            <c:numRef>
              <c:f>Sheet1!$B$4:$L$4</c:f>
              <c:numCache>
                <c:formatCode>General</c:formatCode>
                <c:ptCount val="11"/>
                <c:pt idx="0" formatCode="0.0">
                  <c:v>0.8</c:v>
                </c:pt>
                <c:pt idx="1">
                  <c:v>0.9</c:v>
                </c:pt>
                <c:pt idx="2">
                  <c:v>1.2</c:v>
                </c:pt>
                <c:pt idx="3">
                  <c:v>1.3</c:v>
                </c:pt>
                <c:pt idx="4">
                  <c:v>1.9000000000000001</c:v>
                </c:pt>
                <c:pt idx="5" formatCode="0.0">
                  <c:v>2</c:v>
                </c:pt>
                <c:pt idx="6">
                  <c:v>1.9000000000000001</c:v>
                </c:pt>
                <c:pt idx="7">
                  <c:v>1.4</c:v>
                </c:pt>
                <c:pt idx="8">
                  <c:v>1.8</c:v>
                </c:pt>
                <c:pt idx="9">
                  <c:v>3.5</c:v>
                </c:pt>
                <c:pt idx="10">
                  <c:v>2.2999999999999998</c:v>
                </c:pt>
              </c:numCache>
            </c:numRef>
          </c:val>
        </c:ser>
        <c:ser>
          <c:idx val="0"/>
          <c:order val="3"/>
          <c:tx>
            <c:strRef>
              <c:f>Sheet1!$A$5</c:f>
              <c:strCache>
                <c:ptCount val="1"/>
                <c:pt idx="0">
                  <c:v>instytucje rządowe i samorządowe</c:v>
                </c:pt>
              </c:strCache>
            </c:strRef>
          </c:tx>
          <c:spPr>
            <a:solidFill>
              <a:schemeClr val="bg1">
                <a:lumMod val="75000"/>
              </a:schemeClr>
            </a:solidFill>
            <a:ln w="25362">
              <a:noFill/>
            </a:ln>
          </c:spPr>
          <c:dLbls>
            <c:numFmt formatCode="0.0" sourceLinked="0"/>
            <c:spPr>
              <a:noFill/>
              <a:ln w="25362">
                <a:noFill/>
              </a:ln>
            </c:spPr>
            <c:txPr>
              <a:bodyPr/>
              <a:lstStyle/>
              <a:p>
                <a:pPr>
                  <a:defRPr sz="1423" b="1" i="0" u="none" strike="noStrike" baseline="0">
                    <a:solidFill>
                      <a:schemeClr val="bg1"/>
                    </a:solidFill>
                    <a:latin typeface="+mn-lt"/>
                    <a:ea typeface="Arial"/>
                    <a:cs typeface="Arial"/>
                  </a:defRPr>
                </a:pPr>
                <a:endParaRPr lang="pl-PL"/>
              </a:p>
            </c:txPr>
            <c:showVal val="1"/>
          </c:dLbls>
          <c:cat>
            <c:numRef>
              <c:f>Sheet1!$B$1:$L$1</c:f>
              <c:numCache>
                <c:formatCode>General</c:formatCode>
                <c:ptCount val="11"/>
                <c:pt idx="0">
                  <c:v>1995</c:v>
                </c:pt>
                <c:pt idx="1">
                  <c:v>1996</c:v>
                </c:pt>
                <c:pt idx="2">
                  <c:v>1997</c:v>
                </c:pt>
                <c:pt idx="3">
                  <c:v>1998</c:v>
                </c:pt>
                <c:pt idx="4">
                  <c:v>1999</c:v>
                </c:pt>
                <c:pt idx="5">
                  <c:v>2000</c:v>
                </c:pt>
                <c:pt idx="6">
                  <c:v>2001</c:v>
                </c:pt>
                <c:pt idx="7">
                  <c:v>2002</c:v>
                </c:pt>
                <c:pt idx="8">
                  <c:v>2003</c:v>
                </c:pt>
                <c:pt idx="9">
                  <c:v>2004</c:v>
                </c:pt>
                <c:pt idx="10">
                  <c:v>2005</c:v>
                </c:pt>
              </c:numCache>
            </c:numRef>
          </c:cat>
          <c:val>
            <c:numRef>
              <c:f>Sheet1!$B$5:$L$5</c:f>
              <c:numCache>
                <c:formatCode>0.0</c:formatCode>
                <c:ptCount val="11"/>
                <c:pt idx="0">
                  <c:v>12</c:v>
                </c:pt>
                <c:pt idx="1">
                  <c:v>12</c:v>
                </c:pt>
                <c:pt idx="2" formatCode="General">
                  <c:v>11.8</c:v>
                </c:pt>
                <c:pt idx="3" formatCode="General">
                  <c:v>11.2</c:v>
                </c:pt>
                <c:pt idx="4" formatCode="General">
                  <c:v>11.5</c:v>
                </c:pt>
                <c:pt idx="5" formatCode="General">
                  <c:v>14.1</c:v>
                </c:pt>
                <c:pt idx="6">
                  <c:v>15</c:v>
                </c:pt>
                <c:pt idx="7" formatCode="General">
                  <c:v>14.9</c:v>
                </c:pt>
                <c:pt idx="8">
                  <c:v>15</c:v>
                </c:pt>
                <c:pt idx="9" formatCode="General">
                  <c:v>13.3</c:v>
                </c:pt>
                <c:pt idx="10" formatCode="General">
                  <c:v>14.5</c:v>
                </c:pt>
              </c:numCache>
            </c:numRef>
          </c:val>
        </c:ser>
        <c:ser>
          <c:idx val="1"/>
          <c:order val="4"/>
          <c:tx>
            <c:strRef>
              <c:f>Sheet1!$A$6</c:f>
              <c:strCache>
                <c:ptCount val="1"/>
                <c:pt idx="0">
                  <c:v>gospodarstwa domowe</c:v>
                </c:pt>
              </c:strCache>
            </c:strRef>
          </c:tx>
          <c:spPr>
            <a:solidFill>
              <a:schemeClr val="bg1">
                <a:lumMod val="85000"/>
              </a:schemeClr>
            </a:solidFill>
            <a:ln w="25362">
              <a:noFill/>
            </a:ln>
          </c:spPr>
          <c:dLbls>
            <c:numFmt formatCode="0.0" sourceLinked="0"/>
            <c:spPr>
              <a:noFill/>
              <a:ln w="25362">
                <a:noFill/>
              </a:ln>
            </c:spPr>
            <c:txPr>
              <a:bodyPr/>
              <a:lstStyle/>
              <a:p>
                <a:pPr>
                  <a:defRPr sz="1423" b="1" i="0" u="none" strike="noStrike" baseline="0">
                    <a:solidFill>
                      <a:schemeClr val="tx1"/>
                    </a:solidFill>
                    <a:latin typeface="+mn-lt"/>
                    <a:ea typeface="Arial"/>
                    <a:cs typeface="Arial"/>
                  </a:defRPr>
                </a:pPr>
                <a:endParaRPr lang="pl-PL"/>
              </a:p>
            </c:txPr>
            <c:showVal val="1"/>
          </c:dLbls>
          <c:cat>
            <c:numRef>
              <c:f>Sheet1!$B$1:$L$1</c:f>
              <c:numCache>
                <c:formatCode>General</c:formatCode>
                <c:ptCount val="11"/>
                <c:pt idx="0">
                  <c:v>1995</c:v>
                </c:pt>
                <c:pt idx="1">
                  <c:v>1996</c:v>
                </c:pt>
                <c:pt idx="2">
                  <c:v>1997</c:v>
                </c:pt>
                <c:pt idx="3">
                  <c:v>1998</c:v>
                </c:pt>
                <c:pt idx="4">
                  <c:v>1999</c:v>
                </c:pt>
                <c:pt idx="5">
                  <c:v>2000</c:v>
                </c:pt>
                <c:pt idx="6">
                  <c:v>2001</c:v>
                </c:pt>
                <c:pt idx="7">
                  <c:v>2002</c:v>
                </c:pt>
                <c:pt idx="8">
                  <c:v>2003</c:v>
                </c:pt>
                <c:pt idx="9">
                  <c:v>2004</c:v>
                </c:pt>
                <c:pt idx="10">
                  <c:v>2005</c:v>
                </c:pt>
              </c:numCache>
            </c:numRef>
          </c:cat>
          <c:val>
            <c:numRef>
              <c:f>Sheet1!$B$6:$L$6</c:f>
              <c:numCache>
                <c:formatCode>0.0</c:formatCode>
                <c:ptCount val="11"/>
                <c:pt idx="0">
                  <c:v>28.6</c:v>
                </c:pt>
                <c:pt idx="1">
                  <c:v>28</c:v>
                </c:pt>
                <c:pt idx="2" formatCode="General">
                  <c:v>27.1</c:v>
                </c:pt>
                <c:pt idx="3" formatCode="General">
                  <c:v>27.3</c:v>
                </c:pt>
                <c:pt idx="4" formatCode="General">
                  <c:v>26.8</c:v>
                </c:pt>
                <c:pt idx="5" formatCode="General">
                  <c:v>28.3</c:v>
                </c:pt>
                <c:pt idx="6">
                  <c:v>29</c:v>
                </c:pt>
                <c:pt idx="7" formatCode="General">
                  <c:v>29.1</c:v>
                </c:pt>
                <c:pt idx="8" formatCode="General">
                  <c:v>28.8</c:v>
                </c:pt>
                <c:pt idx="9" formatCode="General">
                  <c:v>29.7</c:v>
                </c:pt>
                <c:pt idx="10" formatCode="General">
                  <c:v>31.5</c:v>
                </c:pt>
              </c:numCache>
            </c:numRef>
          </c:val>
        </c:ser>
        <c:ser>
          <c:idx val="2"/>
          <c:order val="5"/>
          <c:tx>
            <c:strRef>
              <c:f>Sheet1!$A$7</c:f>
              <c:strCache>
                <c:ptCount val="1"/>
                <c:pt idx="0">
                  <c:v>instytucje niekomercyjne</c:v>
                </c:pt>
              </c:strCache>
            </c:strRef>
          </c:tx>
          <c:spPr>
            <a:solidFill>
              <a:srgbClr val="FFC000"/>
            </a:solidFill>
            <a:ln w="25362">
              <a:noFill/>
            </a:ln>
          </c:spPr>
          <c:dLbls>
            <c:delete val="1"/>
          </c:dLbls>
          <c:cat>
            <c:numRef>
              <c:f>Sheet1!$B$1:$L$1</c:f>
              <c:numCache>
                <c:formatCode>General</c:formatCode>
                <c:ptCount val="11"/>
                <c:pt idx="0">
                  <c:v>1995</c:v>
                </c:pt>
                <c:pt idx="1">
                  <c:v>1996</c:v>
                </c:pt>
                <c:pt idx="2">
                  <c:v>1997</c:v>
                </c:pt>
                <c:pt idx="3">
                  <c:v>1998</c:v>
                </c:pt>
                <c:pt idx="4">
                  <c:v>1999</c:v>
                </c:pt>
                <c:pt idx="5">
                  <c:v>2000</c:v>
                </c:pt>
                <c:pt idx="6">
                  <c:v>2001</c:v>
                </c:pt>
                <c:pt idx="7">
                  <c:v>2002</c:v>
                </c:pt>
                <c:pt idx="8">
                  <c:v>2003</c:v>
                </c:pt>
                <c:pt idx="9">
                  <c:v>2004</c:v>
                </c:pt>
                <c:pt idx="10">
                  <c:v>2005</c:v>
                </c:pt>
              </c:numCache>
            </c:numRef>
          </c:cat>
          <c:val>
            <c:numRef>
              <c:f>Sheet1!$B$7:$L$7</c:f>
              <c:numCache>
                <c:formatCode>General</c:formatCode>
                <c:ptCount val="11"/>
                <c:pt idx="0" formatCode="0.0">
                  <c:v>0.9</c:v>
                </c:pt>
                <c:pt idx="1">
                  <c:v>0.9</c:v>
                </c:pt>
                <c:pt idx="2">
                  <c:v>0.9</c:v>
                </c:pt>
                <c:pt idx="3">
                  <c:v>0.9</c:v>
                </c:pt>
                <c:pt idx="4">
                  <c:v>1.2</c:v>
                </c:pt>
                <c:pt idx="5">
                  <c:v>1.2</c:v>
                </c:pt>
                <c:pt idx="6">
                  <c:v>1.2</c:v>
                </c:pt>
                <c:pt idx="7">
                  <c:v>1.3</c:v>
                </c:pt>
                <c:pt idx="8">
                  <c:v>1.3</c:v>
                </c:pt>
                <c:pt idx="9">
                  <c:v>1.2</c:v>
                </c:pt>
                <c:pt idx="10">
                  <c:v>1</c:v>
                </c:pt>
              </c:numCache>
            </c:numRef>
          </c:val>
        </c:ser>
        <c:dLbls>
          <c:showCatName val="1"/>
        </c:dLbls>
        <c:gapWidth val="50"/>
        <c:overlap val="100"/>
        <c:axId val="61862272"/>
        <c:axId val="61863808"/>
      </c:barChart>
      <c:catAx>
        <c:axId val="61862272"/>
        <c:scaling>
          <c:orientation val="minMax"/>
        </c:scaling>
        <c:axPos val="b"/>
        <c:numFmt formatCode="General" sourceLinked="1"/>
        <c:majorTickMark val="none"/>
        <c:tickLblPos val="nextTo"/>
        <c:spPr>
          <a:ln w="12681">
            <a:solidFill>
              <a:srgbClr val="C0C0C0"/>
            </a:solidFill>
            <a:prstDash val="solid"/>
          </a:ln>
        </c:spPr>
        <c:txPr>
          <a:bodyPr rot="0" vert="horz"/>
          <a:lstStyle/>
          <a:p>
            <a:pPr>
              <a:defRPr sz="1600" b="1" i="0" u="none" strike="noStrike" baseline="0">
                <a:solidFill>
                  <a:schemeClr val="tx1"/>
                </a:solidFill>
                <a:latin typeface="+mn-lt"/>
                <a:ea typeface="Arial"/>
                <a:cs typeface="Arial"/>
              </a:defRPr>
            </a:pPr>
            <a:endParaRPr lang="pl-PL"/>
          </a:p>
        </c:txPr>
        <c:crossAx val="61863808"/>
        <c:crosses val="autoZero"/>
        <c:auto val="1"/>
        <c:lblAlgn val="ctr"/>
        <c:lblOffset val="100"/>
        <c:tickLblSkip val="1"/>
        <c:tickMarkSkip val="1"/>
      </c:catAx>
      <c:valAx>
        <c:axId val="61863808"/>
        <c:scaling>
          <c:orientation val="minMax"/>
        </c:scaling>
        <c:axPos val="l"/>
        <c:majorGridlines>
          <c:spPr>
            <a:ln w="12681">
              <a:solidFill>
                <a:srgbClr val="C0C0C0"/>
              </a:solidFill>
              <a:prstDash val="solid"/>
            </a:ln>
          </c:spPr>
        </c:majorGridlines>
        <c:numFmt formatCode="0%" sourceLinked="1"/>
        <c:majorTickMark val="none"/>
        <c:tickLblPos val="nextTo"/>
        <c:spPr>
          <a:ln w="12681">
            <a:solidFill>
              <a:srgbClr val="C0C0C0"/>
            </a:solidFill>
            <a:prstDash val="solid"/>
          </a:ln>
        </c:spPr>
        <c:txPr>
          <a:bodyPr rot="0" vert="horz"/>
          <a:lstStyle/>
          <a:p>
            <a:pPr>
              <a:defRPr sz="1600" b="1" i="0" u="none" strike="noStrike" baseline="0">
                <a:solidFill>
                  <a:schemeClr val="tx1"/>
                </a:solidFill>
                <a:latin typeface="+mn-lt"/>
                <a:ea typeface="Arial"/>
                <a:cs typeface="Arial"/>
              </a:defRPr>
            </a:pPr>
            <a:endParaRPr lang="pl-PL"/>
          </a:p>
        </c:txPr>
        <c:crossAx val="61862272"/>
        <c:crosses val="autoZero"/>
        <c:crossBetween val="between"/>
        <c:majorUnit val="0.2"/>
      </c:valAx>
      <c:spPr>
        <a:noFill/>
        <a:ln w="12681">
          <a:solidFill>
            <a:srgbClr val="C0C0C0"/>
          </a:solidFill>
          <a:prstDash val="solid"/>
        </a:ln>
      </c:spPr>
    </c:plotArea>
    <c:legend>
      <c:legendPos val="b"/>
      <c:layout>
        <c:manualLayout>
          <c:xMode val="edge"/>
          <c:yMode val="edge"/>
          <c:x val="2.7088036117381489E-2"/>
          <c:y val="0.8209459459459455"/>
          <c:w val="0.95146726862302478"/>
          <c:h val="0.16385135135135134"/>
        </c:manualLayout>
      </c:layout>
      <c:spPr>
        <a:solidFill>
          <a:schemeClr val="bg1"/>
        </a:solidFill>
        <a:ln w="25362">
          <a:noFill/>
        </a:ln>
      </c:spPr>
      <c:txPr>
        <a:bodyPr/>
        <a:lstStyle/>
        <a:p>
          <a:pPr>
            <a:defRPr sz="1468" b="1" i="0" u="none" strike="noStrike" baseline="0">
              <a:solidFill>
                <a:schemeClr val="tx1"/>
              </a:solidFill>
              <a:latin typeface="+mn-lt"/>
              <a:ea typeface="Arial"/>
              <a:cs typeface="Arial"/>
            </a:defRPr>
          </a:pPr>
          <a:endParaRPr lang="pl-PL"/>
        </a:p>
      </c:txPr>
    </c:legend>
    <c:plotVisOnly val="1"/>
    <c:dispBlanksAs val="gap"/>
  </c:chart>
  <c:spPr>
    <a:noFill/>
    <a:ln>
      <a:noFill/>
    </a:ln>
  </c:spPr>
  <c:txPr>
    <a:bodyPr/>
    <a:lstStyle/>
    <a:p>
      <a:pPr>
        <a:defRPr sz="1772" b="1" i="0" u="none" strike="noStrike" baseline="0">
          <a:solidFill>
            <a:schemeClr val="tx1"/>
          </a:solidFill>
          <a:latin typeface="Times New Roman"/>
          <a:ea typeface="Times New Roman"/>
          <a:cs typeface="Times New Roman"/>
        </a:defRPr>
      </a:pPr>
      <a:endParaRPr lang="pl-PL"/>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pl-PL"/>
  <c:chart>
    <c:autoTitleDeleted val="1"/>
    <c:plotArea>
      <c:layout>
        <c:manualLayout>
          <c:layoutTarget val="inner"/>
          <c:xMode val="edge"/>
          <c:yMode val="edge"/>
          <c:x val="7.840909090909115E-2"/>
          <c:y val="7.2401062495932492E-2"/>
          <c:w val="0.91184345484578044"/>
          <c:h val="0.75241651616145699"/>
        </c:manualLayout>
      </c:layout>
      <c:lineChart>
        <c:grouping val="standard"/>
        <c:ser>
          <c:idx val="0"/>
          <c:order val="0"/>
          <c:tx>
            <c:strRef>
              <c:f>Sheet1!$B$1</c:f>
              <c:strCache>
                <c:ptCount val="1"/>
              </c:strCache>
            </c:strRef>
          </c:tx>
          <c:marker>
            <c:symbol val="none"/>
          </c:marker>
          <c:dLbls>
            <c:dLbl>
              <c:idx val="1"/>
              <c:delete val="1"/>
            </c:dLbl>
            <c:dLbl>
              <c:idx val="2"/>
              <c:delete val="1"/>
            </c:dLbl>
            <c:dLbl>
              <c:idx val="3"/>
              <c:delete val="1"/>
            </c:dLbl>
            <c:dLbl>
              <c:idx val="4"/>
              <c:layout>
                <c:manualLayout>
                  <c:x val="-2.7474555176898532E-2"/>
                  <c:y val="-2.3887725433355402E-2"/>
                </c:manualLayout>
              </c:layout>
              <c:showVal val="1"/>
            </c:dLbl>
            <c:dLbl>
              <c:idx val="5"/>
              <c:delete val="1"/>
            </c:dLbl>
            <c:dLbl>
              <c:idx val="6"/>
              <c:layout>
                <c:manualLayout>
                  <c:x val="-2.7474555176898532E-2"/>
                  <c:y val="-2.8665270520026535E-2"/>
                </c:manualLayout>
              </c:layout>
              <c:showVal val="1"/>
            </c:dLbl>
            <c:dLbl>
              <c:idx val="7"/>
              <c:delete val="1"/>
            </c:dLbl>
            <c:dLbl>
              <c:idx val="8"/>
              <c:delete val="1"/>
            </c:dLbl>
            <c:dLbl>
              <c:idx val="9"/>
              <c:delete val="1"/>
            </c:dLbl>
            <c:dLbl>
              <c:idx val="10"/>
              <c:layout>
                <c:manualLayout>
                  <c:x val="-2.7474555176898532E-2"/>
                  <c:y val="1.9110180346684325E-2"/>
                </c:manualLayout>
              </c:layout>
              <c:showVal val="1"/>
            </c:dLbl>
            <c:dLbl>
              <c:idx val="11"/>
              <c:delete val="1"/>
            </c:dLbl>
            <c:dLbl>
              <c:idx val="12"/>
              <c:delete val="1"/>
            </c:dLbl>
            <c:dLbl>
              <c:idx val="13"/>
              <c:delete val="1"/>
            </c:dLbl>
            <c:dLbl>
              <c:idx val="14"/>
              <c:delete val="1"/>
            </c:dLbl>
            <c:dLbl>
              <c:idx val="15"/>
              <c:delete val="1"/>
            </c:dLbl>
            <c:dLbl>
              <c:idx val="16"/>
              <c:layout>
                <c:manualLayout>
                  <c:x val="-2.9090705481422171E-2"/>
                  <c:y val="-3.3442815606697492E-2"/>
                </c:manualLayout>
              </c:layout>
              <c:showVal val="1"/>
            </c:dLbl>
            <c:dLbl>
              <c:idx val="17"/>
              <c:numFmt formatCode="0.0" sourceLinked="0"/>
              <c:spPr>
                <a:noFill/>
                <a:ln w="25407">
                  <a:noFill/>
                </a:ln>
              </c:spPr>
              <c:txPr>
                <a:bodyPr/>
                <a:lstStyle/>
                <a:p>
                  <a:pPr>
                    <a:defRPr sz="1600" b="1" i="0" u="none" strike="noStrike" baseline="0">
                      <a:solidFill>
                        <a:srgbClr val="FF0000"/>
                      </a:solidFill>
                      <a:latin typeface="+mn-lt"/>
                      <a:ea typeface="Century Gothic"/>
                      <a:cs typeface="Century Gothic"/>
                    </a:defRPr>
                  </a:pPr>
                  <a:endParaRPr lang="pl-PL"/>
                </a:p>
              </c:txPr>
            </c:dLbl>
            <c:dLbl>
              <c:idx val="18"/>
              <c:layout>
                <c:manualLayout>
                  <c:x val="-2.9090705481422046E-2"/>
                  <c:y val="2.8665270520026535E-2"/>
                </c:manualLayout>
              </c:layout>
              <c:numFmt formatCode="0.0" sourceLinked="0"/>
              <c:spPr>
                <a:noFill/>
                <a:ln w="25407">
                  <a:noFill/>
                </a:ln>
              </c:spPr>
              <c:txPr>
                <a:bodyPr/>
                <a:lstStyle/>
                <a:p>
                  <a:pPr>
                    <a:defRPr sz="1600" b="1" i="0" u="none" strike="noStrike" baseline="0">
                      <a:solidFill>
                        <a:schemeClr val="bg1">
                          <a:lumMod val="75000"/>
                        </a:schemeClr>
                      </a:solidFill>
                      <a:latin typeface="+mn-lt"/>
                      <a:ea typeface="Century Gothic"/>
                      <a:cs typeface="Century Gothic"/>
                    </a:defRPr>
                  </a:pPr>
                  <a:endParaRPr lang="pl-PL"/>
                </a:p>
              </c:txPr>
              <c:showVal val="1"/>
            </c:dLbl>
            <c:dLbl>
              <c:idx val="19"/>
              <c:layout>
                <c:manualLayout>
                  <c:x val="-1.2929202436187521E-2"/>
                  <c:y val="-3.3442815606697492E-2"/>
                </c:manualLayout>
              </c:layout>
              <c:numFmt formatCode="0.0" sourceLinked="0"/>
              <c:spPr>
                <a:noFill/>
                <a:ln w="25407">
                  <a:noFill/>
                </a:ln>
              </c:spPr>
              <c:txPr>
                <a:bodyPr/>
                <a:lstStyle/>
                <a:p>
                  <a:pPr>
                    <a:defRPr sz="1600" b="1" i="0" u="none" strike="noStrike" baseline="0">
                      <a:solidFill>
                        <a:schemeClr val="bg1">
                          <a:lumMod val="75000"/>
                        </a:schemeClr>
                      </a:solidFill>
                      <a:latin typeface="+mn-lt"/>
                      <a:ea typeface="Century Gothic"/>
                      <a:cs typeface="Century Gothic"/>
                    </a:defRPr>
                  </a:pPr>
                  <a:endParaRPr lang="pl-PL"/>
                </a:p>
              </c:txPr>
              <c:showVal val="1"/>
            </c:dLbl>
            <c:numFmt formatCode="0.0" sourceLinked="0"/>
            <c:spPr>
              <a:noFill/>
              <a:ln w="25407">
                <a:noFill/>
              </a:ln>
            </c:spPr>
            <c:txPr>
              <a:bodyPr/>
              <a:lstStyle/>
              <a:p>
                <a:pPr>
                  <a:defRPr sz="1600" b="1" i="0" u="none" strike="noStrike" baseline="0">
                    <a:solidFill>
                      <a:schemeClr val="tx1"/>
                    </a:solidFill>
                    <a:latin typeface="+mn-lt"/>
                    <a:ea typeface="Century Gothic"/>
                    <a:cs typeface="Century Gothic"/>
                  </a:defRPr>
                </a:pPr>
                <a:endParaRPr lang="pl-PL"/>
              </a:p>
            </c:txPr>
            <c:showVal val="1"/>
          </c:dLbls>
          <c:cat>
            <c:strRef>
              <c:f>Sheet1!$A$2:$A$21</c:f>
              <c:strCache>
                <c:ptCount val="20"/>
                <c:pt idx="0">
                  <c:v>1991</c:v>
                </c:pt>
                <c:pt idx="1">
                  <c:v>1992</c:v>
                </c:pt>
                <c:pt idx="2">
                  <c:v>1993</c:v>
                </c:pt>
                <c:pt idx="3">
                  <c:v>1994</c:v>
                </c:pt>
                <c:pt idx="4">
                  <c:v>1995</c:v>
                </c:pt>
                <c:pt idx="5">
                  <c:v>1996</c:v>
                </c:pt>
                <c:pt idx="6">
                  <c:v>1997</c:v>
                </c:pt>
                <c:pt idx="7">
                  <c:v>1998</c:v>
                </c:pt>
                <c:pt idx="8">
                  <c:v>1999</c:v>
                </c:pt>
                <c:pt idx="9">
                  <c:v>2000</c:v>
                </c:pt>
                <c:pt idx="10">
                  <c:v>2001</c:v>
                </c:pt>
                <c:pt idx="11">
                  <c:v>2002</c:v>
                </c:pt>
                <c:pt idx="12">
                  <c:v>2003</c:v>
                </c:pt>
                <c:pt idx="13">
                  <c:v>2004</c:v>
                </c:pt>
                <c:pt idx="14">
                  <c:v>2005</c:v>
                </c:pt>
                <c:pt idx="15">
                  <c:v>2006</c:v>
                </c:pt>
                <c:pt idx="16">
                  <c:v>2007</c:v>
                </c:pt>
                <c:pt idx="17">
                  <c:v>2008</c:v>
                </c:pt>
                <c:pt idx="18">
                  <c:v>2009 F</c:v>
                </c:pt>
                <c:pt idx="19">
                  <c:v>2010 F</c:v>
                </c:pt>
              </c:strCache>
            </c:strRef>
          </c:cat>
          <c:val>
            <c:numRef>
              <c:f>Sheet1!$B$2:$B$21</c:f>
              <c:numCache>
                <c:formatCode>0.0</c:formatCode>
                <c:ptCount val="20"/>
                <c:pt idx="0">
                  <c:v>-7</c:v>
                </c:pt>
                <c:pt idx="1">
                  <c:v>2.6</c:v>
                </c:pt>
                <c:pt idx="2">
                  <c:v>3.8</c:v>
                </c:pt>
                <c:pt idx="3">
                  <c:v>5.2</c:v>
                </c:pt>
                <c:pt idx="4">
                  <c:v>7</c:v>
                </c:pt>
                <c:pt idx="5">
                  <c:v>6.1</c:v>
                </c:pt>
                <c:pt idx="6">
                  <c:v>6.9</c:v>
                </c:pt>
                <c:pt idx="7">
                  <c:v>4.8</c:v>
                </c:pt>
                <c:pt idx="8">
                  <c:v>4.0999999999999996</c:v>
                </c:pt>
                <c:pt idx="9">
                  <c:v>4</c:v>
                </c:pt>
                <c:pt idx="10">
                  <c:v>1.1000000000000001</c:v>
                </c:pt>
                <c:pt idx="11">
                  <c:v>1.3</c:v>
                </c:pt>
                <c:pt idx="12">
                  <c:v>3.7</c:v>
                </c:pt>
                <c:pt idx="13">
                  <c:v>5.4</c:v>
                </c:pt>
                <c:pt idx="14">
                  <c:v>3.2</c:v>
                </c:pt>
                <c:pt idx="15">
                  <c:v>6.1</c:v>
                </c:pt>
                <c:pt idx="16" formatCode="General">
                  <c:v>6.5</c:v>
                </c:pt>
                <c:pt idx="17" formatCode="General">
                  <c:v>4.8</c:v>
                </c:pt>
                <c:pt idx="18" formatCode="General">
                  <c:v>0.9</c:v>
                </c:pt>
                <c:pt idx="19" formatCode="General">
                  <c:v>2.5</c:v>
                </c:pt>
              </c:numCache>
            </c:numRef>
          </c:val>
        </c:ser>
        <c:marker val="1"/>
        <c:axId val="62015744"/>
        <c:axId val="62025728"/>
      </c:lineChart>
      <c:catAx>
        <c:axId val="62015744"/>
        <c:scaling>
          <c:orientation val="minMax"/>
        </c:scaling>
        <c:axPos val="b"/>
        <c:majorGridlines>
          <c:spPr>
            <a:ln>
              <a:solidFill>
                <a:schemeClr val="bg1">
                  <a:lumMod val="95000"/>
                </a:schemeClr>
              </a:solidFill>
            </a:ln>
          </c:spPr>
        </c:majorGridlines>
        <c:numFmt formatCode="General" sourceLinked="1"/>
        <c:majorTickMark val="none"/>
        <c:tickLblPos val="low"/>
        <c:spPr>
          <a:ln w="3176">
            <a:solidFill>
              <a:schemeClr val="tx1"/>
            </a:solidFill>
            <a:prstDash val="solid"/>
          </a:ln>
        </c:spPr>
        <c:txPr>
          <a:bodyPr rot="-5400000" vert="horz"/>
          <a:lstStyle/>
          <a:p>
            <a:pPr>
              <a:defRPr sz="1600" b="1" i="0" u="none" strike="noStrike" baseline="0">
                <a:solidFill>
                  <a:schemeClr val="tx1"/>
                </a:solidFill>
                <a:latin typeface="+mn-lt"/>
                <a:ea typeface="Century Gothic"/>
                <a:cs typeface="Century Gothic"/>
              </a:defRPr>
            </a:pPr>
            <a:endParaRPr lang="pl-PL"/>
          </a:p>
        </c:txPr>
        <c:crossAx val="62025728"/>
        <c:crosses val="autoZero"/>
        <c:auto val="1"/>
        <c:lblAlgn val="ctr"/>
        <c:lblOffset val="100"/>
        <c:tickLblSkip val="1"/>
        <c:tickMarkSkip val="1"/>
      </c:catAx>
      <c:valAx>
        <c:axId val="62025728"/>
        <c:scaling>
          <c:orientation val="minMax"/>
        </c:scaling>
        <c:axPos val="l"/>
        <c:majorGridlines>
          <c:spPr>
            <a:ln w="12703">
              <a:solidFill>
                <a:schemeClr val="bg1">
                  <a:lumMod val="95000"/>
                </a:schemeClr>
              </a:solidFill>
              <a:prstDash val="solid"/>
            </a:ln>
          </c:spPr>
        </c:majorGridlines>
        <c:numFmt formatCode="0.0" sourceLinked="1"/>
        <c:majorTickMark val="none"/>
        <c:tickLblPos val="nextTo"/>
        <c:spPr>
          <a:ln w="12703">
            <a:solidFill>
              <a:srgbClr val="969696"/>
            </a:solidFill>
            <a:prstDash val="solid"/>
          </a:ln>
        </c:spPr>
        <c:txPr>
          <a:bodyPr rot="0" vert="horz"/>
          <a:lstStyle/>
          <a:p>
            <a:pPr>
              <a:defRPr sz="1600" b="1" i="0" u="none" strike="noStrike" baseline="0">
                <a:solidFill>
                  <a:schemeClr val="tx1"/>
                </a:solidFill>
                <a:latin typeface="+mn-lt"/>
                <a:ea typeface="Century Gothic"/>
                <a:cs typeface="Century Gothic"/>
              </a:defRPr>
            </a:pPr>
            <a:endParaRPr lang="pl-PL"/>
          </a:p>
        </c:txPr>
        <c:crossAx val="62015744"/>
        <c:crosses val="autoZero"/>
        <c:crossBetween val="between"/>
      </c:valAx>
      <c:spPr>
        <a:noFill/>
        <a:ln w="12703">
          <a:solidFill>
            <a:srgbClr val="969696"/>
          </a:solidFill>
          <a:prstDash val="solid"/>
        </a:ln>
      </c:spPr>
    </c:plotArea>
    <c:plotVisOnly val="1"/>
    <c:dispBlanksAs val="gap"/>
  </c:chart>
  <c:spPr>
    <a:noFill/>
    <a:ln>
      <a:noFill/>
    </a:ln>
  </c:spPr>
  <c:txPr>
    <a:bodyPr/>
    <a:lstStyle/>
    <a:p>
      <a:pPr>
        <a:defRPr sz="1800" b="1" i="0" u="none" strike="noStrike" baseline="0">
          <a:solidFill>
            <a:schemeClr val="tx1"/>
          </a:solidFill>
          <a:latin typeface="Times New Roman"/>
          <a:ea typeface="Times New Roman"/>
          <a:cs typeface="Times New Roman"/>
        </a:defRPr>
      </a:pPr>
      <a:endParaRPr lang="pl-PL"/>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pl-PL"/>
  <c:chart>
    <c:autoTitleDeleted val="1"/>
    <c:plotArea>
      <c:layout/>
      <c:barChart>
        <c:barDir val="bar"/>
        <c:grouping val="clustered"/>
        <c:ser>
          <c:idx val="0"/>
          <c:order val="0"/>
          <c:tx>
            <c:strRef>
              <c:f>Arkusz1!$B$1</c:f>
              <c:strCache>
                <c:ptCount val="1"/>
                <c:pt idx="0">
                  <c:v>Kolumna1</c:v>
                </c:pt>
              </c:strCache>
            </c:strRef>
          </c:tx>
          <c:spPr>
            <a:solidFill>
              <a:srgbClr val="FF0000"/>
            </a:solidFill>
            <a:ln>
              <a:noFill/>
            </a:ln>
          </c:spPr>
          <c:dLbls>
            <c:dLbl>
              <c:idx val="4"/>
              <c:layout>
                <c:manualLayout>
                  <c:x val="-0.18749983595800604"/>
                  <c:y val="6.2500000000000134E-3"/>
                </c:manualLayout>
              </c:layout>
              <c:showVal val="1"/>
            </c:dLbl>
            <c:numFmt formatCode="#,##0.0" sourceLinked="0"/>
            <c:txPr>
              <a:bodyPr/>
              <a:lstStyle/>
              <a:p>
                <a:pPr>
                  <a:defRPr sz="1600" b="0"/>
                </a:pPr>
                <a:endParaRPr lang="pl-PL"/>
              </a:p>
            </c:txPr>
            <c:showVal val="1"/>
          </c:dLbls>
          <c:cat>
            <c:strRef>
              <c:f>Arkusz1!$A$2:$A$6</c:f>
              <c:strCache>
                <c:ptCount val="5"/>
                <c:pt idx="0">
                  <c:v>Rząd</c:v>
                </c:pt>
                <c:pt idx="1">
                  <c:v>HSBC</c:v>
                </c:pt>
                <c:pt idx="2">
                  <c:v>ING</c:v>
                </c:pt>
                <c:pt idx="3">
                  <c:v>BPH</c:v>
                </c:pt>
                <c:pt idx="4">
                  <c:v>Danske Bank</c:v>
                </c:pt>
              </c:strCache>
            </c:strRef>
          </c:cat>
          <c:val>
            <c:numRef>
              <c:f>Arkusz1!$B$2:$B$6</c:f>
              <c:numCache>
                <c:formatCode>General</c:formatCode>
                <c:ptCount val="5"/>
                <c:pt idx="0">
                  <c:v>3.7</c:v>
                </c:pt>
                <c:pt idx="1">
                  <c:v>3</c:v>
                </c:pt>
                <c:pt idx="2">
                  <c:v>2</c:v>
                </c:pt>
                <c:pt idx="3">
                  <c:v>1.8</c:v>
                </c:pt>
                <c:pt idx="4">
                  <c:v>-0.5</c:v>
                </c:pt>
              </c:numCache>
            </c:numRef>
          </c:val>
        </c:ser>
        <c:axId val="62061568"/>
        <c:axId val="61936384"/>
      </c:barChart>
      <c:catAx>
        <c:axId val="62061568"/>
        <c:scaling>
          <c:orientation val="minMax"/>
        </c:scaling>
        <c:axPos val="l"/>
        <c:majorGridlines>
          <c:spPr>
            <a:ln>
              <a:solidFill>
                <a:prstClr val="white">
                  <a:lumMod val="95000"/>
                </a:prstClr>
              </a:solidFill>
            </a:ln>
          </c:spPr>
        </c:majorGridlines>
        <c:majorTickMark val="none"/>
        <c:tickLblPos val="low"/>
        <c:spPr>
          <a:ln>
            <a:solidFill>
              <a:schemeClr val="bg1">
                <a:lumMod val="85000"/>
              </a:schemeClr>
            </a:solidFill>
          </a:ln>
        </c:spPr>
        <c:txPr>
          <a:bodyPr/>
          <a:lstStyle/>
          <a:p>
            <a:pPr>
              <a:defRPr sz="1600" b="1">
                <a:latin typeface="Arial Narrow" pitchFamily="34" charset="0"/>
              </a:defRPr>
            </a:pPr>
            <a:endParaRPr lang="pl-PL"/>
          </a:p>
        </c:txPr>
        <c:crossAx val="61936384"/>
        <c:crosses val="autoZero"/>
        <c:auto val="1"/>
        <c:lblAlgn val="ctr"/>
        <c:lblOffset val="100"/>
      </c:catAx>
      <c:valAx>
        <c:axId val="61936384"/>
        <c:scaling>
          <c:orientation val="minMax"/>
          <c:max val="5"/>
        </c:scaling>
        <c:delete val="1"/>
        <c:axPos val="b"/>
        <c:majorGridlines>
          <c:spPr>
            <a:ln>
              <a:solidFill>
                <a:schemeClr val="bg1">
                  <a:lumMod val="95000"/>
                </a:schemeClr>
              </a:solidFill>
            </a:ln>
          </c:spPr>
        </c:majorGridlines>
        <c:numFmt formatCode="General" sourceLinked="1"/>
        <c:majorTickMark val="none"/>
        <c:tickLblPos val="none"/>
        <c:crossAx val="62061568"/>
        <c:crosses val="autoZero"/>
        <c:crossBetween val="between"/>
        <c:majorUnit val="1"/>
      </c:valAx>
      <c:spPr>
        <a:ln>
          <a:solidFill>
            <a:schemeClr val="bg1">
              <a:lumMod val="95000"/>
            </a:schemeClr>
          </a:solidFill>
        </a:ln>
      </c:spPr>
    </c:plotArea>
    <c:plotVisOnly val="1"/>
  </c:chart>
  <c:spPr>
    <a:solidFill>
      <a:schemeClr val="bg1"/>
    </a:solidFill>
  </c:spPr>
  <c:txPr>
    <a:bodyPr/>
    <a:lstStyle/>
    <a:p>
      <a:pPr>
        <a:defRPr sz="1800"/>
      </a:pPr>
      <a:endParaRPr lang="pl-PL"/>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pl-PL"/>
  <c:chart>
    <c:autoTitleDeleted val="1"/>
    <c:plotArea>
      <c:layout/>
      <c:barChart>
        <c:barDir val="bar"/>
        <c:grouping val="clustered"/>
        <c:ser>
          <c:idx val="0"/>
          <c:order val="0"/>
          <c:tx>
            <c:strRef>
              <c:f>Arkusz1!$B$1</c:f>
              <c:strCache>
                <c:ptCount val="1"/>
                <c:pt idx="0">
                  <c:v>Kolumna1</c:v>
                </c:pt>
              </c:strCache>
            </c:strRef>
          </c:tx>
          <c:spPr>
            <a:solidFill>
              <a:srgbClr val="FF0000"/>
            </a:solidFill>
            <a:ln>
              <a:noFill/>
            </a:ln>
          </c:spPr>
          <c:dLbls>
            <c:dLbl>
              <c:idx val="4"/>
              <c:layout>
                <c:manualLayout>
                  <c:x val="3.2058313757130849E-3"/>
                  <c:y val="-6.918716359070232E-3"/>
                </c:manualLayout>
              </c:layout>
              <c:showVal val="1"/>
            </c:dLbl>
            <c:numFmt formatCode="#,##0.0" sourceLinked="0"/>
            <c:txPr>
              <a:bodyPr/>
              <a:lstStyle/>
              <a:p>
                <a:pPr>
                  <a:defRPr sz="1600" b="0"/>
                </a:pPr>
                <a:endParaRPr lang="pl-PL"/>
              </a:p>
            </c:txPr>
            <c:showVal val="1"/>
          </c:dLbls>
          <c:cat>
            <c:strRef>
              <c:f>Arkusz1!$A$2:$A$6</c:f>
              <c:strCache>
                <c:ptCount val="5"/>
                <c:pt idx="0">
                  <c:v>Rząd</c:v>
                </c:pt>
                <c:pt idx="1">
                  <c:v>HSBC</c:v>
                </c:pt>
                <c:pt idx="2">
                  <c:v>ING</c:v>
                </c:pt>
                <c:pt idx="3">
                  <c:v>BPH</c:v>
                </c:pt>
                <c:pt idx="4">
                  <c:v>Danske Bank</c:v>
                </c:pt>
              </c:strCache>
            </c:strRef>
          </c:cat>
          <c:val>
            <c:numRef>
              <c:f>Arkusz1!$B$2:$B$6</c:f>
              <c:numCache>
                <c:formatCode>General</c:formatCode>
                <c:ptCount val="5"/>
                <c:pt idx="0">
                  <c:v>11.5</c:v>
                </c:pt>
                <c:pt idx="1">
                  <c:v>10.6</c:v>
                </c:pt>
                <c:pt idx="2">
                  <c:v>12</c:v>
                </c:pt>
                <c:pt idx="3">
                  <c:v>11.9</c:v>
                </c:pt>
                <c:pt idx="4">
                  <c:v>12</c:v>
                </c:pt>
              </c:numCache>
            </c:numRef>
          </c:val>
        </c:ser>
        <c:axId val="62066688"/>
        <c:axId val="62068224"/>
      </c:barChart>
      <c:catAx>
        <c:axId val="62066688"/>
        <c:scaling>
          <c:orientation val="minMax"/>
        </c:scaling>
        <c:axPos val="l"/>
        <c:majorGridlines>
          <c:spPr>
            <a:ln>
              <a:solidFill>
                <a:prstClr val="white">
                  <a:lumMod val="95000"/>
                </a:prstClr>
              </a:solidFill>
            </a:ln>
          </c:spPr>
        </c:majorGridlines>
        <c:majorTickMark val="none"/>
        <c:tickLblPos val="low"/>
        <c:spPr>
          <a:ln>
            <a:solidFill>
              <a:schemeClr val="bg1">
                <a:lumMod val="85000"/>
              </a:schemeClr>
            </a:solidFill>
          </a:ln>
        </c:spPr>
        <c:txPr>
          <a:bodyPr/>
          <a:lstStyle/>
          <a:p>
            <a:pPr>
              <a:defRPr sz="1600" b="1">
                <a:latin typeface="Arial Narrow" pitchFamily="34" charset="0"/>
              </a:defRPr>
            </a:pPr>
            <a:endParaRPr lang="pl-PL"/>
          </a:p>
        </c:txPr>
        <c:crossAx val="62068224"/>
        <c:crosses val="autoZero"/>
        <c:auto val="1"/>
        <c:lblAlgn val="ctr"/>
        <c:lblOffset val="100"/>
      </c:catAx>
      <c:valAx>
        <c:axId val="62068224"/>
        <c:scaling>
          <c:orientation val="minMax"/>
          <c:max val="15"/>
        </c:scaling>
        <c:delete val="1"/>
        <c:axPos val="b"/>
        <c:majorGridlines>
          <c:spPr>
            <a:ln>
              <a:solidFill>
                <a:schemeClr val="bg1">
                  <a:lumMod val="95000"/>
                </a:schemeClr>
              </a:solidFill>
            </a:ln>
          </c:spPr>
        </c:majorGridlines>
        <c:numFmt formatCode="General" sourceLinked="1"/>
        <c:majorTickMark val="none"/>
        <c:tickLblPos val="none"/>
        <c:crossAx val="62066688"/>
        <c:crosses val="autoZero"/>
        <c:crossBetween val="between"/>
        <c:majorUnit val="3"/>
      </c:valAx>
      <c:spPr>
        <a:ln>
          <a:solidFill>
            <a:schemeClr val="bg1">
              <a:lumMod val="95000"/>
            </a:schemeClr>
          </a:solidFill>
        </a:ln>
      </c:spPr>
    </c:plotArea>
    <c:plotVisOnly val="1"/>
  </c:chart>
  <c:txPr>
    <a:bodyPr/>
    <a:lstStyle/>
    <a:p>
      <a:pPr>
        <a:defRPr sz="1800"/>
      </a:pPr>
      <a:endParaRPr lang="pl-PL"/>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pl-PL"/>
  <c:chart>
    <c:autoTitleDeleted val="1"/>
    <c:plotArea>
      <c:layout>
        <c:manualLayout>
          <c:layoutTarget val="inner"/>
          <c:xMode val="edge"/>
          <c:yMode val="edge"/>
          <c:x val="6.1293984108967102E-2"/>
          <c:y val="0.12156576328430296"/>
          <c:w val="0.91713961407491484"/>
          <c:h val="0.73635775762347933"/>
        </c:manualLayout>
      </c:layout>
      <c:lineChart>
        <c:grouping val="standard"/>
        <c:ser>
          <c:idx val="0"/>
          <c:order val="0"/>
          <c:spPr>
            <a:ln w="38043">
              <a:solidFill>
                <a:schemeClr val="accent1"/>
              </a:solidFill>
              <a:prstDash val="solid"/>
            </a:ln>
          </c:spPr>
          <c:marker>
            <c:symbol val="none"/>
          </c:marker>
          <c:dPt>
            <c:idx val="4"/>
            <c:spPr>
              <a:ln w="38043">
                <a:solidFill>
                  <a:schemeClr val="accent1"/>
                </a:solidFill>
                <a:prstDash val="solid"/>
              </a:ln>
            </c:spPr>
          </c:dPt>
          <c:dPt>
            <c:idx val="5"/>
            <c:spPr>
              <a:ln w="38043">
                <a:solidFill>
                  <a:schemeClr val="accent1"/>
                </a:solidFill>
                <a:prstDash val="solid"/>
              </a:ln>
            </c:spPr>
          </c:dPt>
          <c:dPt>
            <c:idx val="6"/>
            <c:spPr>
              <a:ln w="38043">
                <a:solidFill>
                  <a:schemeClr val="accent1"/>
                </a:solidFill>
                <a:prstDash val="solid"/>
              </a:ln>
            </c:spPr>
          </c:dPt>
          <c:dPt>
            <c:idx val="7"/>
            <c:spPr>
              <a:ln w="38043">
                <a:solidFill>
                  <a:schemeClr val="accent1"/>
                </a:solidFill>
                <a:prstDash val="solid"/>
              </a:ln>
            </c:spPr>
          </c:dPt>
          <c:dPt>
            <c:idx val="12"/>
            <c:spPr>
              <a:ln w="38043">
                <a:solidFill>
                  <a:schemeClr val="accent1"/>
                </a:solidFill>
                <a:prstDash val="solid"/>
              </a:ln>
            </c:spPr>
          </c:dPt>
          <c:dPt>
            <c:idx val="13"/>
            <c:spPr>
              <a:ln w="38043">
                <a:solidFill>
                  <a:schemeClr val="accent1"/>
                </a:solidFill>
                <a:prstDash val="solid"/>
              </a:ln>
            </c:spPr>
          </c:dPt>
          <c:dPt>
            <c:idx val="14"/>
            <c:spPr>
              <a:ln w="38043">
                <a:solidFill>
                  <a:schemeClr val="accent1"/>
                </a:solidFill>
                <a:prstDash val="solid"/>
              </a:ln>
            </c:spPr>
          </c:dPt>
          <c:dPt>
            <c:idx val="15"/>
            <c:spPr>
              <a:ln w="38043">
                <a:solidFill>
                  <a:schemeClr val="accent1"/>
                </a:solidFill>
                <a:prstDash val="solid"/>
              </a:ln>
            </c:spPr>
          </c:dPt>
          <c:dPt>
            <c:idx val="19"/>
            <c:spPr>
              <a:ln w="38043">
                <a:solidFill>
                  <a:schemeClr val="accent1"/>
                </a:solidFill>
                <a:prstDash val="solid"/>
              </a:ln>
            </c:spPr>
          </c:dPt>
          <c:dPt>
            <c:idx val="20"/>
            <c:spPr>
              <a:ln w="38043">
                <a:solidFill>
                  <a:schemeClr val="accent1"/>
                </a:solidFill>
                <a:prstDash val="solid"/>
              </a:ln>
            </c:spPr>
          </c:dPt>
          <c:dPt>
            <c:idx val="21"/>
            <c:spPr>
              <a:ln w="38043">
                <a:solidFill>
                  <a:schemeClr val="accent1"/>
                </a:solidFill>
                <a:prstDash val="solid"/>
              </a:ln>
            </c:spPr>
          </c:dPt>
          <c:dPt>
            <c:idx val="22"/>
            <c:spPr>
              <a:ln w="38043">
                <a:solidFill>
                  <a:schemeClr val="accent1"/>
                </a:solidFill>
                <a:prstDash val="solid"/>
              </a:ln>
            </c:spPr>
          </c:dPt>
          <c:dPt>
            <c:idx val="23"/>
            <c:spPr>
              <a:ln w="38043">
                <a:solidFill>
                  <a:schemeClr val="accent1"/>
                </a:solidFill>
                <a:prstDash val="solid"/>
              </a:ln>
            </c:spPr>
          </c:dPt>
          <c:dPt>
            <c:idx val="24"/>
            <c:spPr>
              <a:ln w="38043">
                <a:solidFill>
                  <a:schemeClr val="accent1"/>
                </a:solidFill>
                <a:prstDash val="solid"/>
              </a:ln>
            </c:spPr>
          </c:dPt>
          <c:dPt>
            <c:idx val="25"/>
            <c:spPr>
              <a:ln w="38043">
                <a:solidFill>
                  <a:schemeClr val="accent1"/>
                </a:solidFill>
                <a:prstDash val="solid"/>
              </a:ln>
            </c:spPr>
          </c:dPt>
          <c:dPt>
            <c:idx val="26"/>
            <c:spPr>
              <a:ln w="38043">
                <a:solidFill>
                  <a:schemeClr val="accent1"/>
                </a:solidFill>
                <a:prstDash val="solid"/>
              </a:ln>
            </c:spPr>
          </c:dPt>
          <c:dPt>
            <c:idx val="27"/>
            <c:spPr>
              <a:ln w="38043">
                <a:solidFill>
                  <a:schemeClr val="accent1"/>
                </a:solidFill>
                <a:prstDash val="solid"/>
              </a:ln>
            </c:spPr>
          </c:dPt>
          <c:dPt>
            <c:idx val="28"/>
            <c:spPr>
              <a:ln w="38043">
                <a:solidFill>
                  <a:schemeClr val="accent1"/>
                </a:solidFill>
                <a:prstDash val="solid"/>
              </a:ln>
            </c:spPr>
          </c:dPt>
          <c:dPt>
            <c:idx val="29"/>
            <c:spPr>
              <a:ln w="38043">
                <a:solidFill>
                  <a:schemeClr val="accent1"/>
                </a:solidFill>
                <a:prstDash val="solid"/>
              </a:ln>
            </c:spPr>
          </c:dPt>
          <c:dPt>
            <c:idx val="30"/>
            <c:spPr>
              <a:ln w="38043">
                <a:solidFill>
                  <a:schemeClr val="accent1"/>
                </a:solidFill>
                <a:prstDash val="solid"/>
              </a:ln>
            </c:spPr>
          </c:dPt>
          <c:dPt>
            <c:idx val="31"/>
            <c:spPr>
              <a:ln w="38043">
                <a:solidFill>
                  <a:schemeClr val="accent1"/>
                </a:solidFill>
                <a:prstDash val="solid"/>
              </a:ln>
            </c:spPr>
          </c:dPt>
          <c:dPt>
            <c:idx val="36"/>
            <c:spPr>
              <a:ln w="38043">
                <a:solidFill>
                  <a:schemeClr val="accent1"/>
                </a:solidFill>
                <a:prstDash val="solid"/>
              </a:ln>
            </c:spPr>
          </c:dPt>
          <c:dPt>
            <c:idx val="37"/>
            <c:spPr>
              <a:ln w="38043">
                <a:solidFill>
                  <a:schemeClr val="accent1"/>
                </a:solidFill>
                <a:prstDash val="solid"/>
              </a:ln>
            </c:spPr>
          </c:dPt>
          <c:dPt>
            <c:idx val="38"/>
            <c:spPr>
              <a:ln w="38043">
                <a:solidFill>
                  <a:schemeClr val="accent1"/>
                </a:solidFill>
                <a:prstDash val="solid"/>
              </a:ln>
            </c:spPr>
          </c:dPt>
          <c:dPt>
            <c:idx val="39"/>
            <c:spPr>
              <a:ln w="38043">
                <a:solidFill>
                  <a:schemeClr val="accent1"/>
                </a:solidFill>
                <a:prstDash val="solid"/>
              </a:ln>
            </c:spPr>
          </c:dPt>
          <c:dPt>
            <c:idx val="44"/>
            <c:spPr>
              <a:ln w="38043">
                <a:solidFill>
                  <a:schemeClr val="accent1"/>
                </a:solidFill>
                <a:prstDash val="solid"/>
              </a:ln>
            </c:spPr>
          </c:dPt>
          <c:dPt>
            <c:idx val="45"/>
            <c:spPr>
              <a:ln w="38043">
                <a:solidFill>
                  <a:schemeClr val="accent1"/>
                </a:solidFill>
                <a:prstDash val="solid"/>
              </a:ln>
            </c:spPr>
          </c:dPt>
          <c:dLbls>
            <c:dLbl>
              <c:idx val="0"/>
              <c:delete val="1"/>
            </c:dLbl>
            <c:dLbl>
              <c:idx val="1"/>
              <c:delete val="1"/>
            </c:dLbl>
            <c:dLbl>
              <c:idx val="2"/>
              <c:delete val="1"/>
            </c:dLbl>
            <c:dLbl>
              <c:idx val="3"/>
              <c:layout>
                <c:manualLayout>
                  <c:x val="-2.8565684608722237E-2"/>
                  <c:y val="-4.6630809362286862E-2"/>
                </c:manualLayout>
              </c:layout>
              <c:dLblPos val="r"/>
              <c:showVal val="1"/>
            </c:dLbl>
            <c:dLbl>
              <c:idx val="4"/>
              <c:delete val="1"/>
            </c:dLbl>
            <c:dLbl>
              <c:idx val="5"/>
              <c:delete val="1"/>
            </c:dLbl>
            <c:dLbl>
              <c:idx val="6"/>
              <c:delete val="1"/>
            </c:dLbl>
            <c:dLbl>
              <c:idx val="7"/>
              <c:delete val="1"/>
            </c:dLbl>
            <c:dLbl>
              <c:idx val="8"/>
              <c:delete val="1"/>
            </c:dLbl>
            <c:dLbl>
              <c:idx val="9"/>
              <c:delete val="1"/>
            </c:dLbl>
            <c:dLbl>
              <c:idx val="10"/>
              <c:delete val="1"/>
            </c:dLbl>
            <c:dLbl>
              <c:idx val="11"/>
              <c:delete val="1"/>
            </c:dLbl>
            <c:dLbl>
              <c:idx val="13"/>
              <c:delete val="1"/>
            </c:dLbl>
            <c:dLbl>
              <c:idx val="14"/>
              <c:delete val="1"/>
            </c:dLbl>
            <c:dLbl>
              <c:idx val="15"/>
              <c:layout>
                <c:manualLayout>
                  <c:x val="-2.6295506159538261E-2"/>
                  <c:y val="-3.9344826640582448E-2"/>
                </c:manualLayout>
              </c:layout>
              <c:dLblPos val="r"/>
              <c:showVal val="1"/>
            </c:dLbl>
            <c:dLbl>
              <c:idx val="16"/>
              <c:delete val="1"/>
            </c:dLbl>
            <c:dLbl>
              <c:idx val="17"/>
              <c:delete val="1"/>
            </c:dLbl>
            <c:dLbl>
              <c:idx val="18"/>
              <c:delete val="1"/>
            </c:dLbl>
            <c:dLbl>
              <c:idx val="19"/>
              <c:delete val="1"/>
            </c:dLbl>
            <c:dLbl>
              <c:idx val="20"/>
              <c:delete val="1"/>
            </c:dLbl>
            <c:dLbl>
              <c:idx val="21"/>
              <c:delete val="1"/>
            </c:dLbl>
            <c:dLbl>
              <c:idx val="22"/>
              <c:delete val="1"/>
            </c:dLbl>
            <c:dLbl>
              <c:idx val="23"/>
              <c:layout>
                <c:manualLayout>
                  <c:x val="-2.3647097888646048E-2"/>
                  <c:y val="3.897943211508826E-2"/>
                </c:manualLayout>
              </c:layout>
              <c:dLblPos val="r"/>
              <c:showVal val="1"/>
            </c:dLbl>
            <c:dLbl>
              <c:idx val="24"/>
              <c:delete val="1"/>
            </c:dLbl>
            <c:dLbl>
              <c:idx val="25"/>
              <c:delete val="1"/>
            </c:dLbl>
            <c:dLbl>
              <c:idx val="26"/>
              <c:delete val="1"/>
            </c:dLbl>
            <c:dLbl>
              <c:idx val="27"/>
              <c:delete val="1"/>
            </c:dLbl>
            <c:dLbl>
              <c:idx val="28"/>
              <c:delete val="1"/>
            </c:dLbl>
            <c:dLbl>
              <c:idx val="29"/>
              <c:delete val="1"/>
            </c:dLbl>
            <c:dLbl>
              <c:idx val="30"/>
              <c:delete val="1"/>
            </c:dLbl>
            <c:dLbl>
              <c:idx val="31"/>
              <c:delete val="1"/>
            </c:dLbl>
            <c:dLbl>
              <c:idx val="32"/>
              <c:layout>
                <c:manualLayout>
                  <c:x val="-2.7619862402826482E-2"/>
                  <c:y val="-4.1530647906506533E-2"/>
                </c:manualLayout>
              </c:layout>
              <c:dLblPos val="r"/>
              <c:showVal val="1"/>
            </c:dLbl>
            <c:dLbl>
              <c:idx val="33"/>
              <c:delete val="1"/>
            </c:dLbl>
            <c:dLbl>
              <c:idx val="34"/>
              <c:delete val="1"/>
            </c:dLbl>
            <c:dLbl>
              <c:idx val="35"/>
              <c:delete val="1"/>
            </c:dLbl>
            <c:dLbl>
              <c:idx val="36"/>
              <c:layout>
                <c:manualLayout>
                  <c:x val="-2.7998210032894082E-2"/>
                  <c:y val="3.6429343164583211E-2"/>
                </c:manualLayout>
              </c:layout>
              <c:dLblPos val="r"/>
              <c:showVal val="1"/>
            </c:dLbl>
            <c:dLbl>
              <c:idx val="37"/>
              <c:delete val="1"/>
            </c:dLbl>
            <c:dLbl>
              <c:idx val="38"/>
              <c:delete val="1"/>
            </c:dLbl>
            <c:dLbl>
              <c:idx val="39"/>
              <c:delete val="1"/>
            </c:dLbl>
            <c:dLbl>
              <c:idx val="40"/>
              <c:delete val="1"/>
            </c:dLbl>
            <c:dLbl>
              <c:idx val="41"/>
              <c:delete val="1"/>
            </c:dLbl>
            <c:dLbl>
              <c:idx val="42"/>
              <c:delete val="1"/>
            </c:dLbl>
            <c:dLbl>
              <c:idx val="43"/>
              <c:delete val="1"/>
            </c:dLbl>
            <c:dLbl>
              <c:idx val="44"/>
              <c:layout>
                <c:manualLayout>
                  <c:x val="-3.1025052852621207E-2"/>
                  <c:y val="-4.1166200352214334E-2"/>
                </c:manualLayout>
              </c:layout>
              <c:dLblPos val="r"/>
              <c:showVal val="1"/>
            </c:dLbl>
            <c:dLbl>
              <c:idx val="45"/>
              <c:delete val="1"/>
            </c:dLbl>
            <c:dLbl>
              <c:idx val="46"/>
              <c:delete val="1"/>
            </c:dLbl>
            <c:dLbl>
              <c:idx val="47"/>
              <c:delete val="1"/>
            </c:dLbl>
            <c:dLbl>
              <c:idx val="48"/>
              <c:delete val="1"/>
            </c:dLbl>
            <c:dLbl>
              <c:idx val="49"/>
              <c:delete val="1"/>
            </c:dLbl>
            <c:dLbl>
              <c:idx val="50"/>
              <c:delete val="1"/>
            </c:dLbl>
            <c:numFmt formatCode="0.0" sourceLinked="0"/>
            <c:spPr>
              <a:noFill/>
              <a:ln w="25362">
                <a:noFill/>
              </a:ln>
            </c:spPr>
            <c:txPr>
              <a:bodyPr/>
              <a:lstStyle/>
              <a:p>
                <a:pPr>
                  <a:defRPr sz="1400" b="1" i="0" u="none" strike="noStrike" baseline="0">
                    <a:solidFill>
                      <a:schemeClr val="tx1"/>
                    </a:solidFill>
                    <a:latin typeface="+mn-lt"/>
                    <a:ea typeface="Century Gothic"/>
                    <a:cs typeface="Century Gothic"/>
                  </a:defRPr>
                </a:pPr>
                <a:endParaRPr lang="pl-PL"/>
              </a:p>
            </c:txPr>
            <c:showVal val="1"/>
          </c:dLbls>
          <c:cat>
            <c:numRef>
              <c:f>Sheet1!$A$2:$A$53</c:f>
              <c:numCache>
                <c:formatCode>General</c:formatCode>
                <c:ptCount val="52"/>
                <c:pt idx="0">
                  <c:v>1996</c:v>
                </c:pt>
                <c:pt idx="4">
                  <c:v>1997</c:v>
                </c:pt>
                <c:pt idx="8">
                  <c:v>1998</c:v>
                </c:pt>
                <c:pt idx="12">
                  <c:v>1999</c:v>
                </c:pt>
                <c:pt idx="16">
                  <c:v>2000</c:v>
                </c:pt>
                <c:pt idx="20">
                  <c:v>2001</c:v>
                </c:pt>
                <c:pt idx="24">
                  <c:v>2002</c:v>
                </c:pt>
                <c:pt idx="28">
                  <c:v>2003</c:v>
                </c:pt>
                <c:pt idx="32">
                  <c:v>2004</c:v>
                </c:pt>
                <c:pt idx="36">
                  <c:v>2005</c:v>
                </c:pt>
                <c:pt idx="40">
                  <c:v>2006</c:v>
                </c:pt>
                <c:pt idx="44">
                  <c:v>2007</c:v>
                </c:pt>
                <c:pt idx="48">
                  <c:v>2008</c:v>
                </c:pt>
              </c:numCache>
            </c:numRef>
          </c:cat>
          <c:val>
            <c:numRef>
              <c:f>Sheet1!$B$2:$B$53</c:f>
              <c:numCache>
                <c:formatCode>General</c:formatCode>
                <c:ptCount val="52"/>
                <c:pt idx="0">
                  <c:v>3.6</c:v>
                </c:pt>
                <c:pt idx="1">
                  <c:v>5.2</c:v>
                </c:pt>
                <c:pt idx="2">
                  <c:v>7.3</c:v>
                </c:pt>
                <c:pt idx="3">
                  <c:v>7.7</c:v>
                </c:pt>
                <c:pt idx="4">
                  <c:v>6.4</c:v>
                </c:pt>
                <c:pt idx="5">
                  <c:v>7.5</c:v>
                </c:pt>
                <c:pt idx="6">
                  <c:v>6.7</c:v>
                </c:pt>
                <c:pt idx="7">
                  <c:v>6.4</c:v>
                </c:pt>
                <c:pt idx="8">
                  <c:v>6.3</c:v>
                </c:pt>
                <c:pt idx="9">
                  <c:v>5.3</c:v>
                </c:pt>
                <c:pt idx="10">
                  <c:v>4.9000000000000004</c:v>
                </c:pt>
                <c:pt idx="11">
                  <c:v>3</c:v>
                </c:pt>
                <c:pt idx="12">
                  <c:v>1.6</c:v>
                </c:pt>
                <c:pt idx="13">
                  <c:v>3.1</c:v>
                </c:pt>
                <c:pt idx="14">
                  <c:v>5</c:v>
                </c:pt>
                <c:pt idx="15">
                  <c:v>6.2</c:v>
                </c:pt>
                <c:pt idx="16">
                  <c:v>5.9</c:v>
                </c:pt>
                <c:pt idx="17">
                  <c:v>5</c:v>
                </c:pt>
                <c:pt idx="18">
                  <c:v>3.1</c:v>
                </c:pt>
                <c:pt idx="19">
                  <c:v>2.4</c:v>
                </c:pt>
                <c:pt idx="20">
                  <c:v>2.2000000000000002</c:v>
                </c:pt>
                <c:pt idx="21">
                  <c:v>0.9</c:v>
                </c:pt>
                <c:pt idx="22">
                  <c:v>0.8</c:v>
                </c:pt>
                <c:pt idx="23">
                  <c:v>0.2</c:v>
                </c:pt>
                <c:pt idx="24">
                  <c:v>0.5</c:v>
                </c:pt>
                <c:pt idx="25">
                  <c:v>0.9</c:v>
                </c:pt>
                <c:pt idx="26">
                  <c:v>1.8</c:v>
                </c:pt>
                <c:pt idx="27">
                  <c:v>2.2000000000000002</c:v>
                </c:pt>
                <c:pt idx="28">
                  <c:v>2.2000000000000002</c:v>
                </c:pt>
                <c:pt idx="29">
                  <c:v>3.8</c:v>
                </c:pt>
                <c:pt idx="30">
                  <c:v>3.9</c:v>
                </c:pt>
                <c:pt idx="31">
                  <c:v>4.8</c:v>
                </c:pt>
                <c:pt idx="32">
                  <c:v>6.9</c:v>
                </c:pt>
                <c:pt idx="33">
                  <c:v>6.1</c:v>
                </c:pt>
                <c:pt idx="34">
                  <c:v>4.8</c:v>
                </c:pt>
                <c:pt idx="35">
                  <c:v>4.4000000000000004</c:v>
                </c:pt>
                <c:pt idx="36">
                  <c:v>2.1</c:v>
                </c:pt>
                <c:pt idx="37">
                  <c:v>2.8</c:v>
                </c:pt>
                <c:pt idx="38">
                  <c:v>3.7</c:v>
                </c:pt>
                <c:pt idx="39">
                  <c:v>4.2</c:v>
                </c:pt>
                <c:pt idx="40">
                  <c:v>5.5</c:v>
                </c:pt>
                <c:pt idx="41">
                  <c:v>6</c:v>
                </c:pt>
                <c:pt idx="42">
                  <c:v>6.3</c:v>
                </c:pt>
                <c:pt idx="43">
                  <c:v>6.6</c:v>
                </c:pt>
                <c:pt idx="44">
                  <c:v>7.2</c:v>
                </c:pt>
                <c:pt idx="45">
                  <c:v>6.4</c:v>
                </c:pt>
                <c:pt idx="46">
                  <c:v>6.4</c:v>
                </c:pt>
                <c:pt idx="47">
                  <c:v>6.1</c:v>
                </c:pt>
                <c:pt idx="48">
                  <c:v>6</c:v>
                </c:pt>
                <c:pt idx="49">
                  <c:v>5.8</c:v>
                </c:pt>
                <c:pt idx="50">
                  <c:v>4.8</c:v>
                </c:pt>
                <c:pt idx="51">
                  <c:v>3</c:v>
                </c:pt>
              </c:numCache>
            </c:numRef>
          </c:val>
        </c:ser>
        <c:marker val="1"/>
        <c:axId val="62160896"/>
        <c:axId val="62162432"/>
      </c:lineChart>
      <c:catAx>
        <c:axId val="62160896"/>
        <c:scaling>
          <c:orientation val="minMax"/>
        </c:scaling>
        <c:axPos val="b"/>
        <c:majorGridlines>
          <c:spPr>
            <a:ln w="12681">
              <a:solidFill>
                <a:schemeClr val="bg1">
                  <a:lumMod val="95000"/>
                </a:schemeClr>
              </a:solidFill>
              <a:prstDash val="solid"/>
            </a:ln>
          </c:spPr>
        </c:majorGridlines>
        <c:numFmt formatCode="General" sourceLinked="1"/>
        <c:majorTickMark val="none"/>
        <c:tickLblPos val="low"/>
        <c:spPr>
          <a:ln w="3170">
            <a:solidFill>
              <a:schemeClr val="tx1"/>
            </a:solidFill>
            <a:prstDash val="solid"/>
          </a:ln>
        </c:spPr>
        <c:txPr>
          <a:bodyPr rot="-5400000" vert="horz"/>
          <a:lstStyle/>
          <a:p>
            <a:pPr>
              <a:defRPr sz="1598" b="1" i="0" u="none" strike="noStrike" baseline="0">
                <a:solidFill>
                  <a:schemeClr val="tx1"/>
                </a:solidFill>
                <a:latin typeface="+mn-lt"/>
                <a:ea typeface="Century Gothic"/>
                <a:cs typeface="Century Gothic"/>
              </a:defRPr>
            </a:pPr>
            <a:endParaRPr lang="pl-PL"/>
          </a:p>
        </c:txPr>
        <c:crossAx val="62162432"/>
        <c:crosses val="autoZero"/>
        <c:auto val="1"/>
        <c:lblAlgn val="ctr"/>
        <c:lblOffset val="100"/>
        <c:tickLblSkip val="4"/>
        <c:tickMarkSkip val="4"/>
      </c:catAx>
      <c:valAx>
        <c:axId val="62162432"/>
        <c:scaling>
          <c:orientation val="minMax"/>
          <c:min val="-1"/>
        </c:scaling>
        <c:axPos val="l"/>
        <c:majorGridlines>
          <c:spPr>
            <a:ln w="12681">
              <a:solidFill>
                <a:schemeClr val="bg1">
                  <a:lumMod val="95000"/>
                </a:schemeClr>
              </a:solidFill>
              <a:prstDash val="solid"/>
            </a:ln>
          </c:spPr>
        </c:majorGridlines>
        <c:numFmt formatCode="0.0" sourceLinked="0"/>
        <c:majorTickMark val="none"/>
        <c:tickLblPos val="nextTo"/>
        <c:spPr>
          <a:ln w="3170">
            <a:solidFill>
              <a:schemeClr val="tx1"/>
            </a:solidFill>
            <a:prstDash val="solid"/>
          </a:ln>
        </c:spPr>
        <c:txPr>
          <a:bodyPr rot="0" vert="horz"/>
          <a:lstStyle/>
          <a:p>
            <a:pPr>
              <a:defRPr sz="1598" b="1" i="0" u="none" strike="noStrike" baseline="0">
                <a:solidFill>
                  <a:schemeClr val="tx1"/>
                </a:solidFill>
                <a:latin typeface="+mn-lt"/>
                <a:ea typeface="Century Gothic"/>
                <a:cs typeface="Century Gothic"/>
              </a:defRPr>
            </a:pPr>
            <a:endParaRPr lang="pl-PL"/>
          </a:p>
        </c:txPr>
        <c:crossAx val="62160896"/>
        <c:crosses val="autoZero"/>
        <c:crossBetween val="between"/>
      </c:valAx>
      <c:spPr>
        <a:noFill/>
        <a:ln w="12681">
          <a:solidFill>
            <a:srgbClr val="969696"/>
          </a:solidFill>
          <a:prstDash val="solid"/>
        </a:ln>
      </c:spPr>
    </c:plotArea>
    <c:plotVisOnly val="1"/>
    <c:dispBlanksAs val="gap"/>
  </c:chart>
  <c:spPr>
    <a:noFill/>
    <a:ln>
      <a:noFill/>
    </a:ln>
  </c:spPr>
  <c:txPr>
    <a:bodyPr/>
    <a:lstStyle/>
    <a:p>
      <a:pPr>
        <a:defRPr sz="2371" b="1" i="0" u="none" strike="noStrike" baseline="0">
          <a:solidFill>
            <a:schemeClr val="tx1"/>
          </a:solidFill>
          <a:latin typeface="Century Gothic"/>
          <a:ea typeface="Century Gothic"/>
          <a:cs typeface="Century Gothic"/>
        </a:defRPr>
      </a:pPr>
      <a:endParaRPr lang="pl-PL"/>
    </a:p>
  </c:txPr>
  <c:externalData r:id="rId1"/>
  <c:userShapes r:id="rId2"/>
</c:chartSpace>
</file>

<file path=ppt/charts/chart8.xml><?xml version="1.0" encoding="utf-8"?>
<c:chartSpace xmlns:c="http://schemas.openxmlformats.org/drawingml/2006/chart" xmlns:a="http://schemas.openxmlformats.org/drawingml/2006/main" xmlns:r="http://schemas.openxmlformats.org/officeDocument/2006/relationships">
  <c:date1904 val="1"/>
  <c:lang val="pl-PL"/>
  <c:chart>
    <c:autoTitleDeleted val="1"/>
    <c:plotArea>
      <c:layout>
        <c:manualLayout>
          <c:layoutTarget val="inner"/>
          <c:xMode val="edge"/>
          <c:yMode val="edge"/>
          <c:x val="0.11202538656201751"/>
          <c:y val="6.3399262783113072E-2"/>
          <c:w val="0.87680063912722961"/>
          <c:h val="0.88930358891051253"/>
        </c:manualLayout>
      </c:layout>
      <c:barChart>
        <c:barDir val="col"/>
        <c:grouping val="clustered"/>
        <c:ser>
          <c:idx val="0"/>
          <c:order val="0"/>
          <c:tx>
            <c:strRef>
              <c:f>'Dane PLY'!$G$1:$G$2</c:f>
              <c:strCache>
                <c:ptCount val="1"/>
                <c:pt idx="0">
                  <c:v>PKB % yoy</c:v>
                </c:pt>
              </c:strCache>
            </c:strRef>
          </c:tx>
          <c:spPr>
            <a:solidFill>
              <a:srgbClr val="9999FF"/>
            </a:solidFill>
            <a:ln w="25400">
              <a:noFill/>
            </a:ln>
          </c:spPr>
          <c:dPt>
            <c:idx val="17"/>
            <c:spPr>
              <a:solidFill>
                <a:srgbClr val="FF0000"/>
              </a:solidFill>
              <a:ln w="25400">
                <a:noFill/>
              </a:ln>
            </c:spPr>
          </c:dPt>
          <c:cat>
            <c:numRef>
              <c:f>'Dane PLY'!$A$4:$A$21</c:f>
              <c:numCache>
                <c:formatCode>General</c:formatCode>
                <c:ptCount val="18"/>
                <c:pt idx="0">
                  <c:v>1991</c:v>
                </c:pt>
                <c:pt idx="1">
                  <c:v>1992</c:v>
                </c:pt>
                <c:pt idx="2">
                  <c:v>1993</c:v>
                </c:pt>
                <c:pt idx="3">
                  <c:v>1994</c:v>
                </c:pt>
                <c:pt idx="4">
                  <c:v>1995</c:v>
                </c:pt>
                <c:pt idx="5">
                  <c:v>1996</c:v>
                </c:pt>
                <c:pt idx="6">
                  <c:v>1997</c:v>
                </c:pt>
                <c:pt idx="7">
                  <c:v>1998</c:v>
                </c:pt>
                <c:pt idx="8">
                  <c:v>1999</c:v>
                </c:pt>
                <c:pt idx="9">
                  <c:v>2000</c:v>
                </c:pt>
                <c:pt idx="10">
                  <c:v>2001</c:v>
                </c:pt>
                <c:pt idx="11">
                  <c:v>2002</c:v>
                </c:pt>
                <c:pt idx="12">
                  <c:v>2003</c:v>
                </c:pt>
                <c:pt idx="13">
                  <c:v>2004</c:v>
                </c:pt>
                <c:pt idx="14">
                  <c:v>2005</c:v>
                </c:pt>
                <c:pt idx="15">
                  <c:v>2006</c:v>
                </c:pt>
                <c:pt idx="16">
                  <c:v>2007</c:v>
                </c:pt>
                <c:pt idx="17">
                  <c:v>2008</c:v>
                </c:pt>
              </c:numCache>
            </c:numRef>
          </c:cat>
          <c:val>
            <c:numRef>
              <c:f>'Dane PLY'!$G$4:$G$21</c:f>
              <c:numCache>
                <c:formatCode>0.0</c:formatCode>
                <c:ptCount val="18"/>
                <c:pt idx="0">
                  <c:v>-7</c:v>
                </c:pt>
                <c:pt idx="1">
                  <c:v>2.6</c:v>
                </c:pt>
                <c:pt idx="2">
                  <c:v>3.8</c:v>
                </c:pt>
                <c:pt idx="3">
                  <c:v>5.2</c:v>
                </c:pt>
                <c:pt idx="4">
                  <c:v>7</c:v>
                </c:pt>
                <c:pt idx="5">
                  <c:v>6.1</c:v>
                </c:pt>
                <c:pt idx="6">
                  <c:v>6.9</c:v>
                </c:pt>
                <c:pt idx="7">
                  <c:v>4.8</c:v>
                </c:pt>
                <c:pt idx="8">
                  <c:v>4.0999999999999996</c:v>
                </c:pt>
                <c:pt idx="9">
                  <c:v>4</c:v>
                </c:pt>
                <c:pt idx="10">
                  <c:v>1.1000000000000001</c:v>
                </c:pt>
                <c:pt idx="11">
                  <c:v>1.3</c:v>
                </c:pt>
                <c:pt idx="12">
                  <c:v>3.7</c:v>
                </c:pt>
                <c:pt idx="13">
                  <c:v>5.3</c:v>
                </c:pt>
                <c:pt idx="14">
                  <c:v>3.6</c:v>
                </c:pt>
                <c:pt idx="15">
                  <c:v>6.2</c:v>
                </c:pt>
                <c:pt idx="16" formatCode="General">
                  <c:v>6.8</c:v>
                </c:pt>
                <c:pt idx="17">
                  <c:v>5</c:v>
                </c:pt>
              </c:numCache>
            </c:numRef>
          </c:val>
        </c:ser>
        <c:axId val="63494400"/>
        <c:axId val="63500288"/>
      </c:barChart>
      <c:catAx>
        <c:axId val="63494400"/>
        <c:scaling>
          <c:orientation val="minMax"/>
        </c:scaling>
        <c:axPos val="b"/>
        <c:numFmt formatCode="General" sourceLinked="1"/>
        <c:tickLblPos val="nextTo"/>
        <c:spPr>
          <a:ln w="3175">
            <a:solidFill>
              <a:schemeClr val="bg1">
                <a:lumMod val="50000"/>
              </a:schemeClr>
            </a:solidFill>
            <a:prstDash val="solid"/>
          </a:ln>
        </c:spPr>
        <c:txPr>
          <a:bodyPr rot="0" vert="horz"/>
          <a:lstStyle/>
          <a:p>
            <a:pPr>
              <a:defRPr sz="700" b="1" i="0" u="none" strike="noStrike" baseline="0">
                <a:solidFill>
                  <a:srgbClr val="000000"/>
                </a:solidFill>
                <a:latin typeface="Arial CE"/>
                <a:ea typeface="Arial CE"/>
                <a:cs typeface="Arial CE"/>
              </a:defRPr>
            </a:pPr>
            <a:endParaRPr lang="pl-PL"/>
          </a:p>
        </c:txPr>
        <c:crossAx val="63500288"/>
        <c:crosses val="autoZero"/>
        <c:auto val="1"/>
        <c:lblAlgn val="ctr"/>
        <c:lblOffset val="100"/>
        <c:tickLblSkip val="1"/>
        <c:tickMarkSkip val="1"/>
      </c:catAx>
      <c:valAx>
        <c:axId val="63500288"/>
        <c:scaling>
          <c:orientation val="minMax"/>
          <c:max val="10"/>
          <c:min val="-10"/>
        </c:scaling>
        <c:axPos val="l"/>
        <c:majorGridlines>
          <c:spPr>
            <a:ln w="3175">
              <a:solidFill>
                <a:schemeClr val="bg1">
                  <a:lumMod val="85000"/>
                </a:schemeClr>
              </a:solidFill>
              <a:prstDash val="solid"/>
            </a:ln>
          </c:spPr>
        </c:majorGridlines>
        <c:numFmt formatCode="0.0" sourceLinked="1"/>
        <c:majorTickMark val="none"/>
        <c:tickLblPos val="nextTo"/>
        <c:spPr>
          <a:ln w="3175">
            <a:solidFill>
              <a:schemeClr val="bg1">
                <a:lumMod val="50000"/>
              </a:schemeClr>
            </a:solidFill>
            <a:prstDash val="solid"/>
          </a:ln>
        </c:spPr>
        <c:txPr>
          <a:bodyPr rot="0" vert="horz"/>
          <a:lstStyle/>
          <a:p>
            <a:pPr>
              <a:defRPr sz="1000" b="0" i="0" u="none" strike="noStrike" baseline="0">
                <a:solidFill>
                  <a:schemeClr val="bg1">
                    <a:lumMod val="75000"/>
                  </a:schemeClr>
                </a:solidFill>
                <a:latin typeface="Arial CE"/>
                <a:ea typeface="Arial CE"/>
                <a:cs typeface="Arial CE"/>
              </a:defRPr>
            </a:pPr>
            <a:endParaRPr lang="pl-PL"/>
          </a:p>
        </c:txPr>
        <c:crossAx val="63494400"/>
        <c:crosses val="autoZero"/>
        <c:crossBetween val="between"/>
      </c:valAx>
      <c:spPr>
        <a:noFill/>
        <a:ln w="3175">
          <a:solidFill>
            <a:schemeClr val="bg1">
              <a:lumMod val="85000"/>
            </a:schemeClr>
          </a:solidFill>
          <a:prstDash val="solid"/>
        </a:ln>
      </c:spPr>
    </c:plotArea>
    <c:plotVisOnly val="1"/>
    <c:dispBlanksAs val="gap"/>
  </c:chart>
  <c:spPr>
    <a:noFill/>
    <a:ln w="9525">
      <a:noFill/>
    </a:ln>
  </c:spPr>
  <c:txPr>
    <a:bodyPr/>
    <a:lstStyle/>
    <a:p>
      <a:pPr>
        <a:defRPr sz="1000" b="0" i="0" u="none" strike="noStrike" baseline="0">
          <a:solidFill>
            <a:srgbClr val="000000"/>
          </a:solidFill>
          <a:latin typeface="Arial CE"/>
          <a:ea typeface="Arial CE"/>
          <a:cs typeface="Arial CE"/>
        </a:defRPr>
      </a:pPr>
      <a:endParaRPr lang="pl-PL"/>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pl-PL"/>
  <c:chart>
    <c:title>
      <c:tx>
        <c:rich>
          <a:bodyPr/>
          <a:lstStyle/>
          <a:p>
            <a:pPr>
              <a:defRPr sz="1925" b="1" i="0" u="none" strike="noStrike" baseline="0">
                <a:solidFill>
                  <a:srgbClr val="000000"/>
                </a:solidFill>
                <a:latin typeface="Arial CE"/>
                <a:ea typeface="Arial CE"/>
                <a:cs typeface="Arial CE"/>
              </a:defRPr>
            </a:pPr>
            <a:r>
              <a:rPr lang="pl-PL" dirty="0"/>
              <a:t>Inflacja i podstawowe stopy procentowe </a:t>
            </a:r>
            <a:r>
              <a:rPr lang="pl-PL" dirty="0" smtClean="0"/>
              <a:t>NBP</a:t>
            </a:r>
            <a:endParaRPr lang="pl-PL" dirty="0"/>
          </a:p>
        </c:rich>
      </c:tx>
      <c:layout>
        <c:manualLayout>
          <c:xMode val="edge"/>
          <c:yMode val="edge"/>
          <c:x val="0.13857290589451912"/>
          <c:y val="2.0270270270270417E-2"/>
        </c:manualLayout>
      </c:layout>
      <c:spPr>
        <a:noFill/>
        <a:ln w="25400">
          <a:noFill/>
        </a:ln>
      </c:spPr>
    </c:title>
    <c:plotArea>
      <c:layout>
        <c:manualLayout>
          <c:layoutTarget val="inner"/>
          <c:xMode val="edge"/>
          <c:yMode val="edge"/>
          <c:x val="6.9286452947259797E-2"/>
          <c:y val="0.13175675675675672"/>
          <c:w val="0.89762150982420008"/>
          <c:h val="0.77027027027027173"/>
        </c:manualLayout>
      </c:layout>
      <c:lineChart>
        <c:grouping val="standard"/>
        <c:ser>
          <c:idx val="1"/>
          <c:order val="0"/>
          <c:tx>
            <c:strRef>
              <c:f>Dane!$J$2</c:f>
              <c:strCache>
                <c:ptCount val="1"/>
                <c:pt idx="0">
                  <c:v>Stopa  lombardowa</c:v>
                </c:pt>
              </c:strCache>
            </c:strRef>
          </c:tx>
          <c:spPr>
            <a:ln w="38100">
              <a:solidFill>
                <a:srgbClr val="339966"/>
              </a:solidFill>
              <a:prstDash val="solid"/>
            </a:ln>
          </c:spPr>
          <c:marker>
            <c:symbol val="none"/>
          </c:marker>
          <c:cat>
            <c:numRef>
              <c:f>Dane!$A$3:$A$198</c:f>
              <c:numCache>
                <c:formatCode>General</c:formatCode>
                <c:ptCount val="196"/>
                <c:pt idx="0">
                  <c:v>1993</c:v>
                </c:pt>
                <c:pt idx="12">
                  <c:v>1994</c:v>
                </c:pt>
                <c:pt idx="24">
                  <c:v>1995</c:v>
                </c:pt>
                <c:pt idx="36">
                  <c:v>1996</c:v>
                </c:pt>
                <c:pt idx="48">
                  <c:v>1997</c:v>
                </c:pt>
                <c:pt idx="60">
                  <c:v>1998</c:v>
                </c:pt>
                <c:pt idx="72">
                  <c:v>1999</c:v>
                </c:pt>
                <c:pt idx="84">
                  <c:v>2000</c:v>
                </c:pt>
                <c:pt idx="96">
                  <c:v>2001</c:v>
                </c:pt>
                <c:pt idx="108">
                  <c:v>2002</c:v>
                </c:pt>
                <c:pt idx="120">
                  <c:v>2003</c:v>
                </c:pt>
                <c:pt idx="132">
                  <c:v>2004</c:v>
                </c:pt>
                <c:pt idx="144">
                  <c:v>2005</c:v>
                </c:pt>
                <c:pt idx="156">
                  <c:v>2006</c:v>
                </c:pt>
                <c:pt idx="168">
                  <c:v>2007</c:v>
                </c:pt>
                <c:pt idx="180">
                  <c:v>2008</c:v>
                </c:pt>
                <c:pt idx="192">
                  <c:v>2009</c:v>
                </c:pt>
              </c:numCache>
            </c:numRef>
          </c:cat>
          <c:val>
            <c:numRef>
              <c:f>Dane!$J$3:$J$198</c:f>
              <c:numCache>
                <c:formatCode>#,##0.00</c:formatCode>
                <c:ptCount val="196"/>
                <c:pt idx="0">
                  <c:v>37</c:v>
                </c:pt>
                <c:pt idx="1">
                  <c:v>33</c:v>
                </c:pt>
                <c:pt idx="2">
                  <c:v>33</c:v>
                </c:pt>
                <c:pt idx="3">
                  <c:v>33</c:v>
                </c:pt>
                <c:pt idx="4">
                  <c:v>33</c:v>
                </c:pt>
                <c:pt idx="5">
                  <c:v>33</c:v>
                </c:pt>
                <c:pt idx="6">
                  <c:v>33</c:v>
                </c:pt>
                <c:pt idx="7">
                  <c:v>33</c:v>
                </c:pt>
                <c:pt idx="8">
                  <c:v>33</c:v>
                </c:pt>
                <c:pt idx="9">
                  <c:v>33</c:v>
                </c:pt>
                <c:pt idx="10">
                  <c:v>33</c:v>
                </c:pt>
                <c:pt idx="11">
                  <c:v>33</c:v>
                </c:pt>
                <c:pt idx="12">
                  <c:v>33</c:v>
                </c:pt>
                <c:pt idx="13">
                  <c:v>33</c:v>
                </c:pt>
                <c:pt idx="14">
                  <c:v>33</c:v>
                </c:pt>
                <c:pt idx="15">
                  <c:v>33</c:v>
                </c:pt>
                <c:pt idx="16">
                  <c:v>31</c:v>
                </c:pt>
                <c:pt idx="17">
                  <c:v>31</c:v>
                </c:pt>
                <c:pt idx="18">
                  <c:v>31</c:v>
                </c:pt>
                <c:pt idx="19">
                  <c:v>31</c:v>
                </c:pt>
                <c:pt idx="20">
                  <c:v>31</c:v>
                </c:pt>
                <c:pt idx="21">
                  <c:v>31</c:v>
                </c:pt>
                <c:pt idx="22">
                  <c:v>31</c:v>
                </c:pt>
                <c:pt idx="23">
                  <c:v>31</c:v>
                </c:pt>
                <c:pt idx="24">
                  <c:v>31</c:v>
                </c:pt>
                <c:pt idx="25">
                  <c:v>34</c:v>
                </c:pt>
                <c:pt idx="26">
                  <c:v>34</c:v>
                </c:pt>
                <c:pt idx="27">
                  <c:v>34</c:v>
                </c:pt>
                <c:pt idx="28">
                  <c:v>30</c:v>
                </c:pt>
                <c:pt idx="29">
                  <c:v>30</c:v>
                </c:pt>
                <c:pt idx="30">
                  <c:v>30</c:v>
                </c:pt>
                <c:pt idx="31">
                  <c:v>30</c:v>
                </c:pt>
                <c:pt idx="32">
                  <c:v>28</c:v>
                </c:pt>
                <c:pt idx="33">
                  <c:v>28</c:v>
                </c:pt>
                <c:pt idx="34">
                  <c:v>28</c:v>
                </c:pt>
                <c:pt idx="35">
                  <c:v>28</c:v>
                </c:pt>
                <c:pt idx="36">
                  <c:v>26</c:v>
                </c:pt>
                <c:pt idx="37">
                  <c:v>26</c:v>
                </c:pt>
                <c:pt idx="38">
                  <c:v>26</c:v>
                </c:pt>
                <c:pt idx="39">
                  <c:v>26</c:v>
                </c:pt>
                <c:pt idx="40">
                  <c:v>26</c:v>
                </c:pt>
                <c:pt idx="41">
                  <c:v>26</c:v>
                </c:pt>
                <c:pt idx="42">
                  <c:v>25</c:v>
                </c:pt>
                <c:pt idx="43">
                  <c:v>25</c:v>
                </c:pt>
                <c:pt idx="44">
                  <c:v>25</c:v>
                </c:pt>
                <c:pt idx="45">
                  <c:v>25</c:v>
                </c:pt>
                <c:pt idx="46">
                  <c:v>25</c:v>
                </c:pt>
                <c:pt idx="47">
                  <c:v>25</c:v>
                </c:pt>
                <c:pt idx="48">
                  <c:v>25</c:v>
                </c:pt>
                <c:pt idx="49">
                  <c:v>25</c:v>
                </c:pt>
                <c:pt idx="50">
                  <c:v>25</c:v>
                </c:pt>
                <c:pt idx="51">
                  <c:v>25</c:v>
                </c:pt>
                <c:pt idx="52">
                  <c:v>25</c:v>
                </c:pt>
                <c:pt idx="53">
                  <c:v>25</c:v>
                </c:pt>
                <c:pt idx="54">
                  <c:v>25</c:v>
                </c:pt>
                <c:pt idx="55">
                  <c:v>27</c:v>
                </c:pt>
                <c:pt idx="56">
                  <c:v>27</c:v>
                </c:pt>
                <c:pt idx="57">
                  <c:v>27</c:v>
                </c:pt>
                <c:pt idx="58">
                  <c:v>27</c:v>
                </c:pt>
                <c:pt idx="59">
                  <c:v>27</c:v>
                </c:pt>
                <c:pt idx="60">
                  <c:v>27</c:v>
                </c:pt>
                <c:pt idx="61">
                  <c:v>27</c:v>
                </c:pt>
                <c:pt idx="62">
                  <c:v>27</c:v>
                </c:pt>
                <c:pt idx="63">
                  <c:v>27</c:v>
                </c:pt>
                <c:pt idx="64">
                  <c:v>26</c:v>
                </c:pt>
                <c:pt idx="65">
                  <c:v>26</c:v>
                </c:pt>
                <c:pt idx="66">
                  <c:v>24</c:v>
                </c:pt>
                <c:pt idx="67">
                  <c:v>24</c:v>
                </c:pt>
                <c:pt idx="68">
                  <c:v>24</c:v>
                </c:pt>
                <c:pt idx="69">
                  <c:v>22</c:v>
                </c:pt>
                <c:pt idx="70">
                  <c:v>22</c:v>
                </c:pt>
                <c:pt idx="71">
                  <c:v>20</c:v>
                </c:pt>
                <c:pt idx="72">
                  <c:v>17</c:v>
                </c:pt>
                <c:pt idx="73">
                  <c:v>17</c:v>
                </c:pt>
                <c:pt idx="74">
                  <c:v>17</c:v>
                </c:pt>
                <c:pt idx="75">
                  <c:v>17</c:v>
                </c:pt>
                <c:pt idx="76">
                  <c:v>17</c:v>
                </c:pt>
                <c:pt idx="77">
                  <c:v>17</c:v>
                </c:pt>
                <c:pt idx="78">
                  <c:v>17</c:v>
                </c:pt>
                <c:pt idx="79">
                  <c:v>17</c:v>
                </c:pt>
                <c:pt idx="80">
                  <c:v>17</c:v>
                </c:pt>
                <c:pt idx="81">
                  <c:v>17</c:v>
                </c:pt>
                <c:pt idx="82">
                  <c:v>20.5</c:v>
                </c:pt>
                <c:pt idx="83">
                  <c:v>20.5</c:v>
                </c:pt>
                <c:pt idx="84">
                  <c:v>20.5</c:v>
                </c:pt>
                <c:pt idx="85">
                  <c:v>21.5</c:v>
                </c:pt>
                <c:pt idx="86">
                  <c:v>21.5</c:v>
                </c:pt>
                <c:pt idx="87">
                  <c:v>21.5</c:v>
                </c:pt>
                <c:pt idx="88">
                  <c:v>21.5</c:v>
                </c:pt>
                <c:pt idx="89">
                  <c:v>21.5</c:v>
                </c:pt>
                <c:pt idx="90">
                  <c:v>21.5</c:v>
                </c:pt>
                <c:pt idx="91">
                  <c:v>23</c:v>
                </c:pt>
                <c:pt idx="92">
                  <c:v>23</c:v>
                </c:pt>
                <c:pt idx="93">
                  <c:v>23</c:v>
                </c:pt>
                <c:pt idx="94">
                  <c:v>23</c:v>
                </c:pt>
                <c:pt idx="95">
                  <c:v>23</c:v>
                </c:pt>
                <c:pt idx="96">
                  <c:v>23</c:v>
                </c:pt>
                <c:pt idx="97">
                  <c:v>23</c:v>
                </c:pt>
                <c:pt idx="98">
                  <c:v>22</c:v>
                </c:pt>
                <c:pt idx="99">
                  <c:v>21</c:v>
                </c:pt>
                <c:pt idx="100">
                  <c:v>21</c:v>
                </c:pt>
                <c:pt idx="101">
                  <c:v>19.5</c:v>
                </c:pt>
                <c:pt idx="102">
                  <c:v>19.5</c:v>
                </c:pt>
                <c:pt idx="103">
                  <c:v>18.5</c:v>
                </c:pt>
                <c:pt idx="104">
                  <c:v>18.5</c:v>
                </c:pt>
                <c:pt idx="105">
                  <c:v>17</c:v>
                </c:pt>
                <c:pt idx="106">
                  <c:v>15.5</c:v>
                </c:pt>
                <c:pt idx="107">
                  <c:v>15.5</c:v>
                </c:pt>
                <c:pt idx="108">
                  <c:v>15.5</c:v>
                </c:pt>
                <c:pt idx="109">
                  <c:v>13.5</c:v>
                </c:pt>
                <c:pt idx="110">
                  <c:v>13.5</c:v>
                </c:pt>
                <c:pt idx="111">
                  <c:v>12.5</c:v>
                </c:pt>
                <c:pt idx="112">
                  <c:v>12</c:v>
                </c:pt>
                <c:pt idx="113">
                  <c:v>11.5</c:v>
                </c:pt>
                <c:pt idx="114">
                  <c:v>11.5</c:v>
                </c:pt>
                <c:pt idx="115">
                  <c:v>10.5</c:v>
                </c:pt>
                <c:pt idx="116">
                  <c:v>10</c:v>
                </c:pt>
                <c:pt idx="117">
                  <c:v>9</c:v>
                </c:pt>
                <c:pt idx="118">
                  <c:v>8.75</c:v>
                </c:pt>
                <c:pt idx="119">
                  <c:v>8.75</c:v>
                </c:pt>
                <c:pt idx="120">
                  <c:v>8.5</c:v>
                </c:pt>
                <c:pt idx="121">
                  <c:v>8</c:v>
                </c:pt>
                <c:pt idx="122">
                  <c:v>7.75</c:v>
                </c:pt>
                <c:pt idx="123">
                  <c:v>7.25</c:v>
                </c:pt>
                <c:pt idx="124">
                  <c:v>7</c:v>
                </c:pt>
                <c:pt idx="125">
                  <c:v>6.75</c:v>
                </c:pt>
                <c:pt idx="126">
                  <c:v>6.75</c:v>
                </c:pt>
                <c:pt idx="127">
                  <c:v>6.75</c:v>
                </c:pt>
                <c:pt idx="128">
                  <c:v>6.75</c:v>
                </c:pt>
                <c:pt idx="129">
                  <c:v>6.75</c:v>
                </c:pt>
                <c:pt idx="130">
                  <c:v>6.75</c:v>
                </c:pt>
                <c:pt idx="131">
                  <c:v>6.75</c:v>
                </c:pt>
                <c:pt idx="132">
                  <c:v>6.75</c:v>
                </c:pt>
                <c:pt idx="133">
                  <c:v>6.75</c:v>
                </c:pt>
                <c:pt idx="134">
                  <c:v>6.75</c:v>
                </c:pt>
                <c:pt idx="135">
                  <c:v>6.75</c:v>
                </c:pt>
                <c:pt idx="136">
                  <c:v>6.75</c:v>
                </c:pt>
                <c:pt idx="137">
                  <c:v>6.75</c:v>
                </c:pt>
                <c:pt idx="138">
                  <c:v>7.5</c:v>
                </c:pt>
                <c:pt idx="139">
                  <c:v>8</c:v>
                </c:pt>
                <c:pt idx="140">
                  <c:v>8</c:v>
                </c:pt>
                <c:pt idx="141">
                  <c:v>8</c:v>
                </c:pt>
                <c:pt idx="142">
                  <c:v>8</c:v>
                </c:pt>
                <c:pt idx="143">
                  <c:v>8</c:v>
                </c:pt>
                <c:pt idx="144">
                  <c:v>8</c:v>
                </c:pt>
                <c:pt idx="145">
                  <c:v>8</c:v>
                </c:pt>
                <c:pt idx="146">
                  <c:v>7.5</c:v>
                </c:pt>
                <c:pt idx="147">
                  <c:v>7</c:v>
                </c:pt>
                <c:pt idx="148">
                  <c:v>7</c:v>
                </c:pt>
                <c:pt idx="149">
                  <c:v>6.5</c:v>
                </c:pt>
                <c:pt idx="150">
                  <c:v>6.5</c:v>
                </c:pt>
                <c:pt idx="151">
                  <c:v>6.5</c:v>
                </c:pt>
                <c:pt idx="152">
                  <c:v>6</c:v>
                </c:pt>
                <c:pt idx="153">
                  <c:v>6</c:v>
                </c:pt>
                <c:pt idx="154">
                  <c:v>6</c:v>
                </c:pt>
                <c:pt idx="155">
                  <c:v>6</c:v>
                </c:pt>
                <c:pt idx="156">
                  <c:v>6</c:v>
                </c:pt>
                <c:pt idx="157">
                  <c:v>5.75</c:v>
                </c:pt>
                <c:pt idx="158">
                  <c:v>5.5</c:v>
                </c:pt>
                <c:pt idx="159">
                  <c:v>5.5</c:v>
                </c:pt>
                <c:pt idx="160">
                  <c:v>5.5</c:v>
                </c:pt>
                <c:pt idx="161">
                  <c:v>5.5</c:v>
                </c:pt>
                <c:pt idx="162">
                  <c:v>5.5</c:v>
                </c:pt>
                <c:pt idx="163">
                  <c:v>5.5</c:v>
                </c:pt>
                <c:pt idx="164">
                  <c:v>5.5</c:v>
                </c:pt>
                <c:pt idx="165">
                  <c:v>5.5</c:v>
                </c:pt>
                <c:pt idx="166">
                  <c:v>5.5</c:v>
                </c:pt>
                <c:pt idx="167">
                  <c:v>5.5</c:v>
                </c:pt>
                <c:pt idx="168">
                  <c:v>5.5</c:v>
                </c:pt>
                <c:pt idx="169">
                  <c:v>5.5</c:v>
                </c:pt>
                <c:pt idx="170">
                  <c:v>5.5</c:v>
                </c:pt>
                <c:pt idx="171">
                  <c:v>5.75</c:v>
                </c:pt>
                <c:pt idx="172">
                  <c:v>5.75</c:v>
                </c:pt>
                <c:pt idx="173">
                  <c:v>6</c:v>
                </c:pt>
                <c:pt idx="174">
                  <c:v>6</c:v>
                </c:pt>
                <c:pt idx="175">
                  <c:v>6.25</c:v>
                </c:pt>
                <c:pt idx="176">
                  <c:v>6.25</c:v>
                </c:pt>
                <c:pt idx="177">
                  <c:v>6.25</c:v>
                </c:pt>
                <c:pt idx="178">
                  <c:v>6.5</c:v>
                </c:pt>
                <c:pt idx="179">
                  <c:v>6.5</c:v>
                </c:pt>
                <c:pt idx="180">
                  <c:v>6.75</c:v>
                </c:pt>
                <c:pt idx="181">
                  <c:v>7</c:v>
                </c:pt>
                <c:pt idx="182">
                  <c:v>7.25</c:v>
                </c:pt>
                <c:pt idx="183">
                  <c:v>7.25</c:v>
                </c:pt>
                <c:pt idx="184">
                  <c:v>7.25</c:v>
                </c:pt>
                <c:pt idx="185">
                  <c:v>7.25</c:v>
                </c:pt>
                <c:pt idx="186">
                  <c:v>7.5</c:v>
                </c:pt>
                <c:pt idx="187">
                  <c:v>7.5</c:v>
                </c:pt>
                <c:pt idx="188">
                  <c:v>7.5</c:v>
                </c:pt>
                <c:pt idx="189">
                  <c:v>7.5</c:v>
                </c:pt>
                <c:pt idx="190">
                  <c:v>7.25</c:v>
                </c:pt>
                <c:pt idx="191">
                  <c:v>6.5</c:v>
                </c:pt>
                <c:pt idx="192">
                  <c:v>5.75</c:v>
                </c:pt>
                <c:pt idx="193">
                  <c:v>5.5</c:v>
                </c:pt>
                <c:pt idx="194">
                  <c:v>5.25</c:v>
                </c:pt>
              </c:numCache>
            </c:numRef>
          </c:val>
        </c:ser>
        <c:ser>
          <c:idx val="0"/>
          <c:order val="1"/>
          <c:tx>
            <c:strRef>
              <c:f>Dane!$I$2</c:f>
              <c:strCache>
                <c:ptCount val="1"/>
                <c:pt idx="0">
                  <c:v>Stopa redyskontowa</c:v>
                </c:pt>
              </c:strCache>
            </c:strRef>
          </c:tx>
          <c:spPr>
            <a:ln w="38100">
              <a:solidFill>
                <a:srgbClr val="00FF00"/>
              </a:solidFill>
              <a:prstDash val="solid"/>
            </a:ln>
          </c:spPr>
          <c:marker>
            <c:symbol val="none"/>
          </c:marker>
          <c:cat>
            <c:numRef>
              <c:f>Dane!$A$3:$A$198</c:f>
              <c:numCache>
                <c:formatCode>General</c:formatCode>
                <c:ptCount val="196"/>
                <c:pt idx="0">
                  <c:v>1993</c:v>
                </c:pt>
                <c:pt idx="12">
                  <c:v>1994</c:v>
                </c:pt>
                <c:pt idx="24">
                  <c:v>1995</c:v>
                </c:pt>
                <c:pt idx="36">
                  <c:v>1996</c:v>
                </c:pt>
                <c:pt idx="48">
                  <c:v>1997</c:v>
                </c:pt>
                <c:pt idx="60">
                  <c:v>1998</c:v>
                </c:pt>
                <c:pt idx="72">
                  <c:v>1999</c:v>
                </c:pt>
                <c:pt idx="84">
                  <c:v>2000</c:v>
                </c:pt>
                <c:pt idx="96">
                  <c:v>2001</c:v>
                </c:pt>
                <c:pt idx="108">
                  <c:v>2002</c:v>
                </c:pt>
                <c:pt idx="120">
                  <c:v>2003</c:v>
                </c:pt>
                <c:pt idx="132">
                  <c:v>2004</c:v>
                </c:pt>
                <c:pt idx="144">
                  <c:v>2005</c:v>
                </c:pt>
                <c:pt idx="156">
                  <c:v>2006</c:v>
                </c:pt>
                <c:pt idx="168">
                  <c:v>2007</c:v>
                </c:pt>
                <c:pt idx="180">
                  <c:v>2008</c:v>
                </c:pt>
                <c:pt idx="192">
                  <c:v>2009</c:v>
                </c:pt>
              </c:numCache>
            </c:numRef>
          </c:cat>
          <c:val>
            <c:numRef>
              <c:f>Dane!$I$3:$I$198</c:f>
              <c:numCache>
                <c:formatCode>#,##0.00</c:formatCode>
                <c:ptCount val="196"/>
                <c:pt idx="0">
                  <c:v>32</c:v>
                </c:pt>
                <c:pt idx="1">
                  <c:v>29</c:v>
                </c:pt>
                <c:pt idx="2">
                  <c:v>29</c:v>
                </c:pt>
                <c:pt idx="3">
                  <c:v>29</c:v>
                </c:pt>
                <c:pt idx="4">
                  <c:v>29</c:v>
                </c:pt>
                <c:pt idx="5">
                  <c:v>29</c:v>
                </c:pt>
                <c:pt idx="6">
                  <c:v>29</c:v>
                </c:pt>
                <c:pt idx="7">
                  <c:v>29</c:v>
                </c:pt>
                <c:pt idx="8">
                  <c:v>29</c:v>
                </c:pt>
                <c:pt idx="9">
                  <c:v>29</c:v>
                </c:pt>
                <c:pt idx="10">
                  <c:v>29</c:v>
                </c:pt>
                <c:pt idx="11">
                  <c:v>29</c:v>
                </c:pt>
                <c:pt idx="12">
                  <c:v>29</c:v>
                </c:pt>
                <c:pt idx="13">
                  <c:v>29</c:v>
                </c:pt>
                <c:pt idx="14">
                  <c:v>29</c:v>
                </c:pt>
                <c:pt idx="15">
                  <c:v>29</c:v>
                </c:pt>
                <c:pt idx="16">
                  <c:v>28</c:v>
                </c:pt>
                <c:pt idx="17">
                  <c:v>28</c:v>
                </c:pt>
                <c:pt idx="18">
                  <c:v>28</c:v>
                </c:pt>
                <c:pt idx="19">
                  <c:v>28</c:v>
                </c:pt>
                <c:pt idx="20">
                  <c:v>28</c:v>
                </c:pt>
                <c:pt idx="21">
                  <c:v>28</c:v>
                </c:pt>
                <c:pt idx="22">
                  <c:v>28</c:v>
                </c:pt>
                <c:pt idx="23">
                  <c:v>28</c:v>
                </c:pt>
                <c:pt idx="24">
                  <c:v>28</c:v>
                </c:pt>
                <c:pt idx="25">
                  <c:v>31</c:v>
                </c:pt>
                <c:pt idx="26">
                  <c:v>31</c:v>
                </c:pt>
                <c:pt idx="27">
                  <c:v>31</c:v>
                </c:pt>
                <c:pt idx="28">
                  <c:v>27</c:v>
                </c:pt>
                <c:pt idx="29">
                  <c:v>27</c:v>
                </c:pt>
                <c:pt idx="30">
                  <c:v>27</c:v>
                </c:pt>
                <c:pt idx="31">
                  <c:v>27</c:v>
                </c:pt>
                <c:pt idx="32">
                  <c:v>25</c:v>
                </c:pt>
                <c:pt idx="33">
                  <c:v>25</c:v>
                </c:pt>
                <c:pt idx="34">
                  <c:v>25</c:v>
                </c:pt>
                <c:pt idx="35">
                  <c:v>25</c:v>
                </c:pt>
                <c:pt idx="36">
                  <c:v>23</c:v>
                </c:pt>
                <c:pt idx="37">
                  <c:v>23</c:v>
                </c:pt>
                <c:pt idx="38">
                  <c:v>23</c:v>
                </c:pt>
                <c:pt idx="39">
                  <c:v>23</c:v>
                </c:pt>
                <c:pt idx="40">
                  <c:v>23</c:v>
                </c:pt>
                <c:pt idx="41">
                  <c:v>23</c:v>
                </c:pt>
                <c:pt idx="42">
                  <c:v>22</c:v>
                </c:pt>
                <c:pt idx="43">
                  <c:v>22</c:v>
                </c:pt>
                <c:pt idx="44">
                  <c:v>22</c:v>
                </c:pt>
                <c:pt idx="45">
                  <c:v>22</c:v>
                </c:pt>
                <c:pt idx="46">
                  <c:v>22</c:v>
                </c:pt>
                <c:pt idx="47">
                  <c:v>22</c:v>
                </c:pt>
                <c:pt idx="48">
                  <c:v>22</c:v>
                </c:pt>
                <c:pt idx="49">
                  <c:v>22</c:v>
                </c:pt>
                <c:pt idx="50">
                  <c:v>22</c:v>
                </c:pt>
                <c:pt idx="51">
                  <c:v>22</c:v>
                </c:pt>
                <c:pt idx="52">
                  <c:v>22</c:v>
                </c:pt>
                <c:pt idx="53">
                  <c:v>22</c:v>
                </c:pt>
                <c:pt idx="54">
                  <c:v>22</c:v>
                </c:pt>
                <c:pt idx="55">
                  <c:v>24.5</c:v>
                </c:pt>
                <c:pt idx="56">
                  <c:v>24.5</c:v>
                </c:pt>
                <c:pt idx="57">
                  <c:v>24.5</c:v>
                </c:pt>
                <c:pt idx="58">
                  <c:v>24.5</c:v>
                </c:pt>
                <c:pt idx="59">
                  <c:v>24.5</c:v>
                </c:pt>
                <c:pt idx="60">
                  <c:v>24.5</c:v>
                </c:pt>
                <c:pt idx="61">
                  <c:v>24.5</c:v>
                </c:pt>
                <c:pt idx="62">
                  <c:v>24.5</c:v>
                </c:pt>
                <c:pt idx="63">
                  <c:v>24.5</c:v>
                </c:pt>
                <c:pt idx="64">
                  <c:v>23.5</c:v>
                </c:pt>
                <c:pt idx="65">
                  <c:v>23.5</c:v>
                </c:pt>
                <c:pt idx="66">
                  <c:v>21.5</c:v>
                </c:pt>
                <c:pt idx="67">
                  <c:v>21.5</c:v>
                </c:pt>
                <c:pt idx="68">
                  <c:v>21.5</c:v>
                </c:pt>
                <c:pt idx="69">
                  <c:v>20</c:v>
                </c:pt>
                <c:pt idx="70">
                  <c:v>20</c:v>
                </c:pt>
                <c:pt idx="71">
                  <c:v>18.25</c:v>
                </c:pt>
                <c:pt idx="72">
                  <c:v>15.5</c:v>
                </c:pt>
                <c:pt idx="73">
                  <c:v>15.5</c:v>
                </c:pt>
                <c:pt idx="74">
                  <c:v>15.5</c:v>
                </c:pt>
                <c:pt idx="75">
                  <c:v>15.5</c:v>
                </c:pt>
                <c:pt idx="76">
                  <c:v>15.5</c:v>
                </c:pt>
                <c:pt idx="77">
                  <c:v>15.5</c:v>
                </c:pt>
                <c:pt idx="78">
                  <c:v>15.5</c:v>
                </c:pt>
                <c:pt idx="79">
                  <c:v>15.5</c:v>
                </c:pt>
                <c:pt idx="80">
                  <c:v>15.5</c:v>
                </c:pt>
                <c:pt idx="81">
                  <c:v>15.5</c:v>
                </c:pt>
                <c:pt idx="82">
                  <c:v>19</c:v>
                </c:pt>
                <c:pt idx="83">
                  <c:v>19</c:v>
                </c:pt>
                <c:pt idx="84">
                  <c:v>19</c:v>
                </c:pt>
                <c:pt idx="85">
                  <c:v>20</c:v>
                </c:pt>
                <c:pt idx="86">
                  <c:v>20</c:v>
                </c:pt>
                <c:pt idx="87">
                  <c:v>20</c:v>
                </c:pt>
                <c:pt idx="88">
                  <c:v>20</c:v>
                </c:pt>
                <c:pt idx="89">
                  <c:v>20</c:v>
                </c:pt>
                <c:pt idx="90">
                  <c:v>20</c:v>
                </c:pt>
                <c:pt idx="91">
                  <c:v>21.5</c:v>
                </c:pt>
                <c:pt idx="92">
                  <c:v>21.5</c:v>
                </c:pt>
                <c:pt idx="93">
                  <c:v>21.5</c:v>
                </c:pt>
                <c:pt idx="94">
                  <c:v>21.5</c:v>
                </c:pt>
                <c:pt idx="95">
                  <c:v>21.5</c:v>
                </c:pt>
                <c:pt idx="96">
                  <c:v>21.5</c:v>
                </c:pt>
                <c:pt idx="97">
                  <c:v>21.5</c:v>
                </c:pt>
                <c:pt idx="98">
                  <c:v>20.5</c:v>
                </c:pt>
                <c:pt idx="99">
                  <c:v>19.5</c:v>
                </c:pt>
                <c:pt idx="100">
                  <c:v>19.5</c:v>
                </c:pt>
                <c:pt idx="101">
                  <c:v>18</c:v>
                </c:pt>
                <c:pt idx="102">
                  <c:v>18</c:v>
                </c:pt>
                <c:pt idx="103">
                  <c:v>17</c:v>
                </c:pt>
                <c:pt idx="104">
                  <c:v>17</c:v>
                </c:pt>
                <c:pt idx="105">
                  <c:v>15.5</c:v>
                </c:pt>
                <c:pt idx="106">
                  <c:v>14</c:v>
                </c:pt>
                <c:pt idx="107">
                  <c:v>14</c:v>
                </c:pt>
                <c:pt idx="108">
                  <c:v>14</c:v>
                </c:pt>
                <c:pt idx="109">
                  <c:v>12</c:v>
                </c:pt>
                <c:pt idx="110">
                  <c:v>12</c:v>
                </c:pt>
                <c:pt idx="111">
                  <c:v>11</c:v>
                </c:pt>
                <c:pt idx="112">
                  <c:v>10.5</c:v>
                </c:pt>
                <c:pt idx="113">
                  <c:v>10</c:v>
                </c:pt>
                <c:pt idx="114">
                  <c:v>10</c:v>
                </c:pt>
                <c:pt idx="115">
                  <c:v>9</c:v>
                </c:pt>
                <c:pt idx="116">
                  <c:v>8</c:v>
                </c:pt>
                <c:pt idx="117">
                  <c:v>7.75</c:v>
                </c:pt>
                <c:pt idx="118">
                  <c:v>7.5</c:v>
                </c:pt>
                <c:pt idx="119">
                  <c:v>7.5</c:v>
                </c:pt>
                <c:pt idx="120">
                  <c:v>7.25</c:v>
                </c:pt>
                <c:pt idx="121">
                  <c:v>6.75</c:v>
                </c:pt>
                <c:pt idx="122">
                  <c:v>6.5</c:v>
                </c:pt>
                <c:pt idx="123">
                  <c:v>6.25</c:v>
                </c:pt>
                <c:pt idx="124">
                  <c:v>6</c:v>
                </c:pt>
                <c:pt idx="125">
                  <c:v>5.75</c:v>
                </c:pt>
                <c:pt idx="126">
                  <c:v>5.75</c:v>
                </c:pt>
                <c:pt idx="127">
                  <c:v>5.75</c:v>
                </c:pt>
                <c:pt idx="128">
                  <c:v>5.75</c:v>
                </c:pt>
                <c:pt idx="129">
                  <c:v>5.75</c:v>
                </c:pt>
                <c:pt idx="130">
                  <c:v>5.75</c:v>
                </c:pt>
                <c:pt idx="131">
                  <c:v>5.75</c:v>
                </c:pt>
                <c:pt idx="132">
                  <c:v>5.75</c:v>
                </c:pt>
                <c:pt idx="133">
                  <c:v>5.75</c:v>
                </c:pt>
                <c:pt idx="134">
                  <c:v>5.75</c:v>
                </c:pt>
                <c:pt idx="135">
                  <c:v>5.75</c:v>
                </c:pt>
                <c:pt idx="136">
                  <c:v>5.75</c:v>
                </c:pt>
                <c:pt idx="137">
                  <c:v>5.75</c:v>
                </c:pt>
                <c:pt idx="138">
                  <c:v>6.5</c:v>
                </c:pt>
                <c:pt idx="139">
                  <c:v>7</c:v>
                </c:pt>
                <c:pt idx="140">
                  <c:v>7</c:v>
                </c:pt>
                <c:pt idx="141">
                  <c:v>7</c:v>
                </c:pt>
                <c:pt idx="142">
                  <c:v>7</c:v>
                </c:pt>
                <c:pt idx="143">
                  <c:v>7</c:v>
                </c:pt>
                <c:pt idx="144">
                  <c:v>7</c:v>
                </c:pt>
                <c:pt idx="145">
                  <c:v>7</c:v>
                </c:pt>
                <c:pt idx="146">
                  <c:v>6.5</c:v>
                </c:pt>
                <c:pt idx="147">
                  <c:v>6</c:v>
                </c:pt>
                <c:pt idx="148">
                  <c:v>6</c:v>
                </c:pt>
                <c:pt idx="149">
                  <c:v>5.5</c:v>
                </c:pt>
                <c:pt idx="150">
                  <c:v>5.5</c:v>
                </c:pt>
                <c:pt idx="151">
                  <c:v>5.5</c:v>
                </c:pt>
                <c:pt idx="152">
                  <c:v>4.75</c:v>
                </c:pt>
                <c:pt idx="153">
                  <c:v>4.75</c:v>
                </c:pt>
                <c:pt idx="154">
                  <c:v>4.75</c:v>
                </c:pt>
                <c:pt idx="155">
                  <c:v>4.75</c:v>
                </c:pt>
                <c:pt idx="156">
                  <c:v>4.75</c:v>
                </c:pt>
                <c:pt idx="157">
                  <c:v>4.5</c:v>
                </c:pt>
                <c:pt idx="158">
                  <c:v>4.25</c:v>
                </c:pt>
                <c:pt idx="159">
                  <c:v>4.25</c:v>
                </c:pt>
                <c:pt idx="160">
                  <c:v>4.25</c:v>
                </c:pt>
                <c:pt idx="161">
                  <c:v>4.25</c:v>
                </c:pt>
                <c:pt idx="162">
                  <c:v>4.25</c:v>
                </c:pt>
                <c:pt idx="163">
                  <c:v>4.25</c:v>
                </c:pt>
                <c:pt idx="164">
                  <c:v>4.25</c:v>
                </c:pt>
                <c:pt idx="165">
                  <c:v>4.25</c:v>
                </c:pt>
                <c:pt idx="166">
                  <c:v>4.25</c:v>
                </c:pt>
                <c:pt idx="167">
                  <c:v>4.25</c:v>
                </c:pt>
                <c:pt idx="168">
                  <c:v>4.25</c:v>
                </c:pt>
                <c:pt idx="169">
                  <c:v>4.25</c:v>
                </c:pt>
                <c:pt idx="170">
                  <c:v>4.25</c:v>
                </c:pt>
                <c:pt idx="171">
                  <c:v>4.5</c:v>
                </c:pt>
                <c:pt idx="172">
                  <c:v>4.5</c:v>
                </c:pt>
                <c:pt idx="173">
                  <c:v>4.75</c:v>
                </c:pt>
                <c:pt idx="174">
                  <c:v>4.75</c:v>
                </c:pt>
                <c:pt idx="175">
                  <c:v>5</c:v>
                </c:pt>
                <c:pt idx="176">
                  <c:v>5</c:v>
                </c:pt>
                <c:pt idx="177">
                  <c:v>5</c:v>
                </c:pt>
                <c:pt idx="178">
                  <c:v>5.25</c:v>
                </c:pt>
                <c:pt idx="179">
                  <c:v>5.25</c:v>
                </c:pt>
                <c:pt idx="180">
                  <c:v>5.5</c:v>
                </c:pt>
                <c:pt idx="181">
                  <c:v>5.75</c:v>
                </c:pt>
                <c:pt idx="182">
                  <c:v>6</c:v>
                </c:pt>
                <c:pt idx="183">
                  <c:v>6</c:v>
                </c:pt>
                <c:pt idx="184">
                  <c:v>6</c:v>
                </c:pt>
                <c:pt idx="185">
                  <c:v>6</c:v>
                </c:pt>
                <c:pt idx="186">
                  <c:v>6.25</c:v>
                </c:pt>
                <c:pt idx="187">
                  <c:v>6.25</c:v>
                </c:pt>
                <c:pt idx="188">
                  <c:v>6.25</c:v>
                </c:pt>
                <c:pt idx="189">
                  <c:v>6.25</c:v>
                </c:pt>
                <c:pt idx="190">
                  <c:v>6</c:v>
                </c:pt>
                <c:pt idx="191">
                  <c:v>5.25</c:v>
                </c:pt>
                <c:pt idx="192">
                  <c:v>4.5</c:v>
                </c:pt>
                <c:pt idx="193">
                  <c:v>4.25</c:v>
                </c:pt>
                <c:pt idx="194">
                  <c:v>4</c:v>
                </c:pt>
              </c:numCache>
            </c:numRef>
          </c:val>
        </c:ser>
        <c:ser>
          <c:idx val="2"/>
          <c:order val="2"/>
          <c:tx>
            <c:strRef>
              <c:f>Dane!$K$2</c:f>
              <c:strCache>
                <c:ptCount val="1"/>
                <c:pt idx="0">
                  <c:v>Stopa referencyjna</c:v>
                </c:pt>
              </c:strCache>
            </c:strRef>
          </c:tx>
          <c:spPr>
            <a:ln w="38100">
              <a:solidFill>
                <a:srgbClr val="99CC00"/>
              </a:solidFill>
              <a:prstDash val="solid"/>
            </a:ln>
          </c:spPr>
          <c:marker>
            <c:symbol val="none"/>
          </c:marker>
          <c:cat>
            <c:numRef>
              <c:f>Dane!$A$3:$A$198</c:f>
              <c:numCache>
                <c:formatCode>General</c:formatCode>
                <c:ptCount val="196"/>
                <c:pt idx="0">
                  <c:v>1993</c:v>
                </c:pt>
                <c:pt idx="12">
                  <c:v>1994</c:v>
                </c:pt>
                <c:pt idx="24">
                  <c:v>1995</c:v>
                </c:pt>
                <c:pt idx="36">
                  <c:v>1996</c:v>
                </c:pt>
                <c:pt idx="48">
                  <c:v>1997</c:v>
                </c:pt>
                <c:pt idx="60">
                  <c:v>1998</c:v>
                </c:pt>
                <c:pt idx="72">
                  <c:v>1999</c:v>
                </c:pt>
                <c:pt idx="84">
                  <c:v>2000</c:v>
                </c:pt>
                <c:pt idx="96">
                  <c:v>2001</c:v>
                </c:pt>
                <c:pt idx="108">
                  <c:v>2002</c:v>
                </c:pt>
                <c:pt idx="120">
                  <c:v>2003</c:v>
                </c:pt>
                <c:pt idx="132">
                  <c:v>2004</c:v>
                </c:pt>
                <c:pt idx="144">
                  <c:v>2005</c:v>
                </c:pt>
                <c:pt idx="156">
                  <c:v>2006</c:v>
                </c:pt>
                <c:pt idx="168">
                  <c:v>2007</c:v>
                </c:pt>
                <c:pt idx="180">
                  <c:v>2008</c:v>
                </c:pt>
                <c:pt idx="192">
                  <c:v>2009</c:v>
                </c:pt>
              </c:numCache>
            </c:numRef>
          </c:cat>
          <c:val>
            <c:numRef>
              <c:f>Dane!$K$3:$K$198</c:f>
              <c:numCache>
                <c:formatCode>General</c:formatCode>
                <c:ptCount val="196"/>
                <c:pt idx="60" formatCode="#,##0.00">
                  <c:v>23.5</c:v>
                </c:pt>
                <c:pt idx="61" formatCode="#,##0.00">
                  <c:v>24</c:v>
                </c:pt>
                <c:pt idx="62" formatCode="#,##0.00">
                  <c:v>23</c:v>
                </c:pt>
                <c:pt idx="63" formatCode="#,##0.00">
                  <c:v>23</c:v>
                </c:pt>
                <c:pt idx="64" formatCode="#,##0.00">
                  <c:v>21.5</c:v>
                </c:pt>
                <c:pt idx="65" formatCode="#,##0.00">
                  <c:v>21.5</c:v>
                </c:pt>
                <c:pt idx="66" formatCode="#,##0.00">
                  <c:v>19</c:v>
                </c:pt>
                <c:pt idx="67" formatCode="#,##0.00">
                  <c:v>19</c:v>
                </c:pt>
                <c:pt idx="68" formatCode="#,##0.00">
                  <c:v>18</c:v>
                </c:pt>
                <c:pt idx="69" formatCode="#,##0.00">
                  <c:v>17</c:v>
                </c:pt>
                <c:pt idx="70" formatCode="#,##0.00">
                  <c:v>17</c:v>
                </c:pt>
                <c:pt idx="71" formatCode="#,##0.00">
                  <c:v>15.5</c:v>
                </c:pt>
                <c:pt idx="72" formatCode="#,##0.00">
                  <c:v>13</c:v>
                </c:pt>
                <c:pt idx="73" formatCode="#,##0.00">
                  <c:v>13</c:v>
                </c:pt>
                <c:pt idx="74" formatCode="#,##0.00">
                  <c:v>13</c:v>
                </c:pt>
                <c:pt idx="75" formatCode="#,##0.00">
                  <c:v>13</c:v>
                </c:pt>
                <c:pt idx="76" formatCode="#,##0.00">
                  <c:v>13</c:v>
                </c:pt>
                <c:pt idx="77" formatCode="#,##0.00">
                  <c:v>13</c:v>
                </c:pt>
                <c:pt idx="78" formatCode="#,##0.00">
                  <c:v>13</c:v>
                </c:pt>
                <c:pt idx="79" formatCode="#,##0.00">
                  <c:v>13</c:v>
                </c:pt>
                <c:pt idx="80" formatCode="#,##0.00">
                  <c:v>14</c:v>
                </c:pt>
                <c:pt idx="81" formatCode="#,##0.00">
                  <c:v>14</c:v>
                </c:pt>
                <c:pt idx="82" formatCode="#,##0.00">
                  <c:v>16.5</c:v>
                </c:pt>
                <c:pt idx="83" formatCode="#,##0.00">
                  <c:v>16.5</c:v>
                </c:pt>
                <c:pt idx="84" formatCode="#,##0.00">
                  <c:v>16.5</c:v>
                </c:pt>
                <c:pt idx="85" formatCode="#,##0.00">
                  <c:v>17.5</c:v>
                </c:pt>
                <c:pt idx="86" formatCode="#,##0.00">
                  <c:v>17.5</c:v>
                </c:pt>
                <c:pt idx="87" formatCode="#,##0.00">
                  <c:v>17.5</c:v>
                </c:pt>
                <c:pt idx="88" formatCode="#,##0.00">
                  <c:v>17.5</c:v>
                </c:pt>
                <c:pt idx="89" formatCode="#,##0.00">
                  <c:v>17.5</c:v>
                </c:pt>
                <c:pt idx="90" formatCode="#,##0.00">
                  <c:v>17.5</c:v>
                </c:pt>
                <c:pt idx="91" formatCode="#,##0.00">
                  <c:v>19</c:v>
                </c:pt>
                <c:pt idx="92" formatCode="#,##0.00">
                  <c:v>19</c:v>
                </c:pt>
                <c:pt idx="93" formatCode="#,##0.00">
                  <c:v>19</c:v>
                </c:pt>
                <c:pt idx="94" formatCode="#,##0.00">
                  <c:v>19</c:v>
                </c:pt>
                <c:pt idx="95" formatCode="#,##0.00">
                  <c:v>19</c:v>
                </c:pt>
                <c:pt idx="96" formatCode="#,##0.00">
                  <c:v>19</c:v>
                </c:pt>
                <c:pt idx="97" formatCode="#,##0.00">
                  <c:v>19</c:v>
                </c:pt>
                <c:pt idx="98" formatCode="#,##0.00">
                  <c:v>19</c:v>
                </c:pt>
                <c:pt idx="99" formatCode="#,##0.00">
                  <c:v>18</c:v>
                </c:pt>
                <c:pt idx="100" formatCode="#,##0.00">
                  <c:v>17</c:v>
                </c:pt>
                <c:pt idx="101" formatCode="#,##0.00">
                  <c:v>15.5</c:v>
                </c:pt>
                <c:pt idx="102" formatCode="#,##0.00">
                  <c:v>15.5</c:v>
                </c:pt>
                <c:pt idx="103" formatCode="#,##0.00">
                  <c:v>14.5</c:v>
                </c:pt>
                <c:pt idx="104" formatCode="#,##0.00">
                  <c:v>14.5</c:v>
                </c:pt>
                <c:pt idx="105" formatCode="#,##0.00">
                  <c:v>13</c:v>
                </c:pt>
                <c:pt idx="106" formatCode="#,##0.00">
                  <c:v>11.5</c:v>
                </c:pt>
                <c:pt idx="107" formatCode="#,##0.00">
                  <c:v>11.5</c:v>
                </c:pt>
                <c:pt idx="108" formatCode="#,##0.00">
                  <c:v>11.5</c:v>
                </c:pt>
                <c:pt idx="109" formatCode="#,##0.00">
                  <c:v>10</c:v>
                </c:pt>
                <c:pt idx="110" formatCode="#,##0.00">
                  <c:v>10</c:v>
                </c:pt>
                <c:pt idx="111" formatCode="#,##0.00">
                  <c:v>9.5</c:v>
                </c:pt>
                <c:pt idx="112" formatCode="#,##0.00">
                  <c:v>9</c:v>
                </c:pt>
                <c:pt idx="113" formatCode="#,##0.00">
                  <c:v>8.5</c:v>
                </c:pt>
                <c:pt idx="114" formatCode="#,##0.00">
                  <c:v>8.5</c:v>
                </c:pt>
                <c:pt idx="115" formatCode="#,##0.00">
                  <c:v>8</c:v>
                </c:pt>
                <c:pt idx="116" formatCode="#,##0.00">
                  <c:v>7.5</c:v>
                </c:pt>
                <c:pt idx="117" formatCode="#,##0.00">
                  <c:v>7</c:v>
                </c:pt>
                <c:pt idx="118" formatCode="#,##0.00">
                  <c:v>6.75</c:v>
                </c:pt>
                <c:pt idx="119" formatCode="#,##0.00">
                  <c:v>6.75</c:v>
                </c:pt>
                <c:pt idx="120" formatCode="#,##0.00">
                  <c:v>6.5</c:v>
                </c:pt>
                <c:pt idx="121" formatCode="#,##0.00">
                  <c:v>6.25</c:v>
                </c:pt>
                <c:pt idx="122" formatCode="#,##0.00">
                  <c:v>6</c:v>
                </c:pt>
                <c:pt idx="123" formatCode="#,##0.00">
                  <c:v>5.75</c:v>
                </c:pt>
                <c:pt idx="124" formatCode="#,##0.00">
                  <c:v>5.5</c:v>
                </c:pt>
                <c:pt idx="125" formatCode="#,##0.00">
                  <c:v>5.25</c:v>
                </c:pt>
                <c:pt idx="126" formatCode="#,##0.00">
                  <c:v>5.25</c:v>
                </c:pt>
                <c:pt idx="127" formatCode="#,##0.00">
                  <c:v>5.25</c:v>
                </c:pt>
                <c:pt idx="128" formatCode="#,##0.00">
                  <c:v>5.25</c:v>
                </c:pt>
                <c:pt idx="129" formatCode="#,##0.00">
                  <c:v>5.25</c:v>
                </c:pt>
                <c:pt idx="130" formatCode="#,##0.00">
                  <c:v>5.25</c:v>
                </c:pt>
                <c:pt idx="131" formatCode="#,##0.00">
                  <c:v>5.25</c:v>
                </c:pt>
                <c:pt idx="132" formatCode="#,##0.00">
                  <c:v>5.25</c:v>
                </c:pt>
                <c:pt idx="133" formatCode="#,##0.00">
                  <c:v>5.25</c:v>
                </c:pt>
                <c:pt idx="134" formatCode="#,##0.00">
                  <c:v>5.25</c:v>
                </c:pt>
                <c:pt idx="135" formatCode="#,##0.00">
                  <c:v>5.25</c:v>
                </c:pt>
                <c:pt idx="136" formatCode="#,##0.00">
                  <c:v>5.25</c:v>
                </c:pt>
                <c:pt idx="137" formatCode="#,##0.00">
                  <c:v>5.25</c:v>
                </c:pt>
                <c:pt idx="138" formatCode="#,##0.00">
                  <c:v>6</c:v>
                </c:pt>
                <c:pt idx="139" formatCode="#,##0.00">
                  <c:v>6.5</c:v>
                </c:pt>
                <c:pt idx="140" formatCode="#,##0.00">
                  <c:v>6.5</c:v>
                </c:pt>
                <c:pt idx="141" formatCode="#,##0.00">
                  <c:v>6.5</c:v>
                </c:pt>
                <c:pt idx="142" formatCode="#,##0.00">
                  <c:v>6.5</c:v>
                </c:pt>
                <c:pt idx="143" formatCode="#,##0.00">
                  <c:v>6.5</c:v>
                </c:pt>
                <c:pt idx="144" formatCode="#,##0.00">
                  <c:v>6.5</c:v>
                </c:pt>
                <c:pt idx="145" formatCode="#,##0.00">
                  <c:v>6.5</c:v>
                </c:pt>
                <c:pt idx="146" formatCode="#,##0.00">
                  <c:v>6</c:v>
                </c:pt>
                <c:pt idx="147" formatCode="#,##0.00">
                  <c:v>5.5</c:v>
                </c:pt>
                <c:pt idx="148" formatCode="#,##0.00">
                  <c:v>5.5</c:v>
                </c:pt>
                <c:pt idx="149" formatCode="#,##0.00">
                  <c:v>5</c:v>
                </c:pt>
                <c:pt idx="150" formatCode="#,##0.00">
                  <c:v>5</c:v>
                </c:pt>
                <c:pt idx="151" formatCode="#,##0.00">
                  <c:v>5</c:v>
                </c:pt>
                <c:pt idx="152" formatCode="#,##0.00">
                  <c:v>4.5</c:v>
                </c:pt>
                <c:pt idx="153" formatCode="#,##0.00">
                  <c:v>4.5</c:v>
                </c:pt>
                <c:pt idx="154" formatCode="#,##0.00">
                  <c:v>4.5</c:v>
                </c:pt>
                <c:pt idx="155" formatCode="#,##0.00">
                  <c:v>4.5</c:v>
                </c:pt>
                <c:pt idx="156" formatCode="#,##0.00">
                  <c:v>4.5</c:v>
                </c:pt>
                <c:pt idx="157" formatCode="#,##0.00">
                  <c:v>4.25</c:v>
                </c:pt>
                <c:pt idx="158" formatCode="#,##0.00">
                  <c:v>4</c:v>
                </c:pt>
                <c:pt idx="159" formatCode="#,##0.00">
                  <c:v>4</c:v>
                </c:pt>
                <c:pt idx="160" formatCode="#,##0.00">
                  <c:v>4</c:v>
                </c:pt>
                <c:pt idx="161" formatCode="#,##0.00">
                  <c:v>4</c:v>
                </c:pt>
                <c:pt idx="162" formatCode="#,##0.00">
                  <c:v>4</c:v>
                </c:pt>
                <c:pt idx="163" formatCode="#,##0.00">
                  <c:v>4</c:v>
                </c:pt>
                <c:pt idx="164" formatCode="#,##0.00">
                  <c:v>4</c:v>
                </c:pt>
                <c:pt idx="165" formatCode="#,##0.00">
                  <c:v>4</c:v>
                </c:pt>
                <c:pt idx="166" formatCode="#,##0.00">
                  <c:v>4</c:v>
                </c:pt>
                <c:pt idx="167" formatCode="#,##0.00">
                  <c:v>4</c:v>
                </c:pt>
                <c:pt idx="168" formatCode="#,##0.00">
                  <c:v>4</c:v>
                </c:pt>
                <c:pt idx="169" formatCode="#,##0.00">
                  <c:v>4</c:v>
                </c:pt>
                <c:pt idx="170" formatCode="#,##0.00">
                  <c:v>4</c:v>
                </c:pt>
                <c:pt idx="171" formatCode="#,##0.00">
                  <c:v>4.25</c:v>
                </c:pt>
                <c:pt idx="172" formatCode="#,##0.00">
                  <c:v>4.25</c:v>
                </c:pt>
                <c:pt idx="173" formatCode="#,##0.00">
                  <c:v>4.5</c:v>
                </c:pt>
                <c:pt idx="174" formatCode="#,##0.00">
                  <c:v>4.5</c:v>
                </c:pt>
                <c:pt idx="175" formatCode="#,##0.00">
                  <c:v>4.75</c:v>
                </c:pt>
                <c:pt idx="176" formatCode="#,##0.00">
                  <c:v>4.75</c:v>
                </c:pt>
                <c:pt idx="177" formatCode="#,##0.00">
                  <c:v>4.75</c:v>
                </c:pt>
                <c:pt idx="178" formatCode="#,##0.00">
                  <c:v>5</c:v>
                </c:pt>
                <c:pt idx="179" formatCode="#,##0.00">
                  <c:v>5</c:v>
                </c:pt>
                <c:pt idx="180" formatCode="#,##0.00">
                  <c:v>5.25</c:v>
                </c:pt>
                <c:pt idx="181" formatCode="#,##0.00">
                  <c:v>5.5</c:v>
                </c:pt>
                <c:pt idx="182" formatCode="#,##0.00">
                  <c:v>5.75</c:v>
                </c:pt>
                <c:pt idx="183" formatCode="#,##0.00">
                  <c:v>5.75</c:v>
                </c:pt>
                <c:pt idx="184" formatCode="#,##0.00">
                  <c:v>5.75</c:v>
                </c:pt>
                <c:pt idx="185" formatCode="#,##0.00">
                  <c:v>5.75</c:v>
                </c:pt>
                <c:pt idx="186" formatCode="#,##0.00">
                  <c:v>6</c:v>
                </c:pt>
                <c:pt idx="187" formatCode="#,##0.00">
                  <c:v>6</c:v>
                </c:pt>
                <c:pt idx="188" formatCode="#,##0.00">
                  <c:v>6</c:v>
                </c:pt>
                <c:pt idx="189" formatCode="#,##0.00">
                  <c:v>6</c:v>
                </c:pt>
                <c:pt idx="190" formatCode="#,##0.00">
                  <c:v>5.75</c:v>
                </c:pt>
                <c:pt idx="191" formatCode="#,##0.00">
                  <c:v>5</c:v>
                </c:pt>
                <c:pt idx="192" formatCode="#,##0.00">
                  <c:v>4.25</c:v>
                </c:pt>
                <c:pt idx="193" formatCode="#,##0.00">
                  <c:v>4</c:v>
                </c:pt>
                <c:pt idx="194" formatCode="#,##0.00">
                  <c:v>3.75</c:v>
                </c:pt>
              </c:numCache>
            </c:numRef>
          </c:val>
        </c:ser>
        <c:ser>
          <c:idx val="4"/>
          <c:order val="3"/>
          <c:tx>
            <c:strRef>
              <c:f>Dane!$L$2</c:f>
              <c:strCache>
                <c:ptCount val="1"/>
                <c:pt idx="0">
                  <c:v>Stopa depozytowa</c:v>
                </c:pt>
              </c:strCache>
            </c:strRef>
          </c:tx>
          <c:spPr>
            <a:ln w="38100">
              <a:solidFill>
                <a:srgbClr val="008000"/>
              </a:solidFill>
              <a:prstDash val="solid"/>
            </a:ln>
          </c:spPr>
          <c:marker>
            <c:symbol val="none"/>
          </c:marker>
          <c:cat>
            <c:numRef>
              <c:f>Dane!$A$3:$A$198</c:f>
              <c:numCache>
                <c:formatCode>General</c:formatCode>
                <c:ptCount val="196"/>
                <c:pt idx="0">
                  <c:v>1993</c:v>
                </c:pt>
                <c:pt idx="12">
                  <c:v>1994</c:v>
                </c:pt>
                <c:pt idx="24">
                  <c:v>1995</c:v>
                </c:pt>
                <c:pt idx="36">
                  <c:v>1996</c:v>
                </c:pt>
                <c:pt idx="48">
                  <c:v>1997</c:v>
                </c:pt>
                <c:pt idx="60">
                  <c:v>1998</c:v>
                </c:pt>
                <c:pt idx="72">
                  <c:v>1999</c:v>
                </c:pt>
                <c:pt idx="84">
                  <c:v>2000</c:v>
                </c:pt>
                <c:pt idx="96">
                  <c:v>2001</c:v>
                </c:pt>
                <c:pt idx="108">
                  <c:v>2002</c:v>
                </c:pt>
                <c:pt idx="120">
                  <c:v>2003</c:v>
                </c:pt>
                <c:pt idx="132">
                  <c:v>2004</c:v>
                </c:pt>
                <c:pt idx="144">
                  <c:v>2005</c:v>
                </c:pt>
                <c:pt idx="156">
                  <c:v>2006</c:v>
                </c:pt>
                <c:pt idx="168">
                  <c:v>2007</c:v>
                </c:pt>
                <c:pt idx="180">
                  <c:v>2008</c:v>
                </c:pt>
                <c:pt idx="192">
                  <c:v>2009</c:v>
                </c:pt>
              </c:numCache>
            </c:numRef>
          </c:cat>
          <c:val>
            <c:numRef>
              <c:f>Dane!$L$3:$L$198</c:f>
              <c:numCache>
                <c:formatCode>General</c:formatCode>
                <c:ptCount val="196"/>
                <c:pt idx="107" formatCode="#,##0.00">
                  <c:v>7.5</c:v>
                </c:pt>
                <c:pt idx="108" formatCode="#,##0.00">
                  <c:v>6.5</c:v>
                </c:pt>
                <c:pt idx="109" formatCode="#,##0.00">
                  <c:v>6.5</c:v>
                </c:pt>
                <c:pt idx="110" formatCode="#,##0.00">
                  <c:v>6.5</c:v>
                </c:pt>
                <c:pt idx="111" formatCode="#,##0.00">
                  <c:v>6.5</c:v>
                </c:pt>
                <c:pt idx="112" formatCode="#,##0.00">
                  <c:v>6</c:v>
                </c:pt>
                <c:pt idx="113" formatCode="#,##0.00">
                  <c:v>5.5</c:v>
                </c:pt>
                <c:pt idx="114" formatCode="#,##0.00">
                  <c:v>5.5</c:v>
                </c:pt>
                <c:pt idx="115" formatCode="#,##0.00">
                  <c:v>5.5</c:v>
                </c:pt>
                <c:pt idx="116" formatCode="#,##0.00">
                  <c:v>5</c:v>
                </c:pt>
                <c:pt idx="117" formatCode="#,##0.00">
                  <c:v>5</c:v>
                </c:pt>
                <c:pt idx="118" formatCode="#,##0.00">
                  <c:v>4.75</c:v>
                </c:pt>
                <c:pt idx="119" formatCode="#,##0.00">
                  <c:v>4.75</c:v>
                </c:pt>
                <c:pt idx="120" formatCode="#,##0.00">
                  <c:v>4.5</c:v>
                </c:pt>
                <c:pt idx="121" formatCode="#,##0.00">
                  <c:v>4.5</c:v>
                </c:pt>
                <c:pt idx="122" formatCode="#,##0.00">
                  <c:v>4.25</c:v>
                </c:pt>
                <c:pt idx="123" formatCode="#,##0.00">
                  <c:v>4.25</c:v>
                </c:pt>
                <c:pt idx="124" formatCode="#,##0.00">
                  <c:v>4</c:v>
                </c:pt>
                <c:pt idx="125" formatCode="#,##0.00">
                  <c:v>3.75</c:v>
                </c:pt>
                <c:pt idx="126" formatCode="#,##0.00">
                  <c:v>3.75</c:v>
                </c:pt>
                <c:pt idx="127" formatCode="#,##0.00">
                  <c:v>3.75</c:v>
                </c:pt>
                <c:pt idx="128" formatCode="#,##0.00">
                  <c:v>3.75</c:v>
                </c:pt>
                <c:pt idx="129" formatCode="#,##0.00">
                  <c:v>3.75</c:v>
                </c:pt>
                <c:pt idx="130" formatCode="#,##0.00">
                  <c:v>3.75</c:v>
                </c:pt>
                <c:pt idx="131" formatCode="#,##0.00">
                  <c:v>3.75</c:v>
                </c:pt>
                <c:pt idx="132" formatCode="#,##0.00">
                  <c:v>3.75</c:v>
                </c:pt>
                <c:pt idx="133" formatCode="#,##0.00">
                  <c:v>3.75</c:v>
                </c:pt>
                <c:pt idx="134" formatCode="#,##0.00">
                  <c:v>3.75</c:v>
                </c:pt>
                <c:pt idx="135" formatCode="#,##0.00">
                  <c:v>3.75</c:v>
                </c:pt>
                <c:pt idx="136" formatCode="#,##0.00">
                  <c:v>3.75</c:v>
                </c:pt>
                <c:pt idx="137" formatCode="#,##0.00">
                  <c:v>3.75</c:v>
                </c:pt>
                <c:pt idx="138" formatCode="#,##0.00">
                  <c:v>4.5</c:v>
                </c:pt>
                <c:pt idx="139" formatCode="#,##0.00">
                  <c:v>5</c:v>
                </c:pt>
                <c:pt idx="140" formatCode="#,##0.00">
                  <c:v>5</c:v>
                </c:pt>
                <c:pt idx="141" formatCode="#,##0.00">
                  <c:v>5</c:v>
                </c:pt>
                <c:pt idx="142" formatCode="#,##0.00">
                  <c:v>5</c:v>
                </c:pt>
                <c:pt idx="143" formatCode="#,##0.00">
                  <c:v>5</c:v>
                </c:pt>
                <c:pt idx="144" formatCode="#,##0.00">
                  <c:v>5</c:v>
                </c:pt>
                <c:pt idx="145" formatCode="#,##0.00">
                  <c:v>5</c:v>
                </c:pt>
                <c:pt idx="146" formatCode="#,##0.00">
                  <c:v>4.5</c:v>
                </c:pt>
                <c:pt idx="147" formatCode="#,##0.00">
                  <c:v>4</c:v>
                </c:pt>
                <c:pt idx="148" formatCode="#,##0.00">
                  <c:v>4</c:v>
                </c:pt>
                <c:pt idx="149" formatCode="#,##0.00">
                  <c:v>3.5</c:v>
                </c:pt>
                <c:pt idx="150" formatCode="#,##0.00">
                  <c:v>3.5</c:v>
                </c:pt>
                <c:pt idx="151" formatCode="#,##0.00">
                  <c:v>3.5</c:v>
                </c:pt>
                <c:pt idx="152" formatCode="#,##0.00">
                  <c:v>3</c:v>
                </c:pt>
                <c:pt idx="153" formatCode="#,##0.00">
                  <c:v>3</c:v>
                </c:pt>
                <c:pt idx="154" formatCode="#,##0.00">
                  <c:v>3</c:v>
                </c:pt>
                <c:pt idx="155" formatCode="#,##0.00">
                  <c:v>3</c:v>
                </c:pt>
                <c:pt idx="156" formatCode="#,##0.00">
                  <c:v>3</c:v>
                </c:pt>
                <c:pt idx="157" formatCode="#,##0.00">
                  <c:v>2.75</c:v>
                </c:pt>
                <c:pt idx="158" formatCode="#,##0.00">
                  <c:v>2.5</c:v>
                </c:pt>
                <c:pt idx="159" formatCode="#,##0.00">
                  <c:v>2.5</c:v>
                </c:pt>
                <c:pt idx="160" formatCode="#,##0.00">
                  <c:v>2.5</c:v>
                </c:pt>
                <c:pt idx="161" formatCode="#,##0.00">
                  <c:v>2.5</c:v>
                </c:pt>
                <c:pt idx="162" formatCode="#,##0.00">
                  <c:v>2.5</c:v>
                </c:pt>
                <c:pt idx="163" formatCode="#,##0.00">
                  <c:v>2.5</c:v>
                </c:pt>
                <c:pt idx="164" formatCode="#,##0.00">
                  <c:v>2.5</c:v>
                </c:pt>
                <c:pt idx="165" formatCode="#,##0.00">
                  <c:v>2.5</c:v>
                </c:pt>
                <c:pt idx="166" formatCode="#,##0.00">
                  <c:v>2.5</c:v>
                </c:pt>
                <c:pt idx="167" formatCode="#,##0.00">
                  <c:v>2.5</c:v>
                </c:pt>
                <c:pt idx="168" formatCode="#,##0.00">
                  <c:v>2.5</c:v>
                </c:pt>
                <c:pt idx="169" formatCode="#,##0.00">
                  <c:v>2.5</c:v>
                </c:pt>
                <c:pt idx="170" formatCode="#,##0.00">
                  <c:v>2.5</c:v>
                </c:pt>
                <c:pt idx="171" formatCode="#,##0.00">
                  <c:v>2.75</c:v>
                </c:pt>
                <c:pt idx="172" formatCode="#,##0.00">
                  <c:v>2.75</c:v>
                </c:pt>
                <c:pt idx="173" formatCode="#,##0.00">
                  <c:v>3</c:v>
                </c:pt>
                <c:pt idx="174" formatCode="#,##0.00">
                  <c:v>3</c:v>
                </c:pt>
                <c:pt idx="175" formatCode="#,##0.00">
                  <c:v>3.25</c:v>
                </c:pt>
                <c:pt idx="176" formatCode="#,##0.00">
                  <c:v>3.25</c:v>
                </c:pt>
                <c:pt idx="177" formatCode="#,##0.00">
                  <c:v>3.25</c:v>
                </c:pt>
                <c:pt idx="178" formatCode="#,##0.00">
                  <c:v>3.5</c:v>
                </c:pt>
                <c:pt idx="179" formatCode="#,##0.00">
                  <c:v>3.5</c:v>
                </c:pt>
                <c:pt idx="180" formatCode="#,##0.00">
                  <c:v>3.75</c:v>
                </c:pt>
                <c:pt idx="181" formatCode="#,##0.00">
                  <c:v>4</c:v>
                </c:pt>
                <c:pt idx="182" formatCode="#,##0.00">
                  <c:v>4.25</c:v>
                </c:pt>
                <c:pt idx="183" formatCode="#,##0.00">
                  <c:v>4.25</c:v>
                </c:pt>
                <c:pt idx="184" formatCode="#,##0.00">
                  <c:v>4.25</c:v>
                </c:pt>
                <c:pt idx="185" formatCode="#,##0.00">
                  <c:v>4.25</c:v>
                </c:pt>
                <c:pt idx="186" formatCode="#,##0.00">
                  <c:v>4.5</c:v>
                </c:pt>
                <c:pt idx="187" formatCode="#,##0.00">
                  <c:v>4.5</c:v>
                </c:pt>
                <c:pt idx="188" formatCode="#,##0.00">
                  <c:v>4.5</c:v>
                </c:pt>
                <c:pt idx="189" formatCode="#,##0.00">
                  <c:v>4.5</c:v>
                </c:pt>
                <c:pt idx="190" formatCode="#,##0.00">
                  <c:v>4.25</c:v>
                </c:pt>
                <c:pt idx="191" formatCode="#,##0.00">
                  <c:v>3.5</c:v>
                </c:pt>
                <c:pt idx="192" formatCode="#,##0.00">
                  <c:v>2.75</c:v>
                </c:pt>
                <c:pt idx="193" formatCode="#,##0.00">
                  <c:v>2.5</c:v>
                </c:pt>
                <c:pt idx="194" formatCode="#,##0.00">
                  <c:v>2.25</c:v>
                </c:pt>
              </c:numCache>
            </c:numRef>
          </c:val>
        </c:ser>
        <c:ser>
          <c:idx val="3"/>
          <c:order val="4"/>
          <c:tx>
            <c:strRef>
              <c:f>Dane!$V$2</c:f>
              <c:strCache>
                <c:ptCount val="1"/>
                <c:pt idx="0">
                  <c:v>Inflacja roczna</c:v>
                </c:pt>
              </c:strCache>
            </c:strRef>
          </c:tx>
          <c:spPr>
            <a:ln w="38100">
              <a:solidFill>
                <a:srgbClr val="FF0000"/>
              </a:solidFill>
              <a:prstDash val="solid"/>
            </a:ln>
          </c:spPr>
          <c:marker>
            <c:symbol val="none"/>
          </c:marker>
          <c:cat>
            <c:numRef>
              <c:f>Dane!$A$3:$A$198</c:f>
              <c:numCache>
                <c:formatCode>General</c:formatCode>
                <c:ptCount val="196"/>
                <c:pt idx="0">
                  <c:v>1993</c:v>
                </c:pt>
                <c:pt idx="12">
                  <c:v>1994</c:v>
                </c:pt>
                <c:pt idx="24">
                  <c:v>1995</c:v>
                </c:pt>
                <c:pt idx="36">
                  <c:v>1996</c:v>
                </c:pt>
                <c:pt idx="48">
                  <c:v>1997</c:v>
                </c:pt>
                <c:pt idx="60">
                  <c:v>1998</c:v>
                </c:pt>
                <c:pt idx="72">
                  <c:v>1999</c:v>
                </c:pt>
                <c:pt idx="84">
                  <c:v>2000</c:v>
                </c:pt>
                <c:pt idx="96">
                  <c:v>2001</c:v>
                </c:pt>
                <c:pt idx="108">
                  <c:v>2002</c:v>
                </c:pt>
                <c:pt idx="120">
                  <c:v>2003</c:v>
                </c:pt>
                <c:pt idx="132">
                  <c:v>2004</c:v>
                </c:pt>
                <c:pt idx="144">
                  <c:v>2005</c:v>
                </c:pt>
                <c:pt idx="156">
                  <c:v>2006</c:v>
                </c:pt>
                <c:pt idx="168">
                  <c:v>2007</c:v>
                </c:pt>
                <c:pt idx="180">
                  <c:v>2008</c:v>
                </c:pt>
                <c:pt idx="192">
                  <c:v>2009</c:v>
                </c:pt>
              </c:numCache>
            </c:numRef>
          </c:cat>
          <c:val>
            <c:numRef>
              <c:f>Dane!$V$3:$V$198</c:f>
              <c:numCache>
                <c:formatCode>#,##0.0</c:formatCode>
                <c:ptCount val="196"/>
                <c:pt idx="0">
                  <c:v>39.863698029312744</c:v>
                </c:pt>
                <c:pt idx="1">
                  <c:v>42.061948685962044</c:v>
                </c:pt>
                <c:pt idx="2">
                  <c:v>42.201225106242354</c:v>
                </c:pt>
                <c:pt idx="3">
                  <c:v>40.281440003554494</c:v>
                </c:pt>
                <c:pt idx="4">
                  <c:v>37.313948003479354</c:v>
                </c:pt>
                <c:pt idx="5">
                  <c:v>37.04364495622832</c:v>
                </c:pt>
                <c:pt idx="6">
                  <c:v>36.638190385352011</c:v>
                </c:pt>
                <c:pt idx="7">
                  <c:v>36.106006586382748</c:v>
                </c:pt>
                <c:pt idx="8">
                  <c:v>32.486853514759993</c:v>
                </c:pt>
                <c:pt idx="9">
                  <c:v>31.071945370427613</c:v>
                </c:pt>
                <c:pt idx="10">
                  <c:v>33.250071539828674</c:v>
                </c:pt>
                <c:pt idx="11">
                  <c:v>37.68304847950985</c:v>
                </c:pt>
                <c:pt idx="12">
                  <c:v>34.773320269568252</c:v>
                </c:pt>
                <c:pt idx="13">
                  <c:v>31.775461114635849</c:v>
                </c:pt>
                <c:pt idx="14">
                  <c:v>31.64639602049813</c:v>
                </c:pt>
                <c:pt idx="15">
                  <c:v>32.418515645251887</c:v>
                </c:pt>
                <c:pt idx="16">
                  <c:v>32.288438517898868</c:v>
                </c:pt>
                <c:pt idx="17">
                  <c:v>33.462596256223364</c:v>
                </c:pt>
                <c:pt idx="18">
                  <c:v>33.990638180085917</c:v>
                </c:pt>
                <c:pt idx="19">
                  <c:v>33.204769334454895</c:v>
                </c:pt>
                <c:pt idx="20">
                  <c:v>35.803886784883034</c:v>
                </c:pt>
                <c:pt idx="21">
                  <c:v>37.136604025166498</c:v>
                </c:pt>
                <c:pt idx="22">
                  <c:v>34.235637401557305</c:v>
                </c:pt>
                <c:pt idx="23">
                  <c:v>29.532305409267877</c:v>
                </c:pt>
                <c:pt idx="24">
                  <c:v>32.074647026721536</c:v>
                </c:pt>
                <c:pt idx="25">
                  <c:v>33.381023357351843</c:v>
                </c:pt>
                <c:pt idx="26">
                  <c:v>32.988726229830291</c:v>
                </c:pt>
                <c:pt idx="27">
                  <c:v>32.213281762017765</c:v>
                </c:pt>
                <c:pt idx="28">
                  <c:v>32.343284988922413</c:v>
                </c:pt>
                <c:pt idx="29">
                  <c:v>30.661503263745612</c:v>
                </c:pt>
                <c:pt idx="30">
                  <c:v>27.571970181647231</c:v>
                </c:pt>
                <c:pt idx="31">
                  <c:v>25.941256698499327</c:v>
                </c:pt>
                <c:pt idx="32">
                  <c:v>24.133487463592711</c:v>
                </c:pt>
                <c:pt idx="33">
                  <c:v>22.685866618536199</c:v>
                </c:pt>
                <c:pt idx="34">
                  <c:v>22.083283776598382</c:v>
                </c:pt>
                <c:pt idx="35">
                  <c:v>21.604055969820848</c:v>
                </c:pt>
                <c:pt idx="36">
                  <c:v>21.018858395375055</c:v>
                </c:pt>
                <c:pt idx="37">
                  <c:v>20.307679991484491</c:v>
                </c:pt>
                <c:pt idx="38">
                  <c:v>20.071086717164953</c:v>
                </c:pt>
                <c:pt idx="39">
                  <c:v>19.953715175896967</c:v>
                </c:pt>
                <c:pt idx="40">
                  <c:v>19.482384271472917</c:v>
                </c:pt>
                <c:pt idx="41">
                  <c:v>19.482384271472917</c:v>
                </c:pt>
                <c:pt idx="42">
                  <c:v>20.446924205046969</c:v>
                </c:pt>
                <c:pt idx="43">
                  <c:v>20.566891261028065</c:v>
                </c:pt>
                <c:pt idx="44">
                  <c:v>19.279283684453929</c:v>
                </c:pt>
                <c:pt idx="45">
                  <c:v>18.927427390399522</c:v>
                </c:pt>
                <c:pt idx="46">
                  <c:v>18.927427390399529</c:v>
                </c:pt>
                <c:pt idx="47">
                  <c:v>18.6930876319948</c:v>
                </c:pt>
                <c:pt idx="48">
                  <c:v>18.119136531259802</c:v>
                </c:pt>
                <c:pt idx="49">
                  <c:v>17.653642397146463</c:v>
                </c:pt>
                <c:pt idx="50">
                  <c:v>16.842237966821255</c:v>
                </c:pt>
                <c:pt idx="51">
                  <c:v>15.470313450576848</c:v>
                </c:pt>
                <c:pt idx="52">
                  <c:v>14.559305060434236</c:v>
                </c:pt>
                <c:pt idx="53">
                  <c:v>15.126430333010624</c:v>
                </c:pt>
                <c:pt idx="54">
                  <c:v>15.011188661005567</c:v>
                </c:pt>
                <c:pt idx="55">
                  <c:v>14.553432686235462</c:v>
                </c:pt>
                <c:pt idx="56">
                  <c:v>13.991345185321633</c:v>
                </c:pt>
                <c:pt idx="57">
                  <c:v>13.654092684773333</c:v>
                </c:pt>
                <c:pt idx="58">
                  <c:v>13.541897134245428</c:v>
                </c:pt>
                <c:pt idx="59">
                  <c:v>13.205642749839974</c:v>
                </c:pt>
                <c:pt idx="60">
                  <c:v>13.6</c:v>
                </c:pt>
                <c:pt idx="61">
                  <c:v>14.2</c:v>
                </c:pt>
                <c:pt idx="62">
                  <c:v>13.9</c:v>
                </c:pt>
                <c:pt idx="63">
                  <c:v>13.7</c:v>
                </c:pt>
                <c:pt idx="64">
                  <c:v>13.3</c:v>
                </c:pt>
                <c:pt idx="65">
                  <c:v>12.2</c:v>
                </c:pt>
                <c:pt idx="66">
                  <c:v>11.9</c:v>
                </c:pt>
                <c:pt idx="67">
                  <c:v>11.3</c:v>
                </c:pt>
                <c:pt idx="68">
                  <c:v>10.6</c:v>
                </c:pt>
                <c:pt idx="69">
                  <c:v>9.9</c:v>
                </c:pt>
                <c:pt idx="70">
                  <c:v>9.2000000000000011</c:v>
                </c:pt>
                <c:pt idx="71">
                  <c:v>8.6</c:v>
                </c:pt>
                <c:pt idx="72">
                  <c:v>6.8</c:v>
                </c:pt>
                <c:pt idx="73">
                  <c:v>5.7</c:v>
                </c:pt>
                <c:pt idx="74">
                  <c:v>6.1</c:v>
                </c:pt>
                <c:pt idx="75">
                  <c:v>6.3</c:v>
                </c:pt>
                <c:pt idx="76">
                  <c:v>6.4</c:v>
                </c:pt>
                <c:pt idx="77">
                  <c:v>6.3</c:v>
                </c:pt>
                <c:pt idx="78">
                  <c:v>6.4</c:v>
                </c:pt>
                <c:pt idx="79">
                  <c:v>7.2</c:v>
                </c:pt>
                <c:pt idx="80">
                  <c:v>8</c:v>
                </c:pt>
                <c:pt idx="81">
                  <c:v>8.7000000000000011</c:v>
                </c:pt>
                <c:pt idx="82">
                  <c:v>9.2000000000000011</c:v>
                </c:pt>
                <c:pt idx="83">
                  <c:v>9.8000000000000007</c:v>
                </c:pt>
                <c:pt idx="84">
                  <c:v>10.1</c:v>
                </c:pt>
                <c:pt idx="85">
                  <c:v>10.4</c:v>
                </c:pt>
                <c:pt idx="86">
                  <c:v>10.3</c:v>
                </c:pt>
                <c:pt idx="87">
                  <c:v>9.8000000000000007</c:v>
                </c:pt>
                <c:pt idx="88">
                  <c:v>10</c:v>
                </c:pt>
                <c:pt idx="89">
                  <c:v>10.200000000000001</c:v>
                </c:pt>
                <c:pt idx="90">
                  <c:v>11.6</c:v>
                </c:pt>
                <c:pt idx="91">
                  <c:v>10.656588761810028</c:v>
                </c:pt>
                <c:pt idx="92">
                  <c:v>10.263725133069869</c:v>
                </c:pt>
                <c:pt idx="93">
                  <c:v>9.9038138640895284</c:v>
                </c:pt>
                <c:pt idx="94">
                  <c:v>9.250919920342449</c:v>
                </c:pt>
                <c:pt idx="95">
                  <c:v>8.5</c:v>
                </c:pt>
                <c:pt idx="96">
                  <c:v>7.4341846758349686</c:v>
                </c:pt>
                <c:pt idx="97">
                  <c:v>6.5823774633407339</c:v>
                </c:pt>
                <c:pt idx="98">
                  <c:v>6.2</c:v>
                </c:pt>
                <c:pt idx="99">
                  <c:v>6.6</c:v>
                </c:pt>
                <c:pt idx="100">
                  <c:v>6.9</c:v>
                </c:pt>
                <c:pt idx="101">
                  <c:v>6.2</c:v>
                </c:pt>
                <c:pt idx="102">
                  <c:v>5.2</c:v>
                </c:pt>
                <c:pt idx="103">
                  <c:v>5.0999999999999996</c:v>
                </c:pt>
                <c:pt idx="104">
                  <c:v>4.3</c:v>
                </c:pt>
                <c:pt idx="105">
                  <c:v>4</c:v>
                </c:pt>
                <c:pt idx="106">
                  <c:v>3.6</c:v>
                </c:pt>
                <c:pt idx="107">
                  <c:v>3.6</c:v>
                </c:pt>
                <c:pt idx="108">
                  <c:v>3.5</c:v>
                </c:pt>
                <c:pt idx="109">
                  <c:v>3.4</c:v>
                </c:pt>
                <c:pt idx="110">
                  <c:v>3.5</c:v>
                </c:pt>
                <c:pt idx="111">
                  <c:v>3</c:v>
                </c:pt>
                <c:pt idx="112">
                  <c:v>1.9000000000000001</c:v>
                </c:pt>
                <c:pt idx="113">
                  <c:v>1.6</c:v>
                </c:pt>
                <c:pt idx="114">
                  <c:v>1.3</c:v>
                </c:pt>
                <c:pt idx="115">
                  <c:v>1.2</c:v>
                </c:pt>
                <c:pt idx="116">
                  <c:v>1.3</c:v>
                </c:pt>
                <c:pt idx="117">
                  <c:v>1.1000000000000001</c:v>
                </c:pt>
                <c:pt idx="118">
                  <c:v>1</c:v>
                </c:pt>
                <c:pt idx="119">
                  <c:v>0.9</c:v>
                </c:pt>
                <c:pt idx="120">
                  <c:v>0.5</c:v>
                </c:pt>
                <c:pt idx="121">
                  <c:v>0.5</c:v>
                </c:pt>
                <c:pt idx="122">
                  <c:v>0.60000000000000064</c:v>
                </c:pt>
                <c:pt idx="123">
                  <c:v>0.30000000000000032</c:v>
                </c:pt>
                <c:pt idx="124">
                  <c:v>0.4</c:v>
                </c:pt>
                <c:pt idx="125">
                  <c:v>0.8</c:v>
                </c:pt>
                <c:pt idx="126">
                  <c:v>0.8</c:v>
                </c:pt>
                <c:pt idx="127">
                  <c:v>0.70000000000000062</c:v>
                </c:pt>
                <c:pt idx="128">
                  <c:v>0.9</c:v>
                </c:pt>
                <c:pt idx="129">
                  <c:v>1.3</c:v>
                </c:pt>
                <c:pt idx="130">
                  <c:v>1.6</c:v>
                </c:pt>
                <c:pt idx="131">
                  <c:v>1.7000000000000015</c:v>
                </c:pt>
                <c:pt idx="132">
                  <c:v>1.6</c:v>
                </c:pt>
                <c:pt idx="133">
                  <c:v>1.6</c:v>
                </c:pt>
                <c:pt idx="134">
                  <c:v>1.7000000000000015</c:v>
                </c:pt>
                <c:pt idx="135">
                  <c:v>1.7000000000000015</c:v>
                </c:pt>
                <c:pt idx="136">
                  <c:v>2.2000000000000002</c:v>
                </c:pt>
                <c:pt idx="137">
                  <c:v>3.4</c:v>
                </c:pt>
                <c:pt idx="138">
                  <c:v>4.4000000000000004</c:v>
                </c:pt>
                <c:pt idx="139">
                  <c:v>4.5999999999999996</c:v>
                </c:pt>
                <c:pt idx="140">
                  <c:v>4.4000000000000004</c:v>
                </c:pt>
                <c:pt idx="141">
                  <c:v>4.5</c:v>
                </c:pt>
                <c:pt idx="142">
                  <c:v>4.5</c:v>
                </c:pt>
                <c:pt idx="143">
                  <c:v>4.4000000000000004</c:v>
                </c:pt>
                <c:pt idx="144">
                  <c:v>4</c:v>
                </c:pt>
                <c:pt idx="145">
                  <c:v>3.6</c:v>
                </c:pt>
                <c:pt idx="146">
                  <c:v>3.4</c:v>
                </c:pt>
                <c:pt idx="147">
                  <c:v>3</c:v>
                </c:pt>
                <c:pt idx="148">
                  <c:v>2.5</c:v>
                </c:pt>
                <c:pt idx="149">
                  <c:v>1.4</c:v>
                </c:pt>
                <c:pt idx="150">
                  <c:v>1.3</c:v>
                </c:pt>
                <c:pt idx="151">
                  <c:v>1.6</c:v>
                </c:pt>
                <c:pt idx="152">
                  <c:v>1.8</c:v>
                </c:pt>
                <c:pt idx="153">
                  <c:v>1.6</c:v>
                </c:pt>
                <c:pt idx="154">
                  <c:v>1</c:v>
                </c:pt>
                <c:pt idx="155">
                  <c:v>0.70000000000000062</c:v>
                </c:pt>
                <c:pt idx="156">
                  <c:v>0.60000000000000064</c:v>
                </c:pt>
                <c:pt idx="157">
                  <c:v>0.70000000000000062</c:v>
                </c:pt>
                <c:pt idx="158">
                  <c:v>0.4</c:v>
                </c:pt>
                <c:pt idx="159">
                  <c:v>0.70000000000000062</c:v>
                </c:pt>
                <c:pt idx="160">
                  <c:v>0.9</c:v>
                </c:pt>
                <c:pt idx="161">
                  <c:v>0.8</c:v>
                </c:pt>
                <c:pt idx="162">
                  <c:v>1.1000000000000001</c:v>
                </c:pt>
                <c:pt idx="163">
                  <c:v>1.6</c:v>
                </c:pt>
                <c:pt idx="164">
                  <c:v>1.6</c:v>
                </c:pt>
                <c:pt idx="165">
                  <c:v>1.2</c:v>
                </c:pt>
                <c:pt idx="166">
                  <c:v>1.4</c:v>
                </c:pt>
                <c:pt idx="167">
                  <c:v>1.4</c:v>
                </c:pt>
                <c:pt idx="168">
                  <c:v>1.6</c:v>
                </c:pt>
                <c:pt idx="169">
                  <c:v>1.9000000000000001</c:v>
                </c:pt>
                <c:pt idx="170">
                  <c:v>2.5</c:v>
                </c:pt>
                <c:pt idx="171">
                  <c:v>2.2999999999999998</c:v>
                </c:pt>
                <c:pt idx="172">
                  <c:v>2.2999999999999998</c:v>
                </c:pt>
                <c:pt idx="173">
                  <c:v>2.6</c:v>
                </c:pt>
                <c:pt idx="174">
                  <c:v>2.2999999999999998</c:v>
                </c:pt>
                <c:pt idx="175">
                  <c:v>1.5</c:v>
                </c:pt>
                <c:pt idx="176">
                  <c:v>2.2999999999999998</c:v>
                </c:pt>
                <c:pt idx="177">
                  <c:v>3</c:v>
                </c:pt>
                <c:pt idx="178">
                  <c:v>3.6</c:v>
                </c:pt>
                <c:pt idx="179">
                  <c:v>4</c:v>
                </c:pt>
                <c:pt idx="180">
                  <c:v>4.3</c:v>
                </c:pt>
                <c:pt idx="181">
                  <c:v>4.2</c:v>
                </c:pt>
                <c:pt idx="182">
                  <c:v>4.0999999999999996</c:v>
                </c:pt>
                <c:pt idx="183">
                  <c:v>4</c:v>
                </c:pt>
                <c:pt idx="184">
                  <c:v>4.4000000000000004</c:v>
                </c:pt>
                <c:pt idx="185">
                  <c:v>4.5999999999999996</c:v>
                </c:pt>
                <c:pt idx="186">
                  <c:v>4.8</c:v>
                </c:pt>
                <c:pt idx="187">
                  <c:v>4.8</c:v>
                </c:pt>
                <c:pt idx="188">
                  <c:v>4.5</c:v>
                </c:pt>
                <c:pt idx="189">
                  <c:v>4.2</c:v>
                </c:pt>
                <c:pt idx="190">
                  <c:v>3.7</c:v>
                </c:pt>
                <c:pt idx="191">
                  <c:v>3.3</c:v>
                </c:pt>
                <c:pt idx="192">
                  <c:v>2.8</c:v>
                </c:pt>
                <c:pt idx="193">
                  <c:v>3.3</c:v>
                </c:pt>
                <c:pt idx="194">
                  <c:v>3.6</c:v>
                </c:pt>
              </c:numCache>
            </c:numRef>
          </c:val>
        </c:ser>
        <c:ser>
          <c:idx val="5"/>
          <c:order val="5"/>
          <c:tx>
            <c:strRef>
              <c:f>Dane!$AB$2</c:f>
              <c:strCache>
                <c:ptCount val="1"/>
                <c:pt idx="0">
                  <c:v>Średnie oprocentowanie kredytów</c:v>
                </c:pt>
              </c:strCache>
            </c:strRef>
          </c:tx>
          <c:spPr>
            <a:ln w="38100">
              <a:solidFill>
                <a:srgbClr val="FFCC00"/>
              </a:solidFill>
              <a:prstDash val="solid"/>
            </a:ln>
          </c:spPr>
          <c:marker>
            <c:symbol val="none"/>
          </c:marker>
          <c:cat>
            <c:numRef>
              <c:f>Dane!$A$3:$A$198</c:f>
              <c:numCache>
                <c:formatCode>General</c:formatCode>
                <c:ptCount val="196"/>
                <c:pt idx="0">
                  <c:v>1993</c:v>
                </c:pt>
                <c:pt idx="12">
                  <c:v>1994</c:v>
                </c:pt>
                <c:pt idx="24">
                  <c:v>1995</c:v>
                </c:pt>
                <c:pt idx="36">
                  <c:v>1996</c:v>
                </c:pt>
                <c:pt idx="48">
                  <c:v>1997</c:v>
                </c:pt>
                <c:pt idx="60">
                  <c:v>1998</c:v>
                </c:pt>
                <c:pt idx="72">
                  <c:v>1999</c:v>
                </c:pt>
                <c:pt idx="84">
                  <c:v>2000</c:v>
                </c:pt>
                <c:pt idx="96">
                  <c:v>2001</c:v>
                </c:pt>
                <c:pt idx="108">
                  <c:v>2002</c:v>
                </c:pt>
                <c:pt idx="120">
                  <c:v>2003</c:v>
                </c:pt>
                <c:pt idx="132">
                  <c:v>2004</c:v>
                </c:pt>
                <c:pt idx="144">
                  <c:v>2005</c:v>
                </c:pt>
                <c:pt idx="156">
                  <c:v>2006</c:v>
                </c:pt>
                <c:pt idx="168">
                  <c:v>2007</c:v>
                </c:pt>
                <c:pt idx="180">
                  <c:v>2008</c:v>
                </c:pt>
                <c:pt idx="192">
                  <c:v>2009</c:v>
                </c:pt>
              </c:numCache>
            </c:numRef>
          </c:cat>
          <c:val>
            <c:numRef>
              <c:f>Dane!$AB$3:$AB$198</c:f>
              <c:numCache>
                <c:formatCode>General</c:formatCode>
                <c:ptCount val="196"/>
                <c:pt idx="47" formatCode="0.00">
                  <c:v>24.731596457175304</c:v>
                </c:pt>
                <c:pt idx="48" formatCode="0.00">
                  <c:v>24.724576560751895</c:v>
                </c:pt>
                <c:pt idx="49" formatCode="0.00">
                  <c:v>24.754230281044006</c:v>
                </c:pt>
                <c:pt idx="50" formatCode="0.00">
                  <c:v>24.582716137337222</c:v>
                </c:pt>
                <c:pt idx="51" formatCode="0.00">
                  <c:v>24.794916911539229</c:v>
                </c:pt>
                <c:pt idx="52" formatCode="0.00">
                  <c:v>25.005257058936046</c:v>
                </c:pt>
                <c:pt idx="53" formatCode="0.00">
                  <c:v>24.996391417567828</c:v>
                </c:pt>
                <c:pt idx="54" formatCode="0.00">
                  <c:v>25.157800366020894</c:v>
                </c:pt>
                <c:pt idx="55" formatCode="0.00">
                  <c:v>26.192267127635791</c:v>
                </c:pt>
                <c:pt idx="56" formatCode="0.00">
                  <c:v>26.138414037047099</c:v>
                </c:pt>
                <c:pt idx="57" formatCode="0.00">
                  <c:v>26.307129790227588</c:v>
                </c:pt>
                <c:pt idx="58" formatCode="0.00">
                  <c:v>26.320192749520189</c:v>
                </c:pt>
                <c:pt idx="59" formatCode="0.00">
                  <c:v>26.356695276095113</c:v>
                </c:pt>
                <c:pt idx="60" formatCode="0.00">
                  <c:v>25.992437122913589</c:v>
                </c:pt>
                <c:pt idx="61" formatCode="0.00">
                  <c:v>26.61189813997321</c:v>
                </c:pt>
                <c:pt idx="62" formatCode="0.00">
                  <c:v>26.582500242812259</c:v>
                </c:pt>
                <c:pt idx="63" formatCode="0.00">
                  <c:v>26.152489158912015</c:v>
                </c:pt>
                <c:pt idx="64" formatCode="0.00">
                  <c:v>25.899996037750228</c:v>
                </c:pt>
                <c:pt idx="65" formatCode="0.00">
                  <c:v>25.77965215665813</c:v>
                </c:pt>
                <c:pt idx="66" formatCode="0.00">
                  <c:v>25.376385250420746</c:v>
                </c:pt>
                <c:pt idx="67" formatCode="0.00">
                  <c:v>24.017120186329585</c:v>
                </c:pt>
                <c:pt idx="68" formatCode="0.00">
                  <c:v>23.585146138114567</c:v>
                </c:pt>
                <c:pt idx="69" formatCode="0.00">
                  <c:v>22.881555596016298</c:v>
                </c:pt>
                <c:pt idx="70" formatCode="0.00">
                  <c:v>22.385569976427647</c:v>
                </c:pt>
                <c:pt idx="71" formatCode="0.00">
                  <c:v>20.422126014168995</c:v>
                </c:pt>
                <c:pt idx="72" formatCode="0.00">
                  <c:v>19.450383258619912</c:v>
                </c:pt>
                <c:pt idx="73" formatCode="0.00">
                  <c:v>17.394355250698144</c:v>
                </c:pt>
                <c:pt idx="74" formatCode="0.00">
                  <c:v>17.265564840231125</c:v>
                </c:pt>
                <c:pt idx="75" formatCode="0.00">
                  <c:v>17.338725741590132</c:v>
                </c:pt>
                <c:pt idx="76" formatCode="0.00">
                  <c:v>17.160441266245769</c:v>
                </c:pt>
                <c:pt idx="77" formatCode="0.00">
                  <c:v>17.143808671387728</c:v>
                </c:pt>
                <c:pt idx="78" formatCode="0.00">
                  <c:v>17.075346197274389</c:v>
                </c:pt>
                <c:pt idx="79" formatCode="0.00">
                  <c:v>16.540121849054987</c:v>
                </c:pt>
                <c:pt idx="80" formatCode="0.00">
                  <c:v>16.809684917133229</c:v>
                </c:pt>
                <c:pt idx="81" formatCode="0.00">
                  <c:v>17.162733058211025</c:v>
                </c:pt>
                <c:pt idx="82" formatCode="0.00">
                  <c:v>18.258591542636488</c:v>
                </c:pt>
                <c:pt idx="83" formatCode="0.00">
                  <c:v>20.30690953272482</c:v>
                </c:pt>
                <c:pt idx="84" formatCode="0.00">
                  <c:v>19.68706495142813</c:v>
                </c:pt>
                <c:pt idx="85" formatCode="0.00">
                  <c:v>19.674104597132015</c:v>
                </c:pt>
                <c:pt idx="86" formatCode="0.00">
                  <c:v>20.038304728350834</c:v>
                </c:pt>
                <c:pt idx="87" formatCode="0.00">
                  <c:v>20.111775916693663</c:v>
                </c:pt>
                <c:pt idx="88" formatCode="0.00">
                  <c:v>20.154392348046091</c:v>
                </c:pt>
                <c:pt idx="89" formatCode="0.00">
                  <c:v>20.354582292983245</c:v>
                </c:pt>
                <c:pt idx="90" formatCode="0.00">
                  <c:v>20.301046349560426</c:v>
                </c:pt>
                <c:pt idx="91" formatCode="0.00">
                  <c:v>20.52494833221424</c:v>
                </c:pt>
                <c:pt idx="92" formatCode="0.00">
                  <c:v>21.106649376639716</c:v>
                </c:pt>
                <c:pt idx="93" formatCode="0.00">
                  <c:v>21.449573638885699</c:v>
                </c:pt>
                <c:pt idx="94" formatCode="0.00">
                  <c:v>21.455696299339955</c:v>
                </c:pt>
                <c:pt idx="95" formatCode="0.00">
                  <c:v>21.520509954927711</c:v>
                </c:pt>
                <c:pt idx="96" formatCode="0.00">
                  <c:v>21.376924268408128</c:v>
                </c:pt>
                <c:pt idx="97" formatCode="0.00">
                  <c:v>21.261704551359113</c:v>
                </c:pt>
                <c:pt idx="98" formatCode="0.00">
                  <c:v>20.147308823921762</c:v>
                </c:pt>
                <c:pt idx="99" formatCode="0.00">
                  <c:v>19.993516993976407</c:v>
                </c:pt>
                <c:pt idx="100" formatCode="0.00">
                  <c:v>19.863207738553729</c:v>
                </c:pt>
                <c:pt idx="101" formatCode="0.00">
                  <c:v>19.622647840939315</c:v>
                </c:pt>
                <c:pt idx="102" formatCode="0.00">
                  <c:v>19.364442007821875</c:v>
                </c:pt>
                <c:pt idx="103" formatCode="0.00">
                  <c:v>19.119582110226791</c:v>
                </c:pt>
                <c:pt idx="104" formatCode="0.00">
                  <c:v>18.873677861900454</c:v>
                </c:pt>
                <c:pt idx="105" formatCode="0.00">
                  <c:v>18.265890440678561</c:v>
                </c:pt>
                <c:pt idx="106" formatCode="0.00">
                  <c:v>17.689776054639196</c:v>
                </c:pt>
                <c:pt idx="107" formatCode="0.00">
                  <c:v>16.767767646536907</c:v>
                </c:pt>
                <c:pt idx="108" formatCode="0.00">
                  <c:v>16.238637649404829</c:v>
                </c:pt>
                <c:pt idx="109" formatCode="0.00">
                  <c:v>15.47952950050041</c:v>
                </c:pt>
                <c:pt idx="110" formatCode="#,##0.00">
                  <c:v>14.359944875711495</c:v>
                </c:pt>
                <c:pt idx="111" formatCode="#,##0.00">
                  <c:v>14.190893381122081</c:v>
                </c:pt>
                <c:pt idx="112" formatCode="#,##0.00">
                  <c:v>13.97390012548448</c:v>
                </c:pt>
                <c:pt idx="113" formatCode="#,##0.00">
                  <c:v>13.5463488312843</c:v>
                </c:pt>
                <c:pt idx="114" formatCode="#,##0.00">
                  <c:v>13.18243849194247</c:v>
                </c:pt>
                <c:pt idx="115" formatCode="#,##0.00">
                  <c:v>12.892570679716473</c:v>
                </c:pt>
                <c:pt idx="116" formatCode="#,##0.00">
                  <c:v>12.645574388962769</c:v>
                </c:pt>
                <c:pt idx="117" formatCode="#,##0.00">
                  <c:v>11.970377220020868</c:v>
                </c:pt>
                <c:pt idx="118" formatCode="#,##0.00">
                  <c:v>11.926771733562148</c:v>
                </c:pt>
                <c:pt idx="119" formatCode="#,##0.00">
                  <c:v>10.714265289847548</c:v>
                </c:pt>
                <c:pt idx="120" formatCode="0.00">
                  <c:v>10.377116128120226</c:v>
                </c:pt>
                <c:pt idx="121" formatCode="0.00">
                  <c:v>10.033804982470768</c:v>
                </c:pt>
                <c:pt idx="122" formatCode="#,##0.00">
                  <c:v>9.8735345029565753</c:v>
                </c:pt>
                <c:pt idx="123" formatCode="#,##0.00">
                  <c:v>9.6052828421026248</c:v>
                </c:pt>
                <c:pt idx="124" formatCode="#,##0.00">
                  <c:v>9.3449753791939507</c:v>
                </c:pt>
                <c:pt idx="125" formatCode="#,##0.00">
                  <c:v>9.0173580394472506</c:v>
                </c:pt>
                <c:pt idx="126" formatCode="#,##0.00">
                  <c:v>8.9424311199546267</c:v>
                </c:pt>
                <c:pt idx="127" formatCode="#,##0.00">
                  <c:v>8.9145852709154525</c:v>
                </c:pt>
                <c:pt idx="128" formatCode="#,##0.00">
                  <c:v>8.8984533077744192</c:v>
                </c:pt>
                <c:pt idx="129" formatCode="#,##0.00">
                  <c:v>8.9883066872310309</c:v>
                </c:pt>
                <c:pt idx="130" formatCode="#,##0.00">
                  <c:v>9.099580313224731</c:v>
                </c:pt>
                <c:pt idx="131" formatCode="#,##0.00">
                  <c:v>9.1663040390061568</c:v>
                </c:pt>
                <c:pt idx="132" formatCode="0.00">
                  <c:v>9.0730575897158001</c:v>
                </c:pt>
                <c:pt idx="133" formatCode="0.00">
                  <c:v>9.0284588492884463</c:v>
                </c:pt>
                <c:pt idx="134" formatCode="#,##0.00">
                  <c:v>8.9651652458251547</c:v>
                </c:pt>
                <c:pt idx="135" formatCode="#,##0.00">
                  <c:v>9.2314794298887985</c:v>
                </c:pt>
                <c:pt idx="136" formatCode="#,##0.00">
                  <c:v>9.3580710521734414</c:v>
                </c:pt>
                <c:pt idx="137" formatCode="#,##0.00">
                  <c:v>9.3850880280006947</c:v>
                </c:pt>
                <c:pt idx="138" formatCode="#,##0.00">
                  <c:v>9.7316438137975911</c:v>
                </c:pt>
                <c:pt idx="139" formatCode="#,##0.00">
                  <c:v>10.160755952026102</c:v>
                </c:pt>
                <c:pt idx="140" formatCode="#,##0.00">
                  <c:v>10.290707676292685</c:v>
                </c:pt>
                <c:pt idx="141" formatCode="#,##0.00">
                  <c:v>10.595774267166822</c:v>
                </c:pt>
                <c:pt idx="142" formatCode="#,##0.00">
                  <c:v>10.324270684999219</c:v>
                </c:pt>
                <c:pt idx="143" formatCode="#,##0.00">
                  <c:v>10.334860458599598</c:v>
                </c:pt>
                <c:pt idx="144" formatCode="0.00">
                  <c:v>10.326410175089872</c:v>
                </c:pt>
                <c:pt idx="145" formatCode="0.00">
                  <c:v>10.171180501985599</c:v>
                </c:pt>
                <c:pt idx="146" formatCode="#,##0.00">
                  <c:v>9.9938184136573316</c:v>
                </c:pt>
                <c:pt idx="147" formatCode="#,##0.00">
                  <c:v>9.6377556829663931</c:v>
                </c:pt>
                <c:pt idx="148" formatCode="#,##0.00">
                  <c:v>9.6170015431512486</c:v>
                </c:pt>
                <c:pt idx="149" formatCode="#,##0.00">
                  <c:v>9.1521488657385923</c:v>
                </c:pt>
                <c:pt idx="150" formatCode="#,##0.00">
                  <c:v>8.8913631047647979</c:v>
                </c:pt>
                <c:pt idx="151" formatCode="#,##0.00">
                  <c:v>8.8601009378539768</c:v>
                </c:pt>
                <c:pt idx="152" formatCode="#,##0.00">
                  <c:v>8.760298801452203</c:v>
                </c:pt>
                <c:pt idx="153" formatCode="#,##0.00">
                  <c:v>8.6224084215912669</c:v>
                </c:pt>
                <c:pt idx="154" formatCode="#,##0.00">
                  <c:v>8.6544234027042553</c:v>
                </c:pt>
                <c:pt idx="155" formatCode="#,##0.00">
                  <c:v>8.6426382655573164</c:v>
                </c:pt>
                <c:pt idx="156" formatCode="0.00">
                  <c:v>8.1162516752933289</c:v>
                </c:pt>
                <c:pt idx="157" formatCode="0.00">
                  <c:v>8.0040923222081428</c:v>
                </c:pt>
                <c:pt idx="158" formatCode="#,##0.00">
                  <c:v>7.9211626875612922</c:v>
                </c:pt>
                <c:pt idx="159" formatCode="#,##0.00">
                  <c:v>7.8920581057016994</c:v>
                </c:pt>
                <c:pt idx="160" formatCode="#,##0.00">
                  <c:v>7.9303843486249566</c:v>
                </c:pt>
                <c:pt idx="161" formatCode="#,##0.00">
                  <c:v>7.9642604176179095</c:v>
                </c:pt>
                <c:pt idx="162" formatCode="#,##0.00">
                  <c:v>7.9005973598159285</c:v>
                </c:pt>
                <c:pt idx="163" formatCode="#,##0.00">
                  <c:v>7.8694739444190294</c:v>
                </c:pt>
                <c:pt idx="164" formatCode="#,##0.00">
                  <c:v>7.8934033317092362</c:v>
                </c:pt>
                <c:pt idx="165" formatCode="#,##0.00">
                  <c:v>7.8819789372357345</c:v>
                </c:pt>
                <c:pt idx="166" formatCode="#,##0.00">
                  <c:v>7.8454336451900337</c:v>
                </c:pt>
                <c:pt idx="167" formatCode="#,##0.00">
                  <c:v>7.8279006164578702</c:v>
                </c:pt>
                <c:pt idx="168" formatCode="0.00">
                  <c:v>8.59</c:v>
                </c:pt>
                <c:pt idx="169" formatCode="0.00">
                  <c:v>8.91</c:v>
                </c:pt>
                <c:pt idx="170" formatCode="#,##0.00">
                  <c:v>8.4600000000000026</c:v>
                </c:pt>
                <c:pt idx="171" formatCode="#,##0.00">
                  <c:v>8.2399999999999984</c:v>
                </c:pt>
                <c:pt idx="172" formatCode="#,##0.00">
                  <c:v>8.67</c:v>
                </c:pt>
                <c:pt idx="173" formatCode="#,##0.00">
                  <c:v>8.2900000000000009</c:v>
                </c:pt>
                <c:pt idx="174" formatCode="#,##0.00">
                  <c:v>8.75</c:v>
                </c:pt>
                <c:pt idx="175" formatCode="#,##0.00">
                  <c:v>9.120000000000001</c:v>
                </c:pt>
                <c:pt idx="176" formatCode="#,##0.00">
                  <c:v>9.2199999999999989</c:v>
                </c:pt>
                <c:pt idx="177" formatCode="#,##0.00">
                  <c:v>9.120000000000001</c:v>
                </c:pt>
                <c:pt idx="178" formatCode="#,##0.00">
                  <c:v>9.42</c:v>
                </c:pt>
                <c:pt idx="179" formatCode="#,##0.00">
                  <c:v>9.52</c:v>
                </c:pt>
                <c:pt idx="180" formatCode="0.00">
                  <c:v>9.65</c:v>
                </c:pt>
                <c:pt idx="181" formatCode="0.00">
                  <c:v>9.76</c:v>
                </c:pt>
                <c:pt idx="182" formatCode="#,##0.00">
                  <c:v>9.7000000000000011</c:v>
                </c:pt>
                <c:pt idx="183" formatCode="#,##0.00">
                  <c:v>10</c:v>
                </c:pt>
                <c:pt idx="184" formatCode="#,##0.00">
                  <c:v>10.1</c:v>
                </c:pt>
                <c:pt idx="185" formatCode="#,##0.00">
                  <c:v>10.3</c:v>
                </c:pt>
                <c:pt idx="186" formatCode="#,##0.00">
                  <c:v>10.4</c:v>
                </c:pt>
                <c:pt idx="187" formatCode="#,##0.00">
                  <c:v>10.6</c:v>
                </c:pt>
                <c:pt idx="188" formatCode="#,##0.00">
                  <c:v>10.7</c:v>
                </c:pt>
                <c:pt idx="189" formatCode="#,##0.00">
                  <c:v>10.77</c:v>
                </c:pt>
                <c:pt idx="190" formatCode="#,##0.00">
                  <c:v>10.96</c:v>
                </c:pt>
                <c:pt idx="191" formatCode="#,##0.00">
                  <c:v>10.98</c:v>
                </c:pt>
                <c:pt idx="192" formatCode="0.00">
                  <c:v>10.82</c:v>
                </c:pt>
                <c:pt idx="193" formatCode="0.00">
                  <c:v>10.8</c:v>
                </c:pt>
              </c:numCache>
            </c:numRef>
          </c:val>
        </c:ser>
        <c:ser>
          <c:idx val="6"/>
          <c:order val="6"/>
          <c:tx>
            <c:strRef>
              <c:f>Dane!$AC$2</c:f>
              <c:strCache>
                <c:ptCount val="1"/>
                <c:pt idx="0">
                  <c:v>Średnie oprocentowanie depozytów</c:v>
                </c:pt>
              </c:strCache>
            </c:strRef>
          </c:tx>
          <c:spPr>
            <a:ln w="38100">
              <a:solidFill>
                <a:srgbClr val="FF9900"/>
              </a:solidFill>
              <a:prstDash val="solid"/>
            </a:ln>
          </c:spPr>
          <c:marker>
            <c:symbol val="none"/>
          </c:marker>
          <c:cat>
            <c:numRef>
              <c:f>Dane!$A$3:$A$198</c:f>
              <c:numCache>
                <c:formatCode>General</c:formatCode>
                <c:ptCount val="196"/>
                <c:pt idx="0">
                  <c:v>1993</c:v>
                </c:pt>
                <c:pt idx="12">
                  <c:v>1994</c:v>
                </c:pt>
                <c:pt idx="24">
                  <c:v>1995</c:v>
                </c:pt>
                <c:pt idx="36">
                  <c:v>1996</c:v>
                </c:pt>
                <c:pt idx="48">
                  <c:v>1997</c:v>
                </c:pt>
                <c:pt idx="60">
                  <c:v>1998</c:v>
                </c:pt>
                <c:pt idx="72">
                  <c:v>1999</c:v>
                </c:pt>
                <c:pt idx="84">
                  <c:v>2000</c:v>
                </c:pt>
                <c:pt idx="96">
                  <c:v>2001</c:v>
                </c:pt>
                <c:pt idx="108">
                  <c:v>2002</c:v>
                </c:pt>
                <c:pt idx="120">
                  <c:v>2003</c:v>
                </c:pt>
                <c:pt idx="132">
                  <c:v>2004</c:v>
                </c:pt>
                <c:pt idx="144">
                  <c:v>2005</c:v>
                </c:pt>
                <c:pt idx="156">
                  <c:v>2006</c:v>
                </c:pt>
                <c:pt idx="168">
                  <c:v>2007</c:v>
                </c:pt>
                <c:pt idx="180">
                  <c:v>2008</c:v>
                </c:pt>
                <c:pt idx="192">
                  <c:v>2009</c:v>
                </c:pt>
              </c:numCache>
            </c:numRef>
          </c:cat>
          <c:val>
            <c:numRef>
              <c:f>Dane!$AC$3:$AC$198</c:f>
              <c:numCache>
                <c:formatCode>General</c:formatCode>
                <c:ptCount val="196"/>
                <c:pt idx="47" formatCode="0.00">
                  <c:v>17.921410740432329</c:v>
                </c:pt>
                <c:pt idx="48" formatCode="0.00">
                  <c:v>17.758931066638731</c:v>
                </c:pt>
                <c:pt idx="49" formatCode="0.00">
                  <c:v>17.878640753318884</c:v>
                </c:pt>
                <c:pt idx="50" formatCode="0.00">
                  <c:v>17.86907423545453</c:v>
                </c:pt>
                <c:pt idx="51" formatCode="0.00">
                  <c:v>17.867456976582289</c:v>
                </c:pt>
                <c:pt idx="52" formatCode="0.00">
                  <c:v>17.873341207944573</c:v>
                </c:pt>
                <c:pt idx="53" formatCode="0.00">
                  <c:v>17.859014670342987</c:v>
                </c:pt>
                <c:pt idx="54" formatCode="0.00">
                  <c:v>17.864405439718514</c:v>
                </c:pt>
                <c:pt idx="55" formatCode="0.00">
                  <c:v>18.353097701248391</c:v>
                </c:pt>
                <c:pt idx="56" formatCode="0.00">
                  <c:v>18.772016008636442</c:v>
                </c:pt>
                <c:pt idx="57" formatCode="0.00">
                  <c:v>18.87448734261163</c:v>
                </c:pt>
                <c:pt idx="58" formatCode="0.00">
                  <c:v>18.886326823565089</c:v>
                </c:pt>
                <c:pt idx="59" formatCode="0.00">
                  <c:v>18.882595778615162</c:v>
                </c:pt>
                <c:pt idx="60" formatCode="0.00">
                  <c:v>18.93608431795823</c:v>
                </c:pt>
                <c:pt idx="61" formatCode="0.00">
                  <c:v>18.897851505764041</c:v>
                </c:pt>
                <c:pt idx="62" formatCode="0.00">
                  <c:v>18.891412315353872</c:v>
                </c:pt>
                <c:pt idx="63" formatCode="0.00">
                  <c:v>18.850709052144829</c:v>
                </c:pt>
                <c:pt idx="64" formatCode="0.00">
                  <c:v>18.819360306600331</c:v>
                </c:pt>
                <c:pt idx="65" formatCode="0.00">
                  <c:v>18.398433059065901</c:v>
                </c:pt>
                <c:pt idx="66" formatCode="0.00">
                  <c:v>18.237259037382962</c:v>
                </c:pt>
                <c:pt idx="67" formatCode="0.00">
                  <c:v>16.82536522719613</c:v>
                </c:pt>
                <c:pt idx="68" formatCode="0.00">
                  <c:v>16.724139077212129</c:v>
                </c:pt>
                <c:pt idx="69" formatCode="0.00">
                  <c:v>16.490960021860531</c:v>
                </c:pt>
                <c:pt idx="70" formatCode="0.00">
                  <c:v>15.079038030741874</c:v>
                </c:pt>
                <c:pt idx="71" formatCode="0.00">
                  <c:v>12.795683916922744</c:v>
                </c:pt>
                <c:pt idx="72" formatCode="0.00">
                  <c:v>11.403727800432307</c:v>
                </c:pt>
                <c:pt idx="73" formatCode="0.00">
                  <c:v>10.34801917374469</c:v>
                </c:pt>
                <c:pt idx="74" formatCode="0.00">
                  <c:v>10.180366422839493</c:v>
                </c:pt>
                <c:pt idx="75" formatCode="0.00">
                  <c:v>10.304963532969472</c:v>
                </c:pt>
                <c:pt idx="76" formatCode="0.00">
                  <c:v>10.318092228117774</c:v>
                </c:pt>
                <c:pt idx="77" formatCode="0.00">
                  <c:v>10.441771320838248</c:v>
                </c:pt>
                <c:pt idx="78" formatCode="0.00">
                  <c:v>10.404643277107953</c:v>
                </c:pt>
                <c:pt idx="79" formatCode="0.00">
                  <c:v>10.415128471785614</c:v>
                </c:pt>
                <c:pt idx="80" formatCode="0.00">
                  <c:v>10.460489334751504</c:v>
                </c:pt>
                <c:pt idx="81" formatCode="0.00">
                  <c:v>10.740235502967533</c:v>
                </c:pt>
                <c:pt idx="82" formatCode="0.00">
                  <c:v>11.012764554665194</c:v>
                </c:pt>
                <c:pt idx="83" formatCode="0.00">
                  <c:v>12.918892953083812</c:v>
                </c:pt>
                <c:pt idx="84" formatCode="0.00">
                  <c:v>13.019281919170583</c:v>
                </c:pt>
                <c:pt idx="85" formatCode="0.00">
                  <c:v>13.027277232620888</c:v>
                </c:pt>
                <c:pt idx="86" formatCode="0.00">
                  <c:v>13.487499099330504</c:v>
                </c:pt>
                <c:pt idx="87" formatCode="0.00">
                  <c:v>13.661936318291879</c:v>
                </c:pt>
                <c:pt idx="88" formatCode="0.00">
                  <c:v>13.615002428421816</c:v>
                </c:pt>
                <c:pt idx="89" formatCode="0.00">
                  <c:v>13.617175619580568</c:v>
                </c:pt>
                <c:pt idx="90" formatCode="0.00">
                  <c:v>13.788783433394153</c:v>
                </c:pt>
                <c:pt idx="91" formatCode="0.00">
                  <c:v>13.693232113704862</c:v>
                </c:pt>
                <c:pt idx="92" formatCode="0.00">
                  <c:v>13.869144094678703</c:v>
                </c:pt>
                <c:pt idx="93" formatCode="0.00">
                  <c:v>14.242593361571522</c:v>
                </c:pt>
                <c:pt idx="94" formatCode="0.00">
                  <c:v>14.382472765495082</c:v>
                </c:pt>
                <c:pt idx="95" formatCode="0.00">
                  <c:v>14.383420151553922</c:v>
                </c:pt>
                <c:pt idx="96" formatCode="0.00">
                  <c:v>14.365621011603572</c:v>
                </c:pt>
                <c:pt idx="97" formatCode="0.00">
                  <c:v>14.361441555854745</c:v>
                </c:pt>
                <c:pt idx="98" formatCode="0.00">
                  <c:v>13.359671332237809</c:v>
                </c:pt>
                <c:pt idx="99" formatCode="0.00">
                  <c:v>12.437024172174297</c:v>
                </c:pt>
                <c:pt idx="100" formatCode="0.00">
                  <c:v>12.384919384095992</c:v>
                </c:pt>
                <c:pt idx="101" formatCode="0.00">
                  <c:v>12.142368032357158</c:v>
                </c:pt>
                <c:pt idx="102" formatCode="0.00">
                  <c:v>11.177589687241275</c:v>
                </c:pt>
                <c:pt idx="103" formatCode="0.00">
                  <c:v>10.578943713016733</c:v>
                </c:pt>
                <c:pt idx="104" formatCode="0.00">
                  <c:v>10.266569284456956</c:v>
                </c:pt>
                <c:pt idx="105" formatCode="0.00">
                  <c:v>9.6871078934482266</c:v>
                </c:pt>
                <c:pt idx="106" formatCode="0.00">
                  <c:v>9.1709175316235392</c:v>
                </c:pt>
                <c:pt idx="107" formatCode="0.00">
                  <c:v>7.873061450185407</c:v>
                </c:pt>
                <c:pt idx="108" formatCode="0.00">
                  <c:v>7.6963593828601793</c:v>
                </c:pt>
                <c:pt idx="109" formatCode="0.00">
                  <c:v>6.6558044769078606</c:v>
                </c:pt>
                <c:pt idx="110" formatCode="#,##0.00">
                  <c:v>7.1370266380293685</c:v>
                </c:pt>
                <c:pt idx="111" formatCode="#,##0.00">
                  <c:v>7.014823037812536</c:v>
                </c:pt>
                <c:pt idx="112" formatCode="#,##0.00">
                  <c:v>6.6570053799526345</c:v>
                </c:pt>
                <c:pt idx="113" formatCode="#,##0.00">
                  <c:v>6.0108366273248075</c:v>
                </c:pt>
                <c:pt idx="114" formatCode="#,##0.00">
                  <c:v>5.6232295542051975</c:v>
                </c:pt>
                <c:pt idx="115" formatCode="#,##0.00">
                  <c:v>5.5801759493961942</c:v>
                </c:pt>
                <c:pt idx="116" formatCode="#,##0.00">
                  <c:v>5.0897923673112819</c:v>
                </c:pt>
                <c:pt idx="117" formatCode="#,##0.00">
                  <c:v>4.6396183699768967</c:v>
                </c:pt>
                <c:pt idx="118" formatCode="#,##0.00">
                  <c:v>4.331477192123911</c:v>
                </c:pt>
                <c:pt idx="119" formatCode="#,##0.00">
                  <c:v>4.2260463150585972</c:v>
                </c:pt>
                <c:pt idx="120" formatCode="0.00">
                  <c:v>4.1364308540797055</c:v>
                </c:pt>
                <c:pt idx="121" formatCode="0.00">
                  <c:v>4.0073561236833584</c:v>
                </c:pt>
                <c:pt idx="122" formatCode="#,##0.00">
                  <c:v>3.8203752605149752</c:v>
                </c:pt>
                <c:pt idx="123" formatCode="#,##0.00">
                  <c:v>3.5601328550473665</c:v>
                </c:pt>
                <c:pt idx="124" formatCode="#,##0.00">
                  <c:v>3.344376314834832</c:v>
                </c:pt>
                <c:pt idx="125" formatCode="#,##0.00">
                  <c:v>3.1518774535352447</c:v>
                </c:pt>
                <c:pt idx="126" formatCode="#,##0.00">
                  <c:v>2.8981892867734942</c:v>
                </c:pt>
                <c:pt idx="127" formatCode="#,##0.00">
                  <c:v>2.8965813072189261</c:v>
                </c:pt>
                <c:pt idx="128" formatCode="#,##0.00">
                  <c:v>2.8827529135991949</c:v>
                </c:pt>
                <c:pt idx="129" formatCode="#,##0.00">
                  <c:v>2.8981849517259475</c:v>
                </c:pt>
                <c:pt idx="130" formatCode="#,##0.00">
                  <c:v>2.9003747530287431</c:v>
                </c:pt>
                <c:pt idx="131" formatCode="#,##0.00">
                  <c:v>2.9</c:v>
                </c:pt>
                <c:pt idx="132" formatCode="0.00">
                  <c:v>2.9644547394627532</c:v>
                </c:pt>
                <c:pt idx="133" formatCode="0.00">
                  <c:v>2.9694538055469182</c:v>
                </c:pt>
                <c:pt idx="134" formatCode="#,##0.00">
                  <c:v>2.9662610335430175</c:v>
                </c:pt>
                <c:pt idx="135" formatCode="#,##0.00">
                  <c:v>2.9772035772081362</c:v>
                </c:pt>
                <c:pt idx="136" formatCode="#,##0.00">
                  <c:v>2.9854074688081318</c:v>
                </c:pt>
                <c:pt idx="137" formatCode="#,##0.00">
                  <c:v>3.0041129852235637</c:v>
                </c:pt>
                <c:pt idx="138" formatCode="#,##0.00">
                  <c:v>3.1012201485355675</c:v>
                </c:pt>
                <c:pt idx="139" formatCode="#,##0.00">
                  <c:v>3.4618720147779203</c:v>
                </c:pt>
                <c:pt idx="140" formatCode="#,##0.00">
                  <c:v>3.7747779979340641</c:v>
                </c:pt>
                <c:pt idx="141" formatCode="#,##0.00">
                  <c:v>3.7534536769826912</c:v>
                </c:pt>
                <c:pt idx="142" formatCode="#,##0.00">
                  <c:v>3.7786831277593391</c:v>
                </c:pt>
                <c:pt idx="143" formatCode="#,##0.00">
                  <c:v>3.7479986093766602</c:v>
                </c:pt>
                <c:pt idx="144" formatCode="0.00">
                  <c:v>3.7459502778211617</c:v>
                </c:pt>
                <c:pt idx="145" formatCode="0.00">
                  <c:v>3.7306202331804599</c:v>
                </c:pt>
                <c:pt idx="146" formatCode="#,##0.00">
                  <c:v>3.7216467073024804</c:v>
                </c:pt>
                <c:pt idx="147" formatCode="#,##0.00">
                  <c:v>3.3851995743708048</c:v>
                </c:pt>
                <c:pt idx="148" formatCode="#,##0.00">
                  <c:v>3.1011834361760053</c:v>
                </c:pt>
                <c:pt idx="149" formatCode="#,##0.00">
                  <c:v>3.0434462912734408</c:v>
                </c:pt>
                <c:pt idx="150" formatCode="#,##0.00">
                  <c:v>2.9257668200976283</c:v>
                </c:pt>
                <c:pt idx="151" formatCode="#,##0.00">
                  <c:v>2.9318816020000287</c:v>
                </c:pt>
                <c:pt idx="152" formatCode="#,##0.00">
                  <c:v>2.6984608629522442</c:v>
                </c:pt>
                <c:pt idx="153" formatCode="#,##0.00">
                  <c:v>2.6656723599822039</c:v>
                </c:pt>
                <c:pt idx="154" formatCode="#,##0.00">
                  <c:v>2.7013614207886048</c:v>
                </c:pt>
                <c:pt idx="155" formatCode="#,##0.00">
                  <c:v>2.6980201390388525</c:v>
                </c:pt>
                <c:pt idx="156" formatCode="0.00">
                  <c:v>2.7249387403790521</c:v>
                </c:pt>
                <c:pt idx="157" formatCode="0.00">
                  <c:v>2.5649692619937281</c:v>
                </c:pt>
                <c:pt idx="158" formatCode="#,##0.00">
                  <c:v>2.4823098247251068</c:v>
                </c:pt>
                <c:pt idx="159" formatCode="#,##0.00">
                  <c:v>2.4903026186066382</c:v>
                </c:pt>
                <c:pt idx="160" formatCode="#,##0.00">
                  <c:v>2.513372948403664</c:v>
                </c:pt>
                <c:pt idx="161" formatCode="#,##0.00">
                  <c:v>2.4992277204865214</c:v>
                </c:pt>
                <c:pt idx="162" formatCode="#,##0.00">
                  <c:v>2.4788541150180481</c:v>
                </c:pt>
                <c:pt idx="163" formatCode="#,##0.00">
                  <c:v>2.4861646187462219</c:v>
                </c:pt>
                <c:pt idx="164" formatCode="#,##0.00">
                  <c:v>2.4798442025551575</c:v>
                </c:pt>
                <c:pt idx="165" formatCode="#,##0.00">
                  <c:v>2.4917304429760452</c:v>
                </c:pt>
                <c:pt idx="166" formatCode="#,##0.00">
                  <c:v>2.5114521465631618</c:v>
                </c:pt>
                <c:pt idx="167" formatCode="#,##0.00">
                  <c:v>2.4669123866147387</c:v>
                </c:pt>
                <c:pt idx="168" formatCode="0.00">
                  <c:v>3.1</c:v>
                </c:pt>
                <c:pt idx="169" formatCode="0.00">
                  <c:v>3.12</c:v>
                </c:pt>
                <c:pt idx="170" formatCode="#,##0.00">
                  <c:v>3.11</c:v>
                </c:pt>
                <c:pt idx="171" formatCode="#,##0.00">
                  <c:v>3.12</c:v>
                </c:pt>
                <c:pt idx="172" formatCode="#,##0.00">
                  <c:v>3.11</c:v>
                </c:pt>
                <c:pt idx="173" formatCode="#,##0.00">
                  <c:v>3.17</c:v>
                </c:pt>
                <c:pt idx="174" formatCode="#,##0.00">
                  <c:v>3.3299999999999987</c:v>
                </c:pt>
                <c:pt idx="175" formatCode="#,##0.00">
                  <c:v>3.59</c:v>
                </c:pt>
                <c:pt idx="176" formatCode="#,##0.00">
                  <c:v>3.56</c:v>
                </c:pt>
                <c:pt idx="177" formatCode="#,##0.00">
                  <c:v>3.67</c:v>
                </c:pt>
                <c:pt idx="178" formatCode="#,##0.00">
                  <c:v>3.74</c:v>
                </c:pt>
                <c:pt idx="179" formatCode="#,##0.00">
                  <c:v>3.7800000000000002</c:v>
                </c:pt>
                <c:pt idx="180" formatCode="0.00">
                  <c:v>3.98</c:v>
                </c:pt>
                <c:pt idx="181" formatCode="0.00">
                  <c:v>3.94</c:v>
                </c:pt>
                <c:pt idx="182" formatCode="#,##0.00">
                  <c:v>4.09</c:v>
                </c:pt>
                <c:pt idx="183" formatCode="#,##0.00">
                  <c:v>4.2</c:v>
                </c:pt>
                <c:pt idx="184" formatCode="#,##0.00">
                  <c:v>4.3</c:v>
                </c:pt>
                <c:pt idx="185" formatCode="#,##0.00">
                  <c:v>4.3499999999999996</c:v>
                </c:pt>
                <c:pt idx="186" formatCode="#,##0.00">
                  <c:v>4.55</c:v>
                </c:pt>
                <c:pt idx="187" formatCode="#,##0.00">
                  <c:v>4.6199999999999966</c:v>
                </c:pt>
                <c:pt idx="188" formatCode="#,##0.00">
                  <c:v>4.8599999999999985</c:v>
                </c:pt>
                <c:pt idx="189" formatCode="#,##0.00">
                  <c:v>5.04</c:v>
                </c:pt>
                <c:pt idx="190" formatCode="#,##0.00">
                  <c:v>5.8</c:v>
                </c:pt>
                <c:pt idx="191" formatCode="#,##0.00">
                  <c:v>6.02</c:v>
                </c:pt>
                <c:pt idx="192" formatCode="0.00">
                  <c:v>6.09</c:v>
                </c:pt>
                <c:pt idx="193" formatCode="0.00">
                  <c:v>6.01</c:v>
                </c:pt>
              </c:numCache>
            </c:numRef>
          </c:val>
        </c:ser>
        <c:marker val="1"/>
        <c:axId val="54392320"/>
        <c:axId val="54393856"/>
      </c:lineChart>
      <c:catAx>
        <c:axId val="54392320"/>
        <c:scaling>
          <c:orientation val="minMax"/>
        </c:scaling>
        <c:axPos val="b"/>
        <c:majorGridlines>
          <c:spPr>
            <a:ln w="3175">
              <a:solidFill>
                <a:srgbClr val="FFFFFF"/>
              </a:solidFill>
              <a:prstDash val="solid"/>
            </a:ln>
          </c:spPr>
        </c:majorGridlines>
        <c:numFmt formatCode="General" sourceLinked="1"/>
        <c:majorTickMark val="none"/>
        <c:tickLblPos val="nextTo"/>
        <c:spPr>
          <a:ln w="3175">
            <a:solidFill>
              <a:srgbClr val="969696"/>
            </a:solidFill>
            <a:prstDash val="solid"/>
          </a:ln>
        </c:spPr>
        <c:txPr>
          <a:bodyPr rot="0" vert="horz"/>
          <a:lstStyle/>
          <a:p>
            <a:pPr>
              <a:defRPr sz="1500" b="1" i="0" u="none" strike="noStrike" baseline="0">
                <a:solidFill>
                  <a:srgbClr val="000000"/>
                </a:solidFill>
                <a:latin typeface="Arial CE"/>
                <a:ea typeface="Arial CE"/>
                <a:cs typeface="Arial CE"/>
              </a:defRPr>
            </a:pPr>
            <a:endParaRPr lang="pl-PL"/>
          </a:p>
        </c:txPr>
        <c:crossAx val="54393856"/>
        <c:crosses val="autoZero"/>
        <c:auto val="1"/>
        <c:lblAlgn val="ctr"/>
        <c:lblOffset val="100"/>
        <c:tickLblSkip val="12"/>
        <c:tickMarkSkip val="12"/>
      </c:catAx>
      <c:valAx>
        <c:axId val="54393856"/>
        <c:scaling>
          <c:orientation val="minMax"/>
        </c:scaling>
        <c:axPos val="l"/>
        <c:majorGridlines>
          <c:spPr>
            <a:ln w="3175">
              <a:solidFill>
                <a:srgbClr val="FFFFFF"/>
              </a:solidFill>
              <a:prstDash val="solid"/>
            </a:ln>
          </c:spPr>
        </c:majorGridlines>
        <c:numFmt formatCode="#,##0.0" sourceLinked="0"/>
        <c:majorTickMark val="none"/>
        <c:tickLblPos val="nextTo"/>
        <c:spPr>
          <a:ln w="3175">
            <a:solidFill>
              <a:srgbClr val="969696"/>
            </a:solidFill>
            <a:prstDash val="solid"/>
          </a:ln>
        </c:spPr>
        <c:txPr>
          <a:bodyPr rot="0" vert="horz"/>
          <a:lstStyle/>
          <a:p>
            <a:pPr>
              <a:defRPr sz="1500" b="1" i="0" u="none" strike="noStrike" baseline="0">
                <a:solidFill>
                  <a:srgbClr val="000000"/>
                </a:solidFill>
                <a:latin typeface="Arial CE"/>
                <a:ea typeface="Arial CE"/>
                <a:cs typeface="Arial CE"/>
              </a:defRPr>
            </a:pPr>
            <a:endParaRPr lang="pl-PL"/>
          </a:p>
        </c:txPr>
        <c:crossAx val="54392320"/>
        <c:crosses val="autoZero"/>
        <c:crossBetween val="between"/>
      </c:valAx>
      <c:spPr>
        <a:blipFill dpi="0" rotWithShape="0">
          <a:blip xmlns:r="http://schemas.openxmlformats.org/officeDocument/2006/relationships" r:embed="rId1"/>
          <a:srcRect/>
          <a:stretch>
            <a:fillRect/>
          </a:stretch>
        </a:blipFill>
        <a:ln w="3175">
          <a:solidFill>
            <a:srgbClr val="969696"/>
          </a:solidFill>
          <a:prstDash val="solid"/>
        </a:ln>
      </c:spPr>
    </c:plotArea>
    <c:legend>
      <c:legendPos val="r"/>
      <c:layout>
        <c:manualLayout>
          <c:xMode val="edge"/>
          <c:yMode val="edge"/>
          <c:x val="0.66494312306101511"/>
          <c:y val="0.15371621621621673"/>
          <c:w val="0.30299896587383846"/>
          <c:h val="0.29054054054054052"/>
        </c:manualLayout>
      </c:layout>
      <c:spPr>
        <a:noFill/>
        <a:ln w="3175">
          <a:solidFill>
            <a:srgbClr val="FFFFFF"/>
          </a:solidFill>
          <a:prstDash val="solid"/>
        </a:ln>
      </c:spPr>
      <c:txPr>
        <a:bodyPr/>
        <a:lstStyle/>
        <a:p>
          <a:pPr>
            <a:defRPr sz="920" b="1" i="0" u="none" strike="noStrike" baseline="0">
              <a:solidFill>
                <a:srgbClr val="000000"/>
              </a:solidFill>
              <a:latin typeface="Arial CE"/>
              <a:ea typeface="Arial CE"/>
              <a:cs typeface="Arial CE"/>
            </a:defRPr>
          </a:pPr>
          <a:endParaRPr lang="pl-PL"/>
        </a:p>
      </c:txPr>
    </c:legend>
    <c:plotVisOnly val="1"/>
    <c:dispBlanksAs val="gap"/>
  </c:chart>
  <c:spPr>
    <a:solidFill>
      <a:srgbClr val="FFFFFF"/>
    </a:solidFill>
    <a:ln w="9525">
      <a:noFill/>
    </a:ln>
  </c:spPr>
  <c:txPr>
    <a:bodyPr/>
    <a:lstStyle/>
    <a:p>
      <a:pPr>
        <a:defRPr sz="1000" b="0" i="0" u="none" strike="noStrike" baseline="0">
          <a:solidFill>
            <a:srgbClr val="000000"/>
          </a:solidFill>
          <a:latin typeface="Arial CE"/>
          <a:ea typeface="Arial CE"/>
          <a:cs typeface="Arial CE"/>
        </a:defRPr>
      </a:pPr>
      <a:endParaRPr lang="pl-PL"/>
    </a:p>
  </c:txPr>
  <c:externalData r:id="rId2"/>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pl-PL"/>
  <c:chart>
    <c:autoTitleDeleted val="1"/>
    <c:plotArea>
      <c:layout>
        <c:manualLayout>
          <c:layoutTarget val="inner"/>
          <c:xMode val="edge"/>
          <c:yMode val="edge"/>
          <c:x val="0.10835214446952605"/>
          <c:y val="0.12331081081081081"/>
          <c:w val="0.86343115124153502"/>
          <c:h val="0.733108108108109"/>
        </c:manualLayout>
      </c:layout>
      <c:barChart>
        <c:barDir val="col"/>
        <c:grouping val="clustered"/>
        <c:ser>
          <c:idx val="1"/>
          <c:order val="0"/>
          <c:tx>
            <c:strRef>
              <c:f>Sheet1!$B$1</c:f>
              <c:strCache>
                <c:ptCount val="1"/>
              </c:strCache>
            </c:strRef>
          </c:tx>
          <c:spPr>
            <a:solidFill>
              <a:schemeClr val="bg1">
                <a:lumMod val="50000"/>
              </a:schemeClr>
            </a:solidFill>
            <a:ln w="19371">
              <a:noFill/>
            </a:ln>
          </c:spPr>
          <c:dLbls>
            <c:numFmt formatCode="0.00" sourceLinked="0"/>
            <c:spPr>
              <a:noFill/>
              <a:ln w="19371">
                <a:noFill/>
              </a:ln>
            </c:spPr>
            <c:txPr>
              <a:bodyPr/>
              <a:lstStyle/>
              <a:p>
                <a:pPr>
                  <a:defRPr sz="2000" b="1" i="1" u="none" strike="noStrike" baseline="0">
                    <a:solidFill>
                      <a:schemeClr val="tx1"/>
                    </a:solidFill>
                    <a:latin typeface="Arial"/>
                    <a:ea typeface="Arial"/>
                    <a:cs typeface="Arial"/>
                  </a:defRPr>
                </a:pPr>
                <a:endParaRPr lang="pl-PL"/>
              </a:p>
            </c:txPr>
            <c:showVal val="1"/>
          </c:dLbls>
          <c:cat>
            <c:strRef>
              <c:f>Sheet1!$A$2:$A$4</c:f>
              <c:strCache>
                <c:ptCount val="3"/>
                <c:pt idx="0">
                  <c:v>płaca netto</c:v>
                </c:pt>
                <c:pt idx="1">
                  <c:v>płaca brutto</c:v>
                </c:pt>
                <c:pt idx="2">
                  <c:v>koszty pracodawcy</c:v>
                </c:pt>
              </c:strCache>
            </c:strRef>
          </c:cat>
          <c:val>
            <c:numRef>
              <c:f>Sheet1!$B$2:$B$4</c:f>
              <c:numCache>
                <c:formatCode>0.0</c:formatCode>
                <c:ptCount val="3"/>
                <c:pt idx="0">
                  <c:v>1459.48</c:v>
                </c:pt>
                <c:pt idx="1">
                  <c:v>2000</c:v>
                </c:pt>
                <c:pt idx="2">
                  <c:v>2372.1999999999998</c:v>
                </c:pt>
              </c:numCache>
            </c:numRef>
          </c:val>
        </c:ser>
        <c:gapWidth val="100"/>
        <c:axId val="63017344"/>
        <c:axId val="63018880"/>
      </c:barChart>
      <c:catAx>
        <c:axId val="63017344"/>
        <c:scaling>
          <c:orientation val="minMax"/>
        </c:scaling>
        <c:axPos val="b"/>
        <c:numFmt formatCode="General" sourceLinked="1"/>
        <c:tickLblPos val="nextTo"/>
        <c:spPr>
          <a:ln w="9686">
            <a:noFill/>
            <a:prstDash val="solid"/>
          </a:ln>
        </c:spPr>
        <c:txPr>
          <a:bodyPr rot="0" vert="horz"/>
          <a:lstStyle/>
          <a:p>
            <a:pPr>
              <a:defRPr sz="1800" b="0" i="0" u="none" strike="noStrike" baseline="0">
                <a:solidFill>
                  <a:schemeClr val="tx1"/>
                </a:solidFill>
                <a:latin typeface="Arial"/>
                <a:ea typeface="Arial"/>
                <a:cs typeface="Arial"/>
              </a:defRPr>
            </a:pPr>
            <a:endParaRPr lang="pl-PL"/>
          </a:p>
        </c:txPr>
        <c:crossAx val="63018880"/>
        <c:crosses val="autoZero"/>
        <c:auto val="1"/>
        <c:lblAlgn val="ctr"/>
        <c:lblOffset val="100"/>
        <c:tickLblSkip val="1"/>
        <c:tickMarkSkip val="1"/>
      </c:catAx>
      <c:valAx>
        <c:axId val="63018880"/>
        <c:scaling>
          <c:orientation val="minMax"/>
          <c:max val="3000"/>
          <c:min val="0"/>
        </c:scaling>
        <c:delete val="1"/>
        <c:axPos val="l"/>
        <c:numFmt formatCode="0.0" sourceLinked="1"/>
        <c:tickLblPos val="none"/>
        <c:crossAx val="63017344"/>
        <c:crosses val="autoZero"/>
        <c:crossBetween val="between"/>
        <c:majorUnit val="500"/>
        <c:minorUnit val="100"/>
      </c:valAx>
      <c:spPr>
        <a:noFill/>
        <a:ln w="25400">
          <a:noFill/>
        </a:ln>
      </c:spPr>
    </c:plotArea>
    <c:plotVisOnly val="1"/>
    <c:dispBlanksAs val="gap"/>
  </c:chart>
  <c:spPr>
    <a:noFill/>
    <a:ln>
      <a:noFill/>
    </a:ln>
  </c:spPr>
  <c:txPr>
    <a:bodyPr/>
    <a:lstStyle/>
    <a:p>
      <a:pPr>
        <a:defRPr sz="1373" b="1" i="0" u="none" strike="noStrike" baseline="0">
          <a:solidFill>
            <a:schemeClr val="tx1"/>
          </a:solidFill>
          <a:latin typeface="Times New Roman"/>
          <a:ea typeface="Times New Roman"/>
          <a:cs typeface="Times New Roman"/>
        </a:defRPr>
      </a:pPr>
      <a:endParaRPr lang="pl-PL"/>
    </a:p>
  </c:txPr>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pl-PL"/>
  <c:style val="25"/>
  <c:chart>
    <c:autoTitleDeleted val="1"/>
    <c:view3D>
      <c:perspective val="0"/>
    </c:view3D>
    <c:plotArea>
      <c:layout>
        <c:manualLayout>
          <c:layoutTarget val="inner"/>
          <c:xMode val="edge"/>
          <c:yMode val="edge"/>
          <c:x val="0.17514124293785321"/>
          <c:y val="0.19453924914675771"/>
          <c:w val="0.77072187089846211"/>
          <c:h val="0.55479080051513463"/>
        </c:manualLayout>
      </c:layout>
      <c:pie3DChart>
        <c:varyColors val="1"/>
        <c:ser>
          <c:idx val="0"/>
          <c:order val="0"/>
          <c:tx>
            <c:strRef>
              <c:f>Sheet1!$B$1</c:f>
              <c:strCache>
                <c:ptCount val="1"/>
              </c:strCache>
            </c:strRef>
          </c:tx>
          <c:dLbls>
            <c:dLbl>
              <c:idx val="0"/>
              <c:layout>
                <c:manualLayout>
                  <c:x val="-0.15881378514894823"/>
                  <c:y val="0.1801760627569052"/>
                </c:manualLayout>
              </c:layout>
              <c:showVal val="1"/>
              <c:showCatName val="1"/>
            </c:dLbl>
            <c:dLbl>
              <c:idx val="1"/>
              <c:layout>
                <c:manualLayout>
                  <c:x val="-1.6044359596441685E-2"/>
                  <c:y val="4.6981823313908017E-2"/>
                </c:manualLayout>
              </c:layout>
              <c:tx>
                <c:rich>
                  <a:bodyPr/>
                  <a:lstStyle/>
                  <a:p>
                    <a:r>
                      <a:rPr lang="en-US" sz="2000" dirty="0" err="1"/>
                      <a:t>ZUS</a:t>
                    </a:r>
                    <a:r>
                      <a:rPr lang="en-US" sz="2000" dirty="0"/>
                      <a:t>; </a:t>
                    </a:r>
                    <a:r>
                      <a:rPr lang="en-US" sz="2000" dirty="0" smtClean="0"/>
                      <a:t>274,2</a:t>
                    </a:r>
                    <a:r>
                      <a:rPr lang="pl-PL" sz="2000" dirty="0" smtClean="0"/>
                      <a:t>0</a:t>
                    </a:r>
                    <a:endParaRPr lang="en-US" sz="2000" dirty="0"/>
                  </a:p>
                </c:rich>
              </c:tx>
              <c:showVal val="1"/>
              <c:showCatName val="1"/>
            </c:dLbl>
            <c:dLbl>
              <c:idx val="2"/>
              <c:layout>
                <c:manualLayout>
                  <c:x val="-1.6235201315144044E-2"/>
                  <c:y val="1.5988662358205973E-2"/>
                </c:manualLayout>
              </c:layout>
              <c:showVal val="1"/>
              <c:showCatName val="1"/>
            </c:dLbl>
            <c:dLbl>
              <c:idx val="3"/>
              <c:layout>
                <c:manualLayout>
                  <c:x val="-9.1234140715109567E-3"/>
                  <c:y val="-4.8779380546065051E-2"/>
                </c:manualLayout>
              </c:layout>
              <c:tx>
                <c:rich>
                  <a:bodyPr/>
                  <a:lstStyle/>
                  <a:p>
                    <a:r>
                      <a:rPr lang="en-US" sz="2000" dirty="0" err="1"/>
                      <a:t>zaliczka</a:t>
                    </a:r>
                    <a:r>
                      <a:rPr lang="en-US" sz="2000" dirty="0"/>
                      <a:t> PIT; </a:t>
                    </a:r>
                    <a:r>
                      <a:rPr lang="en-US" sz="2000" dirty="0" smtClean="0"/>
                      <a:t>111</a:t>
                    </a:r>
                    <a:r>
                      <a:rPr lang="pl-PL" sz="2000" dirty="0" smtClean="0"/>
                      <a:t>,00</a:t>
                    </a:r>
                    <a:endParaRPr lang="en-US" sz="2000" dirty="0"/>
                  </a:p>
                </c:rich>
              </c:tx>
              <c:showVal val="1"/>
              <c:showCatName val="1"/>
            </c:dLbl>
            <c:dLbl>
              <c:idx val="4"/>
              <c:layout>
                <c:manualLayout>
                  <c:x val="0.13830675204496945"/>
                  <c:y val="-7.0359005721745568E-2"/>
                </c:manualLayout>
              </c:layout>
              <c:tx>
                <c:rich>
                  <a:bodyPr/>
                  <a:lstStyle/>
                  <a:p>
                    <a:r>
                      <a:rPr lang="en-US" sz="2000" dirty="0" err="1"/>
                      <a:t>ZUS</a:t>
                    </a:r>
                    <a:r>
                      <a:rPr lang="en-US" sz="2000" dirty="0"/>
                      <a:t> </a:t>
                    </a:r>
                    <a:r>
                      <a:rPr lang="en-US" sz="2000" dirty="0" err="1"/>
                      <a:t>firmy</a:t>
                    </a:r>
                    <a:r>
                      <a:rPr lang="en-US" sz="2000" dirty="0"/>
                      <a:t>; </a:t>
                    </a:r>
                    <a:r>
                      <a:rPr lang="en-US" sz="2000" dirty="0" smtClean="0"/>
                      <a:t>372,2</a:t>
                    </a:r>
                    <a:r>
                      <a:rPr lang="pl-PL" sz="2000" dirty="0" smtClean="0"/>
                      <a:t>0</a:t>
                    </a:r>
                    <a:endParaRPr lang="en-US" sz="2000" dirty="0"/>
                  </a:p>
                </c:rich>
              </c:tx>
              <c:showVal val="1"/>
              <c:showCatName val="1"/>
            </c:dLbl>
            <c:txPr>
              <a:bodyPr/>
              <a:lstStyle/>
              <a:p>
                <a:pPr>
                  <a:defRPr sz="2000">
                    <a:latin typeface="Calibri" pitchFamily="34" charset="0"/>
                  </a:defRPr>
                </a:pPr>
                <a:endParaRPr lang="pl-PL"/>
              </a:p>
            </c:txPr>
            <c:showVal val="1"/>
            <c:showCatName val="1"/>
          </c:dLbls>
          <c:cat>
            <c:strRef>
              <c:f>Sheet1!$A$2:$A$6</c:f>
              <c:strCache>
                <c:ptCount val="5"/>
                <c:pt idx="0">
                  <c:v>płaca netto</c:v>
                </c:pt>
                <c:pt idx="1">
                  <c:v>ZUS</c:v>
                </c:pt>
                <c:pt idx="2">
                  <c:v>NFZ</c:v>
                </c:pt>
                <c:pt idx="3">
                  <c:v>zaliczka PIT</c:v>
                </c:pt>
                <c:pt idx="4">
                  <c:v>ZUS firmy</c:v>
                </c:pt>
              </c:strCache>
            </c:strRef>
          </c:cat>
          <c:val>
            <c:numRef>
              <c:f>Sheet1!$B$2:$B$6</c:f>
              <c:numCache>
                <c:formatCode>General</c:formatCode>
                <c:ptCount val="5"/>
                <c:pt idx="0">
                  <c:v>1459.48</c:v>
                </c:pt>
                <c:pt idx="1">
                  <c:v>274.2</c:v>
                </c:pt>
                <c:pt idx="2">
                  <c:v>155.32000000000016</c:v>
                </c:pt>
                <c:pt idx="3">
                  <c:v>111</c:v>
                </c:pt>
                <c:pt idx="4">
                  <c:v>372.2</c:v>
                </c:pt>
              </c:numCache>
            </c:numRef>
          </c:val>
        </c:ser>
        <c:dLbls>
          <c:showVal val="1"/>
          <c:showCatName val="1"/>
        </c:dLbls>
      </c:pie3DChart>
    </c:plotArea>
    <c:plotVisOnly val="1"/>
    <c:dispBlanksAs val="zero"/>
  </c:chart>
  <c:txPr>
    <a:bodyPr/>
    <a:lstStyle/>
    <a:p>
      <a:pPr>
        <a:defRPr sz="1800"/>
      </a:pPr>
      <a:endParaRPr lang="pl-PL"/>
    </a:p>
  </c:txPr>
  <c:externalData r:id="rId1"/>
</c:chartSpace>
</file>

<file path=ppt/drawings/_rels/vmlDrawing1.v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image" Target="../media/image8.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png"/></Relationships>
</file>

<file path=ppt/drawings/drawing1.xml><?xml version="1.0" encoding="utf-8"?>
<c:userShapes xmlns:c="http://schemas.openxmlformats.org/drawingml/2006/chart">
  <cdr:relSizeAnchor xmlns:cdr="http://schemas.openxmlformats.org/drawingml/2006/chartDrawing">
    <cdr:from>
      <cdr:x>0.49875</cdr:x>
      <cdr:y>0.50325</cdr:y>
    </cdr:from>
    <cdr:to>
      <cdr:x>0.5045</cdr:x>
      <cdr:y>0.53775</cdr:y>
    </cdr:to>
    <cdr:sp macro="" textlink="">
      <cdr:nvSpPr>
        <cdr:cNvPr id="1025" name="Text Box 1"/>
        <cdr:cNvSpPr txBox="1">
          <a:spLocks xmlns:a="http://schemas.openxmlformats.org/drawingml/2006/main" noChangeArrowheads="1"/>
        </cdr:cNvSpPr>
      </cdr:nvSpPr>
      <cdr:spPr bwMode="auto">
        <a:xfrm xmlns:a="http://schemas.openxmlformats.org/drawingml/2006/main">
          <a:off x="4185273" y="2631607"/>
          <a:ext cx="48251" cy="180409"/>
        </a:xfrm>
        <a:prstGeom xmlns:a="http://schemas.openxmlformats.org/drawingml/2006/main" prst="rect">
          <a:avLst/>
        </a:prstGeom>
        <a:noFill xmlns:a="http://schemas.openxmlformats.org/drawingml/2006/main"/>
        <a:ln xmlns:a="http://schemas.openxmlformats.org/drawingml/2006/main" w="9525">
          <a:noFill/>
          <a:miter lim="800000"/>
          <a:headEnd/>
          <a:tailEnd/>
        </a:ln>
        <a:effectLst xmlns:a="http://schemas.openxmlformats.org/drawingml/2006/main"/>
      </cdr:spPr>
      <cdr:txBody>
        <a:bodyPr xmlns:a="http://schemas.openxmlformats.org/drawingml/2006/main" wrap="none" lIns="27432" tIns="22860" rIns="27432" bIns="22860" anchor="ctr" upright="1">
          <a:spAutoFit/>
        </a:bodyPr>
        <a:lstStyle xmlns:a="http://schemas.openxmlformats.org/drawingml/2006/main"/>
        <a:p xmlns:a="http://schemas.openxmlformats.org/drawingml/2006/main">
          <a:pPr algn="ctr" rtl="0">
            <a:defRPr sz="1000"/>
          </a:pPr>
          <a:r>
            <a:rPr lang="pl-PL" sz="1200" b="1" i="0" strike="noStrike">
              <a:solidFill>
                <a:srgbClr val="000000"/>
              </a:solidFill>
              <a:latin typeface="Century Gothic"/>
            </a:rPr>
            <a:t> </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endParaRPr lang="pl-PL"/>
          </a:p>
        </p:txBody>
      </p:sp>
      <p:sp>
        <p:nvSpPr>
          <p:cNvPr id="4" name="Symbol zastępczy stopki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5" name="Symbol zastępczy numeru slajd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0B17DF-7D94-4105-9EB6-B8660AF04677}" type="slidenum">
              <a:rPr lang="pl-PL" smtClean="0"/>
              <a:t>‹#›</a:t>
            </a:fld>
            <a:endParaRPr lang="pl-PL"/>
          </a:p>
        </p:txBody>
      </p:sp>
    </p:spTree>
  </p:cSld>
  <p:clrMap bg1="lt1" tx1="dk1" bg2="lt2" tx2="dk2" accent1="accent1" accent2="accent2" accent3="accent3" accent4="accent4" accent5="accent5" accent6="accent6" hlink="hlink" folHlink="folHlink"/>
  <p:hf sldNum="0"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endParaRPr lang="pl-PL"/>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6628B0-7096-4976-B23E-517CA63F0DAD}" type="slidenum">
              <a:rPr lang="pl-PL" smtClean="0"/>
              <a:pPr/>
              <a:t>‹#›</a:t>
            </a:fld>
            <a:endParaRPr lang="pl-PL"/>
          </a:p>
        </p:txBody>
      </p:sp>
    </p:spTree>
  </p:cSld>
  <p:clrMap bg1="lt1" tx1="dk1" bg2="lt2" tx2="dk2" accent1="accent1" accent2="accent2" accent3="accent3" accent4="accent4" accent5="accent5" accent6="accent6" hlink="hlink" folHlink="folHlink"/>
  <p:hf sldNum="0"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a:p>
        </p:txBody>
      </p:sp>
      <p:sp>
        <p:nvSpPr>
          <p:cNvPr id="5" name="Symbol zastępczy daty 4"/>
          <p:cNvSpPr>
            <a:spLocks noGrp="1"/>
          </p:cNvSpPr>
          <p:nvPr>
            <p:ph type="dt" idx="11"/>
          </p:nvPr>
        </p:nvSpPr>
        <p:spPr/>
        <p:txBody>
          <a:bodyPr/>
          <a:lstStyle/>
          <a:p>
            <a:endParaRPr lang="pl-P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endParaRPr lang="pl-PL" smtClean="0"/>
          </a:p>
        </p:txBody>
      </p:sp>
      <p:sp>
        <p:nvSpPr>
          <p:cNvPr id="5" name="Symbol zastępczy daty 4"/>
          <p:cNvSpPr>
            <a:spLocks noGrp="1"/>
          </p:cNvSpPr>
          <p:nvPr>
            <p:ph type="dt" idx="10"/>
          </p:nvPr>
        </p:nvSpPr>
        <p:spPr/>
        <p:txBody>
          <a:bodyPr/>
          <a:lstStyle/>
          <a:p>
            <a:endParaRPr lang="pl-P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endParaRPr lang="pl-PL" dirty="0" smtClean="0"/>
          </a:p>
        </p:txBody>
      </p:sp>
      <p:sp>
        <p:nvSpPr>
          <p:cNvPr id="5" name="Symbol zastępczy daty 4"/>
          <p:cNvSpPr>
            <a:spLocks noGrp="1"/>
          </p:cNvSpPr>
          <p:nvPr>
            <p:ph type="dt" idx="10"/>
          </p:nvPr>
        </p:nvSpPr>
        <p:spPr/>
        <p:txBody>
          <a:bodyPr/>
          <a:lstStyle/>
          <a:p>
            <a:endParaRPr lang="pl-P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endParaRPr lang="pl-PL" dirty="0" smtClean="0"/>
          </a:p>
        </p:txBody>
      </p:sp>
      <p:sp>
        <p:nvSpPr>
          <p:cNvPr id="5" name="Symbol zastępczy daty 4"/>
          <p:cNvSpPr>
            <a:spLocks noGrp="1"/>
          </p:cNvSpPr>
          <p:nvPr>
            <p:ph type="dt" idx="10"/>
          </p:nvPr>
        </p:nvSpPr>
        <p:spPr/>
        <p:txBody>
          <a:bodyPr/>
          <a:lstStyle/>
          <a:p>
            <a:endParaRPr lang="pl-P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endParaRPr lang="pl-PL" dirty="0" smtClean="0"/>
          </a:p>
        </p:txBody>
      </p:sp>
      <p:sp>
        <p:nvSpPr>
          <p:cNvPr id="5" name="Symbol zastępczy daty 4"/>
          <p:cNvSpPr>
            <a:spLocks noGrp="1"/>
          </p:cNvSpPr>
          <p:nvPr>
            <p:ph type="dt" idx="10"/>
          </p:nvPr>
        </p:nvSpPr>
        <p:spPr/>
        <p:txBody>
          <a:bodyPr/>
          <a:lstStyle/>
          <a:p>
            <a:endParaRPr lang="pl-P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endParaRPr lang="pl-PL" dirty="0" smtClean="0"/>
          </a:p>
        </p:txBody>
      </p:sp>
      <p:sp>
        <p:nvSpPr>
          <p:cNvPr id="5" name="Symbol zastępczy daty 4"/>
          <p:cNvSpPr>
            <a:spLocks noGrp="1"/>
          </p:cNvSpPr>
          <p:nvPr>
            <p:ph type="dt" idx="10"/>
          </p:nvPr>
        </p:nvSpPr>
        <p:spPr/>
        <p:txBody>
          <a:bodyPr/>
          <a:lstStyle/>
          <a:p>
            <a:endParaRPr lang="pl-P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endParaRPr lang="pl-PL" dirty="0" smtClean="0"/>
          </a:p>
        </p:txBody>
      </p:sp>
      <p:sp>
        <p:nvSpPr>
          <p:cNvPr id="5" name="Symbol zastępczy daty 4"/>
          <p:cNvSpPr>
            <a:spLocks noGrp="1"/>
          </p:cNvSpPr>
          <p:nvPr>
            <p:ph type="dt" idx="10"/>
          </p:nvPr>
        </p:nvSpPr>
        <p:spPr/>
        <p:txBody>
          <a:bodyPr/>
          <a:lstStyle/>
          <a:p>
            <a:endParaRPr lang="pl-P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endParaRPr lang="pl-PL" smtClean="0"/>
          </a:p>
        </p:txBody>
      </p:sp>
      <p:sp>
        <p:nvSpPr>
          <p:cNvPr id="5" name="Symbol zastępczy daty 4"/>
          <p:cNvSpPr>
            <a:spLocks noGrp="1"/>
          </p:cNvSpPr>
          <p:nvPr>
            <p:ph type="dt" idx="10"/>
          </p:nvPr>
        </p:nvSpPr>
        <p:spPr/>
        <p:txBody>
          <a:bodyPr/>
          <a:lstStyle/>
          <a:p>
            <a:endParaRPr lang="pl-P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endParaRPr lang="pl-PL" smtClean="0"/>
          </a:p>
        </p:txBody>
      </p:sp>
      <p:sp>
        <p:nvSpPr>
          <p:cNvPr id="5" name="Symbol zastępczy daty 4"/>
          <p:cNvSpPr>
            <a:spLocks noGrp="1"/>
          </p:cNvSpPr>
          <p:nvPr>
            <p:ph type="dt" idx="10"/>
          </p:nvPr>
        </p:nvSpPr>
        <p:spPr/>
        <p:txBody>
          <a:bodyPr/>
          <a:lstStyle/>
          <a:p>
            <a:endParaRPr lang="pl-PL"/>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p:spPr>
        <p:txBody>
          <a:bodyPr/>
          <a:lstStyle/>
          <a:p>
            <a:endParaRPr lang="pl-PL" smtClean="0"/>
          </a:p>
        </p:txBody>
      </p:sp>
      <p:sp>
        <p:nvSpPr>
          <p:cNvPr id="5" name="Symbol zastępczy daty 4"/>
          <p:cNvSpPr>
            <a:spLocks noGrp="1"/>
          </p:cNvSpPr>
          <p:nvPr>
            <p:ph type="dt" idx="10"/>
          </p:nvPr>
        </p:nvSpPr>
        <p:spPr/>
        <p:txBody>
          <a:bodyPr/>
          <a:lstStyle/>
          <a:p>
            <a:endParaRPr lang="pl-P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p:txBody>
          <a:bodyPr/>
          <a:lstStyle/>
          <a:p>
            <a:endParaRPr lang="pl-PL"/>
          </a:p>
        </p:txBody>
      </p:sp>
      <p:sp>
        <p:nvSpPr>
          <p:cNvPr id="5" name="Symbol zastępczy daty 4"/>
          <p:cNvSpPr>
            <a:spLocks noGrp="1"/>
          </p:cNvSpPr>
          <p:nvPr>
            <p:ph type="dt" idx="10"/>
          </p:nvPr>
        </p:nvSpPr>
        <p:spPr/>
        <p:txBody>
          <a:bodyPr/>
          <a:lstStyle/>
          <a:p>
            <a:endParaRPr lang="pl-P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pl-PL"/>
          </a:p>
        </p:txBody>
      </p:sp>
      <p:sp>
        <p:nvSpPr>
          <p:cNvPr id="5" name="Symbol zastępczy daty 4"/>
          <p:cNvSpPr>
            <a:spLocks noGrp="1"/>
          </p:cNvSpPr>
          <p:nvPr>
            <p:ph type="dt" idx="10"/>
          </p:nvPr>
        </p:nvSpPr>
        <p:spPr/>
        <p:txBody>
          <a:bodyPr/>
          <a:lstStyle/>
          <a:p>
            <a:endParaRPr lang="pl-P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BBF30C9B-BE2E-4034-9CA3-F06E38F3E080}" type="datetime1">
              <a:rPr lang="pl-PL" smtClean="0"/>
              <a:t>2009-09-03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862D723-B434-4E22-8E39-10F8D1605010}"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C6864468-6984-4F88-ABF5-3C9C04C956E5}" type="datetime1">
              <a:rPr lang="pl-PL" smtClean="0"/>
              <a:t>2009-09-03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862D723-B434-4E22-8E39-10F8D1605010}"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8DFDE97C-6E9F-4797-A498-26DA349AB6F5}" type="datetime1">
              <a:rPr lang="pl-PL" smtClean="0"/>
              <a:t>2009-09-03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862D723-B434-4E22-8E39-10F8D1605010}" type="slidenum">
              <a:rPr lang="pl-PL" smtClean="0"/>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15513B44-94D3-4BE8-8439-4AE281B59BA5}" type="datetime1">
              <a:rPr lang="pl-PL" smtClean="0"/>
              <a:t>2009-09-03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4862D723-B434-4E22-8E39-10F8D1605010}"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4B5928AA-764B-4E66-BF45-EBA37FFB3B99}" type="datetime1">
              <a:rPr lang="pl-PL" smtClean="0"/>
              <a:t>2009-09-03</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4862D723-B434-4E22-8E39-10F8D1605010}"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B8B7BC26-4DD0-416E-A135-0E92DA7817D6}" type="datetime1">
              <a:rPr lang="pl-PL" smtClean="0"/>
              <a:t>2009-09-03</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4862D723-B434-4E22-8E39-10F8D1605010}"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1FC16FFE-F26A-457F-B4FC-A900F08DD94B}" type="datetime1">
              <a:rPr lang="pl-PL" smtClean="0"/>
              <a:t>2009-09-03</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4862D723-B434-4E22-8E39-10F8D1605010}"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0D496D2F-04B3-4E49-8DB5-FAEBDF8523CA}" type="datetime1">
              <a:rPr lang="pl-PL" smtClean="0"/>
              <a:t>2009-09-03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4862D723-B434-4E22-8E39-10F8D1605010}"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F40C4FD0-547B-4B61-B2E6-9A04964999E1}" type="datetime1">
              <a:rPr lang="pl-PL" smtClean="0"/>
              <a:t>2009-09-03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4862D723-B434-4E22-8E39-10F8D1605010}" type="slidenum">
              <a:rPr lang="pl-PL" smtClean="0"/>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72E8ACB3-38F3-48EF-BC53-ED25348E5FEA}" type="datetime1">
              <a:rPr lang="pl-PL" smtClean="0"/>
              <a:t>2009-09-03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862D723-B434-4E22-8E39-10F8D1605010}"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C183984A-B693-42C2-A6AD-3EC66BA3F92B}" type="datetime1">
              <a:rPr lang="pl-PL" smtClean="0"/>
              <a:t>2009-09-03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862D723-B434-4E22-8E39-10F8D1605010}"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3E78C8-7CF9-49A1-BAE1-EEB48ABC9766}" type="datetime1">
              <a:rPr lang="pl-PL" smtClean="0"/>
              <a:t>2009-09-03</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62D723-B434-4E22-8E39-10F8D1605010}"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1.xml"/><Relationship Id="rId4" Type="http://schemas.openxmlformats.org/officeDocument/2006/relationships/chart" Target="../charts/chart6.xml"/></Relationships>
</file>

<file path=ppt/slides/_rels/slide16.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5.bin"/></Relationships>
</file>

<file path=ppt/slides/_rels/slide27.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4" name="Group 4"/>
          <p:cNvGrpSpPr>
            <a:grpSpLocks/>
          </p:cNvGrpSpPr>
          <p:nvPr/>
        </p:nvGrpSpPr>
        <p:grpSpPr bwMode="auto">
          <a:xfrm>
            <a:off x="7790855" y="0"/>
            <a:ext cx="1353144" cy="6858000"/>
            <a:chOff x="7344" y="0"/>
            <a:chExt cx="4896" cy="15840"/>
          </a:xfrm>
        </p:grpSpPr>
        <p:grpSp>
          <p:nvGrpSpPr>
            <p:cNvPr id="25605" name="Group 5"/>
            <p:cNvGrpSpPr>
              <a:grpSpLocks/>
            </p:cNvGrpSpPr>
            <p:nvPr/>
          </p:nvGrpSpPr>
          <p:grpSpPr bwMode="auto">
            <a:xfrm>
              <a:off x="7344" y="0"/>
              <a:ext cx="4896" cy="15840"/>
              <a:chOff x="7560" y="0"/>
              <a:chExt cx="4700" cy="15840"/>
            </a:xfrm>
          </p:grpSpPr>
          <p:sp>
            <p:nvSpPr>
              <p:cNvPr id="25606" name="Rectangle 6"/>
              <p:cNvSpPr>
                <a:spLocks noChangeArrowheads="1"/>
              </p:cNvSpPr>
              <p:nvPr/>
            </p:nvSpPr>
            <p:spPr bwMode="auto">
              <a:xfrm>
                <a:off x="7755" y="0"/>
                <a:ext cx="4505" cy="15840"/>
              </a:xfrm>
              <a:prstGeom prst="rect">
                <a:avLst/>
              </a:prstGeom>
              <a:solidFill>
                <a:srgbClr val="E36C0A"/>
              </a:solidFill>
              <a:ln w="9525">
                <a:noFill/>
                <a:miter lim="800000"/>
                <a:headEnd/>
                <a:tailEnd/>
              </a:ln>
            </p:spPr>
            <p:txBody>
              <a:bodyPr vert="horz" wrap="square" lIns="91440" tIns="45720" rIns="91440" bIns="45720" numCol="1" anchor="t" anchorCtr="0" compatLnSpc="1">
                <a:prstTxWarp prst="textNoShape">
                  <a:avLst/>
                </a:prstTxWarp>
              </a:bodyPr>
              <a:lstStyle/>
              <a:p>
                <a:endParaRPr lang="pl-PL"/>
              </a:p>
            </p:txBody>
          </p:sp>
          <p:sp>
            <p:nvSpPr>
              <p:cNvPr id="25607" name="Rectangle 7"/>
              <p:cNvSpPr>
                <a:spLocks noChangeArrowheads="1"/>
              </p:cNvSpPr>
              <p:nvPr/>
            </p:nvSpPr>
            <p:spPr bwMode="auto">
              <a:xfrm>
                <a:off x="7560" y="8"/>
                <a:ext cx="195" cy="15825"/>
              </a:xfrm>
              <a:prstGeom prst="rect">
                <a:avLst/>
              </a:prstGeom>
              <a:solidFill>
                <a:srgbClr val="FFC000">
                  <a:alpha val="80000"/>
                </a:srgbClr>
              </a:solidFill>
              <a:ln w="12700">
                <a:noFill/>
                <a:miter lim="800000"/>
                <a:headEnd/>
                <a:tailEnd/>
              </a:ln>
              <a:effectLst/>
            </p:spPr>
            <p:txBody>
              <a:bodyPr vert="horz" wrap="square" lIns="91440" tIns="45720" rIns="91440" bIns="45720" numCol="1" anchor="ctr" anchorCtr="0" compatLnSpc="1">
                <a:prstTxWarp prst="textNoShape">
                  <a:avLst/>
                </a:prstTxWarp>
              </a:bodyPr>
              <a:lstStyle/>
              <a:p>
                <a:endParaRPr lang="pl-PL"/>
              </a:p>
            </p:txBody>
          </p:sp>
        </p:grpSp>
        <p:sp>
          <p:nvSpPr>
            <p:cNvPr id="25608" name="Rectangle 8"/>
            <p:cNvSpPr>
              <a:spLocks noChangeArrowheads="1"/>
            </p:cNvSpPr>
            <p:nvPr/>
          </p:nvSpPr>
          <p:spPr bwMode="auto">
            <a:xfrm>
              <a:off x="7344" y="0"/>
              <a:ext cx="4896" cy="3958"/>
            </a:xfrm>
            <a:prstGeom prst="rect">
              <a:avLst/>
            </a:prstGeom>
            <a:noFill/>
            <a:ln w="12700">
              <a:noFill/>
              <a:miter lim="800000"/>
              <a:headEnd/>
              <a:tailEnd/>
            </a:ln>
            <a:effectLst/>
          </p:spPr>
          <p:txBody>
            <a:bodyPr vert="horz" wrap="square" lIns="365760" tIns="182880" rIns="182880" bIns="182880" numCol="1" anchor="b"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cs typeface="Arial" pitchFamily="34" charset="0"/>
              </a:endParaRPr>
            </a:p>
          </p:txBody>
        </p:sp>
        <p:sp>
          <p:nvSpPr>
            <p:cNvPr id="25609" name="Rectangle 9"/>
            <p:cNvSpPr>
              <a:spLocks noChangeArrowheads="1"/>
            </p:cNvSpPr>
            <p:nvPr/>
          </p:nvSpPr>
          <p:spPr bwMode="auto">
            <a:xfrm>
              <a:off x="7351" y="10230"/>
              <a:ext cx="4889" cy="5220"/>
            </a:xfrm>
            <a:prstGeom prst="rect">
              <a:avLst/>
            </a:prstGeom>
            <a:noFill/>
            <a:ln w="12700">
              <a:noFill/>
              <a:miter lim="800000"/>
              <a:headEnd/>
              <a:tailEnd/>
            </a:ln>
            <a:effectLst/>
          </p:spPr>
          <p:txBody>
            <a:bodyPr vert="horz" wrap="square" lIns="365760" tIns="182880" rIns="182880" bIns="182880" numCol="1" anchor="b" anchorCtr="0" compatLnSpc="1">
              <a:prstTxWarp prst="textNoShape">
                <a:avLst/>
              </a:prstTxWarp>
            </a:bodyPr>
            <a:lstStyle/>
            <a:p>
              <a:pPr marR="0" lvl="0" algn="ctr" defTabSz="914400" rtl="0" eaLnBrk="1" fontAlgn="base" latinLnBrk="0" hangingPunct="1">
                <a:lnSpc>
                  <a:spcPct val="100000"/>
                </a:lnSpc>
                <a:spcBef>
                  <a:spcPct val="0"/>
                </a:spcBef>
                <a:spcAft>
                  <a:spcPts val="1000"/>
                </a:spcAft>
                <a:buClrTx/>
                <a:buSzTx/>
                <a:buFontTx/>
                <a:buNone/>
                <a:tabLst/>
              </a:pPr>
              <a:r>
                <a:rPr kumimoji="0" lang="pl-PL" sz="800" b="0" i="1" u="none" strike="noStrike" cap="none" normalizeH="0" baseline="0" dirty="0" smtClean="0">
                  <a:ln>
                    <a:noFill/>
                  </a:ln>
                  <a:solidFill>
                    <a:schemeClr val="tx1"/>
                  </a:solidFill>
                  <a:effectLst/>
                  <a:latin typeface="Cambria" pitchFamily="18" charset="0"/>
                  <a:cs typeface="Arial" pitchFamily="34" charset="0"/>
                </a:rPr>
                <a:t>Przygotowano dla </a:t>
              </a:r>
              <a:br>
                <a:rPr kumimoji="0" lang="pl-PL" sz="800" b="0" i="1" u="none" strike="noStrike" cap="none" normalizeH="0" baseline="0" dirty="0" smtClean="0">
                  <a:ln>
                    <a:noFill/>
                  </a:ln>
                  <a:solidFill>
                    <a:schemeClr val="tx1"/>
                  </a:solidFill>
                  <a:effectLst/>
                  <a:latin typeface="Cambria" pitchFamily="18" charset="0"/>
                  <a:cs typeface="Arial" pitchFamily="34" charset="0"/>
                </a:rPr>
              </a:br>
              <a:r>
                <a:rPr kumimoji="0" lang="pl-PL" sz="800" b="1" i="1" u="none" strike="noStrike" cap="none" normalizeH="0" baseline="0" dirty="0" err="1" smtClean="0">
                  <a:ln>
                    <a:noFill/>
                  </a:ln>
                  <a:solidFill>
                    <a:schemeClr val="tx1"/>
                  </a:solidFill>
                  <a:effectLst/>
                  <a:latin typeface="Cambria" pitchFamily="18" charset="0"/>
                  <a:cs typeface="Arial" pitchFamily="34" charset="0"/>
                </a:rPr>
                <a:t>Unizeto</a:t>
              </a:r>
              <a:r>
                <a:rPr kumimoji="0" lang="pl-PL" sz="800" b="1" i="1" u="none" strike="noStrike" cap="none" normalizeH="0" baseline="0" dirty="0" smtClean="0">
                  <a:ln>
                    <a:noFill/>
                  </a:ln>
                  <a:solidFill>
                    <a:schemeClr val="tx1"/>
                  </a:solidFill>
                  <a:effectLst/>
                  <a:latin typeface="Cambria" pitchFamily="18" charset="0"/>
                  <a:cs typeface="Arial" pitchFamily="34" charset="0"/>
                </a:rPr>
                <a:t> Technologies S.A</a:t>
              </a:r>
              <a:r>
                <a:rPr kumimoji="0" lang="pl-PL" sz="800" b="0" i="1" u="none" strike="noStrike" cap="none" normalizeH="0" baseline="0" dirty="0" smtClean="0">
                  <a:ln>
                    <a:noFill/>
                  </a:ln>
                  <a:solidFill>
                    <a:schemeClr val="tx1"/>
                  </a:solidFill>
                  <a:effectLst/>
                  <a:latin typeface="Cambria" pitchFamily="18" charset="0"/>
                  <a:cs typeface="Arial" pitchFamily="34" charset="0"/>
                </a:rPr>
                <a:t> przez </a:t>
              </a:r>
              <a:br>
                <a:rPr kumimoji="0" lang="pl-PL" sz="800" b="0" i="1" u="none" strike="noStrike" cap="none" normalizeH="0" baseline="0" dirty="0" smtClean="0">
                  <a:ln>
                    <a:noFill/>
                  </a:ln>
                  <a:solidFill>
                    <a:schemeClr val="tx1"/>
                  </a:solidFill>
                  <a:effectLst/>
                  <a:latin typeface="Cambria" pitchFamily="18" charset="0"/>
                  <a:cs typeface="Arial" pitchFamily="34" charset="0"/>
                </a:rPr>
              </a:br>
              <a:r>
                <a:rPr kumimoji="0" lang="pl-PL" sz="800" b="1" i="1" u="none" strike="noStrike" cap="none" normalizeH="0" baseline="0" dirty="0" smtClean="0">
                  <a:ln>
                    <a:noFill/>
                  </a:ln>
                  <a:solidFill>
                    <a:schemeClr val="tx1"/>
                  </a:solidFill>
                  <a:effectLst/>
                  <a:latin typeface="Cambria" pitchFamily="18" charset="0"/>
                  <a:cs typeface="Arial" pitchFamily="34" charset="0"/>
                </a:rPr>
                <a:t>EPRD Biuro Polityki Gospodarczej </a:t>
              </a:r>
              <a:br>
                <a:rPr kumimoji="0" lang="pl-PL" sz="800" b="1" i="1" u="none" strike="noStrike" cap="none" normalizeH="0" baseline="0" dirty="0" smtClean="0">
                  <a:ln>
                    <a:noFill/>
                  </a:ln>
                  <a:solidFill>
                    <a:schemeClr val="tx1"/>
                  </a:solidFill>
                  <a:effectLst/>
                  <a:latin typeface="Cambria" pitchFamily="18" charset="0"/>
                  <a:cs typeface="Arial" pitchFamily="34" charset="0"/>
                </a:rPr>
              </a:br>
              <a:r>
                <a:rPr kumimoji="0" lang="pl-PL" sz="800" b="1" i="1" u="none" strike="noStrike" cap="none" normalizeH="0" baseline="0" dirty="0" smtClean="0">
                  <a:ln>
                    <a:noFill/>
                  </a:ln>
                  <a:solidFill>
                    <a:schemeClr val="tx1"/>
                  </a:solidFill>
                  <a:effectLst/>
                  <a:latin typeface="Cambria" pitchFamily="18" charset="0"/>
                  <a:cs typeface="Arial" pitchFamily="34" charset="0"/>
                </a:rPr>
                <a:t>i Rozwoju Regionalnego </a:t>
              </a:r>
              <a:br>
                <a:rPr kumimoji="0" lang="pl-PL" sz="800" b="1" i="1" u="none" strike="noStrike" cap="none" normalizeH="0" baseline="0" dirty="0" smtClean="0">
                  <a:ln>
                    <a:noFill/>
                  </a:ln>
                  <a:solidFill>
                    <a:schemeClr val="tx1"/>
                  </a:solidFill>
                  <a:effectLst/>
                  <a:latin typeface="Cambria" pitchFamily="18" charset="0"/>
                  <a:cs typeface="Arial" pitchFamily="34" charset="0"/>
                </a:rPr>
              </a:br>
              <a:r>
                <a:rPr kumimoji="0" lang="pl-PL" sz="800" b="1" i="1" u="none" strike="noStrike" cap="none" normalizeH="0" baseline="0" dirty="0" smtClean="0">
                  <a:ln>
                    <a:noFill/>
                  </a:ln>
                  <a:solidFill>
                    <a:schemeClr val="tx1"/>
                  </a:solidFill>
                  <a:effectLst/>
                  <a:latin typeface="Cambria" pitchFamily="18" charset="0"/>
                  <a:cs typeface="Arial" pitchFamily="34" charset="0"/>
                </a:rPr>
                <a:t>Sp. z o.o.</a:t>
              </a:r>
              <a:br>
                <a:rPr kumimoji="0" lang="pl-PL" sz="800" b="1" i="1" u="none" strike="noStrike" cap="none" normalizeH="0" baseline="0" dirty="0" smtClean="0">
                  <a:ln>
                    <a:noFill/>
                  </a:ln>
                  <a:solidFill>
                    <a:schemeClr val="tx1"/>
                  </a:solidFill>
                  <a:effectLst/>
                  <a:latin typeface="Cambria" pitchFamily="18" charset="0"/>
                  <a:cs typeface="Arial" pitchFamily="34" charset="0"/>
                </a:rPr>
              </a:br>
              <a:r>
                <a:rPr kumimoji="0" lang="pl-PL" sz="800" b="0" i="1" u="none" strike="noStrike" cap="none" normalizeH="0" baseline="0" dirty="0" smtClean="0">
                  <a:ln>
                    <a:noFill/>
                  </a:ln>
                  <a:solidFill>
                    <a:schemeClr val="tx1"/>
                  </a:solidFill>
                  <a:effectLst/>
                  <a:latin typeface="Cambria" pitchFamily="18" charset="0"/>
                  <a:cs typeface="Arial" pitchFamily="34" charset="0"/>
                </a:rPr>
                <a:t> oraz </a:t>
              </a:r>
              <a:br>
                <a:rPr kumimoji="0" lang="pl-PL" sz="800" b="0" i="1" u="none" strike="noStrike" cap="none" normalizeH="0" baseline="0" dirty="0" smtClean="0">
                  <a:ln>
                    <a:noFill/>
                  </a:ln>
                  <a:solidFill>
                    <a:schemeClr val="tx1"/>
                  </a:solidFill>
                  <a:effectLst/>
                  <a:latin typeface="Cambria" pitchFamily="18" charset="0"/>
                  <a:cs typeface="Arial" pitchFamily="34" charset="0"/>
                </a:rPr>
              </a:br>
              <a:r>
                <a:rPr kumimoji="0" lang="pl-PL" sz="800" b="1" i="1" u="none" strike="noStrike" cap="none" normalizeH="0" baseline="0" dirty="0" smtClean="0">
                  <a:ln>
                    <a:noFill/>
                  </a:ln>
                  <a:solidFill>
                    <a:schemeClr val="tx1"/>
                  </a:solidFill>
                  <a:effectLst/>
                  <a:latin typeface="Cambria" pitchFamily="18" charset="0"/>
                  <a:cs typeface="Arial" pitchFamily="34" charset="0"/>
                </a:rPr>
                <a:t>FUDA Agnieszka Laskowska</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cs typeface="Arial" pitchFamily="34" charset="0"/>
              </a:endParaRPr>
            </a:p>
          </p:txBody>
        </p:sp>
      </p:grpSp>
      <p:sp>
        <p:nvSpPr>
          <p:cNvPr id="25616" name="Text Box 16"/>
          <p:cNvSpPr txBox="1">
            <a:spLocks noChangeArrowheads="1"/>
          </p:cNvSpPr>
          <p:nvPr/>
        </p:nvSpPr>
        <p:spPr bwMode="auto">
          <a:xfrm>
            <a:off x="7858148" y="6215082"/>
            <a:ext cx="1285852" cy="3429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800" b="0" i="0" u="none" strike="noStrike" cap="none" normalizeH="0" baseline="0" dirty="0" smtClean="0">
                <a:ln>
                  <a:noFill/>
                </a:ln>
                <a:solidFill>
                  <a:schemeClr val="tx1"/>
                </a:solidFill>
                <a:effectLst/>
                <a:latin typeface="Cambria" pitchFamily="18" charset="0"/>
                <a:cs typeface="Arial" pitchFamily="34" charset="0"/>
              </a:rPr>
              <a:t>Kielce-Lublin, 2009 r.</a:t>
            </a:r>
            <a:endParaRPr kumimoji="0" lang="pl-PL"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25617" name="Text Box 17"/>
          <p:cNvSpPr txBox="1">
            <a:spLocks noChangeArrowheads="1"/>
          </p:cNvSpPr>
          <p:nvPr/>
        </p:nvSpPr>
        <p:spPr bwMode="auto">
          <a:xfrm>
            <a:off x="1285852" y="6000768"/>
            <a:ext cx="5176837" cy="57308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1200" b="1" i="0" u="none" strike="noStrike" cap="none" normalizeH="0" baseline="0" dirty="0" smtClean="0">
                <a:ln>
                  <a:noFill/>
                </a:ln>
                <a:solidFill>
                  <a:schemeClr val="tx1"/>
                </a:solidFill>
                <a:effectLst/>
                <a:latin typeface="Cambria" pitchFamily="18" charset="0"/>
                <a:cs typeface="Arial" pitchFamily="34" charset="0"/>
              </a:rPr>
              <a:t>Projekt współfinansowany przez Unię Europejską </a:t>
            </a:r>
            <a:br>
              <a:rPr kumimoji="0" lang="pl-PL" sz="1200" b="1" i="0" u="none" strike="noStrike" cap="none" normalizeH="0" baseline="0" dirty="0" smtClean="0">
                <a:ln>
                  <a:noFill/>
                </a:ln>
                <a:solidFill>
                  <a:schemeClr val="tx1"/>
                </a:solidFill>
                <a:effectLst/>
                <a:latin typeface="Cambria" pitchFamily="18" charset="0"/>
                <a:cs typeface="Arial" pitchFamily="34" charset="0"/>
              </a:rPr>
            </a:br>
            <a:r>
              <a:rPr kumimoji="0" lang="pl-PL" sz="1200" b="1" i="0" u="none" strike="noStrike" cap="none" normalizeH="0" baseline="0" dirty="0" smtClean="0">
                <a:ln>
                  <a:noFill/>
                </a:ln>
                <a:solidFill>
                  <a:schemeClr val="tx1"/>
                </a:solidFill>
                <a:effectLst/>
                <a:latin typeface="Cambria" pitchFamily="18" charset="0"/>
                <a:cs typeface="Arial" pitchFamily="34" charset="0"/>
              </a:rPr>
              <a:t>w ramach Europejskiego Funduszu Społecznego</a:t>
            </a:r>
            <a:endParaRPr kumimoji="0" lang="pl-PL"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 name="Obraz 19" descr="EU+EFS_cent-kolor.jpg"/>
          <p:cNvPicPr/>
          <p:nvPr/>
        </p:nvPicPr>
        <p:blipFill>
          <a:blip r:embed="rId3" cstate="print"/>
          <a:stretch>
            <a:fillRect/>
          </a:stretch>
        </p:blipFill>
        <p:spPr>
          <a:xfrm>
            <a:off x="5715008" y="285728"/>
            <a:ext cx="1994040" cy="748146"/>
          </a:xfrm>
          <a:prstGeom prst="rect">
            <a:avLst/>
          </a:prstGeom>
        </p:spPr>
      </p:pic>
      <p:pic>
        <p:nvPicPr>
          <p:cNvPr id="21" name="Obraz 20" descr="KAPITAL_LUDZKI.jpg"/>
          <p:cNvPicPr/>
          <p:nvPr/>
        </p:nvPicPr>
        <p:blipFill>
          <a:blip r:embed="rId4" cstate="print"/>
          <a:stretch>
            <a:fillRect/>
          </a:stretch>
        </p:blipFill>
        <p:spPr>
          <a:xfrm>
            <a:off x="285720" y="0"/>
            <a:ext cx="2807277" cy="1365662"/>
          </a:xfrm>
          <a:prstGeom prst="rect">
            <a:avLst/>
          </a:prstGeom>
        </p:spPr>
      </p:pic>
      <p:sp>
        <p:nvSpPr>
          <p:cNvPr id="25603" name="Rectangle 3"/>
          <p:cNvSpPr>
            <a:spLocks noChangeArrowheads="1"/>
          </p:cNvSpPr>
          <p:nvPr/>
        </p:nvSpPr>
        <p:spPr bwMode="auto">
          <a:xfrm>
            <a:off x="285720" y="1441867"/>
            <a:ext cx="8143932" cy="2031325"/>
          </a:xfrm>
          <a:prstGeom prst="rect">
            <a:avLst/>
          </a:prstGeom>
          <a:solidFill>
            <a:srgbClr val="002060"/>
          </a:solidFill>
          <a:ln w="12700">
            <a:solidFill>
              <a:srgbClr val="FFFFFF"/>
            </a:solidFill>
            <a:miter lim="800000"/>
            <a:headEnd/>
            <a:tailEnd/>
          </a:ln>
          <a:effectLst>
            <a:outerShdw dist="198380" dir="3011666" algn="ctr" rotWithShape="0">
              <a:srgbClr val="F2F2F2">
                <a:alpha val="50000"/>
              </a:srgbClr>
            </a:outerShdw>
          </a:effectLst>
        </p:spPr>
        <p:txBody>
          <a:bodyPr vert="horz" wrap="square" lIns="182880" tIns="45720" rIns="182880" bIns="45720" numCol="1" anchor="ctr" anchorCtr="0" compatLnSpc="1">
            <a:prstTxWarp prst="textNoShape">
              <a:avLst/>
            </a:prstTxWarp>
            <a:spAutoFit/>
          </a:bodyPr>
          <a:lstStyle/>
          <a:p>
            <a:pPr algn="r">
              <a:lnSpc>
                <a:spcPct val="150000"/>
              </a:lnSpc>
            </a:pPr>
            <a:r>
              <a:rPr lang="pl-PL" sz="2000" b="1" dirty="0" smtClean="0">
                <a:solidFill>
                  <a:schemeClr val="bg1"/>
                </a:solidFill>
                <a:latin typeface="Cambria" pitchFamily="18" charset="0"/>
              </a:rPr>
              <a:t>Materiały uzupełniające do realizacji szkoleń z zakresu</a:t>
            </a:r>
          </a:p>
          <a:p>
            <a:pPr algn="r">
              <a:lnSpc>
                <a:spcPct val="150000"/>
              </a:lnSpc>
            </a:pPr>
            <a:r>
              <a:rPr lang="pl-PL" sz="2000" b="1" dirty="0" smtClean="0">
                <a:solidFill>
                  <a:schemeClr val="bg1"/>
                </a:solidFill>
                <a:latin typeface="Cambria" pitchFamily="18" charset="0"/>
              </a:rPr>
              <a:t>PODSTAWY PRZEDSIĘBIORCZOŚCI</a:t>
            </a:r>
          </a:p>
          <a:p>
            <a:pPr algn="r">
              <a:lnSpc>
                <a:spcPct val="150000"/>
              </a:lnSpc>
            </a:pPr>
            <a:endParaRPr lang="pl-PL" sz="1600" dirty="0" smtClean="0">
              <a:solidFill>
                <a:schemeClr val="bg1"/>
              </a:solidFill>
              <a:latin typeface="Cambria" pitchFamily="18" charset="0"/>
            </a:endParaRPr>
          </a:p>
          <a:p>
            <a:pPr algn="r">
              <a:lnSpc>
                <a:spcPct val="150000"/>
              </a:lnSpc>
            </a:pPr>
            <a:r>
              <a:rPr lang="pl-PL" sz="1400" dirty="0" smtClean="0">
                <a:solidFill>
                  <a:schemeClr val="bg1"/>
                </a:solidFill>
                <a:latin typeface="Cambria" pitchFamily="18" charset="0"/>
              </a:rPr>
              <a:t>w ramach projektu „Akademia kompetencji kluczowych – </a:t>
            </a:r>
            <a:br>
              <a:rPr lang="pl-PL" sz="1400" dirty="0" smtClean="0">
                <a:solidFill>
                  <a:schemeClr val="bg1"/>
                </a:solidFill>
                <a:latin typeface="Cambria" pitchFamily="18" charset="0"/>
              </a:rPr>
            </a:br>
            <a:r>
              <a:rPr lang="pl-PL" sz="1400" dirty="0" smtClean="0">
                <a:solidFill>
                  <a:schemeClr val="bg1"/>
                </a:solidFill>
                <a:latin typeface="Cambria" pitchFamily="18" charset="0"/>
              </a:rPr>
              <a:t>program rozwoju uczniów szkół </a:t>
            </a:r>
            <a:r>
              <a:rPr lang="pl-PL" sz="1400" dirty="0" err="1" smtClean="0">
                <a:solidFill>
                  <a:schemeClr val="bg1"/>
                </a:solidFill>
                <a:latin typeface="Cambria" pitchFamily="18" charset="0"/>
              </a:rPr>
              <a:t>ponadgimnazjalnych</a:t>
            </a:r>
            <a:r>
              <a:rPr lang="pl-PL" sz="1400" dirty="0" smtClean="0">
                <a:solidFill>
                  <a:schemeClr val="bg1"/>
                </a:solidFill>
                <a:latin typeface="Cambria" pitchFamily="18" charset="0"/>
              </a:rPr>
              <a:t> Polski Wschodniej”</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p:cNvSpPr txBox="1"/>
          <p:nvPr/>
        </p:nvSpPr>
        <p:spPr>
          <a:xfrm>
            <a:off x="714348" y="2786058"/>
            <a:ext cx="7572428" cy="3416320"/>
          </a:xfrm>
          <a:prstGeom prst="rect">
            <a:avLst/>
          </a:prstGeom>
          <a:noFill/>
        </p:spPr>
        <p:txBody>
          <a:bodyPr wrap="square" rtlCol="0">
            <a:spAutoFit/>
          </a:bodyPr>
          <a:lstStyle/>
          <a:p>
            <a:pPr algn="just"/>
            <a:r>
              <a:rPr lang="pl-PL" b="1" dirty="0" smtClean="0"/>
              <a:t>1. Streszczenie</a:t>
            </a:r>
          </a:p>
          <a:p>
            <a:pPr algn="just"/>
            <a:r>
              <a:rPr lang="pl-PL" dirty="0" smtClean="0"/>
              <a:t>Ta część biznes planu powinna zostać napisana na końcu i powinna zawierać podsumowanie najważniejszych elementów dotyczących projektowanej działalności. Osoba czytająca streszczenie powinna dowiedzieć się o istocie przedsięwzięcia, profilu działalności i warunkach rynkowych. Należy wspomnieć także o planowanych strategiach działania, organizacji przedsiębiorstwa oraz sposobach jego finansowania i nakładach na uruchomienie. Niezwykle ważną kwestią jest wskazanie zasadności podejmowania takiej działalności oraz uzasadnienie jej wskaźnikami opłacalności przedsięwzięcia. Czytając streszczenie potencjalny inwestor lub pracownik banku, w którym starasz się o kredyt powinien być zainteresowany szczegółami, jakie znajdzie w kolejnych częściach biznes planu.</a:t>
            </a:r>
            <a:endParaRPr lang="pl-PL" dirty="0"/>
          </a:p>
        </p:txBody>
      </p:sp>
      <p:sp>
        <p:nvSpPr>
          <p:cNvPr id="4" name="pole tekstowe 3"/>
          <p:cNvSpPr txBox="1"/>
          <p:nvPr/>
        </p:nvSpPr>
        <p:spPr>
          <a:xfrm>
            <a:off x="714348" y="1299977"/>
            <a:ext cx="7572428" cy="1200329"/>
          </a:xfrm>
          <a:prstGeom prst="rect">
            <a:avLst/>
          </a:prstGeom>
          <a:noFill/>
        </p:spPr>
        <p:txBody>
          <a:bodyPr wrap="square" rtlCol="0">
            <a:spAutoFit/>
          </a:bodyPr>
          <a:lstStyle/>
          <a:p>
            <a:pPr algn="just"/>
            <a:r>
              <a:rPr lang="pl-PL" b="1" dirty="0" smtClean="0"/>
              <a:t>Struktura biznes planu</a:t>
            </a:r>
          </a:p>
          <a:p>
            <a:pPr algn="just"/>
            <a:r>
              <a:rPr lang="pl-PL" dirty="0" smtClean="0"/>
              <a:t>Pamiętaj, że nie istnieje jedna, idealna struktura biznes planu. Poniżej opisane zostały najczęściej spotykane elementy, ale specyfika działalności może wymagać uzupełnienia o inne ważne fragmenty lub pominięcie części z nich.</a:t>
            </a:r>
            <a:endParaRPr lang="pl-PL" dirty="0"/>
          </a:p>
        </p:txBody>
      </p:sp>
      <p:grpSp>
        <p:nvGrpSpPr>
          <p:cNvPr id="2" name="Group 3"/>
          <p:cNvGrpSpPr>
            <a:grpSpLocks/>
          </p:cNvGrpSpPr>
          <p:nvPr/>
        </p:nvGrpSpPr>
        <p:grpSpPr bwMode="auto">
          <a:xfrm>
            <a:off x="8301038" y="6329386"/>
            <a:ext cx="838200" cy="457200"/>
            <a:chOff x="5232" y="4032"/>
            <a:chExt cx="528" cy="288"/>
          </a:xfrm>
        </p:grpSpPr>
        <p:grpSp>
          <p:nvGrpSpPr>
            <p:cNvPr id="5" name="Group 4"/>
            <p:cNvGrpSpPr>
              <a:grpSpLocks/>
            </p:cNvGrpSpPr>
            <p:nvPr/>
          </p:nvGrpSpPr>
          <p:grpSpPr bwMode="auto">
            <a:xfrm>
              <a:off x="5232" y="4032"/>
              <a:ext cx="528" cy="288"/>
              <a:chOff x="4224" y="2736"/>
              <a:chExt cx="528" cy="336"/>
            </a:xfrm>
          </p:grpSpPr>
          <p:sp>
            <p:nvSpPr>
              <p:cNvPr id="8"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9"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7"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2</a:t>
              </a:fld>
              <a:endParaRPr lang="pl-PL" sz="2400" kern="1200">
                <a:solidFill>
                  <a:srgbClr val="000000"/>
                </a:solidFill>
                <a:latin typeface="Times New Roman" pitchFamily="18" charset="0"/>
                <a:ea typeface="+mn-ea"/>
                <a:cs typeface="+mn-cs"/>
              </a:endParaRPr>
            </a:p>
          </p:txBody>
        </p:sp>
      </p:grpSp>
      <p:sp>
        <p:nvSpPr>
          <p:cNvPr id="10" name="pole tekstowe 9"/>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Biznes plan</a:t>
            </a:r>
            <a:endParaRPr lang="pl-PL"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785786" y="1136769"/>
            <a:ext cx="7572428" cy="5078313"/>
          </a:xfrm>
          <a:prstGeom prst="rect">
            <a:avLst/>
          </a:prstGeom>
          <a:noFill/>
        </p:spPr>
        <p:txBody>
          <a:bodyPr wrap="square" rtlCol="0">
            <a:spAutoFit/>
          </a:bodyPr>
          <a:lstStyle/>
          <a:p>
            <a:pPr algn="just"/>
            <a:r>
              <a:rPr lang="pl-PL" b="1" dirty="0" smtClean="0"/>
              <a:t>2. Charakterystyka firmy lub przedsięwzięcia</a:t>
            </a:r>
          </a:p>
          <a:p>
            <a:pPr algn="just"/>
            <a:r>
              <a:rPr lang="pl-PL" dirty="0" smtClean="0"/>
              <a:t>W tej części należy opisać rodzaj projektowanej działalności, czyli to co ma być podstawą funkcjonowania firmy lub nowej działalności. Uzasadnij, czym będzie się wyróżniał Twój produkt, jak będziesz świadczyć usługi, czym będziesz konkurować. Należy tutaj także podać nazwę przedsiębiorstwa i formę prawną jego działania, siedzibę, terytorium działania. Można krótko opisać właścicieli przedsiębiorstwa. </a:t>
            </a:r>
          </a:p>
          <a:p>
            <a:pPr algn="just"/>
            <a:endParaRPr lang="pl-PL" dirty="0"/>
          </a:p>
          <a:p>
            <a:pPr algn="just"/>
            <a:r>
              <a:rPr lang="pl-PL" b="1" dirty="0" smtClean="0"/>
              <a:t>3. Analiza rynku</a:t>
            </a:r>
          </a:p>
          <a:p>
            <a:pPr algn="just"/>
            <a:r>
              <a:rPr lang="pl-PL" dirty="0" smtClean="0"/>
              <a:t>W tej części opracowania, która często jest bardzo rozbudowana, powinny znaleźć się informacje na temat rynku, na jakim będziesz działać. Analiza może wskazywać na charakterystyczne lub specyficzne uwarunkowania rynku, jego historię, zmiany struktury, opisywać klientów i ich potrzeby. Zwróć tu uwagę zarówno na czynniki makroekonomiczne (ogólne), branżowe i sektorowe funkcjonowania rynku. Można tu zamieścić wyniki badań, sondaży, wywiadów z potencjalnymi klientami, które uzasadnią prowadzenie działalności. Niezwykle ważną kwestią jest analiza konkurencji działającej na rynku. Wszystkie opisane tu elementy będą wyznacznikiem strategii działania. </a:t>
            </a:r>
            <a:endParaRPr lang="pl-PL" dirty="0"/>
          </a:p>
        </p:txBody>
      </p:sp>
      <p:grpSp>
        <p:nvGrpSpPr>
          <p:cNvPr id="3" name="Group 3"/>
          <p:cNvGrpSpPr>
            <a:grpSpLocks/>
          </p:cNvGrpSpPr>
          <p:nvPr/>
        </p:nvGrpSpPr>
        <p:grpSpPr bwMode="auto">
          <a:xfrm>
            <a:off x="8301038" y="6329386"/>
            <a:ext cx="838200" cy="457200"/>
            <a:chOff x="5232" y="4032"/>
            <a:chExt cx="528" cy="288"/>
          </a:xfrm>
        </p:grpSpPr>
        <p:grpSp>
          <p:nvGrpSpPr>
            <p:cNvPr id="4"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3</a:t>
              </a:fld>
              <a:endParaRPr lang="pl-PL" sz="2400" kern="1200">
                <a:solidFill>
                  <a:srgbClr val="000000"/>
                </a:solidFill>
                <a:latin typeface="Times New Roman" pitchFamily="18" charset="0"/>
                <a:ea typeface="+mn-ea"/>
                <a:cs typeface="+mn-cs"/>
              </a:endParaRPr>
            </a:p>
          </p:txBody>
        </p:sp>
      </p:grpSp>
      <p:sp>
        <p:nvSpPr>
          <p:cNvPr id="8" name="pole tekstowe 7"/>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Biznes plan</a:t>
            </a:r>
            <a:endParaRPr lang="pl-PL"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785786" y="1199454"/>
            <a:ext cx="7572428" cy="4801314"/>
          </a:xfrm>
          <a:prstGeom prst="rect">
            <a:avLst/>
          </a:prstGeom>
          <a:noFill/>
        </p:spPr>
        <p:txBody>
          <a:bodyPr wrap="square" rtlCol="0">
            <a:spAutoFit/>
          </a:bodyPr>
          <a:lstStyle/>
          <a:p>
            <a:pPr algn="just"/>
            <a:r>
              <a:rPr lang="pl-PL" b="1" dirty="0" smtClean="0"/>
              <a:t>4. Strategia marketingowa</a:t>
            </a:r>
          </a:p>
          <a:p>
            <a:pPr algn="just"/>
            <a:r>
              <a:rPr lang="pl-PL" dirty="0" smtClean="0"/>
              <a:t>Ta część opracowania dotyczy produktu, klientów i sposobów wspierania sprzedaży produktów lub towarów. Zastanów się i opisz w jaki sposób będzie się wyróżniał Twój produkt, jak będziesz kształtować jego cenę na tle produktów konkurencyjnych. Pomyśl jak będziesz informować swoich potencjalnych klientów o produktach, jaki rodzaj reklamy wybierzesz i czy będziesz stosować działania promocyjne. W tej części powinni także zostać opisani Twoi potencjalni klienci oraz bezpośredni konkurenci. Na zakończenie możesz przeprowadzić analizę </a:t>
            </a:r>
            <a:r>
              <a:rPr lang="pl-PL" dirty="0" err="1" smtClean="0"/>
              <a:t>SWOT</a:t>
            </a:r>
            <a:r>
              <a:rPr lang="pl-PL" dirty="0" smtClean="0"/>
              <a:t>, czyli zestawienie silnych i słabych stron przedsiębiorstwa, a także szans i zagrożeń, jakie niesie otoczenie.</a:t>
            </a:r>
          </a:p>
          <a:p>
            <a:pPr algn="just"/>
            <a:endParaRPr lang="pl-PL" dirty="0"/>
          </a:p>
          <a:p>
            <a:pPr algn="just"/>
            <a:r>
              <a:rPr lang="pl-PL" b="1" dirty="0" smtClean="0"/>
              <a:t>5. Profil produkcji lub sprzedaży</a:t>
            </a:r>
          </a:p>
          <a:p>
            <a:pPr algn="just"/>
            <a:r>
              <a:rPr lang="pl-PL" dirty="0" smtClean="0"/>
              <a:t>W tej części biznes planu możesz szczegółowo opisać proces tworzenia produktów lub świadczenia usług, a więc wykorzystywane technologie i organizację działań operacyjnych. Możesz wskazać na innowacyjne aspekty działalności, specyfikę produktu, usługi, czy też ukierunkowanie na specyficzne potrzeby Twoich klientów i możliwość elastycznego ich zaspokajania. </a:t>
            </a:r>
            <a:endParaRPr lang="pl-PL" dirty="0"/>
          </a:p>
        </p:txBody>
      </p:sp>
      <p:grpSp>
        <p:nvGrpSpPr>
          <p:cNvPr id="3" name="Group 3"/>
          <p:cNvGrpSpPr>
            <a:grpSpLocks/>
          </p:cNvGrpSpPr>
          <p:nvPr/>
        </p:nvGrpSpPr>
        <p:grpSpPr bwMode="auto">
          <a:xfrm>
            <a:off x="8301038" y="6329386"/>
            <a:ext cx="838200" cy="457200"/>
            <a:chOff x="5232" y="4032"/>
            <a:chExt cx="528" cy="288"/>
          </a:xfrm>
        </p:grpSpPr>
        <p:grpSp>
          <p:nvGrpSpPr>
            <p:cNvPr id="4"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4</a:t>
              </a:fld>
              <a:endParaRPr lang="pl-PL" sz="2400" kern="1200">
                <a:solidFill>
                  <a:srgbClr val="000000"/>
                </a:solidFill>
                <a:latin typeface="Times New Roman" pitchFamily="18" charset="0"/>
                <a:ea typeface="+mn-ea"/>
                <a:cs typeface="+mn-cs"/>
              </a:endParaRPr>
            </a:p>
          </p:txBody>
        </p:sp>
      </p:grpSp>
      <p:sp>
        <p:nvSpPr>
          <p:cNvPr id="8" name="pole tekstowe 7"/>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Biznes plan</a:t>
            </a:r>
            <a:endParaRPr lang="pl-PL"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785786" y="939961"/>
            <a:ext cx="7572428" cy="5632311"/>
          </a:xfrm>
          <a:prstGeom prst="rect">
            <a:avLst/>
          </a:prstGeom>
          <a:noFill/>
        </p:spPr>
        <p:txBody>
          <a:bodyPr wrap="square" rtlCol="0">
            <a:spAutoFit/>
          </a:bodyPr>
          <a:lstStyle/>
          <a:p>
            <a:pPr algn="just"/>
            <a:r>
              <a:rPr lang="pl-PL" b="1" dirty="0" smtClean="0"/>
              <a:t>6. Organizacja i zarządzanie</a:t>
            </a:r>
          </a:p>
          <a:p>
            <a:pPr algn="just"/>
            <a:r>
              <a:rPr lang="pl-PL" dirty="0" smtClean="0"/>
              <a:t>W tej części opracowania powinny znaleźć się informacje na temat sposobu zorganizowania przedsiębiorstwa i jego zasobów materialnych i niematerialnych. Możesz tu opisać strukturę organizacyjną, wskazując na zależności pomiędzy poszczególnymi stanowiskami oraz liczbę osób tworzących organizację. Opisz także zakres obowiązków dla poszczególnych stanowisk. Przedstaw sposób i harmonogram rekrutacji pracowników oraz wymagania, jakie powinni spełnić. Możesz także krótko przedstawić proponowane poziomy wynagrodzeń na poszczególnych stanowiskach. </a:t>
            </a:r>
          </a:p>
          <a:p>
            <a:pPr algn="just"/>
            <a:endParaRPr lang="pl-PL" dirty="0"/>
          </a:p>
          <a:p>
            <a:pPr algn="just"/>
            <a:r>
              <a:rPr lang="pl-PL" b="1" dirty="0" smtClean="0"/>
              <a:t>7. Plan finansowy</a:t>
            </a:r>
          </a:p>
          <a:p>
            <a:pPr algn="just"/>
            <a:r>
              <a:rPr lang="pl-PL" dirty="0" smtClean="0"/>
              <a:t>To jeden z najważniejszych elementów biznes planu, ma bowiem wskazywać, że inwestycja jaka zostanie poniesiona jest opłacalna. Pamiętaj, aby opisane tutaj elementy projektowanej działalności były spójne z poprzednio wskazanymi aspektami Twojej działalności. W tej części przedstaw i uzasadnij cele i kwoty wydatków początkowych na wyposażenie przedsiębiorstwa. Przedstaw plan sprzedaży produktów lub towarów oraz planowane koszty w prognozowanym okresie. Na podstawie tych informacji możesz zaprezentować rachunek zysków i strat oraz dokonać analizy planowanych wyników finansowych, wskazując na opłacalność </a:t>
            </a:r>
            <a:r>
              <a:rPr lang="pl-PL" dirty="0" err="1" smtClean="0"/>
              <a:t>przedsiewzięcia</a:t>
            </a:r>
            <a:r>
              <a:rPr lang="pl-PL" dirty="0" smtClean="0"/>
              <a:t>.</a:t>
            </a:r>
            <a:endParaRPr lang="pl-PL" dirty="0"/>
          </a:p>
        </p:txBody>
      </p:sp>
      <p:grpSp>
        <p:nvGrpSpPr>
          <p:cNvPr id="3" name="Group 3"/>
          <p:cNvGrpSpPr>
            <a:grpSpLocks/>
          </p:cNvGrpSpPr>
          <p:nvPr/>
        </p:nvGrpSpPr>
        <p:grpSpPr bwMode="auto">
          <a:xfrm>
            <a:off x="8301038" y="6329386"/>
            <a:ext cx="838200" cy="457200"/>
            <a:chOff x="5232" y="4032"/>
            <a:chExt cx="528" cy="288"/>
          </a:xfrm>
        </p:grpSpPr>
        <p:grpSp>
          <p:nvGrpSpPr>
            <p:cNvPr id="4"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5</a:t>
              </a:fld>
              <a:endParaRPr lang="pl-PL" sz="2400" kern="1200">
                <a:solidFill>
                  <a:srgbClr val="000000"/>
                </a:solidFill>
                <a:latin typeface="Times New Roman" pitchFamily="18" charset="0"/>
                <a:ea typeface="+mn-ea"/>
                <a:cs typeface="+mn-cs"/>
              </a:endParaRPr>
            </a:p>
          </p:txBody>
        </p:sp>
      </p:grpSp>
      <p:sp>
        <p:nvSpPr>
          <p:cNvPr id="8" name="pole tekstowe 7"/>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Biznes plan</a:t>
            </a:r>
            <a:endParaRPr lang="pl-PL"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785786" y="1066744"/>
            <a:ext cx="7572428" cy="2862322"/>
          </a:xfrm>
          <a:prstGeom prst="rect">
            <a:avLst/>
          </a:prstGeom>
          <a:noFill/>
        </p:spPr>
        <p:txBody>
          <a:bodyPr wrap="square" rtlCol="0">
            <a:spAutoFit/>
          </a:bodyPr>
          <a:lstStyle/>
          <a:p>
            <a:pPr algn="just"/>
            <a:r>
              <a:rPr lang="pl-PL" b="1" dirty="0" smtClean="0"/>
              <a:t>8. Harmonogram realizacji zadań</a:t>
            </a:r>
          </a:p>
          <a:p>
            <a:pPr algn="just"/>
            <a:r>
              <a:rPr lang="pl-PL" dirty="0" smtClean="0"/>
              <a:t>W tej części zaprezentuj etapy realizacji Twojego planu uruchomienia działalności. Wskaż, jakie działania muszą zostać przeprowadzone, zastanów się nad ich kolejnością i czasem trwania. </a:t>
            </a:r>
          </a:p>
          <a:p>
            <a:pPr algn="just"/>
            <a:endParaRPr lang="pl-PL" dirty="0"/>
          </a:p>
          <a:p>
            <a:pPr algn="just"/>
            <a:r>
              <a:rPr lang="pl-PL" b="1" dirty="0" smtClean="0"/>
              <a:t>9. Załączniki</a:t>
            </a:r>
          </a:p>
          <a:p>
            <a:pPr algn="just"/>
            <a:r>
              <a:rPr lang="pl-PL" dirty="0" smtClean="0"/>
              <a:t>Jeżeli jest taka potrzeba, możesz zamieścić tu bardziej szczegółowe opracowania, analizy, jakie wykorzystane zostały do przygotowania biznes planu, wzory dokumentów, projekty dotyczące strategii marketingowej przedsiębiorstwa, dokumenty formalne i inne.</a:t>
            </a:r>
            <a:endParaRPr lang="pl-PL" dirty="0"/>
          </a:p>
        </p:txBody>
      </p:sp>
      <p:grpSp>
        <p:nvGrpSpPr>
          <p:cNvPr id="3" name="Group 3"/>
          <p:cNvGrpSpPr>
            <a:grpSpLocks/>
          </p:cNvGrpSpPr>
          <p:nvPr/>
        </p:nvGrpSpPr>
        <p:grpSpPr bwMode="auto">
          <a:xfrm>
            <a:off x="8301038" y="6329386"/>
            <a:ext cx="838200" cy="457200"/>
            <a:chOff x="5232" y="4032"/>
            <a:chExt cx="528" cy="288"/>
          </a:xfrm>
        </p:grpSpPr>
        <p:grpSp>
          <p:nvGrpSpPr>
            <p:cNvPr id="4"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6</a:t>
              </a:fld>
              <a:endParaRPr lang="pl-PL" sz="2400" kern="1200">
                <a:solidFill>
                  <a:srgbClr val="000000"/>
                </a:solidFill>
                <a:latin typeface="Times New Roman" pitchFamily="18" charset="0"/>
                <a:ea typeface="+mn-ea"/>
                <a:cs typeface="+mn-cs"/>
              </a:endParaRPr>
            </a:p>
          </p:txBody>
        </p:sp>
      </p:grpSp>
      <p:sp>
        <p:nvSpPr>
          <p:cNvPr id="8" name="pole tekstowe 7"/>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Biznes plan</a:t>
            </a:r>
            <a:endParaRPr lang="pl-PL"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714348" y="1074084"/>
            <a:ext cx="7643866" cy="5355312"/>
          </a:xfrm>
          <a:prstGeom prst="rect">
            <a:avLst/>
          </a:prstGeom>
          <a:noFill/>
        </p:spPr>
        <p:txBody>
          <a:bodyPr wrap="square" rtlCol="0">
            <a:spAutoFit/>
          </a:bodyPr>
          <a:lstStyle/>
          <a:p>
            <a:r>
              <a:rPr lang="pl-PL" b="1" dirty="0"/>
              <a:t>Nicholas </a:t>
            </a:r>
            <a:r>
              <a:rPr lang="pl-PL" b="1" dirty="0" err="1"/>
              <a:t>Leeson</a:t>
            </a:r>
            <a:r>
              <a:rPr lang="pl-PL" b="1" dirty="0"/>
              <a:t> – katastrofalne oszustwa (1995</a:t>
            </a:r>
            <a:r>
              <a:rPr lang="pl-PL" b="1" dirty="0" smtClean="0"/>
              <a:t>)</a:t>
            </a:r>
          </a:p>
          <a:p>
            <a:endParaRPr lang="pl-PL" dirty="0"/>
          </a:p>
          <a:p>
            <a:pPr algn="just"/>
            <a:r>
              <a:rPr lang="pl-PL" dirty="0"/>
              <a:t>Nicholas </a:t>
            </a:r>
            <a:r>
              <a:rPr lang="pl-PL" dirty="0" err="1"/>
              <a:t>Leeson</a:t>
            </a:r>
            <a:r>
              <a:rPr lang="pl-PL" dirty="0"/>
              <a:t>, były dealer odpowiedzialny za transakcje instrumentami pochodnymi, którego aktywność spowodowała bankructwo najstarszego angielskiego banku inwestycyjnego </a:t>
            </a:r>
            <a:r>
              <a:rPr lang="pl-PL" dirty="0" err="1"/>
              <a:t>Barings</a:t>
            </a:r>
            <a:r>
              <a:rPr lang="pl-PL" dirty="0"/>
              <a:t>, </a:t>
            </a:r>
            <a:r>
              <a:rPr lang="pl-PL" b="1" dirty="0"/>
              <a:t>rozpoczął w 1992 spekulacje na rynku instrumentów pochodnych</a:t>
            </a:r>
            <a:r>
              <a:rPr lang="pl-PL" dirty="0"/>
              <a:t>, jako makler singapurskiego oddziału </a:t>
            </a:r>
            <a:r>
              <a:rPr lang="pl-PL" dirty="0" err="1"/>
              <a:t>Barings</a:t>
            </a:r>
            <a:r>
              <a:rPr lang="pl-PL" dirty="0"/>
              <a:t>. </a:t>
            </a:r>
            <a:r>
              <a:rPr lang="pl-PL" dirty="0" err="1"/>
              <a:t>Neeson</a:t>
            </a:r>
            <a:r>
              <a:rPr lang="pl-PL" dirty="0"/>
              <a:t> miał dokonywać tzw. transakcji arbitrażowych kontraktami terminowymi na indeks japońskiej giełdy Nikkei 225. Ponieważ kontrakty były notowane zarówno na giełdzie w Singapurze, jak i Osace często po różnych cenach, możliwe było zawieranie jednocześnie transakcji kupna kontraktu po niższej cenie i sprzedaży po wyższej oraz osiąganie zysku w postaci różnicy cen. Jednak </a:t>
            </a:r>
            <a:r>
              <a:rPr lang="pl-PL" dirty="0" err="1"/>
              <a:t>Leeson</a:t>
            </a:r>
            <a:r>
              <a:rPr lang="pl-PL" dirty="0"/>
              <a:t> zaczął realizować serię bardziej ryzykownych strategii, które przynosiły straty. Aby nadużycia nie zostały odkryte transakcje ze stratą księgował na niewidocznym dla przełożonych tzw. rachunku błędów o numerze 88888 (w chińskiej numerologii cyfra 8 uważana jest za szczęśliwą). </a:t>
            </a:r>
            <a:r>
              <a:rPr lang="pl-PL" b="1" dirty="0"/>
              <a:t>Do końca</a:t>
            </a:r>
            <a:r>
              <a:rPr lang="pl-PL" dirty="0"/>
              <a:t> </a:t>
            </a:r>
            <a:r>
              <a:rPr lang="pl-PL" b="1" dirty="0"/>
              <a:t>1992 </a:t>
            </a:r>
            <a:r>
              <a:rPr lang="pl-PL" b="1" dirty="0" err="1"/>
              <a:t>r</a:t>
            </a:r>
            <a:r>
              <a:rPr lang="pl-PL" b="1" dirty="0"/>
              <a:t>. stracił w ten sposób ponad 2 mln </a:t>
            </a:r>
            <a:r>
              <a:rPr lang="pl-PL" b="1" dirty="0" err="1"/>
              <a:t>GBP</a:t>
            </a:r>
            <a:r>
              <a:rPr lang="pl-PL" b="1" dirty="0"/>
              <a:t>, a dwa lata później wzrosły one do 208 mln </a:t>
            </a:r>
            <a:r>
              <a:rPr lang="pl-PL" b="1" dirty="0" err="1"/>
              <a:t>GBP</a:t>
            </a:r>
            <a:r>
              <a:rPr lang="pl-PL" b="1" dirty="0"/>
              <a:t>. 16 stycznia 1995 </a:t>
            </a:r>
            <a:r>
              <a:rPr lang="pl-PL" b="1" dirty="0" err="1"/>
              <a:t>r</a:t>
            </a:r>
            <a:r>
              <a:rPr lang="pl-PL" b="1" dirty="0"/>
              <a:t>., makler przeprowadził bardzo ryzykowną transakcję, aby odrobić ogromne straty. Założył, że wartość indeksu pozostanie na stałym poziomie. </a:t>
            </a:r>
            <a:endParaRPr lang="pl-PL" dirty="0"/>
          </a:p>
        </p:txBody>
      </p:sp>
      <p:grpSp>
        <p:nvGrpSpPr>
          <p:cNvPr id="5" name="Group 3"/>
          <p:cNvGrpSpPr>
            <a:grpSpLocks/>
          </p:cNvGrpSpPr>
          <p:nvPr/>
        </p:nvGrpSpPr>
        <p:grpSpPr bwMode="auto">
          <a:xfrm>
            <a:off x="8301038" y="6329386"/>
            <a:ext cx="838200" cy="457200"/>
            <a:chOff x="5232" y="4032"/>
            <a:chExt cx="528" cy="288"/>
          </a:xfrm>
        </p:grpSpPr>
        <p:grpSp>
          <p:nvGrpSpPr>
            <p:cNvPr id="6" name="Group 4"/>
            <p:cNvGrpSpPr>
              <a:grpSpLocks/>
            </p:cNvGrpSpPr>
            <p:nvPr/>
          </p:nvGrpSpPr>
          <p:grpSpPr bwMode="auto">
            <a:xfrm>
              <a:off x="5232" y="4032"/>
              <a:ext cx="528" cy="288"/>
              <a:chOff x="4224" y="2736"/>
              <a:chExt cx="528" cy="336"/>
            </a:xfrm>
          </p:grpSpPr>
          <p:sp>
            <p:nvSpPr>
              <p:cNvPr id="8"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9"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7"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7</a:t>
              </a:fld>
              <a:endParaRPr lang="pl-PL" sz="2400" kern="1200">
                <a:solidFill>
                  <a:srgbClr val="000000"/>
                </a:solidFill>
                <a:latin typeface="Times New Roman" pitchFamily="18" charset="0"/>
                <a:ea typeface="+mn-ea"/>
                <a:cs typeface="+mn-cs"/>
              </a:endParaRPr>
            </a:p>
          </p:txBody>
        </p:sp>
      </p:grpSp>
      <p:sp>
        <p:nvSpPr>
          <p:cNvPr id="10" name="pole tekstowe 9"/>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Analiza przypadku. Nieetyczne działania przedsiębiorcze</a:t>
            </a:r>
            <a:endParaRPr lang="pl-PL"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714348" y="1145522"/>
            <a:ext cx="7643866" cy="5355312"/>
          </a:xfrm>
          <a:prstGeom prst="rect">
            <a:avLst/>
          </a:prstGeom>
          <a:noFill/>
        </p:spPr>
        <p:txBody>
          <a:bodyPr wrap="square" rtlCol="0">
            <a:spAutoFit/>
          </a:bodyPr>
          <a:lstStyle/>
          <a:p>
            <a:pPr algn="just"/>
            <a:r>
              <a:rPr lang="pl-PL" b="1" dirty="0" smtClean="0"/>
              <a:t>Niestety</a:t>
            </a:r>
            <a:r>
              <a:rPr lang="pl-PL" b="1" dirty="0"/>
              <a:t>, w nocy wystąpiło trzęsienie ziemi w japońskim </a:t>
            </a:r>
            <a:r>
              <a:rPr lang="pl-PL" b="1" dirty="0" err="1"/>
              <a:t>Kōbe</a:t>
            </a:r>
            <a:r>
              <a:rPr lang="pl-PL" b="1" dirty="0"/>
              <a:t>, a następnego dnia rynek gwałtownie spadł, pogłębiając straty banku. </a:t>
            </a:r>
            <a:r>
              <a:rPr lang="pl-PL" b="1" dirty="0" err="1"/>
              <a:t>Leeson</a:t>
            </a:r>
            <a:r>
              <a:rPr lang="pl-PL" b="1" dirty="0"/>
              <a:t> próbował je zmniejszyć dokonując kolejnych niezwykle ryzykownych  inwestycji zakładając, że na rynku nastąpi odbicie Tak się jednak nie stało</a:t>
            </a:r>
            <a:r>
              <a:rPr lang="pl-PL" dirty="0"/>
              <a:t>. Zdając sobie sprawę z tragicznej sytuacji uciekł z Singapuru zostawiając na kartce wiadomość "</a:t>
            </a:r>
            <a:r>
              <a:rPr lang="pl-PL" dirty="0" err="1"/>
              <a:t>I'm</a:t>
            </a:r>
            <a:r>
              <a:rPr lang="pl-PL" dirty="0"/>
              <a:t> Sorry". Straty banku spowodowane przez </a:t>
            </a:r>
            <a:r>
              <a:rPr lang="pl-PL" dirty="0" err="1"/>
              <a:t>Leesona</a:t>
            </a:r>
            <a:r>
              <a:rPr lang="pl-PL" dirty="0"/>
              <a:t> wzrosły ostatecznie do gigantycznych 827 mln </a:t>
            </a:r>
            <a:r>
              <a:rPr lang="pl-PL" dirty="0" err="1"/>
              <a:t>GBP</a:t>
            </a:r>
            <a:r>
              <a:rPr lang="pl-PL" dirty="0"/>
              <a:t>, przekraczając dwukrotnie kapitał banku. Po ich ujawnieniu </a:t>
            </a:r>
            <a:r>
              <a:rPr lang="pl-PL" dirty="0" err="1"/>
              <a:t>Barings</a:t>
            </a:r>
            <a:r>
              <a:rPr lang="pl-PL" dirty="0"/>
              <a:t> ogłosił bankructwo. Bank został przejęty przez grupę ING za symbolicznego 1 </a:t>
            </a:r>
            <a:r>
              <a:rPr lang="pl-PL" dirty="0" err="1"/>
              <a:t>GBP</a:t>
            </a:r>
            <a:r>
              <a:rPr lang="pl-PL" dirty="0"/>
              <a:t>. </a:t>
            </a:r>
            <a:r>
              <a:rPr lang="pl-PL" dirty="0" err="1"/>
              <a:t>Leeson</a:t>
            </a:r>
            <a:r>
              <a:rPr lang="pl-PL" dirty="0"/>
              <a:t> został aresztowany na lotnisku we Frankfurcie w Niemczech i osądzony w Singapurowi. </a:t>
            </a:r>
            <a:r>
              <a:rPr lang="pl-PL" b="1" dirty="0"/>
              <a:t>Ze względu na fakt, że posiadał upoważnienie do zawarcia transakcji z 16 stycznia, został oskarżony jedynie o oszustwo wobec władz banku, co do skali inwestycji i ryzyka. Obserwatorzy obwinili jednak także sam bank za brak wewnętrznej kontroli finansowej i zarządzania ryzykiem.</a:t>
            </a:r>
            <a:r>
              <a:rPr lang="pl-PL" dirty="0"/>
              <a:t> </a:t>
            </a:r>
            <a:r>
              <a:rPr lang="pl-PL" dirty="0" err="1"/>
              <a:t>Leeson</a:t>
            </a:r>
            <a:r>
              <a:rPr lang="pl-PL" dirty="0"/>
              <a:t> został skazany na sześć i pół roku więzienia, jednak został przedterminowo zwolniony w 1999 </a:t>
            </a:r>
            <a:r>
              <a:rPr lang="pl-PL" dirty="0" err="1"/>
              <a:t>r</a:t>
            </a:r>
            <a:r>
              <a:rPr lang="pl-PL" dirty="0"/>
              <a:t>. po stwierdzeniu nowotworu okrężnicy. W swojej książce „Łajdak na giełdzie” wyznaje, że podejmował ryzykowne transakcje, aby nie zawieść swoich przełożonych, rodziny, a na rynku utrzymać opinię wspaniałego maklera. (</a:t>
            </a:r>
            <a:r>
              <a:rPr lang="pl-PL" dirty="0" err="1"/>
              <a:t>pl.wikipedia.org</a:t>
            </a:r>
            <a:r>
              <a:rPr lang="pl-PL" dirty="0"/>
              <a:t>, </a:t>
            </a:r>
            <a:r>
              <a:rPr lang="pl-PL" dirty="0" err="1"/>
              <a:t>www.nickleeson.com</a:t>
            </a:r>
            <a:r>
              <a:rPr lang="pl-PL" dirty="0"/>
              <a:t>)</a:t>
            </a:r>
          </a:p>
          <a:p>
            <a:endParaRPr lang="pl-PL" dirty="0"/>
          </a:p>
        </p:txBody>
      </p:sp>
      <p:grpSp>
        <p:nvGrpSpPr>
          <p:cNvPr id="5" name="Group 3"/>
          <p:cNvGrpSpPr>
            <a:grpSpLocks/>
          </p:cNvGrpSpPr>
          <p:nvPr/>
        </p:nvGrpSpPr>
        <p:grpSpPr bwMode="auto">
          <a:xfrm>
            <a:off x="8301038" y="6329386"/>
            <a:ext cx="838200" cy="457200"/>
            <a:chOff x="5232" y="4032"/>
            <a:chExt cx="528" cy="288"/>
          </a:xfrm>
        </p:grpSpPr>
        <p:grpSp>
          <p:nvGrpSpPr>
            <p:cNvPr id="6" name="Group 4"/>
            <p:cNvGrpSpPr>
              <a:grpSpLocks/>
            </p:cNvGrpSpPr>
            <p:nvPr/>
          </p:nvGrpSpPr>
          <p:grpSpPr bwMode="auto">
            <a:xfrm>
              <a:off x="5232" y="4032"/>
              <a:ext cx="528" cy="288"/>
              <a:chOff x="4224" y="2736"/>
              <a:chExt cx="528" cy="336"/>
            </a:xfrm>
          </p:grpSpPr>
          <p:sp>
            <p:nvSpPr>
              <p:cNvPr id="8"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9"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7"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8</a:t>
              </a:fld>
              <a:endParaRPr lang="pl-PL" sz="2400" kern="1200">
                <a:solidFill>
                  <a:srgbClr val="000000"/>
                </a:solidFill>
                <a:latin typeface="Times New Roman" pitchFamily="18" charset="0"/>
                <a:ea typeface="+mn-ea"/>
                <a:cs typeface="+mn-cs"/>
              </a:endParaRPr>
            </a:p>
          </p:txBody>
        </p:sp>
      </p:grpSp>
      <p:sp>
        <p:nvSpPr>
          <p:cNvPr id="10" name="pole tekstowe 9"/>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Analiza przypadku. Nieetyczne działania przedsiębiorcze</a:t>
            </a:r>
            <a:endParaRPr lang="pl-PL"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p:cNvSpPr txBox="1"/>
          <p:nvPr/>
        </p:nvSpPr>
        <p:spPr>
          <a:xfrm>
            <a:off x="714348" y="1214422"/>
            <a:ext cx="7715304" cy="4524315"/>
          </a:xfrm>
          <a:prstGeom prst="rect">
            <a:avLst/>
          </a:prstGeom>
          <a:noFill/>
        </p:spPr>
        <p:txBody>
          <a:bodyPr wrap="square" rtlCol="0">
            <a:spAutoFit/>
          </a:bodyPr>
          <a:lstStyle/>
          <a:p>
            <a:r>
              <a:rPr lang="pl-PL" b="1" dirty="0"/>
              <a:t>Jerome </a:t>
            </a:r>
            <a:r>
              <a:rPr lang="pl-PL" b="1" dirty="0" err="1"/>
              <a:t>Kerviel</a:t>
            </a:r>
            <a:r>
              <a:rPr lang="pl-PL" b="1" dirty="0"/>
              <a:t> – nadużycia przedsiębiorczego maklera (2008</a:t>
            </a:r>
            <a:r>
              <a:rPr lang="pl-PL" b="1" dirty="0" smtClean="0"/>
              <a:t>)</a:t>
            </a:r>
          </a:p>
          <a:p>
            <a:endParaRPr lang="pl-PL" dirty="0"/>
          </a:p>
          <a:p>
            <a:pPr algn="just"/>
            <a:r>
              <a:rPr lang="pl-PL" dirty="0" err="1"/>
              <a:t>Societe</a:t>
            </a:r>
            <a:r>
              <a:rPr lang="pl-PL" dirty="0"/>
              <a:t> General to francuski bank specjalizujący się w transakcjach nowoczesnymi instrumentami pochodnymi, słynący w tym zakresie z nowatorskich rozwiązań w zakresie zarządzania ryzykiem. na początku lat 90. XX wieku bank stał się jednym ze światowych liderów w obrocie derywatami. Dział zajmujący się tym obszarem rynku w 1990 zatrudniał 25 osób, a obecnie już ponad 3,5 tysiąca. na początku 2008 roku prezes francuskiego banku centralnego chwalił się tym, że francuskie banki mają aż 25 proc. udział w światowym rynku kontraktów terminowych, co uzasadniał doskonałym przygotowaniem pracowników w zakresie matematyki i finansów. Nie wszystko jednak było w porządku. Jeden z młodszych maklerów </a:t>
            </a:r>
            <a:r>
              <a:rPr lang="pl-PL" dirty="0" err="1"/>
              <a:t>Societe</a:t>
            </a:r>
            <a:r>
              <a:rPr lang="pl-PL" dirty="0"/>
              <a:t> General, Jerome </a:t>
            </a:r>
            <a:r>
              <a:rPr lang="pl-PL" dirty="0" err="1"/>
              <a:t>Kerviel</a:t>
            </a:r>
            <a:r>
              <a:rPr lang="pl-PL" dirty="0"/>
              <a:t>, </a:t>
            </a:r>
            <a:r>
              <a:rPr lang="pl-PL" b="1" dirty="0"/>
              <a:t>bez wiedzy przełożonych samowolnie inwestował znaczne kwoty w ryzykowne instrumenty pochodne. </a:t>
            </a:r>
            <a:r>
              <a:rPr lang="pl-PL" b="1" dirty="0" smtClean="0"/>
              <a:t>Gdy jednak zaczęły przynosić straty, makler podawał informacje o fikcyjnych transakcjach przynoszących zysk. Ich wartość szacuje się na </a:t>
            </a:r>
            <a:r>
              <a:rPr lang="pl-PL" b="1" dirty="0" err="1" smtClean="0"/>
              <a:t>na</a:t>
            </a:r>
            <a:r>
              <a:rPr lang="pl-PL" b="1" dirty="0" smtClean="0"/>
              <a:t> 50 mld </a:t>
            </a:r>
            <a:r>
              <a:rPr lang="pl-PL" b="1" dirty="0" err="1" smtClean="0"/>
              <a:t>EUR</a:t>
            </a:r>
            <a:r>
              <a:rPr lang="pl-PL" b="1" dirty="0" smtClean="0"/>
              <a:t>, a wartość strat banku na 5 mld </a:t>
            </a:r>
            <a:r>
              <a:rPr lang="pl-PL" b="1" dirty="0" err="1" smtClean="0"/>
              <a:t>EUR</a:t>
            </a:r>
            <a:r>
              <a:rPr lang="pl-PL" b="1" dirty="0" smtClean="0"/>
              <a:t>.</a:t>
            </a:r>
            <a:r>
              <a:rPr lang="pl-PL" dirty="0" smtClean="0"/>
              <a:t> </a:t>
            </a:r>
            <a:endParaRPr lang="pl-PL" dirty="0"/>
          </a:p>
        </p:txBody>
      </p:sp>
      <p:grpSp>
        <p:nvGrpSpPr>
          <p:cNvPr id="6" name="Group 3"/>
          <p:cNvGrpSpPr>
            <a:grpSpLocks/>
          </p:cNvGrpSpPr>
          <p:nvPr/>
        </p:nvGrpSpPr>
        <p:grpSpPr bwMode="auto">
          <a:xfrm>
            <a:off x="8301038" y="6329386"/>
            <a:ext cx="838200" cy="457200"/>
            <a:chOff x="5232" y="4032"/>
            <a:chExt cx="528" cy="288"/>
          </a:xfrm>
        </p:grpSpPr>
        <p:grpSp>
          <p:nvGrpSpPr>
            <p:cNvPr id="7" name="Group 4"/>
            <p:cNvGrpSpPr>
              <a:grpSpLocks/>
            </p:cNvGrpSpPr>
            <p:nvPr/>
          </p:nvGrpSpPr>
          <p:grpSpPr bwMode="auto">
            <a:xfrm>
              <a:off x="5232" y="4032"/>
              <a:ext cx="528" cy="288"/>
              <a:chOff x="4224" y="2736"/>
              <a:chExt cx="528" cy="336"/>
            </a:xfrm>
          </p:grpSpPr>
          <p:sp>
            <p:nvSpPr>
              <p:cNvPr id="9"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10"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8"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9</a:t>
              </a:fld>
              <a:endParaRPr lang="pl-PL" sz="2400" kern="1200">
                <a:solidFill>
                  <a:srgbClr val="000000"/>
                </a:solidFill>
                <a:latin typeface="Times New Roman" pitchFamily="18" charset="0"/>
                <a:ea typeface="+mn-ea"/>
                <a:cs typeface="+mn-cs"/>
              </a:endParaRPr>
            </a:p>
          </p:txBody>
        </p:sp>
      </p:grpSp>
      <p:sp>
        <p:nvSpPr>
          <p:cNvPr id="11" name="pole tekstowe 10"/>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Analiza przypadku. Nieetyczne działania przedsiębiorcze</a:t>
            </a:r>
            <a:endParaRPr lang="pl-PL"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p:cNvSpPr txBox="1"/>
          <p:nvPr/>
        </p:nvSpPr>
        <p:spPr>
          <a:xfrm>
            <a:off x="714348" y="857232"/>
            <a:ext cx="7715304" cy="5632311"/>
          </a:xfrm>
          <a:prstGeom prst="rect">
            <a:avLst/>
          </a:prstGeom>
          <a:noFill/>
        </p:spPr>
        <p:txBody>
          <a:bodyPr wrap="square" rtlCol="0">
            <a:spAutoFit/>
          </a:bodyPr>
          <a:lstStyle/>
          <a:p>
            <a:pPr algn="just"/>
            <a:r>
              <a:rPr lang="pl-PL" dirty="0" smtClean="0"/>
              <a:t>Bank twierdzi, że działania maklera były samowolne, jednak obserwatorzy uważają, że był on w posiadaniu poufnych informacji. Podczas przesłuchania </a:t>
            </a:r>
            <a:r>
              <a:rPr lang="pl-PL" dirty="0" err="1" smtClean="0"/>
              <a:t>Kerviel</a:t>
            </a:r>
            <a:r>
              <a:rPr lang="pl-PL" dirty="0" smtClean="0"/>
              <a:t> powiedział, że wielu innych jego kolegów wykraczało w swoich operacjach giełdowych poza wyznaczone przez bank limity, a dyrekcja tolerowała to. Jerome </a:t>
            </a:r>
            <a:r>
              <a:rPr lang="pl-PL" dirty="0" err="1" smtClean="0"/>
              <a:t>Kerviel</a:t>
            </a:r>
            <a:r>
              <a:rPr lang="pl-PL" dirty="0" smtClean="0"/>
              <a:t> poszedł jednak dalej niż inni maklerzy banku i spekulował znacznie wyższymi niż oni sumami. </a:t>
            </a:r>
            <a:r>
              <a:rPr lang="pl-PL" b="1" dirty="0" smtClean="0"/>
              <a:t>Chciał być uznany za najlepszego maklera i otrzymać premię w wysokości 300 tysięcy </a:t>
            </a:r>
            <a:r>
              <a:rPr lang="pl-PL" b="1" dirty="0" err="1" smtClean="0"/>
              <a:t>EUR</a:t>
            </a:r>
            <a:r>
              <a:rPr lang="pl-PL" b="1" dirty="0" smtClean="0"/>
              <a:t>.</a:t>
            </a:r>
            <a:r>
              <a:rPr lang="pl-PL" dirty="0" smtClean="0"/>
              <a:t> Prokurator Jean-Claude Marin potwierdził, że makler z wynagrodzeniem rocznym 75.000 </a:t>
            </a:r>
            <a:r>
              <a:rPr lang="pl-PL" dirty="0" err="1" smtClean="0"/>
              <a:t>GBP</a:t>
            </a:r>
            <a:r>
              <a:rPr lang="pl-PL" dirty="0" smtClean="0"/>
              <a:t> nie ukradł bankowi pieniędzy, ale </a:t>
            </a:r>
            <a:r>
              <a:rPr lang="pl-PL" b="1" dirty="0" smtClean="0"/>
              <a:t>liczył na zapewnienie sobie wyższego wynagrodzenia, premii i utrzymania reputacji „wyjątkowego” maklera</a:t>
            </a:r>
            <a:r>
              <a:rPr lang="pl-PL" dirty="0" smtClean="0"/>
              <a:t>. </a:t>
            </a:r>
            <a:r>
              <a:rPr lang="pl-PL" dirty="0" err="1" smtClean="0"/>
              <a:t>Kerviel</a:t>
            </a:r>
            <a:r>
              <a:rPr lang="pl-PL" dirty="0" smtClean="0"/>
              <a:t> przyznał się do ryzykownych transakcji, ale zapewnił, że był lojalnym pracownikiem, który chciał tylko zwiększyć zyski banku. </a:t>
            </a:r>
            <a:r>
              <a:rPr lang="pl-PL" dirty="0" err="1" smtClean="0"/>
              <a:t>Kerviel</a:t>
            </a:r>
            <a:r>
              <a:rPr lang="pl-PL" dirty="0" smtClean="0"/>
              <a:t> oświadczył, że jego strategia była na tyle skuteczna, że przyniosła prawie 1 mld </a:t>
            </a:r>
            <a:r>
              <a:rPr lang="pl-PL" dirty="0" err="1" smtClean="0"/>
              <a:t>GBP</a:t>
            </a:r>
            <a:r>
              <a:rPr lang="pl-PL" dirty="0" smtClean="0"/>
              <a:t> zysku w samym grudniu i dostał od banku gwarancję premii 200.000 </a:t>
            </a:r>
            <a:r>
              <a:rPr lang="pl-PL" dirty="0" err="1" smtClean="0"/>
              <a:t>GBP</a:t>
            </a:r>
            <a:r>
              <a:rPr lang="pl-PL" dirty="0" smtClean="0"/>
              <a:t> za 2007 rok. Swoje działania </a:t>
            </a:r>
            <a:r>
              <a:rPr lang="pl-PL" dirty="0" err="1" smtClean="0"/>
              <a:t>Kerviel</a:t>
            </a:r>
            <a:r>
              <a:rPr lang="pl-PL" dirty="0" smtClean="0"/>
              <a:t> rozpoczął pod koniec 2005 roku, podczas gdy władze </a:t>
            </a:r>
            <a:r>
              <a:rPr lang="pl-PL" dirty="0" err="1" smtClean="0"/>
              <a:t>Societe</a:t>
            </a:r>
            <a:r>
              <a:rPr lang="pl-PL" dirty="0" smtClean="0"/>
              <a:t> General twierdziły, że aktywność </a:t>
            </a:r>
            <a:r>
              <a:rPr lang="pl-PL" dirty="0" err="1" smtClean="0"/>
              <a:t>Kerviela</a:t>
            </a:r>
            <a:r>
              <a:rPr lang="pl-PL" dirty="0" smtClean="0"/>
              <a:t> trwała tylko rok. </a:t>
            </a:r>
            <a:r>
              <a:rPr lang="pl-PL" b="1" dirty="0" err="1" smtClean="0"/>
              <a:t>Societe</a:t>
            </a:r>
            <a:r>
              <a:rPr lang="pl-PL" b="1" dirty="0" smtClean="0"/>
              <a:t> General był informowany przez paryską giełdę instrumentów pochodnych o ogromnych obrotach realizowanych przez </a:t>
            </a:r>
            <a:r>
              <a:rPr lang="pl-PL" b="1" dirty="0" err="1" smtClean="0"/>
              <a:t>Kerviela</a:t>
            </a:r>
            <a:r>
              <a:rPr lang="pl-PL" b="1" dirty="0" smtClean="0"/>
              <a:t> w listopadzie, jednak </a:t>
            </a:r>
            <a:r>
              <a:rPr lang="pl-PL" b="1" dirty="0" err="1" smtClean="0"/>
              <a:t>Kerviel</a:t>
            </a:r>
            <a:r>
              <a:rPr lang="pl-PL" b="1" dirty="0" smtClean="0"/>
              <a:t> fałszował dokumenty, aby nie wzbudzać podejrzeń u przełożonych.</a:t>
            </a:r>
            <a:r>
              <a:rPr lang="pl-PL" dirty="0" smtClean="0"/>
              <a:t> (</a:t>
            </a:r>
            <a:r>
              <a:rPr lang="pl-PL" dirty="0" err="1" smtClean="0"/>
              <a:t>www.manageria.pl</a:t>
            </a:r>
            <a:r>
              <a:rPr lang="pl-PL" dirty="0" smtClean="0"/>
              <a:t>, </a:t>
            </a:r>
            <a:r>
              <a:rPr lang="pl-PL" dirty="0" err="1" smtClean="0"/>
              <a:t>gospodarka.gazeta.pl</a:t>
            </a:r>
            <a:r>
              <a:rPr lang="pl-PL" dirty="0" smtClean="0"/>
              <a:t>, </a:t>
            </a:r>
            <a:r>
              <a:rPr lang="pl-PL" dirty="0" err="1" smtClean="0"/>
              <a:t>www.telegraph.co.uk</a:t>
            </a:r>
            <a:r>
              <a:rPr lang="pl-PL" dirty="0" smtClean="0"/>
              <a:t>)</a:t>
            </a:r>
            <a:endParaRPr lang="pl-PL" dirty="0"/>
          </a:p>
        </p:txBody>
      </p:sp>
      <p:grpSp>
        <p:nvGrpSpPr>
          <p:cNvPr id="3" name="Group 3"/>
          <p:cNvGrpSpPr>
            <a:grpSpLocks/>
          </p:cNvGrpSpPr>
          <p:nvPr/>
        </p:nvGrpSpPr>
        <p:grpSpPr bwMode="auto">
          <a:xfrm>
            <a:off x="8301038" y="6329386"/>
            <a:ext cx="838200" cy="457200"/>
            <a:chOff x="5232" y="4032"/>
            <a:chExt cx="528" cy="288"/>
          </a:xfrm>
        </p:grpSpPr>
        <p:grpSp>
          <p:nvGrpSpPr>
            <p:cNvPr id="4" name="Group 4"/>
            <p:cNvGrpSpPr>
              <a:grpSpLocks/>
            </p:cNvGrpSpPr>
            <p:nvPr/>
          </p:nvGrpSpPr>
          <p:grpSpPr bwMode="auto">
            <a:xfrm>
              <a:off x="5232" y="4032"/>
              <a:ext cx="528" cy="288"/>
              <a:chOff x="4224" y="2736"/>
              <a:chExt cx="528" cy="336"/>
            </a:xfrm>
          </p:grpSpPr>
          <p:sp>
            <p:nvSpPr>
              <p:cNvPr id="7"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8"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6"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10</a:t>
              </a:fld>
              <a:endParaRPr lang="pl-PL" sz="2400" kern="1200">
                <a:solidFill>
                  <a:srgbClr val="000000"/>
                </a:solidFill>
                <a:latin typeface="Times New Roman" pitchFamily="18" charset="0"/>
                <a:ea typeface="+mn-ea"/>
                <a:cs typeface="+mn-cs"/>
              </a:endParaRPr>
            </a:p>
          </p:txBody>
        </p:sp>
      </p:grpSp>
      <p:sp>
        <p:nvSpPr>
          <p:cNvPr id="9" name="pole tekstowe 8"/>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Analiza przypadku. Nieetyczne działania przedsiębiorcze</a:t>
            </a:r>
            <a:endParaRPr lang="pl-PL"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21" name="Text Box 9"/>
          <p:cNvSpPr txBox="1">
            <a:spLocks noChangeArrowheads="1"/>
          </p:cNvSpPr>
          <p:nvPr/>
        </p:nvSpPr>
        <p:spPr bwMode="auto">
          <a:xfrm>
            <a:off x="571472" y="1214422"/>
            <a:ext cx="7858180" cy="5262979"/>
          </a:xfrm>
          <a:prstGeom prst="rect">
            <a:avLst/>
          </a:prstGeom>
          <a:noFill/>
          <a:ln w="9525">
            <a:noFill/>
            <a:miter lim="800000"/>
            <a:headEnd/>
            <a:tailEnd/>
          </a:ln>
        </p:spPr>
        <p:txBody>
          <a:bodyPr wrap="square">
            <a:spAutoFit/>
          </a:bodyPr>
          <a:lstStyle/>
          <a:p>
            <a:pPr algn="just">
              <a:lnSpc>
                <a:spcPct val="90000"/>
              </a:lnSpc>
              <a:spcBef>
                <a:spcPct val="50000"/>
              </a:spcBef>
            </a:pPr>
            <a:r>
              <a:rPr lang="pl-PL" sz="2000" b="1" dirty="0">
                <a:solidFill>
                  <a:schemeClr val="accent1"/>
                </a:solidFill>
              </a:rPr>
              <a:t>Cykl koniunkturalny </a:t>
            </a:r>
            <a:r>
              <a:rPr lang="pl-PL" sz="2000" dirty="0"/>
              <a:t>to </a:t>
            </a:r>
            <a:r>
              <a:rPr lang="pl-PL" sz="2000" dirty="0" smtClean="0"/>
              <a:t>oscylacje w aktywności gospodarczej o charakterze krótkookresowym i średniookresowym jako wynik samowzmacniających się mechanizmów wewnętrznych występujących w skali gospodarki. Wzrosty lub spadki w czasie podstawowych agregatów oddzielone punktami zwrotnymi mają charakter względnie regularny. Układ następujących po sobie faz wzrostowej i spadkowej tworzy cykl koniunkturalny.</a:t>
            </a:r>
          </a:p>
          <a:p>
            <a:pPr>
              <a:lnSpc>
                <a:spcPct val="90000"/>
              </a:lnSpc>
              <a:spcBef>
                <a:spcPct val="50000"/>
              </a:spcBef>
            </a:pPr>
            <a:endParaRPr lang="pl-PL" sz="2000" b="1" dirty="0" smtClean="0"/>
          </a:p>
          <a:p>
            <a:pPr>
              <a:lnSpc>
                <a:spcPct val="90000"/>
              </a:lnSpc>
              <a:spcBef>
                <a:spcPct val="50000"/>
              </a:spcBef>
            </a:pPr>
            <a:r>
              <a:rPr lang="pl-PL" sz="2000" b="1" dirty="0" smtClean="0">
                <a:solidFill>
                  <a:schemeClr val="accent1"/>
                </a:solidFill>
              </a:rPr>
              <a:t>Klasyczny cykl koniunkturalny</a:t>
            </a:r>
            <a:r>
              <a:rPr lang="pl-PL" sz="2000" dirty="0" smtClean="0">
                <a:solidFill>
                  <a:schemeClr val="accent1"/>
                </a:solidFill>
              </a:rPr>
              <a:t>: </a:t>
            </a:r>
          </a:p>
          <a:p>
            <a:pPr lvl="1">
              <a:lnSpc>
                <a:spcPct val="90000"/>
              </a:lnSpc>
              <a:buFont typeface="Wingdings" pitchFamily="2" charset="2"/>
              <a:buChar char="§"/>
            </a:pPr>
            <a:r>
              <a:rPr lang="pl-PL" sz="2000" dirty="0" smtClean="0"/>
              <a:t> </a:t>
            </a:r>
            <a:r>
              <a:rPr lang="pl-PL" sz="2000" b="1" dirty="0" smtClean="0"/>
              <a:t>fazy:</a:t>
            </a:r>
            <a:r>
              <a:rPr lang="pl-PL" sz="2000" dirty="0" smtClean="0"/>
              <a:t> ekspansja (</a:t>
            </a:r>
            <a:r>
              <a:rPr lang="pl-PL" sz="2000" i="1" dirty="0" err="1" smtClean="0"/>
              <a:t>expansion</a:t>
            </a:r>
            <a:r>
              <a:rPr lang="pl-PL" sz="2000" dirty="0" smtClean="0"/>
              <a:t>), recesja (</a:t>
            </a:r>
            <a:r>
              <a:rPr lang="pl-PL" sz="2000" i="1" dirty="0" err="1" smtClean="0"/>
              <a:t>recession</a:t>
            </a:r>
            <a:r>
              <a:rPr lang="pl-PL" sz="2000" dirty="0" smtClean="0"/>
              <a:t>), zastój (</a:t>
            </a:r>
            <a:r>
              <a:rPr lang="pl-PL" sz="2000" i="1" dirty="0" err="1" smtClean="0"/>
              <a:t>contraction</a:t>
            </a:r>
            <a:r>
              <a:rPr lang="pl-PL" sz="2000" dirty="0" smtClean="0"/>
              <a:t>), ożywienie (</a:t>
            </a:r>
            <a:r>
              <a:rPr lang="pl-PL" sz="2000" i="1" dirty="0" err="1" smtClean="0"/>
              <a:t>revival</a:t>
            </a:r>
            <a:r>
              <a:rPr lang="pl-PL" sz="2000" dirty="0" smtClean="0"/>
              <a:t>)</a:t>
            </a:r>
          </a:p>
          <a:p>
            <a:pPr lvl="1">
              <a:lnSpc>
                <a:spcPct val="90000"/>
              </a:lnSpc>
              <a:buFont typeface="Wingdings" pitchFamily="2" charset="2"/>
              <a:buChar char="§"/>
            </a:pPr>
            <a:r>
              <a:rPr lang="pl-PL" sz="2000" dirty="0" smtClean="0"/>
              <a:t> </a:t>
            </a:r>
            <a:r>
              <a:rPr lang="pl-PL" sz="2000" b="1" dirty="0" smtClean="0"/>
              <a:t>punkty zwrotne:</a:t>
            </a:r>
            <a:r>
              <a:rPr lang="pl-PL" sz="2000" dirty="0" smtClean="0"/>
              <a:t> szczyt (</a:t>
            </a:r>
            <a:r>
              <a:rPr lang="pl-PL" sz="2000" i="1" dirty="0" err="1" smtClean="0"/>
              <a:t>peak</a:t>
            </a:r>
            <a:r>
              <a:rPr lang="pl-PL" sz="2000" dirty="0" smtClean="0"/>
              <a:t>), dno (</a:t>
            </a:r>
            <a:r>
              <a:rPr lang="pl-PL" sz="2000" i="1" dirty="0" err="1" smtClean="0"/>
              <a:t>trough</a:t>
            </a:r>
            <a:r>
              <a:rPr lang="pl-PL" sz="2000" dirty="0" smtClean="0"/>
              <a:t>)</a:t>
            </a:r>
          </a:p>
          <a:p>
            <a:pPr lvl="1">
              <a:lnSpc>
                <a:spcPct val="90000"/>
              </a:lnSpc>
              <a:buFont typeface="Wingdings" pitchFamily="2" charset="2"/>
              <a:buChar char="§"/>
            </a:pPr>
            <a:endParaRPr lang="pl-PL" sz="2000" dirty="0" smtClean="0"/>
          </a:p>
          <a:p>
            <a:pPr>
              <a:lnSpc>
                <a:spcPct val="90000"/>
              </a:lnSpc>
              <a:spcBef>
                <a:spcPct val="50000"/>
              </a:spcBef>
            </a:pPr>
            <a:r>
              <a:rPr lang="pl-PL" sz="2000" b="1" dirty="0" smtClean="0">
                <a:solidFill>
                  <a:schemeClr val="accent1"/>
                </a:solidFill>
              </a:rPr>
              <a:t>Współczesny cykl koniunkturalny</a:t>
            </a:r>
            <a:r>
              <a:rPr lang="pl-PL" sz="2000" dirty="0" smtClean="0">
                <a:solidFill>
                  <a:schemeClr val="accent1"/>
                </a:solidFill>
              </a:rPr>
              <a:t>: </a:t>
            </a:r>
          </a:p>
          <a:p>
            <a:pPr lvl="1">
              <a:lnSpc>
                <a:spcPct val="90000"/>
              </a:lnSpc>
              <a:buFont typeface="Wingdings" pitchFamily="2" charset="2"/>
              <a:buChar char="§"/>
            </a:pPr>
            <a:r>
              <a:rPr lang="pl-PL" sz="2000" dirty="0" smtClean="0"/>
              <a:t> </a:t>
            </a:r>
            <a:r>
              <a:rPr lang="pl-PL" sz="2000" b="1" dirty="0" smtClean="0"/>
              <a:t>fazy:</a:t>
            </a:r>
            <a:r>
              <a:rPr lang="pl-PL" sz="2000" dirty="0" smtClean="0"/>
              <a:t> wysokiej stopy wzrostu (</a:t>
            </a:r>
            <a:r>
              <a:rPr lang="pl-PL" sz="2000" i="1" dirty="0" err="1" smtClean="0"/>
              <a:t>high-rate-phase</a:t>
            </a:r>
            <a:r>
              <a:rPr lang="pl-PL" sz="2000" dirty="0" smtClean="0"/>
              <a:t>), niskiej stopy wzrostu (</a:t>
            </a:r>
            <a:r>
              <a:rPr lang="pl-PL" sz="2000" i="1" dirty="0" err="1" smtClean="0"/>
              <a:t>low-rate-phase</a:t>
            </a:r>
            <a:r>
              <a:rPr lang="pl-PL" sz="2000" dirty="0" smtClean="0"/>
              <a:t>)</a:t>
            </a:r>
          </a:p>
          <a:p>
            <a:pPr lvl="1">
              <a:lnSpc>
                <a:spcPct val="90000"/>
              </a:lnSpc>
              <a:buFont typeface="Wingdings" pitchFamily="2" charset="2"/>
              <a:buChar char="§"/>
            </a:pPr>
            <a:r>
              <a:rPr lang="pl-PL" sz="2000" dirty="0" smtClean="0"/>
              <a:t> </a:t>
            </a:r>
            <a:r>
              <a:rPr lang="pl-PL" sz="2000" b="1" dirty="0" smtClean="0"/>
              <a:t>punkty zwrotne:</a:t>
            </a:r>
            <a:r>
              <a:rPr lang="pl-PL" sz="2000" dirty="0" smtClean="0"/>
              <a:t> poprawa (</a:t>
            </a:r>
            <a:r>
              <a:rPr lang="pl-PL" sz="2000" i="1" dirty="0" err="1" smtClean="0"/>
              <a:t>upturn</a:t>
            </a:r>
            <a:r>
              <a:rPr lang="pl-PL" sz="2000" dirty="0" smtClean="0"/>
              <a:t>), pogorszenie (</a:t>
            </a:r>
            <a:r>
              <a:rPr lang="pl-PL" sz="2000" i="1" dirty="0" err="1" smtClean="0"/>
              <a:t>downturn</a:t>
            </a:r>
            <a:r>
              <a:rPr lang="pl-PL" sz="2000" dirty="0" smtClean="0"/>
              <a:t>)</a:t>
            </a:r>
          </a:p>
        </p:txBody>
      </p:sp>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13"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14"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12"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11</a:t>
              </a:fld>
              <a:endParaRPr lang="pl-PL" sz="2400" kern="1200">
                <a:solidFill>
                  <a:srgbClr val="000000"/>
                </a:solidFill>
                <a:latin typeface="Times New Roman" pitchFamily="18" charset="0"/>
                <a:ea typeface="+mn-ea"/>
                <a:cs typeface="+mn-cs"/>
              </a:endParaRPr>
            </a:p>
          </p:txBody>
        </p:sp>
      </p:grpSp>
      <p:sp>
        <p:nvSpPr>
          <p:cNvPr id="16" name="pole tekstowe 15"/>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Cykl koniunkturalny</a:t>
            </a:r>
            <a:endParaRPr lang="pl-PL" b="1" dirty="0">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428596" y="1000108"/>
            <a:ext cx="7866063" cy="2732088"/>
            <a:chOff x="390" y="490"/>
            <a:chExt cx="4955" cy="1721"/>
          </a:xfrm>
        </p:grpSpPr>
        <p:graphicFrame>
          <p:nvGraphicFramePr>
            <p:cNvPr id="10243" name="Object 3"/>
            <p:cNvGraphicFramePr>
              <a:graphicFrameLocks noChangeAspect="1"/>
            </p:cNvGraphicFramePr>
            <p:nvPr/>
          </p:nvGraphicFramePr>
          <p:xfrm>
            <a:off x="680" y="490"/>
            <a:ext cx="4665" cy="1721"/>
          </p:xfrm>
          <a:graphic>
            <a:graphicData uri="http://schemas.openxmlformats.org/presentationml/2006/ole">
              <p:oleObj spid="_x0000_s13315" name="Obraz - mapa bitowa" r:id="rId4" imgW="6335009" imgH="3572374" progId="PBrush">
                <p:embed/>
              </p:oleObj>
            </a:graphicData>
          </a:graphic>
        </p:graphicFrame>
        <p:sp>
          <p:nvSpPr>
            <p:cNvPr id="10287" name="Text Box 4"/>
            <p:cNvSpPr txBox="1">
              <a:spLocks noChangeArrowheads="1"/>
            </p:cNvSpPr>
            <p:nvPr/>
          </p:nvSpPr>
          <p:spPr bwMode="auto">
            <a:xfrm rot="-5400000">
              <a:off x="112" y="1095"/>
              <a:ext cx="747" cy="192"/>
            </a:xfrm>
            <a:prstGeom prst="rect">
              <a:avLst/>
            </a:prstGeom>
            <a:noFill/>
            <a:ln w="28575">
              <a:noFill/>
              <a:miter lim="800000"/>
              <a:headEnd/>
              <a:tailEnd/>
            </a:ln>
          </p:spPr>
          <p:txBody>
            <a:bodyPr wrap="none">
              <a:spAutoFit/>
            </a:bodyPr>
            <a:lstStyle/>
            <a:p>
              <a:pPr algn="ctr"/>
              <a:r>
                <a:rPr lang="pl-PL" sz="1400" b="1">
                  <a:latin typeface="Century Gothic" pitchFamily="34" charset="0"/>
                </a:rPr>
                <a:t>Zmiana PKB</a:t>
              </a:r>
            </a:p>
          </p:txBody>
        </p:sp>
      </p:grpSp>
      <p:grpSp>
        <p:nvGrpSpPr>
          <p:cNvPr id="3" name="Group 5"/>
          <p:cNvGrpSpPr>
            <a:grpSpLocks/>
          </p:cNvGrpSpPr>
          <p:nvPr/>
        </p:nvGrpSpPr>
        <p:grpSpPr bwMode="auto">
          <a:xfrm>
            <a:off x="427009" y="3889358"/>
            <a:ext cx="7853362" cy="2562225"/>
            <a:chOff x="389" y="2310"/>
            <a:chExt cx="4947" cy="1614"/>
          </a:xfrm>
        </p:grpSpPr>
        <p:graphicFrame>
          <p:nvGraphicFramePr>
            <p:cNvPr id="10242" name="Object 6"/>
            <p:cNvGraphicFramePr>
              <a:graphicFrameLocks noChangeAspect="1"/>
            </p:cNvGraphicFramePr>
            <p:nvPr/>
          </p:nvGraphicFramePr>
          <p:xfrm>
            <a:off x="666" y="2310"/>
            <a:ext cx="4670" cy="1614"/>
          </p:xfrm>
          <a:graphic>
            <a:graphicData uri="http://schemas.openxmlformats.org/presentationml/2006/ole">
              <p:oleObj spid="_x0000_s13314" name="Obraz - mapa bitowa" r:id="rId5" imgW="6304762" imgH="3514286" progId="PBrush">
                <p:embed/>
              </p:oleObj>
            </a:graphicData>
          </a:graphic>
        </p:graphicFrame>
        <p:sp>
          <p:nvSpPr>
            <p:cNvPr id="10286" name="Text Box 7"/>
            <p:cNvSpPr txBox="1">
              <a:spLocks noChangeArrowheads="1"/>
            </p:cNvSpPr>
            <p:nvPr/>
          </p:nvSpPr>
          <p:spPr bwMode="auto">
            <a:xfrm rot="-5400000">
              <a:off x="-156" y="3031"/>
              <a:ext cx="1282" cy="192"/>
            </a:xfrm>
            <a:prstGeom prst="rect">
              <a:avLst/>
            </a:prstGeom>
            <a:noFill/>
            <a:ln w="28575">
              <a:noFill/>
              <a:miter lim="800000"/>
              <a:headEnd/>
              <a:tailEnd/>
            </a:ln>
          </p:spPr>
          <p:txBody>
            <a:bodyPr wrap="none">
              <a:spAutoFit/>
            </a:bodyPr>
            <a:lstStyle/>
            <a:p>
              <a:pPr algn="ctr"/>
              <a:r>
                <a:rPr lang="pl-PL" sz="1400" b="1">
                  <a:latin typeface="Century Gothic" pitchFamily="34" charset="0"/>
                </a:rPr>
                <a:t>Zmiana dynamiki PKB</a:t>
              </a:r>
            </a:p>
          </p:txBody>
        </p:sp>
      </p:grpSp>
      <p:grpSp>
        <p:nvGrpSpPr>
          <p:cNvPr id="4" name="Group 15"/>
          <p:cNvGrpSpPr>
            <a:grpSpLocks/>
          </p:cNvGrpSpPr>
          <p:nvPr/>
        </p:nvGrpSpPr>
        <p:grpSpPr bwMode="auto">
          <a:xfrm>
            <a:off x="2330421" y="1071546"/>
            <a:ext cx="5253038" cy="5345112"/>
            <a:chOff x="1500" y="535"/>
            <a:chExt cx="3309" cy="3367"/>
          </a:xfrm>
        </p:grpSpPr>
        <p:sp>
          <p:nvSpPr>
            <p:cNvPr id="10276" name="Line 16"/>
            <p:cNvSpPr>
              <a:spLocks noChangeShapeType="1"/>
            </p:cNvSpPr>
            <p:nvPr/>
          </p:nvSpPr>
          <p:spPr bwMode="auto">
            <a:xfrm>
              <a:off x="1500" y="535"/>
              <a:ext cx="0" cy="3367"/>
            </a:xfrm>
            <a:prstGeom prst="line">
              <a:avLst/>
            </a:prstGeom>
            <a:noFill/>
            <a:ln w="28575">
              <a:solidFill>
                <a:srgbClr val="00FF00"/>
              </a:solidFill>
              <a:prstDash val="sysDot"/>
              <a:round/>
              <a:headEnd/>
              <a:tailEnd/>
            </a:ln>
          </p:spPr>
          <p:txBody>
            <a:bodyPr wrap="none" anchor="ctr"/>
            <a:lstStyle/>
            <a:p>
              <a:endParaRPr lang="pl-PL"/>
            </a:p>
          </p:txBody>
        </p:sp>
        <p:sp>
          <p:nvSpPr>
            <p:cNvPr id="10277" name="Line 17"/>
            <p:cNvSpPr>
              <a:spLocks noChangeShapeType="1"/>
            </p:cNvSpPr>
            <p:nvPr/>
          </p:nvSpPr>
          <p:spPr bwMode="auto">
            <a:xfrm>
              <a:off x="2092" y="535"/>
              <a:ext cx="0" cy="3367"/>
            </a:xfrm>
            <a:prstGeom prst="line">
              <a:avLst/>
            </a:prstGeom>
            <a:noFill/>
            <a:ln w="28575">
              <a:solidFill>
                <a:srgbClr val="00FF00"/>
              </a:solidFill>
              <a:prstDash val="sysDot"/>
              <a:round/>
              <a:headEnd/>
              <a:tailEnd/>
            </a:ln>
          </p:spPr>
          <p:txBody>
            <a:bodyPr wrap="none" anchor="ctr"/>
            <a:lstStyle/>
            <a:p>
              <a:endParaRPr lang="pl-PL"/>
            </a:p>
          </p:txBody>
        </p:sp>
        <p:sp>
          <p:nvSpPr>
            <p:cNvPr id="10278" name="Line 18"/>
            <p:cNvSpPr>
              <a:spLocks noChangeShapeType="1"/>
            </p:cNvSpPr>
            <p:nvPr/>
          </p:nvSpPr>
          <p:spPr bwMode="auto">
            <a:xfrm>
              <a:off x="2854" y="535"/>
              <a:ext cx="0" cy="3367"/>
            </a:xfrm>
            <a:prstGeom prst="line">
              <a:avLst/>
            </a:prstGeom>
            <a:noFill/>
            <a:ln w="28575">
              <a:solidFill>
                <a:srgbClr val="00FF00"/>
              </a:solidFill>
              <a:prstDash val="sysDot"/>
              <a:round/>
              <a:headEnd/>
              <a:tailEnd/>
            </a:ln>
          </p:spPr>
          <p:txBody>
            <a:bodyPr wrap="none" anchor="ctr"/>
            <a:lstStyle/>
            <a:p>
              <a:endParaRPr lang="pl-PL"/>
            </a:p>
          </p:txBody>
        </p:sp>
        <p:sp>
          <p:nvSpPr>
            <p:cNvPr id="10279" name="Line 19"/>
            <p:cNvSpPr>
              <a:spLocks noChangeShapeType="1"/>
            </p:cNvSpPr>
            <p:nvPr/>
          </p:nvSpPr>
          <p:spPr bwMode="auto">
            <a:xfrm>
              <a:off x="3462" y="535"/>
              <a:ext cx="0" cy="3367"/>
            </a:xfrm>
            <a:prstGeom prst="line">
              <a:avLst/>
            </a:prstGeom>
            <a:noFill/>
            <a:ln w="28575">
              <a:solidFill>
                <a:srgbClr val="00FF00"/>
              </a:solidFill>
              <a:prstDash val="sysDot"/>
              <a:round/>
              <a:headEnd/>
              <a:tailEnd/>
            </a:ln>
          </p:spPr>
          <p:txBody>
            <a:bodyPr wrap="none" anchor="ctr"/>
            <a:lstStyle/>
            <a:p>
              <a:endParaRPr lang="pl-PL"/>
            </a:p>
          </p:txBody>
        </p:sp>
        <p:sp>
          <p:nvSpPr>
            <p:cNvPr id="10280" name="Line 20"/>
            <p:cNvSpPr>
              <a:spLocks noChangeShapeType="1"/>
            </p:cNvSpPr>
            <p:nvPr/>
          </p:nvSpPr>
          <p:spPr bwMode="auto">
            <a:xfrm>
              <a:off x="4152" y="535"/>
              <a:ext cx="0" cy="3367"/>
            </a:xfrm>
            <a:prstGeom prst="line">
              <a:avLst/>
            </a:prstGeom>
            <a:noFill/>
            <a:ln w="28575">
              <a:solidFill>
                <a:srgbClr val="00FF00"/>
              </a:solidFill>
              <a:prstDash val="sysDot"/>
              <a:round/>
              <a:headEnd/>
              <a:tailEnd/>
            </a:ln>
          </p:spPr>
          <p:txBody>
            <a:bodyPr wrap="none" anchor="ctr"/>
            <a:lstStyle/>
            <a:p>
              <a:endParaRPr lang="pl-PL"/>
            </a:p>
          </p:txBody>
        </p:sp>
        <p:sp>
          <p:nvSpPr>
            <p:cNvPr id="10281" name="Line 21"/>
            <p:cNvSpPr>
              <a:spLocks noChangeShapeType="1"/>
            </p:cNvSpPr>
            <p:nvPr/>
          </p:nvSpPr>
          <p:spPr bwMode="auto">
            <a:xfrm>
              <a:off x="4809" y="535"/>
              <a:ext cx="0" cy="3367"/>
            </a:xfrm>
            <a:prstGeom prst="line">
              <a:avLst/>
            </a:prstGeom>
            <a:noFill/>
            <a:ln w="28575">
              <a:solidFill>
                <a:srgbClr val="00FF00"/>
              </a:solidFill>
              <a:prstDash val="sysDot"/>
              <a:round/>
              <a:headEnd/>
              <a:tailEnd/>
            </a:ln>
          </p:spPr>
          <p:txBody>
            <a:bodyPr wrap="none" anchor="ctr"/>
            <a:lstStyle/>
            <a:p>
              <a:endParaRPr lang="pl-PL"/>
            </a:p>
          </p:txBody>
        </p:sp>
      </p:grpSp>
      <p:sp>
        <p:nvSpPr>
          <p:cNvPr id="92182" name="Line 22"/>
          <p:cNvSpPr>
            <a:spLocks noChangeShapeType="1"/>
          </p:cNvSpPr>
          <p:nvPr/>
        </p:nvSpPr>
        <p:spPr bwMode="auto">
          <a:xfrm flipV="1">
            <a:off x="1327121" y="1509696"/>
            <a:ext cx="6864350" cy="850900"/>
          </a:xfrm>
          <a:prstGeom prst="line">
            <a:avLst/>
          </a:prstGeom>
          <a:noFill/>
          <a:ln w="28575">
            <a:solidFill>
              <a:schemeClr val="accent2"/>
            </a:solidFill>
            <a:round/>
            <a:headEnd/>
            <a:tailEnd/>
          </a:ln>
        </p:spPr>
        <p:txBody>
          <a:bodyPr wrap="none" anchor="ctr"/>
          <a:lstStyle/>
          <a:p>
            <a:endParaRPr lang="pl-PL"/>
          </a:p>
        </p:txBody>
      </p:sp>
      <p:grpSp>
        <p:nvGrpSpPr>
          <p:cNvPr id="5" name="Group 23"/>
          <p:cNvGrpSpPr>
            <a:grpSpLocks/>
          </p:cNvGrpSpPr>
          <p:nvPr/>
        </p:nvGrpSpPr>
        <p:grpSpPr bwMode="auto">
          <a:xfrm>
            <a:off x="4994246" y="2089133"/>
            <a:ext cx="1041400" cy="422275"/>
            <a:chOff x="3162" y="1176"/>
            <a:chExt cx="656" cy="266"/>
          </a:xfrm>
        </p:grpSpPr>
        <p:sp>
          <p:nvSpPr>
            <p:cNvPr id="10274" name="Text Box 24"/>
            <p:cNvSpPr txBox="1">
              <a:spLocks noChangeArrowheads="1"/>
            </p:cNvSpPr>
            <p:nvPr/>
          </p:nvSpPr>
          <p:spPr bwMode="auto">
            <a:xfrm>
              <a:off x="3162" y="1250"/>
              <a:ext cx="656" cy="192"/>
            </a:xfrm>
            <a:prstGeom prst="rect">
              <a:avLst/>
            </a:prstGeom>
            <a:noFill/>
            <a:ln w="28575">
              <a:noFill/>
              <a:miter lim="800000"/>
              <a:headEnd/>
              <a:tailEnd/>
            </a:ln>
          </p:spPr>
          <p:txBody>
            <a:bodyPr wrap="none">
              <a:spAutoFit/>
            </a:bodyPr>
            <a:lstStyle/>
            <a:p>
              <a:pPr algn="ctr"/>
              <a:r>
                <a:rPr lang="pl-PL" sz="1400" b="1">
                  <a:latin typeface="Century Gothic" pitchFamily="34" charset="0"/>
                </a:rPr>
                <a:t>dno cyklu</a:t>
              </a:r>
            </a:p>
          </p:txBody>
        </p:sp>
        <p:sp>
          <p:nvSpPr>
            <p:cNvPr id="10275" name="Oval 25"/>
            <p:cNvSpPr>
              <a:spLocks noChangeArrowheads="1"/>
            </p:cNvSpPr>
            <p:nvPr/>
          </p:nvSpPr>
          <p:spPr bwMode="auto">
            <a:xfrm>
              <a:off x="3383" y="1176"/>
              <a:ext cx="122" cy="122"/>
            </a:xfrm>
            <a:prstGeom prst="ellipse">
              <a:avLst/>
            </a:prstGeom>
            <a:solidFill>
              <a:srgbClr val="006600"/>
            </a:solidFill>
            <a:ln w="28575">
              <a:noFill/>
              <a:round/>
              <a:headEnd/>
              <a:tailEnd/>
            </a:ln>
          </p:spPr>
          <p:txBody>
            <a:bodyPr wrap="none" anchor="ctr">
              <a:spAutoFit/>
            </a:bodyPr>
            <a:lstStyle/>
            <a:p>
              <a:endParaRPr lang="pl-PL"/>
            </a:p>
          </p:txBody>
        </p:sp>
      </p:grpSp>
      <p:grpSp>
        <p:nvGrpSpPr>
          <p:cNvPr id="6" name="Group 26"/>
          <p:cNvGrpSpPr>
            <a:grpSpLocks/>
          </p:cNvGrpSpPr>
          <p:nvPr/>
        </p:nvGrpSpPr>
        <p:grpSpPr bwMode="auto">
          <a:xfrm>
            <a:off x="5911821" y="1009633"/>
            <a:ext cx="1217613" cy="436563"/>
            <a:chOff x="3740" y="496"/>
            <a:chExt cx="767" cy="275"/>
          </a:xfrm>
        </p:grpSpPr>
        <p:sp>
          <p:nvSpPr>
            <p:cNvPr id="10272" name="Text Box 27"/>
            <p:cNvSpPr txBox="1">
              <a:spLocks noChangeArrowheads="1"/>
            </p:cNvSpPr>
            <p:nvPr/>
          </p:nvSpPr>
          <p:spPr bwMode="auto">
            <a:xfrm>
              <a:off x="3740" y="496"/>
              <a:ext cx="767" cy="192"/>
            </a:xfrm>
            <a:prstGeom prst="rect">
              <a:avLst/>
            </a:prstGeom>
            <a:noFill/>
            <a:ln w="28575">
              <a:noFill/>
              <a:miter lim="800000"/>
              <a:headEnd/>
              <a:tailEnd/>
            </a:ln>
          </p:spPr>
          <p:txBody>
            <a:bodyPr wrap="none">
              <a:spAutoFit/>
            </a:bodyPr>
            <a:lstStyle/>
            <a:p>
              <a:pPr algn="ctr"/>
              <a:r>
                <a:rPr lang="pl-PL" sz="1400" b="1">
                  <a:latin typeface="Century Gothic" pitchFamily="34" charset="0"/>
                </a:rPr>
                <a:t>szczyt cyklu</a:t>
              </a:r>
            </a:p>
          </p:txBody>
        </p:sp>
        <p:sp>
          <p:nvSpPr>
            <p:cNvPr id="10273" name="Oval 28"/>
            <p:cNvSpPr>
              <a:spLocks noChangeArrowheads="1"/>
            </p:cNvSpPr>
            <p:nvPr/>
          </p:nvSpPr>
          <p:spPr bwMode="auto">
            <a:xfrm>
              <a:off x="4073" y="649"/>
              <a:ext cx="122" cy="122"/>
            </a:xfrm>
            <a:prstGeom prst="ellipse">
              <a:avLst/>
            </a:prstGeom>
            <a:solidFill>
              <a:srgbClr val="006600"/>
            </a:solidFill>
            <a:ln w="28575">
              <a:noFill/>
              <a:round/>
              <a:headEnd/>
              <a:tailEnd/>
            </a:ln>
          </p:spPr>
          <p:txBody>
            <a:bodyPr wrap="none" anchor="ctr">
              <a:spAutoFit/>
            </a:bodyPr>
            <a:lstStyle/>
            <a:p>
              <a:endParaRPr lang="pl-PL"/>
            </a:p>
          </p:txBody>
        </p:sp>
      </p:grpSp>
      <p:grpSp>
        <p:nvGrpSpPr>
          <p:cNvPr id="7" name="Group 29"/>
          <p:cNvGrpSpPr>
            <a:grpSpLocks/>
          </p:cNvGrpSpPr>
          <p:nvPr/>
        </p:nvGrpSpPr>
        <p:grpSpPr bwMode="auto">
          <a:xfrm>
            <a:off x="3297209" y="1368408"/>
            <a:ext cx="1146175" cy="4479925"/>
            <a:chOff x="2093" y="722"/>
            <a:chExt cx="722" cy="2822"/>
          </a:xfrm>
        </p:grpSpPr>
        <p:grpSp>
          <p:nvGrpSpPr>
            <p:cNvPr id="8" name="Group 30"/>
            <p:cNvGrpSpPr>
              <a:grpSpLocks/>
            </p:cNvGrpSpPr>
            <p:nvPr/>
          </p:nvGrpSpPr>
          <p:grpSpPr bwMode="auto">
            <a:xfrm>
              <a:off x="2097" y="739"/>
              <a:ext cx="669" cy="2805"/>
              <a:chOff x="825" y="811"/>
              <a:chExt cx="669" cy="2805"/>
            </a:xfrm>
          </p:grpSpPr>
          <p:sp>
            <p:nvSpPr>
              <p:cNvPr id="10270" name="Text Box 31"/>
              <p:cNvSpPr txBox="1">
                <a:spLocks noChangeArrowheads="1"/>
              </p:cNvSpPr>
              <p:nvPr/>
            </p:nvSpPr>
            <p:spPr bwMode="auto">
              <a:xfrm>
                <a:off x="825" y="811"/>
                <a:ext cx="669" cy="192"/>
              </a:xfrm>
              <a:prstGeom prst="rect">
                <a:avLst/>
              </a:prstGeom>
              <a:noFill/>
              <a:ln w="28575">
                <a:noFill/>
                <a:miter lim="800000"/>
                <a:headEnd/>
                <a:tailEnd/>
              </a:ln>
            </p:spPr>
            <p:txBody>
              <a:bodyPr wrap="none">
                <a:spAutoFit/>
              </a:bodyPr>
              <a:lstStyle/>
              <a:p>
                <a:pPr algn="ctr"/>
                <a:r>
                  <a:rPr lang="pl-PL" sz="1400" b="1">
                    <a:latin typeface="Century Gothic" pitchFamily="34" charset="0"/>
                  </a:rPr>
                  <a:t>ekspansja</a:t>
                </a:r>
              </a:p>
            </p:txBody>
          </p:sp>
          <p:sp>
            <p:nvSpPr>
              <p:cNvPr id="10271" name="Text Box 32"/>
              <p:cNvSpPr txBox="1">
                <a:spLocks noChangeArrowheads="1"/>
              </p:cNvSpPr>
              <p:nvPr/>
            </p:nvSpPr>
            <p:spPr bwMode="auto">
              <a:xfrm>
                <a:off x="825" y="3424"/>
                <a:ext cx="669" cy="192"/>
              </a:xfrm>
              <a:prstGeom prst="rect">
                <a:avLst/>
              </a:prstGeom>
              <a:noFill/>
              <a:ln w="28575">
                <a:noFill/>
                <a:miter lim="800000"/>
                <a:headEnd/>
                <a:tailEnd/>
              </a:ln>
            </p:spPr>
            <p:txBody>
              <a:bodyPr wrap="none">
                <a:spAutoFit/>
              </a:bodyPr>
              <a:lstStyle/>
              <a:p>
                <a:pPr algn="ctr"/>
                <a:r>
                  <a:rPr lang="pl-PL" sz="1400" b="1">
                    <a:latin typeface="Century Gothic" pitchFamily="34" charset="0"/>
                  </a:rPr>
                  <a:t>ekspansja</a:t>
                </a:r>
              </a:p>
            </p:txBody>
          </p:sp>
        </p:grpSp>
        <p:sp>
          <p:nvSpPr>
            <p:cNvPr id="10269" name="Line 33"/>
            <p:cNvSpPr>
              <a:spLocks noChangeShapeType="1"/>
            </p:cNvSpPr>
            <p:nvPr/>
          </p:nvSpPr>
          <p:spPr bwMode="auto">
            <a:xfrm>
              <a:off x="2093" y="722"/>
              <a:ext cx="722" cy="0"/>
            </a:xfrm>
            <a:prstGeom prst="line">
              <a:avLst/>
            </a:prstGeom>
            <a:noFill/>
            <a:ln w="28575">
              <a:solidFill>
                <a:srgbClr val="006600"/>
              </a:solidFill>
              <a:round/>
              <a:headEnd type="triangle" w="med" len="med"/>
              <a:tailEnd type="triangle" w="med" len="med"/>
            </a:ln>
          </p:spPr>
          <p:txBody>
            <a:bodyPr>
              <a:spAutoFit/>
            </a:bodyPr>
            <a:lstStyle/>
            <a:p>
              <a:endParaRPr lang="pl-PL"/>
            </a:p>
          </p:txBody>
        </p:sp>
      </p:grpSp>
      <p:grpSp>
        <p:nvGrpSpPr>
          <p:cNvPr id="9" name="Group 34"/>
          <p:cNvGrpSpPr>
            <a:grpSpLocks/>
          </p:cNvGrpSpPr>
          <p:nvPr/>
        </p:nvGrpSpPr>
        <p:grpSpPr bwMode="auto">
          <a:xfrm>
            <a:off x="2344709" y="2532046"/>
            <a:ext cx="901700" cy="2852737"/>
            <a:chOff x="1493" y="1407"/>
            <a:chExt cx="568" cy="1797"/>
          </a:xfrm>
        </p:grpSpPr>
        <p:grpSp>
          <p:nvGrpSpPr>
            <p:cNvPr id="10" name="Group 35"/>
            <p:cNvGrpSpPr>
              <a:grpSpLocks/>
            </p:cNvGrpSpPr>
            <p:nvPr/>
          </p:nvGrpSpPr>
          <p:grpSpPr bwMode="auto">
            <a:xfrm>
              <a:off x="1532" y="1407"/>
              <a:ext cx="520" cy="1797"/>
              <a:chOff x="1532" y="1407"/>
              <a:chExt cx="520" cy="1797"/>
            </a:xfrm>
          </p:grpSpPr>
          <p:sp>
            <p:nvSpPr>
              <p:cNvPr id="10266" name="Text Box 36"/>
              <p:cNvSpPr txBox="1">
                <a:spLocks noChangeArrowheads="1"/>
              </p:cNvSpPr>
              <p:nvPr/>
            </p:nvSpPr>
            <p:spPr bwMode="auto">
              <a:xfrm>
                <a:off x="1532" y="1407"/>
                <a:ext cx="520" cy="192"/>
              </a:xfrm>
              <a:prstGeom prst="rect">
                <a:avLst/>
              </a:prstGeom>
              <a:noFill/>
              <a:ln w="28575">
                <a:noFill/>
                <a:miter lim="800000"/>
                <a:headEnd/>
                <a:tailEnd/>
              </a:ln>
            </p:spPr>
            <p:txBody>
              <a:bodyPr wrap="none">
                <a:spAutoFit/>
              </a:bodyPr>
              <a:lstStyle/>
              <a:p>
                <a:pPr algn="ctr"/>
                <a:r>
                  <a:rPr lang="pl-PL" sz="1400" b="1">
                    <a:latin typeface="Century Gothic" pitchFamily="34" charset="0"/>
                  </a:rPr>
                  <a:t>recesja</a:t>
                </a:r>
              </a:p>
            </p:txBody>
          </p:sp>
          <p:sp>
            <p:nvSpPr>
              <p:cNvPr id="10267" name="Text Box 37"/>
              <p:cNvSpPr txBox="1">
                <a:spLocks noChangeArrowheads="1"/>
              </p:cNvSpPr>
              <p:nvPr/>
            </p:nvSpPr>
            <p:spPr bwMode="auto">
              <a:xfrm>
                <a:off x="1532" y="3012"/>
                <a:ext cx="520" cy="192"/>
              </a:xfrm>
              <a:prstGeom prst="rect">
                <a:avLst/>
              </a:prstGeom>
              <a:noFill/>
              <a:ln w="28575">
                <a:noFill/>
                <a:miter lim="800000"/>
                <a:headEnd/>
                <a:tailEnd/>
              </a:ln>
            </p:spPr>
            <p:txBody>
              <a:bodyPr wrap="none">
                <a:spAutoFit/>
              </a:bodyPr>
              <a:lstStyle/>
              <a:p>
                <a:pPr algn="ctr"/>
                <a:r>
                  <a:rPr lang="pl-PL" sz="1400" b="1">
                    <a:latin typeface="Century Gothic" pitchFamily="34" charset="0"/>
                  </a:rPr>
                  <a:t>recesja</a:t>
                </a:r>
              </a:p>
            </p:txBody>
          </p:sp>
        </p:grpSp>
        <p:sp>
          <p:nvSpPr>
            <p:cNvPr id="10265" name="Line 38"/>
            <p:cNvSpPr>
              <a:spLocks noChangeShapeType="1"/>
            </p:cNvSpPr>
            <p:nvPr/>
          </p:nvSpPr>
          <p:spPr bwMode="auto">
            <a:xfrm>
              <a:off x="1493" y="1631"/>
              <a:ext cx="568" cy="0"/>
            </a:xfrm>
            <a:prstGeom prst="line">
              <a:avLst/>
            </a:prstGeom>
            <a:noFill/>
            <a:ln w="28575">
              <a:solidFill>
                <a:srgbClr val="006600"/>
              </a:solidFill>
              <a:round/>
              <a:headEnd type="triangle" w="med" len="med"/>
              <a:tailEnd type="triangle" w="med" len="med"/>
            </a:ln>
          </p:spPr>
          <p:txBody>
            <a:bodyPr>
              <a:spAutoFit/>
            </a:bodyPr>
            <a:lstStyle/>
            <a:p>
              <a:endParaRPr lang="pl-PL"/>
            </a:p>
          </p:txBody>
        </p:sp>
      </p:grpSp>
      <p:grpSp>
        <p:nvGrpSpPr>
          <p:cNvPr id="11" name="Group 39"/>
          <p:cNvGrpSpPr>
            <a:grpSpLocks/>
          </p:cNvGrpSpPr>
          <p:nvPr/>
        </p:nvGrpSpPr>
        <p:grpSpPr bwMode="auto">
          <a:xfrm>
            <a:off x="7132609" y="1908158"/>
            <a:ext cx="1041400" cy="422275"/>
            <a:chOff x="3162" y="1176"/>
            <a:chExt cx="656" cy="266"/>
          </a:xfrm>
        </p:grpSpPr>
        <p:sp>
          <p:nvSpPr>
            <p:cNvPr id="10262" name="Text Box 40"/>
            <p:cNvSpPr txBox="1">
              <a:spLocks noChangeArrowheads="1"/>
            </p:cNvSpPr>
            <p:nvPr/>
          </p:nvSpPr>
          <p:spPr bwMode="auto">
            <a:xfrm>
              <a:off x="3162" y="1250"/>
              <a:ext cx="656" cy="192"/>
            </a:xfrm>
            <a:prstGeom prst="rect">
              <a:avLst/>
            </a:prstGeom>
            <a:noFill/>
            <a:ln w="28575">
              <a:noFill/>
              <a:miter lim="800000"/>
              <a:headEnd/>
              <a:tailEnd/>
            </a:ln>
          </p:spPr>
          <p:txBody>
            <a:bodyPr wrap="none">
              <a:spAutoFit/>
            </a:bodyPr>
            <a:lstStyle/>
            <a:p>
              <a:pPr algn="ctr"/>
              <a:r>
                <a:rPr lang="pl-PL" sz="1400" b="1">
                  <a:latin typeface="Century Gothic" pitchFamily="34" charset="0"/>
                </a:rPr>
                <a:t>dno cyklu</a:t>
              </a:r>
            </a:p>
          </p:txBody>
        </p:sp>
        <p:sp>
          <p:nvSpPr>
            <p:cNvPr id="10263" name="Oval 41"/>
            <p:cNvSpPr>
              <a:spLocks noChangeArrowheads="1"/>
            </p:cNvSpPr>
            <p:nvPr/>
          </p:nvSpPr>
          <p:spPr bwMode="auto">
            <a:xfrm>
              <a:off x="3383" y="1176"/>
              <a:ext cx="122" cy="122"/>
            </a:xfrm>
            <a:prstGeom prst="ellipse">
              <a:avLst/>
            </a:prstGeom>
            <a:solidFill>
              <a:srgbClr val="006600"/>
            </a:solidFill>
            <a:ln w="28575">
              <a:noFill/>
              <a:round/>
              <a:headEnd/>
              <a:tailEnd/>
            </a:ln>
          </p:spPr>
          <p:txBody>
            <a:bodyPr wrap="none" anchor="ctr">
              <a:spAutoFit/>
            </a:bodyPr>
            <a:lstStyle/>
            <a:p>
              <a:endParaRPr lang="pl-PL"/>
            </a:p>
          </p:txBody>
        </p:sp>
      </p:grpSp>
      <p:grpSp>
        <p:nvGrpSpPr>
          <p:cNvPr id="12" name="Group 42"/>
          <p:cNvGrpSpPr>
            <a:grpSpLocks/>
          </p:cNvGrpSpPr>
          <p:nvPr/>
        </p:nvGrpSpPr>
        <p:grpSpPr bwMode="auto">
          <a:xfrm>
            <a:off x="5449859" y="2990833"/>
            <a:ext cx="2138362" cy="369888"/>
            <a:chOff x="3553" y="1744"/>
            <a:chExt cx="1347" cy="233"/>
          </a:xfrm>
        </p:grpSpPr>
        <p:sp>
          <p:nvSpPr>
            <p:cNvPr id="10260" name="Line 43"/>
            <p:cNvSpPr>
              <a:spLocks noChangeShapeType="1"/>
            </p:cNvSpPr>
            <p:nvPr/>
          </p:nvSpPr>
          <p:spPr bwMode="auto">
            <a:xfrm>
              <a:off x="3553" y="1744"/>
              <a:ext cx="1347" cy="0"/>
            </a:xfrm>
            <a:prstGeom prst="line">
              <a:avLst/>
            </a:prstGeom>
            <a:noFill/>
            <a:ln w="28575">
              <a:solidFill>
                <a:srgbClr val="006600"/>
              </a:solidFill>
              <a:round/>
              <a:headEnd type="triangle" w="med" len="med"/>
              <a:tailEnd type="triangle" w="med" len="med"/>
            </a:ln>
          </p:spPr>
          <p:txBody>
            <a:bodyPr wrap="none">
              <a:spAutoFit/>
            </a:bodyPr>
            <a:lstStyle/>
            <a:p>
              <a:endParaRPr lang="pl-PL"/>
            </a:p>
          </p:txBody>
        </p:sp>
        <p:sp>
          <p:nvSpPr>
            <p:cNvPr id="10261" name="Text Box 44"/>
            <p:cNvSpPr txBox="1">
              <a:spLocks noChangeArrowheads="1"/>
            </p:cNvSpPr>
            <p:nvPr/>
          </p:nvSpPr>
          <p:spPr bwMode="auto">
            <a:xfrm>
              <a:off x="3566" y="1785"/>
              <a:ext cx="690" cy="192"/>
            </a:xfrm>
            <a:prstGeom prst="rect">
              <a:avLst/>
            </a:prstGeom>
            <a:noFill/>
            <a:ln w="28575">
              <a:noFill/>
              <a:miter lim="800000"/>
              <a:headEnd/>
              <a:tailEnd/>
            </a:ln>
          </p:spPr>
          <p:txBody>
            <a:bodyPr wrap="none">
              <a:spAutoFit/>
            </a:bodyPr>
            <a:lstStyle/>
            <a:p>
              <a:pPr algn="ctr"/>
              <a:r>
                <a:rPr lang="pl-PL" sz="1400" b="1">
                  <a:latin typeface="Century Gothic" pitchFamily="34" charset="0"/>
                </a:rPr>
                <a:t>pełny cykl</a:t>
              </a:r>
            </a:p>
          </p:txBody>
        </p:sp>
      </p:grpSp>
      <p:grpSp>
        <p:nvGrpSpPr>
          <p:cNvPr id="13" name="Group 45"/>
          <p:cNvGrpSpPr>
            <a:grpSpLocks/>
          </p:cNvGrpSpPr>
          <p:nvPr/>
        </p:nvGrpSpPr>
        <p:grpSpPr bwMode="auto">
          <a:xfrm>
            <a:off x="3224184" y="2501883"/>
            <a:ext cx="1047750" cy="315913"/>
            <a:chOff x="2151" y="1436"/>
            <a:chExt cx="660" cy="199"/>
          </a:xfrm>
        </p:grpSpPr>
        <p:sp>
          <p:nvSpPr>
            <p:cNvPr id="10258" name="Text Box 46"/>
            <p:cNvSpPr txBox="1">
              <a:spLocks noChangeArrowheads="1"/>
            </p:cNvSpPr>
            <p:nvPr/>
          </p:nvSpPr>
          <p:spPr bwMode="auto">
            <a:xfrm>
              <a:off x="2151" y="1443"/>
              <a:ext cx="660" cy="192"/>
            </a:xfrm>
            <a:prstGeom prst="rect">
              <a:avLst/>
            </a:prstGeom>
            <a:noFill/>
            <a:ln w="28575">
              <a:noFill/>
              <a:miter lim="800000"/>
              <a:headEnd/>
              <a:tailEnd/>
            </a:ln>
          </p:spPr>
          <p:txBody>
            <a:bodyPr wrap="none">
              <a:spAutoFit/>
            </a:bodyPr>
            <a:lstStyle/>
            <a:p>
              <a:pPr algn="ctr"/>
              <a:r>
                <a:rPr lang="pl-PL" sz="1400" b="1">
                  <a:latin typeface="Century Gothic" pitchFamily="34" charset="0"/>
                </a:rPr>
                <a:t>ożywienie</a:t>
              </a:r>
            </a:p>
          </p:txBody>
        </p:sp>
        <p:sp>
          <p:nvSpPr>
            <p:cNvPr id="10259" name="Line 47"/>
            <p:cNvSpPr>
              <a:spLocks noChangeShapeType="1"/>
            </p:cNvSpPr>
            <p:nvPr/>
          </p:nvSpPr>
          <p:spPr bwMode="auto">
            <a:xfrm>
              <a:off x="2199" y="1436"/>
              <a:ext cx="251" cy="0"/>
            </a:xfrm>
            <a:prstGeom prst="line">
              <a:avLst/>
            </a:prstGeom>
            <a:noFill/>
            <a:ln w="28575">
              <a:solidFill>
                <a:srgbClr val="006600"/>
              </a:solidFill>
              <a:round/>
              <a:headEnd type="triangle" w="med" len="med"/>
              <a:tailEnd type="triangle" w="med" len="med"/>
            </a:ln>
          </p:spPr>
          <p:txBody>
            <a:bodyPr wrap="none">
              <a:spAutoFit/>
            </a:bodyPr>
            <a:lstStyle/>
            <a:p>
              <a:endParaRPr lang="pl-PL"/>
            </a:p>
          </p:txBody>
        </p:sp>
      </p:grpSp>
      <p:grpSp>
        <p:nvGrpSpPr>
          <p:cNvPr id="14" name="Group 3"/>
          <p:cNvGrpSpPr>
            <a:grpSpLocks/>
          </p:cNvGrpSpPr>
          <p:nvPr/>
        </p:nvGrpSpPr>
        <p:grpSpPr bwMode="auto">
          <a:xfrm>
            <a:off x="8301038" y="6329386"/>
            <a:ext cx="838200" cy="457200"/>
            <a:chOff x="5232" y="4032"/>
            <a:chExt cx="528" cy="288"/>
          </a:xfrm>
        </p:grpSpPr>
        <p:grpSp>
          <p:nvGrpSpPr>
            <p:cNvPr id="15" name="Group 4"/>
            <p:cNvGrpSpPr>
              <a:grpSpLocks/>
            </p:cNvGrpSpPr>
            <p:nvPr/>
          </p:nvGrpSpPr>
          <p:grpSpPr bwMode="auto">
            <a:xfrm>
              <a:off x="5232" y="4032"/>
              <a:ext cx="528" cy="288"/>
              <a:chOff x="4224" y="2736"/>
              <a:chExt cx="528" cy="336"/>
            </a:xfrm>
          </p:grpSpPr>
          <p:sp>
            <p:nvSpPr>
              <p:cNvPr id="51"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52"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0"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12</a:t>
              </a:fld>
              <a:endParaRPr lang="pl-PL" sz="2400" kern="1200">
                <a:solidFill>
                  <a:srgbClr val="000000"/>
                </a:solidFill>
                <a:latin typeface="Times New Roman" pitchFamily="18" charset="0"/>
                <a:ea typeface="+mn-ea"/>
                <a:cs typeface="+mn-cs"/>
              </a:endParaRPr>
            </a:p>
          </p:txBody>
        </p:sp>
      </p:grpSp>
      <p:sp>
        <p:nvSpPr>
          <p:cNvPr id="54" name="pole tekstowe 53"/>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Cykl koniunkturalny</a:t>
            </a:r>
            <a:endParaRPr lang="pl-PL" b="1" dirty="0">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ppt_x</p:attrName>
                                        </p:attrNameLst>
                                      </p:cBhvr>
                                      <p:tavLst>
                                        <p:tav tm="0">
                                          <p:val>
                                            <p:strVal val="#ppt_x"/>
                                          </p:val>
                                        </p:tav>
                                        <p:tav tm="100000">
                                          <p:val>
                                            <p:strVal val="#ppt_x"/>
                                          </p:val>
                                        </p:tav>
                                      </p:tavLst>
                                    </p:anim>
                                    <p:anim calcmode="lin" valueType="num">
                                      <p:cBhvr>
                                        <p:cTn id="15" dur="500" fill="hold"/>
                                        <p:tgtEl>
                                          <p:spTgt spid="3"/>
                                        </p:tgtEl>
                                        <p:attrNameLst>
                                          <p:attrName>ppt_y</p:attrName>
                                        </p:attrNameLst>
                                      </p:cBhvr>
                                      <p:tavLst>
                                        <p:tav tm="0">
                                          <p:val>
                                            <p:strVal val="#ppt_y-#ppt_h/2"/>
                                          </p:val>
                                        </p:tav>
                                        <p:tav tm="100000">
                                          <p:val>
                                            <p:strVal val="#ppt_y"/>
                                          </p:val>
                                        </p:tav>
                                      </p:tavLst>
                                    </p:anim>
                                    <p:anim calcmode="lin" valueType="num">
                                      <p:cBhvr>
                                        <p:cTn id="16" dur="500" fill="hold"/>
                                        <p:tgtEl>
                                          <p:spTgt spid="3"/>
                                        </p:tgtEl>
                                        <p:attrNameLst>
                                          <p:attrName>ppt_w</p:attrName>
                                        </p:attrNameLst>
                                      </p:cBhvr>
                                      <p:tavLst>
                                        <p:tav tm="0">
                                          <p:val>
                                            <p:strVal val="#ppt_w"/>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92182"/>
                                        </p:tgtEl>
                                        <p:attrNameLst>
                                          <p:attrName>style.visibility</p:attrName>
                                        </p:attrNameLst>
                                      </p:cBhvr>
                                      <p:to>
                                        <p:strVal val="visible"/>
                                      </p:to>
                                    </p:set>
                                    <p:animEffect transition="in" filter="dissolve">
                                      <p:cBhvr>
                                        <p:cTn id="22" dur="500"/>
                                        <p:tgtEl>
                                          <p:spTgt spid="92182"/>
                                        </p:tgtEl>
                                      </p:cBhvr>
                                    </p:animEffect>
                                  </p:childTnLst>
                                </p:cTn>
                              </p:par>
                            </p:childTnLst>
                          </p:cTn>
                        </p:par>
                      </p:childTnLst>
                    </p:cTn>
                  </p:par>
                  <p:par>
                    <p:cTn id="23" fill="hold">
                      <p:stCondLst>
                        <p:cond delay="indefinite"/>
                      </p:stCondLst>
                      <p:childTnLst>
                        <p:par>
                          <p:cTn id="24" fill="hold">
                            <p:stCondLst>
                              <p:cond delay="0"/>
                            </p:stCondLst>
                            <p:childTnLst>
                              <p:par>
                                <p:cTn id="25" presetID="17" presetClass="entr" presetSubtype="4"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ppt_x</p:attrName>
                                        </p:attrNameLst>
                                      </p:cBhvr>
                                      <p:tavLst>
                                        <p:tav tm="0">
                                          <p:val>
                                            <p:strVal val="#ppt_x"/>
                                          </p:val>
                                        </p:tav>
                                        <p:tav tm="100000">
                                          <p:val>
                                            <p:strVal val="#ppt_x"/>
                                          </p:val>
                                        </p:tav>
                                      </p:tavLst>
                                    </p:anim>
                                    <p:anim calcmode="lin" valueType="num">
                                      <p:cBhvr>
                                        <p:cTn id="28" dur="500" fill="hold"/>
                                        <p:tgtEl>
                                          <p:spTgt spid="4"/>
                                        </p:tgtEl>
                                        <p:attrNameLst>
                                          <p:attrName>ppt_y</p:attrName>
                                        </p:attrNameLst>
                                      </p:cBhvr>
                                      <p:tavLst>
                                        <p:tav tm="0">
                                          <p:val>
                                            <p:strVal val="#ppt_y+#ppt_h/2"/>
                                          </p:val>
                                        </p:tav>
                                        <p:tav tm="100000">
                                          <p:val>
                                            <p:strVal val="#ppt_y"/>
                                          </p:val>
                                        </p:tav>
                                      </p:tavLst>
                                    </p:anim>
                                    <p:anim calcmode="lin" valueType="num">
                                      <p:cBhvr>
                                        <p:cTn id="29" dur="500" fill="hold"/>
                                        <p:tgtEl>
                                          <p:spTgt spid="4"/>
                                        </p:tgtEl>
                                        <p:attrNameLst>
                                          <p:attrName>ppt_w</p:attrName>
                                        </p:attrNameLst>
                                      </p:cBhvr>
                                      <p:tavLst>
                                        <p:tav tm="0">
                                          <p:val>
                                            <p:strVal val="#ppt_w"/>
                                          </p:val>
                                        </p:tav>
                                        <p:tav tm="100000">
                                          <p:val>
                                            <p:strVal val="#ppt_w"/>
                                          </p:val>
                                        </p:tav>
                                      </p:tavLst>
                                    </p:anim>
                                    <p:anim calcmode="lin" valueType="num">
                                      <p:cBhvr>
                                        <p:cTn id="3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dissolve">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dissolve">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dissolve">
                                      <p:cBhvr>
                                        <p:cTn id="45" dur="500"/>
                                        <p:tgtEl>
                                          <p:spTgt spid="13"/>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dissolve">
                                      <p:cBhvr>
                                        <p:cTn id="50" dur="500"/>
                                        <p:tgtEl>
                                          <p:spTgt spid="5"/>
                                        </p:tgtEl>
                                      </p:cBhvr>
                                    </p:animEffect>
                                  </p:childTnLst>
                                </p:cTn>
                              </p:par>
                            </p:childTnLst>
                          </p:cTn>
                        </p:par>
                      </p:childTnLst>
                    </p:cTn>
                  </p:par>
                  <p:par>
                    <p:cTn id="51" fill="hold">
                      <p:stCondLst>
                        <p:cond delay="indefinite"/>
                      </p:stCondLst>
                      <p:childTnLst>
                        <p:par>
                          <p:cTn id="52" fill="hold">
                            <p:stCondLst>
                              <p:cond delay="0"/>
                            </p:stCondLst>
                            <p:childTnLst>
                              <p:par>
                                <p:cTn id="53" presetID="9" presetClass="entr" presetSubtype="0" fill="hold" nodeType="click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dissolve">
                                      <p:cBhvr>
                                        <p:cTn id="55" dur="500"/>
                                        <p:tgtEl>
                                          <p:spTgt spid="6"/>
                                        </p:tgtEl>
                                      </p:cBhvr>
                                    </p:animEffect>
                                  </p:childTnLst>
                                </p:cTn>
                              </p:par>
                            </p:childTnLst>
                          </p:cTn>
                        </p:par>
                      </p:childTnLst>
                    </p:cTn>
                  </p:par>
                  <p:par>
                    <p:cTn id="56" fill="hold">
                      <p:stCondLst>
                        <p:cond delay="indefinite"/>
                      </p:stCondLst>
                      <p:childTnLst>
                        <p:par>
                          <p:cTn id="57" fill="hold">
                            <p:stCondLst>
                              <p:cond delay="0"/>
                            </p:stCondLst>
                            <p:childTnLst>
                              <p:par>
                                <p:cTn id="58" presetID="9" presetClass="entr" presetSubtype="0" fill="hold" nodeType="click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dissolve">
                                      <p:cBhvr>
                                        <p:cTn id="60" dur="500"/>
                                        <p:tgtEl>
                                          <p:spTgt spid="11"/>
                                        </p:tgtEl>
                                      </p:cBhvr>
                                    </p:animEffect>
                                  </p:childTnLst>
                                </p:cTn>
                              </p:par>
                            </p:childTnLst>
                          </p:cTn>
                        </p:par>
                      </p:childTnLst>
                    </p:cTn>
                  </p:par>
                  <p:par>
                    <p:cTn id="61" fill="hold">
                      <p:stCondLst>
                        <p:cond delay="indefinite"/>
                      </p:stCondLst>
                      <p:childTnLst>
                        <p:par>
                          <p:cTn id="62" fill="hold">
                            <p:stCondLst>
                              <p:cond delay="0"/>
                            </p:stCondLst>
                            <p:childTnLst>
                              <p:par>
                                <p:cTn id="63" presetID="9" presetClass="entr" presetSubtype="0" fill="hold" nodeType="click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dissolve">
                                      <p:cBhvr>
                                        <p:cTn id="65" dur="500"/>
                                        <p:tgtEl>
                                          <p:spTgt spid="12"/>
                                        </p:tgtEl>
                                      </p:cBhvr>
                                    </p:animEffect>
                                  </p:childTnLst>
                                </p:cTn>
                              </p:par>
                            </p:childTnLst>
                          </p:cTn>
                        </p:par>
                        <p:par>
                          <p:cTn id="66" fill="hold">
                            <p:stCondLst>
                              <p:cond delay="500"/>
                            </p:stCondLst>
                            <p:childTnLst>
                              <p:par>
                                <p:cTn id="67" presetID="2" presetClass="entr" presetSubtype="2" fill="hold"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1+#ppt_w/2"/>
                                          </p:val>
                                        </p:tav>
                                        <p:tav tm="100000">
                                          <p:val>
                                            <p:strVal val="#ppt_x"/>
                                          </p:val>
                                        </p:tav>
                                      </p:tavLst>
                                    </p:anim>
                                    <p:anim calcmode="lin" valueType="num">
                                      <p:cBhvr additive="base">
                                        <p:cTn id="70"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13</a:t>
              </a:fld>
              <a:endParaRPr lang="pl-PL" sz="2400" kern="1200">
                <a:solidFill>
                  <a:srgbClr val="000000"/>
                </a:solidFill>
                <a:latin typeface="Times New Roman" pitchFamily="18" charset="0"/>
                <a:ea typeface="+mn-ea"/>
                <a:cs typeface="+mn-cs"/>
              </a:endParaRPr>
            </a:p>
          </p:txBody>
        </p:sp>
      </p:grpSp>
      <p:sp>
        <p:nvSpPr>
          <p:cNvPr id="8" name="pole tekstowe 7"/>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Struktura wartości dodanej brutto w Polsce</a:t>
            </a:r>
            <a:endParaRPr lang="pl-PL" b="1" dirty="0">
              <a:solidFill>
                <a:schemeClr val="bg1"/>
              </a:solidFill>
            </a:endParaRPr>
          </a:p>
        </p:txBody>
      </p:sp>
      <p:graphicFrame>
        <p:nvGraphicFramePr>
          <p:cNvPr id="11" name="Wykres 10"/>
          <p:cNvGraphicFramePr/>
          <p:nvPr/>
        </p:nvGraphicFramePr>
        <p:xfrm>
          <a:off x="428596" y="3714752"/>
          <a:ext cx="7858180" cy="250033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Wykres 11"/>
          <p:cNvGraphicFramePr/>
          <p:nvPr/>
        </p:nvGraphicFramePr>
        <p:xfrm>
          <a:off x="428596" y="1000108"/>
          <a:ext cx="8429652" cy="250033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11"/>
          <p:cNvGraphicFramePr>
            <a:graphicFrameLocks noChangeAspect="1"/>
          </p:cNvGraphicFramePr>
          <p:nvPr/>
        </p:nvGraphicFramePr>
        <p:xfrm>
          <a:off x="285720" y="817585"/>
          <a:ext cx="8521700" cy="5826125"/>
        </p:xfrm>
        <a:graphic>
          <a:graphicData uri="http://schemas.openxmlformats.org/drawingml/2006/chart">
            <c:chart xmlns:c="http://schemas.openxmlformats.org/drawingml/2006/chart" xmlns:r="http://schemas.openxmlformats.org/officeDocument/2006/relationships" r:id="rId2"/>
          </a:graphicData>
        </a:graphic>
      </p:graphicFrame>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14</a:t>
              </a:fld>
              <a:endParaRPr lang="pl-PL" sz="2400" kern="1200">
                <a:solidFill>
                  <a:srgbClr val="000000"/>
                </a:solidFill>
                <a:latin typeface="Times New Roman" pitchFamily="18" charset="0"/>
                <a:ea typeface="+mn-ea"/>
                <a:cs typeface="+mn-cs"/>
              </a:endParaRPr>
            </a:p>
          </p:txBody>
        </p:sp>
      </p:grpSp>
      <p:sp>
        <p:nvSpPr>
          <p:cNvPr id="8" name="pole tekstowe 7"/>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Struktura wartości dodanej brutto w Polsce</a:t>
            </a:r>
            <a:endParaRPr lang="pl-PL" b="1" dirty="0">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15</a:t>
              </a:fld>
              <a:endParaRPr lang="pl-PL" sz="2400" kern="1200">
                <a:solidFill>
                  <a:srgbClr val="000000"/>
                </a:solidFill>
                <a:latin typeface="Times New Roman" pitchFamily="18" charset="0"/>
                <a:ea typeface="+mn-ea"/>
                <a:cs typeface="+mn-cs"/>
              </a:endParaRPr>
            </a:p>
          </p:txBody>
        </p:sp>
      </p:grpSp>
      <p:sp>
        <p:nvSpPr>
          <p:cNvPr id="8" name="pole tekstowe 7"/>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Dynamika PKB w Polsce 1991-2008 i prognoza 2009-2010</a:t>
            </a:r>
            <a:endParaRPr lang="pl-PL" b="1" dirty="0">
              <a:solidFill>
                <a:schemeClr val="bg1"/>
              </a:solidFill>
            </a:endParaRPr>
          </a:p>
        </p:txBody>
      </p:sp>
      <p:graphicFrame>
        <p:nvGraphicFramePr>
          <p:cNvPr id="12" name="Object 13"/>
          <p:cNvGraphicFramePr>
            <a:graphicFrameLocks noChangeAspect="1"/>
          </p:cNvGraphicFramePr>
          <p:nvPr/>
        </p:nvGraphicFramePr>
        <p:xfrm>
          <a:off x="500034" y="928670"/>
          <a:ext cx="7858180" cy="314327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Wykres 9"/>
          <p:cNvGraphicFramePr/>
          <p:nvPr/>
        </p:nvGraphicFramePr>
        <p:xfrm>
          <a:off x="642910" y="4643446"/>
          <a:ext cx="3929090" cy="1928826"/>
        </p:xfrm>
        <a:graphic>
          <a:graphicData uri="http://schemas.openxmlformats.org/drawingml/2006/chart">
            <c:chart xmlns:c="http://schemas.openxmlformats.org/drawingml/2006/chart" xmlns:r="http://schemas.openxmlformats.org/officeDocument/2006/relationships" r:id="rId3"/>
          </a:graphicData>
        </a:graphic>
      </p:graphicFrame>
      <p:sp>
        <p:nvSpPr>
          <p:cNvPr id="11" name="pole tekstowe 10"/>
          <p:cNvSpPr txBox="1"/>
          <p:nvPr/>
        </p:nvSpPr>
        <p:spPr>
          <a:xfrm>
            <a:off x="714348" y="4214818"/>
            <a:ext cx="3714776" cy="338554"/>
          </a:xfrm>
          <a:prstGeom prst="rect">
            <a:avLst/>
          </a:prstGeom>
          <a:solidFill>
            <a:schemeClr val="bg1">
              <a:lumMod val="75000"/>
            </a:schemeClr>
          </a:solidFill>
        </p:spPr>
        <p:txBody>
          <a:bodyPr wrap="square" rtlCol="0">
            <a:spAutoFit/>
          </a:bodyPr>
          <a:lstStyle/>
          <a:p>
            <a:pPr algn="ctr"/>
            <a:r>
              <a:rPr lang="pl-PL" sz="1600" b="1" dirty="0" smtClean="0">
                <a:solidFill>
                  <a:schemeClr val="bg1"/>
                </a:solidFill>
              </a:rPr>
              <a:t>PROGNOZY PKB NA 2009 ROK (2008)</a:t>
            </a:r>
            <a:endParaRPr lang="pl-PL" b="1" dirty="0">
              <a:solidFill>
                <a:schemeClr val="bg1"/>
              </a:solidFill>
            </a:endParaRPr>
          </a:p>
        </p:txBody>
      </p:sp>
      <p:graphicFrame>
        <p:nvGraphicFramePr>
          <p:cNvPr id="14" name="Wykres 13"/>
          <p:cNvGraphicFramePr/>
          <p:nvPr/>
        </p:nvGraphicFramePr>
        <p:xfrm>
          <a:off x="4500562" y="4572008"/>
          <a:ext cx="3929090" cy="1928826"/>
        </p:xfrm>
        <a:graphic>
          <a:graphicData uri="http://schemas.openxmlformats.org/drawingml/2006/chart">
            <c:chart xmlns:c="http://schemas.openxmlformats.org/drawingml/2006/chart" xmlns:r="http://schemas.openxmlformats.org/officeDocument/2006/relationships" r:id="rId4"/>
          </a:graphicData>
        </a:graphic>
      </p:graphicFrame>
      <p:sp>
        <p:nvSpPr>
          <p:cNvPr id="15" name="pole tekstowe 14"/>
          <p:cNvSpPr txBox="1"/>
          <p:nvPr/>
        </p:nvSpPr>
        <p:spPr>
          <a:xfrm>
            <a:off x="4572000" y="4214818"/>
            <a:ext cx="3714776" cy="338554"/>
          </a:xfrm>
          <a:prstGeom prst="rect">
            <a:avLst/>
          </a:prstGeom>
          <a:solidFill>
            <a:schemeClr val="bg1">
              <a:lumMod val="75000"/>
            </a:schemeClr>
          </a:solidFill>
        </p:spPr>
        <p:txBody>
          <a:bodyPr wrap="square" rtlCol="0">
            <a:spAutoFit/>
          </a:bodyPr>
          <a:lstStyle/>
          <a:p>
            <a:pPr algn="ctr"/>
            <a:r>
              <a:rPr lang="pl-PL" sz="1600" b="1" dirty="0" smtClean="0">
                <a:solidFill>
                  <a:schemeClr val="bg1"/>
                </a:solidFill>
              </a:rPr>
              <a:t>PROGNOZY BEZROBOCIA NA 2009 ROK</a:t>
            </a:r>
            <a:endParaRPr lang="pl-PL" b="1" dirty="0">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16</a:t>
              </a:fld>
              <a:endParaRPr lang="pl-PL" sz="2400" kern="1200">
                <a:solidFill>
                  <a:srgbClr val="000000"/>
                </a:solidFill>
                <a:latin typeface="Times New Roman" pitchFamily="18" charset="0"/>
                <a:ea typeface="+mn-ea"/>
                <a:cs typeface="+mn-cs"/>
              </a:endParaRPr>
            </a:p>
          </p:txBody>
        </p:sp>
      </p:grpSp>
      <p:sp>
        <p:nvSpPr>
          <p:cNvPr id="8" name="pole tekstowe 7"/>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Wskaźniki rocznej dynamiki PKB w Polsce 1996-2008</a:t>
            </a:r>
            <a:endParaRPr lang="pl-PL" b="1" dirty="0">
              <a:solidFill>
                <a:schemeClr val="bg1"/>
              </a:solidFill>
            </a:endParaRPr>
          </a:p>
        </p:txBody>
      </p:sp>
      <p:graphicFrame>
        <p:nvGraphicFramePr>
          <p:cNvPr id="12" name="Object 12"/>
          <p:cNvGraphicFramePr>
            <a:graphicFrameLocks noChangeAspect="1"/>
          </p:cNvGraphicFramePr>
          <p:nvPr/>
        </p:nvGraphicFramePr>
        <p:xfrm>
          <a:off x="382588" y="854075"/>
          <a:ext cx="8047064" cy="531653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13"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14"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12"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17</a:t>
              </a:fld>
              <a:endParaRPr lang="pl-PL" sz="2400" kern="1200">
                <a:solidFill>
                  <a:srgbClr val="000000"/>
                </a:solidFill>
                <a:latin typeface="Times New Roman" pitchFamily="18" charset="0"/>
                <a:ea typeface="+mn-ea"/>
                <a:cs typeface="+mn-cs"/>
              </a:endParaRPr>
            </a:p>
          </p:txBody>
        </p:sp>
      </p:grpSp>
      <p:sp>
        <p:nvSpPr>
          <p:cNvPr id="16" name="pole tekstowe 15"/>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Najważniejsze wskaźniki cyklu koniunkturalnego</a:t>
            </a:r>
            <a:endParaRPr lang="pl-PL" b="1" dirty="0">
              <a:solidFill>
                <a:schemeClr val="bg1"/>
              </a:solidFill>
            </a:endParaRPr>
          </a:p>
        </p:txBody>
      </p:sp>
      <p:sp>
        <p:nvSpPr>
          <p:cNvPr id="11" name="Text Box 10"/>
          <p:cNvSpPr txBox="1">
            <a:spLocks noChangeArrowheads="1"/>
          </p:cNvSpPr>
          <p:nvPr/>
        </p:nvSpPr>
        <p:spPr bwMode="auto">
          <a:xfrm>
            <a:off x="642911" y="1093031"/>
            <a:ext cx="7572428" cy="4219617"/>
          </a:xfrm>
          <a:prstGeom prst="rect">
            <a:avLst/>
          </a:prstGeom>
          <a:noFill/>
          <a:ln w="9525">
            <a:noFill/>
            <a:miter lim="800000"/>
            <a:headEnd/>
            <a:tailEnd/>
          </a:ln>
        </p:spPr>
        <p:txBody>
          <a:bodyPr wrap="square">
            <a:spAutoFit/>
          </a:bodyPr>
          <a:lstStyle/>
          <a:p>
            <a:pPr>
              <a:lnSpc>
                <a:spcPct val="90000"/>
              </a:lnSpc>
              <a:spcBef>
                <a:spcPct val="50000"/>
              </a:spcBef>
            </a:pPr>
            <a:r>
              <a:rPr lang="pl-PL" b="1" dirty="0" smtClean="0">
                <a:solidFill>
                  <a:schemeClr val="accent1">
                    <a:lumMod val="75000"/>
                  </a:schemeClr>
                </a:solidFill>
              </a:rPr>
              <a:t>Wskaźniki publikowane w większości gospodarkach</a:t>
            </a:r>
          </a:p>
          <a:p>
            <a:endParaRPr lang="pl-PL" dirty="0" smtClean="0"/>
          </a:p>
          <a:p>
            <a:r>
              <a:rPr lang="pl-PL" dirty="0" smtClean="0"/>
              <a:t>Dynamika PKB </a:t>
            </a:r>
          </a:p>
          <a:p>
            <a:r>
              <a:rPr lang="pl-PL" dirty="0" smtClean="0"/>
              <a:t>Produkcja przemysłowa </a:t>
            </a:r>
          </a:p>
          <a:p>
            <a:r>
              <a:rPr lang="pl-PL" dirty="0" smtClean="0"/>
              <a:t>Sprzedaż detaliczna </a:t>
            </a:r>
          </a:p>
          <a:p>
            <a:r>
              <a:rPr lang="pl-PL" dirty="0" smtClean="0"/>
              <a:t>Indeksy sentymentu konsumentów</a:t>
            </a:r>
          </a:p>
          <a:p>
            <a:r>
              <a:rPr lang="pl-PL" dirty="0" smtClean="0"/>
              <a:t>Indeksy sentymentu przedsiębiorców</a:t>
            </a:r>
          </a:p>
          <a:p>
            <a:r>
              <a:rPr lang="pl-PL" dirty="0" smtClean="0"/>
              <a:t>Indeksy sentymentu  managerów logistyki, indeksy zamówień</a:t>
            </a:r>
          </a:p>
          <a:p>
            <a:r>
              <a:rPr lang="pl-PL" dirty="0" smtClean="0"/>
              <a:t>Indeksy cen nieruchomości, pozwoleń na budowę</a:t>
            </a:r>
          </a:p>
          <a:p>
            <a:r>
              <a:rPr lang="pl-PL" dirty="0" smtClean="0"/>
              <a:t>Przeciętne wynagrodzenie i jego dynamika</a:t>
            </a:r>
          </a:p>
          <a:p>
            <a:r>
              <a:rPr lang="pl-PL" dirty="0" smtClean="0"/>
              <a:t>Stopa bezrobocia</a:t>
            </a:r>
          </a:p>
          <a:p>
            <a:r>
              <a:rPr lang="pl-PL" dirty="0" smtClean="0"/>
              <a:t>Zatrudnienie w sektorze przedsiębiorstw </a:t>
            </a:r>
          </a:p>
          <a:p>
            <a:r>
              <a:rPr lang="pl-PL" dirty="0" smtClean="0"/>
              <a:t>Inflacja bazowa, inflacja </a:t>
            </a:r>
            <a:r>
              <a:rPr lang="pl-PL" dirty="0" err="1" smtClean="0"/>
              <a:t>CPI</a:t>
            </a:r>
            <a:r>
              <a:rPr lang="pl-PL" dirty="0" smtClean="0"/>
              <a:t> , inflacja </a:t>
            </a:r>
            <a:r>
              <a:rPr lang="pl-PL" dirty="0" err="1" smtClean="0"/>
              <a:t>PPI</a:t>
            </a:r>
            <a:r>
              <a:rPr lang="pl-PL" dirty="0" smtClean="0"/>
              <a:t> </a:t>
            </a:r>
          </a:p>
          <a:p>
            <a:r>
              <a:rPr lang="pl-PL" dirty="0" smtClean="0"/>
              <a:t>Podaż pieniądza M3 </a:t>
            </a:r>
          </a:p>
          <a:p>
            <a:r>
              <a:rPr lang="pl-PL" dirty="0" smtClean="0"/>
              <a:t>Saldo rachunku obrotów bieżących</a:t>
            </a:r>
          </a:p>
        </p:txBody>
      </p:sp>
      <p:pic>
        <p:nvPicPr>
          <p:cNvPr id="17" name="Picture 2"/>
          <p:cNvPicPr>
            <a:picLocks noChangeAspect="1" noChangeArrowheads="1"/>
          </p:cNvPicPr>
          <p:nvPr/>
        </p:nvPicPr>
        <p:blipFill>
          <a:blip r:embed="rId3" cstate="print"/>
          <a:srcRect/>
          <a:stretch>
            <a:fillRect/>
          </a:stretch>
        </p:blipFill>
        <p:spPr bwMode="auto">
          <a:xfrm>
            <a:off x="728653" y="6143647"/>
            <a:ext cx="2486025" cy="428625"/>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13"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14"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12"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18</a:t>
              </a:fld>
              <a:endParaRPr lang="pl-PL" sz="2400" kern="1200">
                <a:solidFill>
                  <a:srgbClr val="000000"/>
                </a:solidFill>
                <a:latin typeface="Times New Roman" pitchFamily="18" charset="0"/>
                <a:ea typeface="+mn-ea"/>
                <a:cs typeface="+mn-cs"/>
              </a:endParaRPr>
            </a:p>
          </p:txBody>
        </p:sp>
      </p:grpSp>
      <p:sp>
        <p:nvSpPr>
          <p:cNvPr id="16" name="pole tekstowe 15"/>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Najważniejsze wskaźniki cyklu koniunkturalnego</a:t>
            </a:r>
            <a:endParaRPr lang="pl-PL" b="1" dirty="0">
              <a:solidFill>
                <a:schemeClr val="bg1"/>
              </a:solidFill>
            </a:endParaRPr>
          </a:p>
        </p:txBody>
      </p:sp>
      <p:sp>
        <p:nvSpPr>
          <p:cNvPr id="11" name="Text Box 10"/>
          <p:cNvSpPr txBox="1">
            <a:spLocks noChangeArrowheads="1"/>
          </p:cNvSpPr>
          <p:nvPr/>
        </p:nvSpPr>
        <p:spPr bwMode="auto">
          <a:xfrm>
            <a:off x="642911" y="1000108"/>
            <a:ext cx="7572428" cy="5521512"/>
          </a:xfrm>
          <a:prstGeom prst="rect">
            <a:avLst/>
          </a:prstGeom>
          <a:noFill/>
          <a:ln w="9525">
            <a:noFill/>
            <a:miter lim="800000"/>
            <a:headEnd/>
            <a:tailEnd/>
          </a:ln>
        </p:spPr>
        <p:txBody>
          <a:bodyPr wrap="square">
            <a:spAutoFit/>
          </a:bodyPr>
          <a:lstStyle/>
          <a:p>
            <a:pPr>
              <a:lnSpc>
                <a:spcPct val="90000"/>
              </a:lnSpc>
              <a:spcBef>
                <a:spcPct val="50000"/>
              </a:spcBef>
            </a:pPr>
            <a:r>
              <a:rPr lang="pl-PL" b="1" dirty="0" smtClean="0">
                <a:solidFill>
                  <a:schemeClr val="accent1">
                    <a:lumMod val="75000"/>
                  </a:schemeClr>
                </a:solidFill>
              </a:rPr>
              <a:t>(1 ) </a:t>
            </a:r>
            <a:r>
              <a:rPr lang="pl-PL" b="1" dirty="0" err="1" smtClean="0">
                <a:solidFill>
                  <a:schemeClr val="accent1">
                    <a:lumMod val="75000"/>
                  </a:schemeClr>
                </a:solidFill>
              </a:rPr>
              <a:t>PMI</a:t>
            </a:r>
            <a:r>
              <a:rPr lang="pl-PL" b="1" dirty="0" smtClean="0">
                <a:solidFill>
                  <a:schemeClr val="accent1">
                    <a:lumMod val="75000"/>
                  </a:schemeClr>
                </a:solidFill>
              </a:rPr>
              <a:t>, </a:t>
            </a:r>
            <a:r>
              <a:rPr lang="pl-PL" b="1" dirty="0" err="1" smtClean="0">
                <a:solidFill>
                  <a:schemeClr val="accent1">
                    <a:lumMod val="75000"/>
                  </a:schemeClr>
                </a:solidFill>
              </a:rPr>
              <a:t>Purchasing</a:t>
            </a:r>
            <a:r>
              <a:rPr lang="pl-PL" b="1" dirty="0" smtClean="0">
                <a:solidFill>
                  <a:schemeClr val="accent1">
                    <a:lumMod val="75000"/>
                  </a:schemeClr>
                </a:solidFill>
              </a:rPr>
              <a:t> </a:t>
            </a:r>
            <a:r>
              <a:rPr lang="pl-PL" b="1" dirty="0" err="1" smtClean="0">
                <a:solidFill>
                  <a:schemeClr val="accent1">
                    <a:lumMod val="75000"/>
                  </a:schemeClr>
                </a:solidFill>
              </a:rPr>
              <a:t>Managers</a:t>
            </a:r>
            <a:r>
              <a:rPr lang="pl-PL" b="1" dirty="0" smtClean="0">
                <a:solidFill>
                  <a:schemeClr val="accent1">
                    <a:lumMod val="75000"/>
                  </a:schemeClr>
                </a:solidFill>
              </a:rPr>
              <a:t>’ </a:t>
            </a:r>
            <a:r>
              <a:rPr lang="pl-PL" b="1" dirty="0" err="1" smtClean="0">
                <a:solidFill>
                  <a:schemeClr val="accent1">
                    <a:lumMod val="75000"/>
                  </a:schemeClr>
                </a:solidFill>
              </a:rPr>
              <a:t>Index</a:t>
            </a:r>
            <a:r>
              <a:rPr lang="pl-PL" b="1" dirty="0" smtClean="0">
                <a:solidFill>
                  <a:schemeClr val="accent1">
                    <a:lumMod val="75000"/>
                  </a:schemeClr>
                </a:solidFill>
              </a:rPr>
              <a:t> (</a:t>
            </a:r>
            <a:r>
              <a:rPr lang="pl-PL" b="1" dirty="0" err="1" smtClean="0">
                <a:solidFill>
                  <a:schemeClr val="accent1">
                    <a:lumMod val="75000"/>
                  </a:schemeClr>
                </a:solidFill>
              </a:rPr>
              <a:t>Eurozone</a:t>
            </a:r>
            <a:r>
              <a:rPr lang="pl-PL" b="1" dirty="0" smtClean="0">
                <a:solidFill>
                  <a:schemeClr val="accent1">
                    <a:lumMod val="75000"/>
                  </a:schemeClr>
                </a:solidFill>
              </a:rPr>
              <a:t>)</a:t>
            </a:r>
            <a:br>
              <a:rPr lang="pl-PL" b="1" dirty="0" smtClean="0">
                <a:solidFill>
                  <a:schemeClr val="accent1">
                    <a:lumMod val="75000"/>
                  </a:schemeClr>
                </a:solidFill>
              </a:rPr>
            </a:br>
            <a:r>
              <a:rPr lang="pl-PL" b="1" dirty="0" smtClean="0">
                <a:solidFill>
                  <a:schemeClr val="accent1">
                    <a:lumMod val="75000"/>
                  </a:schemeClr>
                </a:solidFill>
              </a:rPr>
              <a:t>(2)  </a:t>
            </a:r>
            <a:r>
              <a:rPr lang="pl-PL" b="1" dirty="0" err="1" smtClean="0">
                <a:solidFill>
                  <a:schemeClr val="accent1">
                    <a:lumMod val="75000"/>
                  </a:schemeClr>
                </a:solidFill>
              </a:rPr>
              <a:t>PMI</a:t>
            </a:r>
            <a:r>
              <a:rPr lang="pl-PL" b="1" dirty="0" smtClean="0">
                <a:solidFill>
                  <a:schemeClr val="accent1">
                    <a:lumMod val="75000"/>
                  </a:schemeClr>
                </a:solidFill>
              </a:rPr>
              <a:t>, </a:t>
            </a:r>
            <a:r>
              <a:rPr lang="pl-PL" b="1" dirty="0" err="1" smtClean="0">
                <a:solidFill>
                  <a:schemeClr val="accent1">
                    <a:lumMod val="75000"/>
                  </a:schemeClr>
                </a:solidFill>
              </a:rPr>
              <a:t>Purchasing</a:t>
            </a:r>
            <a:r>
              <a:rPr lang="pl-PL" b="1" dirty="0" smtClean="0">
                <a:solidFill>
                  <a:schemeClr val="accent1">
                    <a:lumMod val="75000"/>
                  </a:schemeClr>
                </a:solidFill>
              </a:rPr>
              <a:t> </a:t>
            </a:r>
            <a:r>
              <a:rPr lang="pl-PL" b="1" dirty="0" err="1" smtClean="0">
                <a:solidFill>
                  <a:schemeClr val="accent1">
                    <a:lumMod val="75000"/>
                  </a:schemeClr>
                </a:solidFill>
              </a:rPr>
              <a:t>Managers</a:t>
            </a:r>
            <a:r>
              <a:rPr lang="pl-PL" b="1" dirty="0" smtClean="0">
                <a:solidFill>
                  <a:schemeClr val="accent1">
                    <a:lumMod val="75000"/>
                  </a:schemeClr>
                </a:solidFill>
              </a:rPr>
              <a:t>’ </a:t>
            </a:r>
            <a:r>
              <a:rPr lang="pl-PL" b="1" dirty="0" err="1" smtClean="0">
                <a:solidFill>
                  <a:schemeClr val="accent1">
                    <a:lumMod val="75000"/>
                  </a:schemeClr>
                </a:solidFill>
              </a:rPr>
              <a:t>Index</a:t>
            </a:r>
            <a:r>
              <a:rPr lang="pl-PL" b="1" dirty="0" smtClean="0">
                <a:solidFill>
                  <a:schemeClr val="accent1">
                    <a:lumMod val="75000"/>
                  </a:schemeClr>
                </a:solidFill>
              </a:rPr>
              <a:t> Services (</a:t>
            </a:r>
            <a:r>
              <a:rPr lang="pl-PL" b="1" dirty="0" err="1" smtClean="0">
                <a:solidFill>
                  <a:schemeClr val="accent1">
                    <a:lumMod val="75000"/>
                  </a:schemeClr>
                </a:solidFill>
              </a:rPr>
              <a:t>Eurozone</a:t>
            </a:r>
            <a:r>
              <a:rPr lang="pl-PL" b="1" dirty="0" smtClean="0">
                <a:solidFill>
                  <a:schemeClr val="accent1">
                    <a:lumMod val="75000"/>
                  </a:schemeClr>
                </a:solidFill>
              </a:rPr>
              <a:t>)</a:t>
            </a:r>
          </a:p>
          <a:p>
            <a:pPr>
              <a:lnSpc>
                <a:spcPct val="90000"/>
              </a:lnSpc>
              <a:spcBef>
                <a:spcPct val="50000"/>
              </a:spcBef>
            </a:pPr>
            <a:r>
              <a:rPr lang="pl-PL" b="1" dirty="0" smtClean="0"/>
              <a:t>Źródło:</a:t>
            </a:r>
            <a:r>
              <a:rPr lang="pl-PL" dirty="0" smtClean="0"/>
              <a:t> Reuters</a:t>
            </a:r>
          </a:p>
          <a:p>
            <a:pPr algn="just">
              <a:lnSpc>
                <a:spcPct val="90000"/>
              </a:lnSpc>
              <a:spcBef>
                <a:spcPct val="50000"/>
              </a:spcBef>
            </a:pPr>
            <a:r>
              <a:rPr lang="pl-PL" b="1" dirty="0" smtClean="0"/>
              <a:t>Opis:</a:t>
            </a:r>
            <a:r>
              <a:rPr lang="pl-PL" dirty="0" smtClean="0"/>
              <a:t> </a:t>
            </a:r>
            <a:r>
              <a:rPr lang="pl-PL" dirty="0" err="1" smtClean="0"/>
              <a:t>PMI</a:t>
            </a:r>
            <a:r>
              <a:rPr lang="pl-PL" dirty="0" smtClean="0"/>
              <a:t> to wskaźnik obrazujący aktywność w sektorze przedsiębiorstw przemysłowych (1) lub usługowych (2) strefy euro, odpowiednik amerykańskiego </a:t>
            </a:r>
            <a:r>
              <a:rPr lang="pl-PL" dirty="0" err="1" smtClean="0"/>
              <a:t>ISM</a:t>
            </a:r>
            <a:r>
              <a:rPr lang="pl-PL" dirty="0" smtClean="0"/>
              <a:t>. Wartość wskaźnika powyżej 50 oznacza rozwój gospodarczy, natomiast wartość poniżej 50 oznacza recesję.</a:t>
            </a:r>
          </a:p>
          <a:p>
            <a:pPr>
              <a:lnSpc>
                <a:spcPct val="90000"/>
              </a:lnSpc>
              <a:spcBef>
                <a:spcPct val="50000"/>
              </a:spcBef>
            </a:pPr>
            <a:r>
              <a:rPr lang="pl-PL" b="1" dirty="0" smtClean="0">
                <a:solidFill>
                  <a:schemeClr val="accent1">
                    <a:lumMod val="75000"/>
                  </a:schemeClr>
                </a:solidFill>
              </a:rPr>
              <a:t>Wskaźnik Optymizmu Konsumentów  (Polska)</a:t>
            </a:r>
          </a:p>
          <a:p>
            <a:pPr>
              <a:lnSpc>
                <a:spcPct val="90000"/>
              </a:lnSpc>
              <a:spcBef>
                <a:spcPct val="50000"/>
              </a:spcBef>
            </a:pPr>
            <a:r>
              <a:rPr lang="pl-PL" b="1" dirty="0" smtClean="0"/>
              <a:t>Źródło:</a:t>
            </a:r>
            <a:r>
              <a:rPr lang="pl-PL" dirty="0" smtClean="0"/>
              <a:t> Ipsos</a:t>
            </a:r>
          </a:p>
          <a:p>
            <a:pPr algn="just">
              <a:lnSpc>
                <a:spcPct val="90000"/>
              </a:lnSpc>
              <a:spcBef>
                <a:spcPct val="50000"/>
              </a:spcBef>
            </a:pPr>
            <a:r>
              <a:rPr lang="pl-PL" b="1" dirty="0" smtClean="0"/>
              <a:t>Opis:</a:t>
            </a:r>
            <a:r>
              <a:rPr lang="pl-PL" dirty="0" smtClean="0"/>
              <a:t> </a:t>
            </a:r>
            <a:r>
              <a:rPr lang="pl-PL" dirty="0" err="1" smtClean="0"/>
              <a:t>WOK</a:t>
            </a:r>
            <a:r>
              <a:rPr lang="pl-PL" dirty="0" smtClean="0"/>
              <a:t> powstaje na bazie standardowych pytań zamkniętych zadawanych w sondażu Ipsos. Badaną zbiorowością jest ludność Polski w wieku 15 lat i więcej. Sondaż przeprowadzany jest w cyklu miesięcznym na reprezentatywnej próbie 1000 osób. Respondenci oceniają sytuację kraju, swoją sytuację materialną, skłonność do zakupu trwałych dóbr konsumpcyjnych w ciągu ostatnich 12 miesięcy oraz dokonują prognozy tych zjawisk na rok następny. Pytania od początku prowadzenia tego badania są zadawane w identycznym brzmieniu i kolejności. Wskaźnik optymizmu konsumentów </a:t>
            </a:r>
            <a:r>
              <a:rPr lang="pl-PL" dirty="0" err="1" smtClean="0"/>
              <a:t>WOK</a:t>
            </a:r>
            <a:r>
              <a:rPr lang="pl-PL" dirty="0" smtClean="0"/>
              <a:t> może przyjmować wartości od 0 do 200 punktów, 100 oznacza równowagę pomiędzy optymistami i pesymistami.</a:t>
            </a:r>
            <a:endParaRPr lang="pl-PL"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13"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14"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12"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19</a:t>
              </a:fld>
              <a:endParaRPr lang="pl-PL" sz="2400" kern="1200">
                <a:solidFill>
                  <a:srgbClr val="000000"/>
                </a:solidFill>
                <a:latin typeface="Times New Roman" pitchFamily="18" charset="0"/>
                <a:ea typeface="+mn-ea"/>
                <a:cs typeface="+mn-cs"/>
              </a:endParaRPr>
            </a:p>
          </p:txBody>
        </p:sp>
      </p:grpSp>
      <p:sp>
        <p:nvSpPr>
          <p:cNvPr id="16" name="pole tekstowe 15"/>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Najważniejsze wskaźniki cyklu koniunkturalnego</a:t>
            </a:r>
            <a:endParaRPr lang="pl-PL" b="1" dirty="0">
              <a:solidFill>
                <a:schemeClr val="bg1"/>
              </a:solidFill>
            </a:endParaRPr>
          </a:p>
        </p:txBody>
      </p:sp>
      <p:pic>
        <p:nvPicPr>
          <p:cNvPr id="17410" name="Picture 2"/>
          <p:cNvPicPr>
            <a:picLocks noChangeAspect="1" noChangeArrowheads="1"/>
          </p:cNvPicPr>
          <p:nvPr/>
        </p:nvPicPr>
        <p:blipFill>
          <a:blip r:embed="rId3" cstate="print"/>
          <a:srcRect/>
          <a:stretch>
            <a:fillRect/>
          </a:stretch>
        </p:blipFill>
        <p:spPr bwMode="auto">
          <a:xfrm>
            <a:off x="728653" y="6143647"/>
            <a:ext cx="2486025" cy="428625"/>
          </a:xfrm>
          <a:prstGeom prst="rect">
            <a:avLst/>
          </a:prstGeom>
          <a:noFill/>
          <a:ln w="9525">
            <a:noFill/>
            <a:miter lim="800000"/>
            <a:headEnd/>
            <a:tailEnd/>
          </a:ln>
          <a:effectLst/>
        </p:spPr>
      </p:pic>
      <p:sp>
        <p:nvSpPr>
          <p:cNvPr id="11" name="Text Box 10"/>
          <p:cNvSpPr txBox="1">
            <a:spLocks noChangeArrowheads="1"/>
          </p:cNvSpPr>
          <p:nvPr/>
        </p:nvSpPr>
        <p:spPr bwMode="auto">
          <a:xfrm>
            <a:off x="642911" y="1000108"/>
            <a:ext cx="7572428" cy="5022914"/>
          </a:xfrm>
          <a:prstGeom prst="rect">
            <a:avLst/>
          </a:prstGeom>
          <a:noFill/>
          <a:ln w="9525">
            <a:noFill/>
            <a:miter lim="800000"/>
            <a:headEnd/>
            <a:tailEnd/>
          </a:ln>
        </p:spPr>
        <p:txBody>
          <a:bodyPr wrap="square">
            <a:spAutoFit/>
          </a:bodyPr>
          <a:lstStyle/>
          <a:p>
            <a:pPr>
              <a:lnSpc>
                <a:spcPct val="90000"/>
              </a:lnSpc>
              <a:spcBef>
                <a:spcPct val="50000"/>
              </a:spcBef>
            </a:pPr>
            <a:r>
              <a:rPr lang="pl-PL" b="1" dirty="0" smtClean="0">
                <a:solidFill>
                  <a:schemeClr val="accent1">
                    <a:lumMod val="75000"/>
                  </a:schemeClr>
                </a:solidFill>
              </a:rPr>
              <a:t>(1) </a:t>
            </a:r>
            <a:r>
              <a:rPr lang="pl-PL" b="1" dirty="0" err="1" smtClean="0">
                <a:solidFill>
                  <a:schemeClr val="accent1">
                    <a:lumMod val="75000"/>
                  </a:schemeClr>
                </a:solidFill>
              </a:rPr>
              <a:t>Tankan</a:t>
            </a:r>
            <a:r>
              <a:rPr lang="pl-PL" b="1" dirty="0" smtClean="0">
                <a:solidFill>
                  <a:schemeClr val="accent1">
                    <a:lumMod val="75000"/>
                  </a:schemeClr>
                </a:solidFill>
              </a:rPr>
              <a:t> </a:t>
            </a:r>
            <a:r>
              <a:rPr lang="pl-PL" b="1" dirty="0" err="1" smtClean="0">
                <a:solidFill>
                  <a:schemeClr val="accent1">
                    <a:lumMod val="75000"/>
                  </a:schemeClr>
                </a:solidFill>
              </a:rPr>
              <a:t>Large</a:t>
            </a:r>
            <a:r>
              <a:rPr lang="pl-PL" b="1" dirty="0" smtClean="0">
                <a:solidFill>
                  <a:schemeClr val="accent1">
                    <a:lumMod val="75000"/>
                  </a:schemeClr>
                </a:solidFill>
              </a:rPr>
              <a:t> Manufacturing </a:t>
            </a:r>
            <a:r>
              <a:rPr lang="pl-PL" b="1" dirty="0" err="1" smtClean="0">
                <a:solidFill>
                  <a:schemeClr val="accent1">
                    <a:lumMod val="75000"/>
                  </a:schemeClr>
                </a:solidFill>
              </a:rPr>
              <a:t>Index</a:t>
            </a:r>
            <a:r>
              <a:rPr lang="pl-PL" b="1" dirty="0" smtClean="0">
                <a:solidFill>
                  <a:schemeClr val="accent1">
                    <a:lumMod val="75000"/>
                  </a:schemeClr>
                </a:solidFill>
              </a:rPr>
              <a:t/>
            </a:r>
            <a:br>
              <a:rPr lang="pl-PL" b="1" dirty="0" smtClean="0">
                <a:solidFill>
                  <a:schemeClr val="accent1">
                    <a:lumMod val="75000"/>
                  </a:schemeClr>
                </a:solidFill>
              </a:rPr>
            </a:br>
            <a:r>
              <a:rPr lang="pl-PL" b="1" dirty="0" smtClean="0">
                <a:solidFill>
                  <a:schemeClr val="accent1">
                    <a:lumMod val="75000"/>
                  </a:schemeClr>
                </a:solidFill>
              </a:rPr>
              <a:t>(2) </a:t>
            </a:r>
            <a:r>
              <a:rPr lang="pl-PL" b="1" dirty="0" err="1" smtClean="0">
                <a:solidFill>
                  <a:schemeClr val="accent1">
                    <a:lumMod val="75000"/>
                  </a:schemeClr>
                </a:solidFill>
              </a:rPr>
              <a:t>Tankan</a:t>
            </a:r>
            <a:r>
              <a:rPr lang="pl-PL" b="1" dirty="0" smtClean="0">
                <a:solidFill>
                  <a:schemeClr val="accent1">
                    <a:lumMod val="75000"/>
                  </a:schemeClr>
                </a:solidFill>
              </a:rPr>
              <a:t> </a:t>
            </a:r>
            <a:r>
              <a:rPr lang="pl-PL" b="1" dirty="0" err="1" smtClean="0">
                <a:solidFill>
                  <a:schemeClr val="accent1">
                    <a:lumMod val="75000"/>
                  </a:schemeClr>
                </a:solidFill>
              </a:rPr>
              <a:t>Large</a:t>
            </a:r>
            <a:r>
              <a:rPr lang="pl-PL" b="1" dirty="0" smtClean="0">
                <a:solidFill>
                  <a:schemeClr val="accent1">
                    <a:lumMod val="75000"/>
                  </a:schemeClr>
                </a:solidFill>
              </a:rPr>
              <a:t> Non-Manufacturing </a:t>
            </a:r>
            <a:r>
              <a:rPr lang="pl-PL" b="1" dirty="0" err="1" smtClean="0">
                <a:solidFill>
                  <a:schemeClr val="accent1">
                    <a:lumMod val="75000"/>
                  </a:schemeClr>
                </a:solidFill>
              </a:rPr>
              <a:t>Index</a:t>
            </a:r>
            <a:r>
              <a:rPr lang="pl-PL" b="1" dirty="0" smtClean="0">
                <a:solidFill>
                  <a:schemeClr val="accent1">
                    <a:lumMod val="75000"/>
                  </a:schemeClr>
                </a:solidFill>
              </a:rPr>
              <a:t> </a:t>
            </a:r>
          </a:p>
          <a:p>
            <a:pPr>
              <a:lnSpc>
                <a:spcPct val="90000"/>
              </a:lnSpc>
              <a:spcBef>
                <a:spcPct val="50000"/>
              </a:spcBef>
            </a:pPr>
            <a:r>
              <a:rPr lang="pl-PL" b="1" dirty="0" smtClean="0"/>
              <a:t>Źródło:</a:t>
            </a:r>
            <a:r>
              <a:rPr lang="pl-PL" dirty="0" smtClean="0"/>
              <a:t> Bank Japonii</a:t>
            </a:r>
          </a:p>
          <a:p>
            <a:pPr algn="just">
              <a:lnSpc>
                <a:spcPct val="90000"/>
              </a:lnSpc>
              <a:spcBef>
                <a:spcPct val="50000"/>
              </a:spcBef>
            </a:pPr>
            <a:r>
              <a:rPr lang="pl-PL" b="1" dirty="0" smtClean="0"/>
              <a:t>Opis:</a:t>
            </a:r>
            <a:r>
              <a:rPr lang="pl-PL" dirty="0" smtClean="0"/>
              <a:t> Kwartalny indeks </a:t>
            </a:r>
            <a:r>
              <a:rPr lang="pl-PL" dirty="0" err="1" smtClean="0"/>
              <a:t>Tankan</a:t>
            </a:r>
            <a:r>
              <a:rPr lang="pl-PL" dirty="0" smtClean="0"/>
              <a:t> obrazuje poziom zaufania japońskich przedsiębiorców. Indeks ten powstaje w oparciu o ankietę ponad 10 tys. przedsiębiorców z branży produkcyjnej (1) lub usługowej (2), w której określają oni perspektywy gospodarcze dla prowadzonej przez nich działalności. </a:t>
            </a:r>
            <a:r>
              <a:rPr lang="pl-PL" dirty="0" err="1" smtClean="0"/>
              <a:t>Tankan</a:t>
            </a:r>
            <a:r>
              <a:rPr lang="pl-PL" dirty="0" smtClean="0"/>
              <a:t> </a:t>
            </a:r>
            <a:r>
              <a:rPr lang="pl-PL" dirty="0" err="1" smtClean="0"/>
              <a:t>Index</a:t>
            </a:r>
            <a:r>
              <a:rPr lang="pl-PL" dirty="0" smtClean="0"/>
              <a:t> obrazuje zaufanie wśród największych podmiotów z danego sektora japońskiej gospodarki.</a:t>
            </a:r>
          </a:p>
          <a:p>
            <a:pPr>
              <a:lnSpc>
                <a:spcPct val="90000"/>
              </a:lnSpc>
              <a:spcBef>
                <a:spcPct val="50000"/>
              </a:spcBef>
            </a:pPr>
            <a:r>
              <a:rPr lang="pl-PL" b="1" dirty="0" err="1" smtClean="0">
                <a:solidFill>
                  <a:schemeClr val="accent1">
                    <a:lumMod val="75000"/>
                  </a:schemeClr>
                </a:solidFill>
              </a:rPr>
              <a:t>Index</a:t>
            </a:r>
            <a:r>
              <a:rPr lang="pl-PL" b="1" dirty="0" smtClean="0">
                <a:solidFill>
                  <a:schemeClr val="accent1">
                    <a:lumMod val="75000"/>
                  </a:schemeClr>
                </a:solidFill>
              </a:rPr>
              <a:t> Reuters </a:t>
            </a:r>
            <a:r>
              <a:rPr lang="pl-PL" b="1" dirty="0" err="1" smtClean="0">
                <a:solidFill>
                  <a:schemeClr val="accent1">
                    <a:lumMod val="75000"/>
                  </a:schemeClr>
                </a:solidFill>
              </a:rPr>
              <a:t>Tankan</a:t>
            </a:r>
            <a:endParaRPr lang="pl-PL" b="1" dirty="0" smtClean="0">
              <a:solidFill>
                <a:schemeClr val="accent1">
                  <a:lumMod val="75000"/>
                </a:schemeClr>
              </a:solidFill>
            </a:endParaRPr>
          </a:p>
          <a:p>
            <a:pPr>
              <a:lnSpc>
                <a:spcPct val="90000"/>
              </a:lnSpc>
              <a:spcBef>
                <a:spcPct val="50000"/>
              </a:spcBef>
            </a:pPr>
            <a:r>
              <a:rPr lang="pl-PL" b="1" dirty="0" smtClean="0"/>
              <a:t>Źródło:</a:t>
            </a:r>
            <a:r>
              <a:rPr lang="pl-PL" dirty="0" smtClean="0"/>
              <a:t> Reuters</a:t>
            </a:r>
          </a:p>
          <a:p>
            <a:pPr algn="just">
              <a:lnSpc>
                <a:spcPct val="90000"/>
              </a:lnSpc>
              <a:spcBef>
                <a:spcPct val="50000"/>
              </a:spcBef>
            </a:pPr>
            <a:r>
              <a:rPr lang="pl-PL" b="1" dirty="0" smtClean="0"/>
              <a:t>Opis:</a:t>
            </a:r>
            <a:r>
              <a:rPr lang="pl-PL" dirty="0" smtClean="0"/>
              <a:t> Indeks Reuters </a:t>
            </a:r>
            <a:r>
              <a:rPr lang="pl-PL" dirty="0" err="1" smtClean="0"/>
              <a:t>Tankan</a:t>
            </a:r>
            <a:r>
              <a:rPr lang="pl-PL" dirty="0" smtClean="0"/>
              <a:t> obrazuje poziom zaufania japońskich przedsiębiorców. W comiesięcznej ankiecie przedstawiciele wiodących japońskich przedsiębiorstw oceniają warunki prowadzonej przez siebie działalności. Indeks ten powstaje jako różnica procentowa dobrych i złych ocen. Celem Reuters </a:t>
            </a:r>
            <a:r>
              <a:rPr lang="pl-PL" dirty="0" err="1" smtClean="0"/>
              <a:t>Tankan</a:t>
            </a:r>
            <a:r>
              <a:rPr lang="pl-PL" dirty="0" smtClean="0"/>
              <a:t> jest "śledzenie" kwartalnego indeksu </a:t>
            </a:r>
            <a:r>
              <a:rPr lang="pl-PL" dirty="0" err="1" smtClean="0"/>
              <a:t>Tankan</a:t>
            </a:r>
            <a:r>
              <a:rPr lang="pl-PL" dirty="0" smtClean="0"/>
              <a:t> publikowanego przez Bank Anglii.</a:t>
            </a:r>
            <a:endParaRPr lang="pl-PL"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13"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14"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12"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20</a:t>
              </a:fld>
              <a:endParaRPr lang="pl-PL" sz="2400" kern="1200">
                <a:solidFill>
                  <a:srgbClr val="000000"/>
                </a:solidFill>
                <a:latin typeface="Times New Roman" pitchFamily="18" charset="0"/>
                <a:ea typeface="+mn-ea"/>
                <a:cs typeface="+mn-cs"/>
              </a:endParaRPr>
            </a:p>
          </p:txBody>
        </p:sp>
      </p:grpSp>
      <p:sp>
        <p:nvSpPr>
          <p:cNvPr id="16" name="pole tekstowe 15"/>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Najważniejsze wskaźniki cyklu koniunkturalnego</a:t>
            </a:r>
            <a:endParaRPr lang="pl-PL" b="1" dirty="0">
              <a:solidFill>
                <a:schemeClr val="bg1"/>
              </a:solidFill>
            </a:endParaRPr>
          </a:p>
        </p:txBody>
      </p:sp>
      <p:pic>
        <p:nvPicPr>
          <p:cNvPr id="17410" name="Picture 2"/>
          <p:cNvPicPr>
            <a:picLocks noChangeAspect="1" noChangeArrowheads="1"/>
          </p:cNvPicPr>
          <p:nvPr/>
        </p:nvPicPr>
        <p:blipFill>
          <a:blip r:embed="rId3" cstate="print"/>
          <a:srcRect/>
          <a:stretch>
            <a:fillRect/>
          </a:stretch>
        </p:blipFill>
        <p:spPr bwMode="auto">
          <a:xfrm>
            <a:off x="728653" y="6143647"/>
            <a:ext cx="2486025" cy="428625"/>
          </a:xfrm>
          <a:prstGeom prst="rect">
            <a:avLst/>
          </a:prstGeom>
          <a:noFill/>
          <a:ln w="9525">
            <a:noFill/>
            <a:miter lim="800000"/>
            <a:headEnd/>
            <a:tailEnd/>
          </a:ln>
          <a:effectLst/>
        </p:spPr>
      </p:pic>
      <p:sp>
        <p:nvSpPr>
          <p:cNvPr id="11" name="Text Box 10"/>
          <p:cNvSpPr txBox="1">
            <a:spLocks noChangeArrowheads="1"/>
          </p:cNvSpPr>
          <p:nvPr/>
        </p:nvSpPr>
        <p:spPr bwMode="auto">
          <a:xfrm>
            <a:off x="642911" y="1000108"/>
            <a:ext cx="7572428" cy="5022914"/>
          </a:xfrm>
          <a:prstGeom prst="rect">
            <a:avLst/>
          </a:prstGeom>
          <a:noFill/>
          <a:ln w="9525">
            <a:noFill/>
            <a:miter lim="800000"/>
            <a:headEnd/>
            <a:tailEnd/>
          </a:ln>
        </p:spPr>
        <p:txBody>
          <a:bodyPr wrap="square">
            <a:spAutoFit/>
          </a:bodyPr>
          <a:lstStyle/>
          <a:p>
            <a:pPr>
              <a:lnSpc>
                <a:spcPct val="90000"/>
              </a:lnSpc>
              <a:spcBef>
                <a:spcPct val="50000"/>
              </a:spcBef>
            </a:pPr>
            <a:r>
              <a:rPr lang="pl-PL" b="1" smtClean="0">
                <a:solidFill>
                  <a:schemeClr val="accent1">
                    <a:lumMod val="75000"/>
                  </a:schemeClr>
                </a:solidFill>
              </a:rPr>
              <a:t>(1) ISM  Index (USA)</a:t>
            </a:r>
            <a:br>
              <a:rPr lang="pl-PL" b="1" smtClean="0">
                <a:solidFill>
                  <a:schemeClr val="accent1">
                    <a:lumMod val="75000"/>
                  </a:schemeClr>
                </a:solidFill>
              </a:rPr>
            </a:br>
            <a:r>
              <a:rPr lang="pl-PL" b="1" smtClean="0">
                <a:solidFill>
                  <a:schemeClr val="accent1">
                    <a:lumMod val="75000"/>
                  </a:schemeClr>
                </a:solidFill>
              </a:rPr>
              <a:t>(2) ISM Services Index  (USA)</a:t>
            </a:r>
            <a:endParaRPr lang="pl-PL" b="1" dirty="0" smtClean="0">
              <a:solidFill>
                <a:schemeClr val="accent1">
                  <a:lumMod val="75000"/>
                </a:schemeClr>
              </a:solidFill>
            </a:endParaRPr>
          </a:p>
          <a:p>
            <a:pPr>
              <a:lnSpc>
                <a:spcPct val="90000"/>
              </a:lnSpc>
              <a:spcBef>
                <a:spcPct val="50000"/>
              </a:spcBef>
            </a:pPr>
            <a:r>
              <a:rPr lang="pl-PL" b="1" dirty="0" smtClean="0"/>
              <a:t>Źródło:</a:t>
            </a:r>
            <a:r>
              <a:rPr lang="pl-PL" dirty="0" smtClean="0"/>
              <a:t> </a:t>
            </a:r>
            <a:r>
              <a:rPr lang="pl-PL" dirty="0" err="1" smtClean="0"/>
              <a:t>Institute</a:t>
            </a:r>
            <a:r>
              <a:rPr lang="pl-PL" dirty="0" smtClean="0"/>
              <a:t> for </a:t>
            </a:r>
            <a:r>
              <a:rPr lang="pl-PL" err="1" smtClean="0"/>
              <a:t>Supply</a:t>
            </a:r>
            <a:r>
              <a:rPr lang="pl-PL" smtClean="0"/>
              <a:t> Management, USA</a:t>
            </a:r>
            <a:endParaRPr lang="pl-PL" dirty="0" smtClean="0"/>
          </a:p>
          <a:p>
            <a:pPr algn="just">
              <a:lnSpc>
                <a:spcPct val="90000"/>
              </a:lnSpc>
              <a:spcBef>
                <a:spcPct val="50000"/>
              </a:spcBef>
            </a:pPr>
            <a:r>
              <a:rPr lang="pl-PL" b="1" dirty="0" smtClean="0"/>
              <a:t>Opis:</a:t>
            </a:r>
            <a:r>
              <a:rPr lang="pl-PL" dirty="0" smtClean="0"/>
              <a:t> </a:t>
            </a:r>
            <a:r>
              <a:rPr lang="pl-PL" dirty="0" err="1" smtClean="0"/>
              <a:t>ISM</a:t>
            </a:r>
            <a:r>
              <a:rPr lang="pl-PL" dirty="0" smtClean="0"/>
              <a:t> </a:t>
            </a:r>
            <a:r>
              <a:rPr lang="pl-PL" dirty="0" err="1" smtClean="0"/>
              <a:t>Index</a:t>
            </a:r>
            <a:r>
              <a:rPr lang="pl-PL" dirty="0" smtClean="0"/>
              <a:t> to wskaźnik obrazujący aktywność w </a:t>
            </a:r>
            <a:r>
              <a:rPr lang="pl-PL" smtClean="0"/>
              <a:t>sektorze amerykańskich przedsiębiorstw przemysłowych (1) lub usługowych (2), </a:t>
            </a:r>
            <a:r>
              <a:rPr lang="pl-PL" dirty="0" smtClean="0"/>
              <a:t>odpowiednik europejskiego </a:t>
            </a:r>
            <a:r>
              <a:rPr lang="pl-PL" dirty="0" err="1" smtClean="0"/>
              <a:t>PMI</a:t>
            </a:r>
            <a:r>
              <a:rPr lang="pl-PL" dirty="0" smtClean="0"/>
              <a:t>, publikowany przez amerykański </a:t>
            </a:r>
            <a:r>
              <a:rPr lang="pl-PL" dirty="0" err="1" smtClean="0"/>
              <a:t>Institute</a:t>
            </a:r>
            <a:r>
              <a:rPr lang="pl-PL" dirty="0" smtClean="0"/>
              <a:t> for </a:t>
            </a:r>
            <a:r>
              <a:rPr lang="pl-PL" dirty="0" err="1" smtClean="0"/>
              <a:t>Supply</a:t>
            </a:r>
            <a:r>
              <a:rPr lang="pl-PL" dirty="0" smtClean="0"/>
              <a:t> Management. Wartość wskaźnika powyżej 50 oznacza rozwój gospodarczy, natomiast wartość poniżej 50 oznacza recesję.</a:t>
            </a:r>
          </a:p>
          <a:p>
            <a:pPr>
              <a:lnSpc>
                <a:spcPct val="90000"/>
              </a:lnSpc>
              <a:spcBef>
                <a:spcPct val="50000"/>
              </a:spcBef>
            </a:pPr>
            <a:r>
              <a:rPr lang="pl-PL" b="1" smtClean="0">
                <a:solidFill>
                  <a:schemeClr val="accent1">
                    <a:lumMod val="75000"/>
                  </a:schemeClr>
                </a:solidFill>
              </a:rPr>
              <a:t>Consumer Confidence (USA)</a:t>
            </a:r>
            <a:endParaRPr lang="pl-PL" b="1" dirty="0" smtClean="0">
              <a:solidFill>
                <a:schemeClr val="accent1">
                  <a:lumMod val="75000"/>
                </a:schemeClr>
              </a:solidFill>
            </a:endParaRPr>
          </a:p>
          <a:p>
            <a:pPr>
              <a:lnSpc>
                <a:spcPct val="90000"/>
              </a:lnSpc>
              <a:spcBef>
                <a:spcPct val="50000"/>
              </a:spcBef>
            </a:pPr>
            <a:r>
              <a:rPr lang="pl-PL" b="1" dirty="0" smtClean="0"/>
              <a:t>Źródło</a:t>
            </a:r>
            <a:r>
              <a:rPr lang="pl-PL" b="1" smtClean="0"/>
              <a:t>:</a:t>
            </a:r>
            <a:r>
              <a:rPr lang="pl-PL" smtClean="0"/>
              <a:t> The Conference Board</a:t>
            </a:r>
            <a:endParaRPr lang="pl-PL" dirty="0" smtClean="0"/>
          </a:p>
          <a:p>
            <a:pPr algn="just">
              <a:lnSpc>
                <a:spcPct val="90000"/>
              </a:lnSpc>
              <a:spcBef>
                <a:spcPct val="50000"/>
              </a:spcBef>
            </a:pPr>
            <a:r>
              <a:rPr lang="pl-PL" b="1" dirty="0" smtClean="0"/>
              <a:t>Opis</a:t>
            </a:r>
            <a:r>
              <a:rPr lang="pl-PL" b="1" smtClean="0"/>
              <a:t>:</a:t>
            </a:r>
            <a:r>
              <a:rPr lang="pl-PL" smtClean="0"/>
              <a:t> Wskaźnik zaufania jest to indeks obliczany przez organizację Conference Board na podstawie comiesięcznej ankiety przeprowadzanej w 5 tys. gospodarstw domowych. Na wskaźnik składają się dwa subindeksy: ocena obecnej kondycji gospodarstwa domowego oraz wskaźnik oczekiwań kondycji gospodarstwa w przyszłości. Wskaźnik ten ma dość duże znaczenie, ponieważ zaufanie konsumentów wpływa na poziom konsumpcji, która w USA odpowiada za 2/3 amerykańskiego PKB.</a:t>
            </a:r>
            <a:endParaRPr lang="pl-PL"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a:grpSpLocks/>
          </p:cNvGrpSpPr>
          <p:nvPr/>
        </p:nvGrpSpPr>
        <p:grpSpPr bwMode="auto">
          <a:xfrm>
            <a:off x="8301038" y="6329386"/>
            <a:ext cx="838200" cy="457200"/>
            <a:chOff x="5232" y="4032"/>
            <a:chExt cx="528" cy="288"/>
          </a:xfrm>
        </p:grpSpPr>
        <p:grpSp>
          <p:nvGrpSpPr>
            <p:cNvPr id="4"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21</a:t>
              </a:fld>
              <a:endParaRPr lang="pl-PL" sz="2400" kern="1200">
                <a:solidFill>
                  <a:srgbClr val="000000"/>
                </a:solidFill>
                <a:latin typeface="Times New Roman" pitchFamily="18" charset="0"/>
                <a:ea typeface="+mn-ea"/>
                <a:cs typeface="+mn-cs"/>
              </a:endParaRPr>
            </a:p>
          </p:txBody>
        </p:sp>
      </p:grpSp>
      <p:graphicFrame>
        <p:nvGraphicFramePr>
          <p:cNvPr id="9" name="Wykres 8"/>
          <p:cNvGraphicFramePr>
            <a:graphicFrameLocks noGrp="1"/>
          </p:cNvGraphicFramePr>
          <p:nvPr/>
        </p:nvGraphicFramePr>
        <p:xfrm>
          <a:off x="428596" y="3547441"/>
          <a:ext cx="4929222" cy="3310559"/>
        </p:xfrm>
        <a:graphic>
          <a:graphicData uri="http://schemas.openxmlformats.org/drawingml/2006/chart">
            <c:chart xmlns:c="http://schemas.openxmlformats.org/drawingml/2006/chart" xmlns:r="http://schemas.openxmlformats.org/officeDocument/2006/relationships" r:id="rId2"/>
          </a:graphicData>
        </a:graphic>
      </p:graphicFrame>
      <p:sp>
        <p:nvSpPr>
          <p:cNvPr id="10" name="pole tekstowe 9"/>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Wskaźnik Optymizmu Konsumentów IPSOS</a:t>
            </a:r>
            <a:endParaRPr lang="pl-PL" b="1" dirty="0">
              <a:solidFill>
                <a:schemeClr val="bg1"/>
              </a:solidFill>
            </a:endParaRPr>
          </a:p>
        </p:txBody>
      </p:sp>
      <p:sp>
        <p:nvSpPr>
          <p:cNvPr id="11" name="pole tekstowe 10"/>
          <p:cNvSpPr txBox="1"/>
          <p:nvPr/>
        </p:nvSpPr>
        <p:spPr>
          <a:xfrm>
            <a:off x="5500694" y="1000108"/>
            <a:ext cx="2928958" cy="4770537"/>
          </a:xfrm>
          <a:prstGeom prst="rect">
            <a:avLst/>
          </a:prstGeom>
          <a:noFill/>
        </p:spPr>
        <p:txBody>
          <a:bodyPr wrap="square" rtlCol="0">
            <a:spAutoFit/>
          </a:bodyPr>
          <a:lstStyle/>
          <a:p>
            <a:pPr algn="just"/>
            <a:r>
              <a:rPr lang="pl-PL" sz="1600" dirty="0" smtClean="0"/>
              <a:t>Pomimo tego, że Ipsos badając nastroje konsumentów nie pyta o dochody i PKB, ale jedynie o subiektywne odczucia badanego, powiązanie tych nastrojów i zmian koniunktury w Polsce jest niezaprzeczalne.</a:t>
            </a:r>
          </a:p>
          <a:p>
            <a:pPr algn="just"/>
            <a:endParaRPr lang="pl-PL" sz="1600" dirty="0"/>
          </a:p>
          <a:p>
            <a:pPr algn="just"/>
            <a:r>
              <a:rPr lang="pl-PL" sz="1600" dirty="0" smtClean="0"/>
              <a:t>Jeśli nastroje konsumentów ulegają pogorszeniu, koniunktura nie będzie się poprawiać.</a:t>
            </a:r>
          </a:p>
          <a:p>
            <a:pPr algn="just"/>
            <a:endParaRPr lang="pl-PL" sz="1600" dirty="0"/>
          </a:p>
          <a:p>
            <a:pPr algn="just"/>
            <a:endParaRPr lang="pl-PL" sz="1600" dirty="0" smtClean="0"/>
          </a:p>
          <a:p>
            <a:pPr algn="just"/>
            <a:endParaRPr lang="pl-PL" sz="1600" dirty="0"/>
          </a:p>
          <a:p>
            <a:pPr algn="just"/>
            <a:endParaRPr lang="pl-PL" sz="1600" dirty="0" smtClean="0"/>
          </a:p>
          <a:p>
            <a:pPr algn="just"/>
            <a:r>
              <a:rPr lang="pl-PL" sz="1600" dirty="0" smtClean="0"/>
              <a:t>Sprawdź jaki jest obecnie poziom i kierunek zmian optymizmu konsumentów na stronach </a:t>
            </a:r>
            <a:r>
              <a:rPr lang="pl-PL" sz="1600" dirty="0" err="1" smtClean="0"/>
              <a:t>www.ipsos.pl</a:t>
            </a:r>
            <a:endParaRPr lang="pl-PL" sz="1600" dirty="0" smtClean="0"/>
          </a:p>
        </p:txBody>
      </p:sp>
      <p:pic>
        <p:nvPicPr>
          <p:cNvPr id="2" name="Picture 2"/>
          <p:cNvPicPr>
            <a:picLocks noChangeAspect="1" noChangeArrowheads="1"/>
          </p:cNvPicPr>
          <p:nvPr/>
        </p:nvPicPr>
        <p:blipFill>
          <a:blip r:embed="rId3" cstate="print"/>
          <a:srcRect/>
          <a:stretch>
            <a:fillRect/>
          </a:stretch>
        </p:blipFill>
        <p:spPr bwMode="auto">
          <a:xfrm>
            <a:off x="785786" y="1000108"/>
            <a:ext cx="4572032" cy="2667019"/>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22</a:t>
              </a:fld>
              <a:endParaRPr lang="pl-PL" sz="2400" kern="1200">
                <a:solidFill>
                  <a:srgbClr val="000000"/>
                </a:solidFill>
                <a:latin typeface="Times New Roman" pitchFamily="18" charset="0"/>
                <a:ea typeface="+mn-ea"/>
                <a:cs typeface="+mn-cs"/>
              </a:endParaRPr>
            </a:p>
          </p:txBody>
        </p:sp>
      </p:grpSp>
      <p:sp>
        <p:nvSpPr>
          <p:cNvPr id="8" name="pole tekstowe 7"/>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Podatki</a:t>
            </a:r>
            <a:endParaRPr lang="pl-PL" b="1" dirty="0">
              <a:solidFill>
                <a:schemeClr val="bg1"/>
              </a:solidFill>
            </a:endParaRPr>
          </a:p>
        </p:txBody>
      </p:sp>
      <p:sp>
        <p:nvSpPr>
          <p:cNvPr id="11" name="Text Box 9"/>
          <p:cNvSpPr txBox="1">
            <a:spLocks noChangeArrowheads="1"/>
          </p:cNvSpPr>
          <p:nvPr/>
        </p:nvSpPr>
        <p:spPr bwMode="auto">
          <a:xfrm>
            <a:off x="657252" y="1142984"/>
            <a:ext cx="7843838" cy="923330"/>
          </a:xfrm>
          <a:prstGeom prst="rect">
            <a:avLst/>
          </a:prstGeom>
          <a:noFill/>
          <a:ln w="9525">
            <a:noFill/>
            <a:miter lim="800000"/>
            <a:headEnd/>
            <a:tailEnd/>
          </a:ln>
        </p:spPr>
        <p:txBody>
          <a:bodyPr>
            <a:spAutoFit/>
          </a:bodyPr>
          <a:lstStyle/>
          <a:p>
            <a:pPr algn="just">
              <a:spcBef>
                <a:spcPct val="50000"/>
              </a:spcBef>
            </a:pPr>
            <a:r>
              <a:rPr lang="pl-PL" b="1" dirty="0" smtClean="0">
                <a:latin typeface="Calibri" pitchFamily="34" charset="0"/>
              </a:rPr>
              <a:t>Podatki</a:t>
            </a:r>
            <a:r>
              <a:rPr lang="pl-PL" dirty="0" smtClean="0">
                <a:latin typeface="Calibri" pitchFamily="34" charset="0"/>
              </a:rPr>
              <a:t> to przymusowe, bezzwrotne i nieodpłatne świadczenia (transfery) pieniężne pobierane przez państwo na podstawie przepisów prawa w celu uzyskania dochodów na pokrycie wydatków państwowych.</a:t>
            </a:r>
          </a:p>
        </p:txBody>
      </p:sp>
      <p:sp>
        <p:nvSpPr>
          <p:cNvPr id="39" name="Text Box 10"/>
          <p:cNvSpPr txBox="1">
            <a:spLocks noChangeArrowheads="1"/>
          </p:cNvSpPr>
          <p:nvPr/>
        </p:nvSpPr>
        <p:spPr bwMode="auto">
          <a:xfrm>
            <a:off x="4390996" y="2500330"/>
            <a:ext cx="1724025" cy="457200"/>
          </a:xfrm>
          <a:prstGeom prst="rect">
            <a:avLst/>
          </a:prstGeom>
          <a:solidFill>
            <a:srgbClr val="CCFF33"/>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2400" b="1" i="0" u="none" strike="noStrike" kern="1200" cap="none" spc="0" normalizeH="0" baseline="0" noProof="0">
                <a:ln>
                  <a:noFill/>
                </a:ln>
                <a:solidFill>
                  <a:srgbClr val="000000"/>
                </a:solidFill>
                <a:effectLst/>
                <a:uLnTx/>
                <a:uFillTx/>
                <a:latin typeface="Century Gothic" pitchFamily="34" charset="0"/>
                <a:ea typeface="+mn-ea"/>
                <a:cs typeface="+mn-cs"/>
              </a:rPr>
              <a:t>Podatki</a:t>
            </a:r>
          </a:p>
        </p:txBody>
      </p:sp>
      <p:grpSp>
        <p:nvGrpSpPr>
          <p:cNvPr id="4" name="Group 11"/>
          <p:cNvGrpSpPr>
            <a:grpSpLocks/>
          </p:cNvGrpSpPr>
          <p:nvPr/>
        </p:nvGrpSpPr>
        <p:grpSpPr bwMode="auto">
          <a:xfrm>
            <a:off x="428596" y="4481530"/>
            <a:ext cx="2590800" cy="1066800"/>
            <a:chOff x="288" y="2736"/>
            <a:chExt cx="1632" cy="672"/>
          </a:xfrm>
        </p:grpSpPr>
        <p:sp>
          <p:nvSpPr>
            <p:cNvPr id="41" name="Text Box 12"/>
            <p:cNvSpPr txBox="1">
              <a:spLocks noChangeArrowheads="1"/>
            </p:cNvSpPr>
            <p:nvPr/>
          </p:nvSpPr>
          <p:spPr bwMode="auto">
            <a:xfrm>
              <a:off x="288" y="2736"/>
              <a:ext cx="1632" cy="192"/>
            </a:xfrm>
            <a:prstGeom prst="rect">
              <a:avLst/>
            </a:prstGeom>
            <a:solidFill>
              <a:srgbClr val="CCCCFF"/>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1400" b="1" i="0" u="none" strike="noStrike" kern="1200" cap="none" spc="0" normalizeH="0" baseline="0" noProof="0">
                  <a:ln>
                    <a:noFill/>
                  </a:ln>
                  <a:solidFill>
                    <a:srgbClr val="000000"/>
                  </a:solidFill>
                  <a:effectLst/>
                  <a:uLnTx/>
                  <a:uFillTx/>
                  <a:latin typeface="Century Gothic" pitchFamily="34" charset="0"/>
                  <a:ea typeface="+mn-ea"/>
                  <a:cs typeface="+mn-cs"/>
                </a:rPr>
                <a:t>PIT (Personal Income Tax)</a:t>
              </a:r>
              <a:endParaRPr kumimoji="0" lang="pl-PL" sz="1600" b="1"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42" name="Text Box 13"/>
            <p:cNvSpPr txBox="1">
              <a:spLocks noChangeArrowheads="1"/>
            </p:cNvSpPr>
            <p:nvPr/>
          </p:nvSpPr>
          <p:spPr bwMode="auto">
            <a:xfrm>
              <a:off x="288" y="2976"/>
              <a:ext cx="1632" cy="192"/>
            </a:xfrm>
            <a:prstGeom prst="rect">
              <a:avLst/>
            </a:prstGeom>
            <a:solidFill>
              <a:srgbClr val="CCCCFF"/>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1400" b="1" i="0" u="none" strike="noStrike" kern="1200" cap="none" spc="0" normalizeH="0" baseline="0" noProof="0">
                  <a:ln>
                    <a:noFill/>
                  </a:ln>
                  <a:solidFill>
                    <a:srgbClr val="000000"/>
                  </a:solidFill>
                  <a:effectLst/>
                  <a:uLnTx/>
                  <a:uFillTx/>
                  <a:latin typeface="Century Gothic" pitchFamily="34" charset="0"/>
                  <a:ea typeface="+mn-ea"/>
                  <a:cs typeface="+mn-cs"/>
                </a:rPr>
                <a:t>CIT (Corporate Income Tax)</a:t>
              </a:r>
              <a:endParaRPr kumimoji="0" lang="pl-PL" sz="1600" b="1"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43" name="Text Box 14"/>
            <p:cNvSpPr txBox="1">
              <a:spLocks noChangeArrowheads="1"/>
            </p:cNvSpPr>
            <p:nvPr/>
          </p:nvSpPr>
          <p:spPr bwMode="auto">
            <a:xfrm>
              <a:off x="288" y="3216"/>
              <a:ext cx="1632" cy="192"/>
            </a:xfrm>
            <a:prstGeom prst="rect">
              <a:avLst/>
            </a:prstGeom>
            <a:solidFill>
              <a:srgbClr val="CCCCFF"/>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1400" b="1" i="0" u="none" strike="noStrike" kern="1200" cap="none" spc="0" normalizeH="0" baseline="0" noProof="0">
                  <a:ln>
                    <a:noFill/>
                  </a:ln>
                  <a:solidFill>
                    <a:srgbClr val="000000"/>
                  </a:solidFill>
                  <a:effectLst/>
                  <a:uLnTx/>
                  <a:uFillTx/>
                  <a:latin typeface="Century Gothic" pitchFamily="34" charset="0"/>
                  <a:ea typeface="+mn-ea"/>
                  <a:cs typeface="+mn-cs"/>
                </a:rPr>
                <a:t>od zysków kapitałowych</a:t>
              </a:r>
              <a:endParaRPr kumimoji="0" lang="pl-PL" sz="1600" b="1" i="0" u="none" strike="noStrike" kern="1200" cap="none" spc="0" normalizeH="0" baseline="0" noProof="0">
                <a:ln>
                  <a:noFill/>
                </a:ln>
                <a:solidFill>
                  <a:srgbClr val="000000"/>
                </a:solidFill>
                <a:effectLst/>
                <a:uLnTx/>
                <a:uFillTx/>
                <a:latin typeface="Century Gothic" pitchFamily="34" charset="0"/>
                <a:ea typeface="+mn-ea"/>
                <a:cs typeface="+mn-cs"/>
              </a:endParaRPr>
            </a:p>
          </p:txBody>
        </p:sp>
      </p:grpSp>
      <p:grpSp>
        <p:nvGrpSpPr>
          <p:cNvPr id="9" name="Group 15"/>
          <p:cNvGrpSpPr>
            <a:grpSpLocks/>
          </p:cNvGrpSpPr>
          <p:nvPr/>
        </p:nvGrpSpPr>
        <p:grpSpPr bwMode="auto">
          <a:xfrm>
            <a:off x="3171796" y="4481530"/>
            <a:ext cx="2590800" cy="1447800"/>
            <a:chOff x="2016" y="2736"/>
            <a:chExt cx="1632" cy="912"/>
          </a:xfrm>
        </p:grpSpPr>
        <p:sp>
          <p:nvSpPr>
            <p:cNvPr id="45" name="Text Box 16"/>
            <p:cNvSpPr txBox="1">
              <a:spLocks noChangeArrowheads="1"/>
            </p:cNvSpPr>
            <p:nvPr/>
          </p:nvSpPr>
          <p:spPr bwMode="auto">
            <a:xfrm>
              <a:off x="2016" y="2736"/>
              <a:ext cx="1632" cy="192"/>
            </a:xfrm>
            <a:prstGeom prst="rect">
              <a:avLst/>
            </a:prstGeom>
            <a:solidFill>
              <a:srgbClr val="CCCCFF"/>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1400" b="1" i="0" u="none" strike="noStrike" kern="1200" cap="none" spc="0" normalizeH="0" baseline="0" noProof="0">
                  <a:ln>
                    <a:noFill/>
                  </a:ln>
                  <a:solidFill>
                    <a:srgbClr val="000000"/>
                  </a:solidFill>
                  <a:effectLst/>
                  <a:uLnTx/>
                  <a:uFillTx/>
                  <a:latin typeface="Century Gothic" pitchFamily="34" charset="0"/>
                  <a:ea typeface="+mn-ea"/>
                  <a:cs typeface="+mn-cs"/>
                </a:rPr>
                <a:t>od nieruchomości</a:t>
              </a:r>
              <a:endParaRPr kumimoji="0" lang="pl-PL" sz="1600" b="1"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46" name="Text Box 17"/>
            <p:cNvSpPr txBox="1">
              <a:spLocks noChangeArrowheads="1"/>
            </p:cNvSpPr>
            <p:nvPr/>
          </p:nvSpPr>
          <p:spPr bwMode="auto">
            <a:xfrm>
              <a:off x="2016" y="2976"/>
              <a:ext cx="1632" cy="192"/>
            </a:xfrm>
            <a:prstGeom prst="rect">
              <a:avLst/>
            </a:prstGeom>
            <a:solidFill>
              <a:srgbClr val="CCCCFF"/>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1400" b="1" i="0" u="none" strike="noStrike" kern="1200" cap="none" spc="0" normalizeH="0" baseline="0" noProof="0">
                  <a:ln>
                    <a:noFill/>
                  </a:ln>
                  <a:solidFill>
                    <a:srgbClr val="000000"/>
                  </a:solidFill>
                  <a:effectLst/>
                  <a:uLnTx/>
                  <a:uFillTx/>
                  <a:latin typeface="Century Gothic" pitchFamily="34" charset="0"/>
                  <a:ea typeface="+mn-ea"/>
                  <a:cs typeface="+mn-cs"/>
                </a:rPr>
                <a:t>kataster</a:t>
              </a:r>
              <a:endParaRPr kumimoji="0" lang="pl-PL" sz="1600" b="1"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47" name="Text Box 18"/>
            <p:cNvSpPr txBox="1">
              <a:spLocks noChangeArrowheads="1"/>
            </p:cNvSpPr>
            <p:nvPr/>
          </p:nvSpPr>
          <p:spPr bwMode="auto">
            <a:xfrm>
              <a:off x="2016" y="3456"/>
              <a:ext cx="1632" cy="192"/>
            </a:xfrm>
            <a:prstGeom prst="rect">
              <a:avLst/>
            </a:prstGeom>
            <a:solidFill>
              <a:srgbClr val="CCCCFF"/>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1400" b="1" i="0" u="none" strike="noStrike" kern="1200" cap="none" spc="0" normalizeH="0" baseline="0" noProof="0">
                  <a:ln>
                    <a:noFill/>
                  </a:ln>
                  <a:solidFill>
                    <a:srgbClr val="000000"/>
                  </a:solidFill>
                  <a:effectLst/>
                  <a:uLnTx/>
                  <a:uFillTx/>
                  <a:latin typeface="Century Gothic" pitchFamily="34" charset="0"/>
                  <a:ea typeface="+mn-ea"/>
                  <a:cs typeface="+mn-cs"/>
                </a:rPr>
                <a:t>gruntowy, leśny itp.</a:t>
              </a:r>
              <a:endParaRPr kumimoji="0" lang="pl-PL" sz="1600" b="1"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48" name="Text Box 19"/>
            <p:cNvSpPr txBox="1">
              <a:spLocks noChangeArrowheads="1"/>
            </p:cNvSpPr>
            <p:nvPr/>
          </p:nvSpPr>
          <p:spPr bwMode="auto">
            <a:xfrm>
              <a:off x="2016" y="3216"/>
              <a:ext cx="1632" cy="192"/>
            </a:xfrm>
            <a:prstGeom prst="rect">
              <a:avLst/>
            </a:prstGeom>
            <a:solidFill>
              <a:srgbClr val="CCCCFF"/>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1400" b="1" i="0" u="none" strike="noStrike" kern="1200" cap="none" spc="0" normalizeH="0" baseline="0" noProof="0">
                  <a:ln>
                    <a:noFill/>
                  </a:ln>
                  <a:solidFill>
                    <a:srgbClr val="000000"/>
                  </a:solidFill>
                  <a:effectLst/>
                  <a:uLnTx/>
                  <a:uFillTx/>
                  <a:latin typeface="Century Gothic" pitchFamily="34" charset="0"/>
                  <a:ea typeface="+mn-ea"/>
                  <a:cs typeface="+mn-cs"/>
                </a:rPr>
                <a:t>od środków transportu</a:t>
              </a:r>
              <a:endParaRPr kumimoji="0" lang="pl-PL" sz="1600" b="1" i="0" u="none" strike="noStrike" kern="1200" cap="none" spc="0" normalizeH="0" baseline="0" noProof="0">
                <a:ln>
                  <a:noFill/>
                </a:ln>
                <a:solidFill>
                  <a:srgbClr val="000000"/>
                </a:solidFill>
                <a:effectLst/>
                <a:uLnTx/>
                <a:uFillTx/>
                <a:latin typeface="Century Gothic" pitchFamily="34" charset="0"/>
                <a:ea typeface="+mn-ea"/>
                <a:cs typeface="+mn-cs"/>
              </a:endParaRPr>
            </a:p>
          </p:txBody>
        </p:sp>
      </p:grpSp>
      <p:grpSp>
        <p:nvGrpSpPr>
          <p:cNvPr id="10" name="Group 20"/>
          <p:cNvGrpSpPr>
            <a:grpSpLocks/>
          </p:cNvGrpSpPr>
          <p:nvPr/>
        </p:nvGrpSpPr>
        <p:grpSpPr bwMode="auto">
          <a:xfrm>
            <a:off x="2028796" y="2728933"/>
            <a:ext cx="2333625" cy="930276"/>
            <a:chOff x="1296" y="1632"/>
            <a:chExt cx="1470" cy="586"/>
          </a:xfrm>
        </p:grpSpPr>
        <p:sp>
          <p:nvSpPr>
            <p:cNvPr id="50" name="Text Box 21"/>
            <p:cNvSpPr txBox="1">
              <a:spLocks noChangeArrowheads="1"/>
            </p:cNvSpPr>
            <p:nvPr/>
          </p:nvSpPr>
          <p:spPr bwMode="auto">
            <a:xfrm>
              <a:off x="1296" y="1968"/>
              <a:ext cx="1392" cy="250"/>
            </a:xfrm>
            <a:prstGeom prst="rect">
              <a:avLst/>
            </a:prstGeom>
            <a:solidFill>
              <a:srgbClr val="CCFF99"/>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2000" b="1" i="0" u="none" strike="noStrike" kern="1200" cap="none" spc="0" normalizeH="0" baseline="0" noProof="0">
                  <a:ln>
                    <a:noFill/>
                  </a:ln>
                  <a:solidFill>
                    <a:srgbClr val="000000"/>
                  </a:solidFill>
                  <a:effectLst/>
                  <a:uLnTx/>
                  <a:uFillTx/>
                  <a:latin typeface="Century Gothic" pitchFamily="34" charset="0"/>
                  <a:ea typeface="+mn-ea"/>
                  <a:cs typeface="+mn-cs"/>
                </a:rPr>
                <a:t>bezpośrednie</a:t>
              </a:r>
            </a:p>
          </p:txBody>
        </p:sp>
        <p:cxnSp>
          <p:nvCxnSpPr>
            <p:cNvPr id="51" name="AutoShape 22"/>
            <p:cNvCxnSpPr>
              <a:cxnSpLocks noChangeShapeType="1"/>
              <a:stCxn id="39" idx="1"/>
              <a:endCxn id="50" idx="0"/>
            </p:cNvCxnSpPr>
            <p:nvPr/>
          </p:nvCxnSpPr>
          <p:spPr bwMode="auto">
            <a:xfrm rot="10800000" flipV="1">
              <a:off x="1992" y="1632"/>
              <a:ext cx="774" cy="336"/>
            </a:xfrm>
            <a:prstGeom prst="bentConnector2">
              <a:avLst/>
            </a:prstGeom>
            <a:noFill/>
            <a:ln w="9525">
              <a:solidFill>
                <a:srgbClr val="000000"/>
              </a:solidFill>
              <a:miter lim="800000"/>
              <a:headEnd/>
              <a:tailEnd/>
            </a:ln>
          </p:spPr>
        </p:cxnSp>
      </p:grpSp>
      <p:grpSp>
        <p:nvGrpSpPr>
          <p:cNvPr id="12" name="Group 23"/>
          <p:cNvGrpSpPr>
            <a:grpSpLocks/>
          </p:cNvGrpSpPr>
          <p:nvPr/>
        </p:nvGrpSpPr>
        <p:grpSpPr bwMode="auto">
          <a:xfrm>
            <a:off x="6086446" y="2728933"/>
            <a:ext cx="2571750" cy="930276"/>
            <a:chOff x="3852" y="1632"/>
            <a:chExt cx="1620" cy="586"/>
          </a:xfrm>
        </p:grpSpPr>
        <p:sp>
          <p:nvSpPr>
            <p:cNvPr id="53" name="Text Box 24"/>
            <p:cNvSpPr txBox="1">
              <a:spLocks noChangeArrowheads="1"/>
            </p:cNvSpPr>
            <p:nvPr/>
          </p:nvSpPr>
          <p:spPr bwMode="auto">
            <a:xfrm>
              <a:off x="3936" y="1968"/>
              <a:ext cx="1536" cy="250"/>
            </a:xfrm>
            <a:prstGeom prst="rect">
              <a:avLst/>
            </a:prstGeom>
            <a:solidFill>
              <a:srgbClr val="CCFF99"/>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2000" b="1" i="0" u="none" strike="noStrike" kern="1200" cap="none" spc="0" normalizeH="0" baseline="0" noProof="0">
                  <a:ln>
                    <a:noFill/>
                  </a:ln>
                  <a:solidFill>
                    <a:srgbClr val="000000"/>
                  </a:solidFill>
                  <a:effectLst/>
                  <a:uLnTx/>
                  <a:uFillTx/>
                  <a:latin typeface="Century Gothic" pitchFamily="34" charset="0"/>
                  <a:ea typeface="+mn-ea"/>
                  <a:cs typeface="+mn-cs"/>
                </a:rPr>
                <a:t>pośrednie</a:t>
              </a:r>
            </a:p>
          </p:txBody>
        </p:sp>
        <p:cxnSp>
          <p:nvCxnSpPr>
            <p:cNvPr id="54" name="AutoShape 25"/>
            <p:cNvCxnSpPr>
              <a:cxnSpLocks noChangeShapeType="1"/>
              <a:stCxn id="39" idx="3"/>
              <a:endCxn id="53" idx="0"/>
            </p:cNvCxnSpPr>
            <p:nvPr/>
          </p:nvCxnSpPr>
          <p:spPr bwMode="auto">
            <a:xfrm>
              <a:off x="3852" y="1632"/>
              <a:ext cx="852" cy="336"/>
            </a:xfrm>
            <a:prstGeom prst="bentConnector2">
              <a:avLst/>
            </a:prstGeom>
            <a:noFill/>
            <a:ln w="9525">
              <a:solidFill>
                <a:srgbClr val="000000"/>
              </a:solidFill>
              <a:miter lim="800000"/>
              <a:headEnd/>
              <a:tailEnd/>
            </a:ln>
          </p:spPr>
        </p:cxnSp>
      </p:grpSp>
      <p:grpSp>
        <p:nvGrpSpPr>
          <p:cNvPr id="14" name="Group 26"/>
          <p:cNvGrpSpPr>
            <a:grpSpLocks/>
          </p:cNvGrpSpPr>
          <p:nvPr/>
        </p:nvGrpSpPr>
        <p:grpSpPr bwMode="auto">
          <a:xfrm>
            <a:off x="428596" y="3460771"/>
            <a:ext cx="2590800" cy="930276"/>
            <a:chOff x="288" y="2093"/>
            <a:chExt cx="1632" cy="586"/>
          </a:xfrm>
        </p:grpSpPr>
        <p:sp>
          <p:nvSpPr>
            <p:cNvPr id="56" name="Text Box 27"/>
            <p:cNvSpPr txBox="1">
              <a:spLocks noChangeArrowheads="1"/>
            </p:cNvSpPr>
            <p:nvPr/>
          </p:nvSpPr>
          <p:spPr bwMode="auto">
            <a:xfrm>
              <a:off x="288" y="2448"/>
              <a:ext cx="1632" cy="231"/>
            </a:xfrm>
            <a:prstGeom prst="rect">
              <a:avLst/>
            </a:prstGeom>
            <a:solidFill>
              <a:srgbClr val="CC99FF"/>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1800" b="1" i="0" u="none" strike="noStrike" kern="1200" cap="none" spc="0" normalizeH="0" baseline="0" noProof="0">
                  <a:ln>
                    <a:noFill/>
                  </a:ln>
                  <a:solidFill>
                    <a:srgbClr val="000000"/>
                  </a:solidFill>
                  <a:effectLst/>
                  <a:uLnTx/>
                  <a:uFillTx/>
                  <a:latin typeface="Century Gothic" pitchFamily="34" charset="0"/>
                  <a:ea typeface="+mn-ea"/>
                  <a:cs typeface="+mn-cs"/>
                </a:rPr>
                <a:t>dochodowe</a:t>
              </a:r>
            </a:p>
          </p:txBody>
        </p:sp>
        <p:cxnSp>
          <p:nvCxnSpPr>
            <p:cNvPr id="57" name="AutoShape 28"/>
            <p:cNvCxnSpPr>
              <a:cxnSpLocks noChangeShapeType="1"/>
              <a:stCxn id="50" idx="1"/>
              <a:endCxn id="56" idx="0"/>
            </p:cNvCxnSpPr>
            <p:nvPr/>
          </p:nvCxnSpPr>
          <p:spPr bwMode="auto">
            <a:xfrm rot="10800000" flipV="1">
              <a:off x="1104" y="2093"/>
              <a:ext cx="174" cy="355"/>
            </a:xfrm>
            <a:prstGeom prst="bentConnector2">
              <a:avLst/>
            </a:prstGeom>
            <a:noFill/>
            <a:ln w="9525">
              <a:solidFill>
                <a:srgbClr val="000000"/>
              </a:solidFill>
              <a:miter lim="800000"/>
              <a:headEnd/>
              <a:tailEnd/>
            </a:ln>
          </p:spPr>
        </p:cxnSp>
      </p:grpSp>
      <p:grpSp>
        <p:nvGrpSpPr>
          <p:cNvPr id="15" name="Group 29"/>
          <p:cNvGrpSpPr>
            <a:grpSpLocks/>
          </p:cNvGrpSpPr>
          <p:nvPr/>
        </p:nvGrpSpPr>
        <p:grpSpPr bwMode="auto">
          <a:xfrm>
            <a:off x="3171796" y="3460771"/>
            <a:ext cx="2590800" cy="930276"/>
            <a:chOff x="2016" y="2093"/>
            <a:chExt cx="1632" cy="586"/>
          </a:xfrm>
        </p:grpSpPr>
        <p:sp>
          <p:nvSpPr>
            <p:cNvPr id="59" name="Text Box 30"/>
            <p:cNvSpPr txBox="1">
              <a:spLocks noChangeArrowheads="1"/>
            </p:cNvSpPr>
            <p:nvPr/>
          </p:nvSpPr>
          <p:spPr bwMode="auto">
            <a:xfrm>
              <a:off x="2016" y="2448"/>
              <a:ext cx="1632" cy="231"/>
            </a:xfrm>
            <a:prstGeom prst="rect">
              <a:avLst/>
            </a:prstGeom>
            <a:solidFill>
              <a:srgbClr val="CC99FF"/>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1800" b="1" i="0" u="none" strike="noStrike" kern="1200" cap="none" spc="0" normalizeH="0" baseline="0" noProof="0">
                  <a:ln>
                    <a:noFill/>
                  </a:ln>
                  <a:solidFill>
                    <a:srgbClr val="000000"/>
                  </a:solidFill>
                  <a:effectLst/>
                  <a:uLnTx/>
                  <a:uFillTx/>
                  <a:latin typeface="Century Gothic" pitchFamily="34" charset="0"/>
                  <a:ea typeface="+mn-ea"/>
                  <a:cs typeface="+mn-cs"/>
                </a:rPr>
                <a:t>majątkowe</a:t>
              </a:r>
            </a:p>
          </p:txBody>
        </p:sp>
        <p:cxnSp>
          <p:nvCxnSpPr>
            <p:cNvPr id="60" name="AutoShape 31"/>
            <p:cNvCxnSpPr>
              <a:cxnSpLocks noChangeShapeType="1"/>
              <a:stCxn id="50" idx="3"/>
              <a:endCxn id="59" idx="0"/>
            </p:cNvCxnSpPr>
            <p:nvPr/>
          </p:nvCxnSpPr>
          <p:spPr bwMode="auto">
            <a:xfrm>
              <a:off x="2670" y="2093"/>
              <a:ext cx="162" cy="355"/>
            </a:xfrm>
            <a:prstGeom prst="bentConnector2">
              <a:avLst/>
            </a:prstGeom>
            <a:noFill/>
            <a:ln w="9525">
              <a:solidFill>
                <a:srgbClr val="000000"/>
              </a:solidFill>
              <a:miter lim="800000"/>
              <a:headEnd/>
              <a:tailEnd/>
            </a:ln>
          </p:spPr>
        </p:cxnSp>
      </p:grpSp>
      <p:grpSp>
        <p:nvGrpSpPr>
          <p:cNvPr id="16" name="Group 32"/>
          <p:cNvGrpSpPr>
            <a:grpSpLocks/>
          </p:cNvGrpSpPr>
          <p:nvPr/>
        </p:nvGrpSpPr>
        <p:grpSpPr bwMode="auto">
          <a:xfrm>
            <a:off x="6219796" y="3659205"/>
            <a:ext cx="2438400" cy="2117725"/>
            <a:chOff x="3936" y="2218"/>
            <a:chExt cx="1536" cy="1334"/>
          </a:xfrm>
        </p:grpSpPr>
        <p:sp>
          <p:nvSpPr>
            <p:cNvPr id="62" name="Text Box 33"/>
            <p:cNvSpPr txBox="1">
              <a:spLocks noChangeArrowheads="1"/>
            </p:cNvSpPr>
            <p:nvPr/>
          </p:nvSpPr>
          <p:spPr bwMode="auto">
            <a:xfrm>
              <a:off x="3936" y="2746"/>
              <a:ext cx="1536" cy="192"/>
            </a:xfrm>
            <a:prstGeom prst="rect">
              <a:avLst/>
            </a:prstGeom>
            <a:solidFill>
              <a:srgbClr val="CCCCFF"/>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1400" b="1" i="0" u="none" strike="noStrike" kern="1200" cap="none" spc="0" normalizeH="0" baseline="0" noProof="0">
                  <a:ln>
                    <a:noFill/>
                  </a:ln>
                  <a:solidFill>
                    <a:srgbClr val="000000"/>
                  </a:solidFill>
                  <a:effectLst/>
                  <a:uLnTx/>
                  <a:uFillTx/>
                  <a:latin typeface="Century Gothic" pitchFamily="34" charset="0"/>
                  <a:ea typeface="+mn-ea"/>
                  <a:cs typeface="+mn-cs"/>
                </a:rPr>
                <a:t>VAT (Value Added Tax)</a:t>
              </a:r>
              <a:endParaRPr kumimoji="0" lang="pl-PL" sz="1600" b="1"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63" name="Text Box 34"/>
            <p:cNvSpPr txBox="1">
              <a:spLocks noChangeArrowheads="1"/>
            </p:cNvSpPr>
            <p:nvPr/>
          </p:nvSpPr>
          <p:spPr bwMode="auto">
            <a:xfrm>
              <a:off x="3936" y="2986"/>
              <a:ext cx="1536" cy="192"/>
            </a:xfrm>
            <a:prstGeom prst="rect">
              <a:avLst/>
            </a:prstGeom>
            <a:solidFill>
              <a:srgbClr val="CCCCFF"/>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1400" b="1" i="0" u="none" strike="noStrike" kern="1200" cap="none" spc="0" normalizeH="0" baseline="0" noProof="0">
                  <a:ln>
                    <a:noFill/>
                  </a:ln>
                  <a:solidFill>
                    <a:srgbClr val="000000"/>
                  </a:solidFill>
                  <a:effectLst/>
                  <a:uLnTx/>
                  <a:uFillTx/>
                  <a:latin typeface="Century Gothic" pitchFamily="34" charset="0"/>
                  <a:ea typeface="+mn-ea"/>
                  <a:cs typeface="+mn-cs"/>
                </a:rPr>
                <a:t>akcyza</a:t>
              </a:r>
              <a:endParaRPr kumimoji="0" lang="pl-PL" sz="1600" b="1"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64" name="Text Box 35"/>
            <p:cNvSpPr txBox="1">
              <a:spLocks noChangeArrowheads="1"/>
            </p:cNvSpPr>
            <p:nvPr/>
          </p:nvSpPr>
          <p:spPr bwMode="auto">
            <a:xfrm>
              <a:off x="3936" y="3226"/>
              <a:ext cx="1536" cy="326"/>
            </a:xfrm>
            <a:prstGeom prst="rect">
              <a:avLst/>
            </a:prstGeom>
            <a:solidFill>
              <a:srgbClr val="CCCCFF"/>
            </a:solidFill>
            <a:ln w="9525">
              <a:noFill/>
              <a:miter lim="800000"/>
              <a:headEnd/>
              <a:tailEnd/>
            </a:ln>
            <a:effectLst>
              <a:outerShdw dist="35921" dir="2700000" algn="ctr" rotWithShape="0">
                <a:srgbClr val="808080"/>
              </a:outerShdw>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l-PL" sz="1400" b="1" i="0" u="none" strike="noStrike" kern="1200" cap="none" spc="0" normalizeH="0" baseline="0" noProof="0">
                  <a:ln>
                    <a:noFill/>
                  </a:ln>
                  <a:solidFill>
                    <a:srgbClr val="000000"/>
                  </a:solidFill>
                  <a:effectLst/>
                  <a:uLnTx/>
                  <a:uFillTx/>
                  <a:latin typeface="Century Gothic" pitchFamily="34" charset="0"/>
                  <a:ea typeface="+mn-ea"/>
                  <a:cs typeface="+mn-cs"/>
                </a:rPr>
                <a:t>od gier losowych i zakładów wzajemnych</a:t>
              </a:r>
              <a:endParaRPr kumimoji="0" lang="pl-PL" sz="1600" b="1" i="0" u="none" strike="noStrike" kern="1200" cap="none" spc="0" normalizeH="0" baseline="0" noProof="0">
                <a:ln>
                  <a:noFill/>
                </a:ln>
                <a:solidFill>
                  <a:srgbClr val="000000"/>
                </a:solidFill>
                <a:effectLst/>
                <a:uLnTx/>
                <a:uFillTx/>
                <a:latin typeface="Century Gothic" pitchFamily="34" charset="0"/>
                <a:ea typeface="+mn-ea"/>
                <a:cs typeface="+mn-cs"/>
              </a:endParaRPr>
            </a:p>
          </p:txBody>
        </p:sp>
        <p:cxnSp>
          <p:nvCxnSpPr>
            <p:cNvPr id="65" name="AutoShape 36"/>
            <p:cNvCxnSpPr>
              <a:cxnSpLocks noChangeShapeType="1"/>
              <a:stCxn id="53" idx="2"/>
              <a:endCxn id="62" idx="0"/>
            </p:cNvCxnSpPr>
            <p:nvPr/>
          </p:nvCxnSpPr>
          <p:spPr bwMode="auto">
            <a:xfrm rot="16200000" flipH="1">
              <a:off x="4431" y="2473"/>
              <a:ext cx="528" cy="18"/>
            </a:xfrm>
            <a:prstGeom prst="straightConnector1">
              <a:avLst/>
            </a:prstGeom>
            <a:noFill/>
            <a:ln w="9525">
              <a:solidFill>
                <a:srgbClr val="000000"/>
              </a:solidFill>
              <a:round/>
              <a:headEnd/>
              <a:tailEnd/>
            </a:ln>
          </p:spPr>
        </p:cxn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 fill="hold" grpId="0" nodeType="click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p:cTn id="13" dur="500" fill="hold"/>
                                        <p:tgtEl>
                                          <p:spTgt spid="39"/>
                                        </p:tgtEl>
                                        <p:attrNameLst>
                                          <p:attrName>ppt_x</p:attrName>
                                        </p:attrNameLst>
                                      </p:cBhvr>
                                      <p:tavLst>
                                        <p:tav tm="0">
                                          <p:val>
                                            <p:strVal val="#ppt_x"/>
                                          </p:val>
                                        </p:tav>
                                        <p:tav tm="100000">
                                          <p:val>
                                            <p:strVal val="#ppt_x"/>
                                          </p:val>
                                        </p:tav>
                                      </p:tavLst>
                                    </p:anim>
                                    <p:anim calcmode="lin" valueType="num">
                                      <p:cBhvr>
                                        <p:cTn id="14" dur="500" fill="hold"/>
                                        <p:tgtEl>
                                          <p:spTgt spid="39"/>
                                        </p:tgtEl>
                                        <p:attrNameLst>
                                          <p:attrName>ppt_y</p:attrName>
                                        </p:attrNameLst>
                                      </p:cBhvr>
                                      <p:tavLst>
                                        <p:tav tm="0">
                                          <p:val>
                                            <p:strVal val="#ppt_y-#ppt_h/2"/>
                                          </p:val>
                                        </p:tav>
                                        <p:tav tm="100000">
                                          <p:val>
                                            <p:strVal val="#ppt_y"/>
                                          </p:val>
                                        </p:tav>
                                      </p:tavLst>
                                    </p:anim>
                                    <p:anim calcmode="lin" valueType="num">
                                      <p:cBhvr>
                                        <p:cTn id="15" dur="500" fill="hold"/>
                                        <p:tgtEl>
                                          <p:spTgt spid="39"/>
                                        </p:tgtEl>
                                        <p:attrNameLst>
                                          <p:attrName>ppt_w</p:attrName>
                                        </p:attrNameLst>
                                      </p:cBhvr>
                                      <p:tavLst>
                                        <p:tav tm="0">
                                          <p:val>
                                            <p:strVal val="#ppt_w"/>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childTnLst>
                                </p:cTn>
                              </p:par>
                            </p:childTnLst>
                          </p:cTn>
                        </p:par>
                        <p:par>
                          <p:cTn id="17" fill="hold">
                            <p:stCondLst>
                              <p:cond delay="500"/>
                            </p:stCondLst>
                            <p:childTnLst>
                              <p:par>
                                <p:cTn id="18" presetID="17" presetClass="entr" presetSubtype="1"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ppt_h/2"/>
                                          </p:val>
                                        </p:tav>
                                        <p:tav tm="100000">
                                          <p:val>
                                            <p:strVal val="#ppt_y"/>
                                          </p:val>
                                        </p:tav>
                                      </p:tavLst>
                                    </p:anim>
                                    <p:anim calcmode="lin" valueType="num">
                                      <p:cBhvr>
                                        <p:cTn id="22" dur="500" fill="hold"/>
                                        <p:tgtEl>
                                          <p:spTgt spid="10"/>
                                        </p:tgtEl>
                                        <p:attrNameLst>
                                          <p:attrName>ppt_w</p:attrName>
                                        </p:attrNameLst>
                                      </p:cBhvr>
                                      <p:tavLst>
                                        <p:tav tm="0">
                                          <p:val>
                                            <p:strVal val="#ppt_w"/>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childTnLst>
                                </p:cTn>
                              </p:par>
                            </p:childTnLst>
                          </p:cTn>
                        </p:par>
                        <p:par>
                          <p:cTn id="24" fill="hold">
                            <p:stCondLst>
                              <p:cond delay="1000"/>
                            </p:stCondLst>
                            <p:childTnLst>
                              <p:par>
                                <p:cTn id="25" presetID="17" presetClass="entr" presetSubtype="1"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ppt_x</p:attrName>
                                        </p:attrNameLst>
                                      </p:cBhvr>
                                      <p:tavLst>
                                        <p:tav tm="0">
                                          <p:val>
                                            <p:strVal val="#ppt_x"/>
                                          </p:val>
                                        </p:tav>
                                        <p:tav tm="100000">
                                          <p:val>
                                            <p:strVal val="#ppt_x"/>
                                          </p:val>
                                        </p:tav>
                                      </p:tavLst>
                                    </p:anim>
                                    <p:anim calcmode="lin" valueType="num">
                                      <p:cBhvr>
                                        <p:cTn id="28" dur="500" fill="hold"/>
                                        <p:tgtEl>
                                          <p:spTgt spid="12"/>
                                        </p:tgtEl>
                                        <p:attrNameLst>
                                          <p:attrName>ppt_y</p:attrName>
                                        </p:attrNameLst>
                                      </p:cBhvr>
                                      <p:tavLst>
                                        <p:tav tm="0">
                                          <p:val>
                                            <p:strVal val="#ppt_y-#ppt_h/2"/>
                                          </p:val>
                                        </p:tav>
                                        <p:tav tm="100000">
                                          <p:val>
                                            <p:strVal val="#ppt_y"/>
                                          </p:val>
                                        </p:tav>
                                      </p:tavLst>
                                    </p:anim>
                                    <p:anim calcmode="lin" valueType="num">
                                      <p:cBhvr>
                                        <p:cTn id="29" dur="500" fill="hold"/>
                                        <p:tgtEl>
                                          <p:spTgt spid="12"/>
                                        </p:tgtEl>
                                        <p:attrNameLst>
                                          <p:attrName>ppt_w</p:attrName>
                                        </p:attrNameLst>
                                      </p:cBhvr>
                                      <p:tavLst>
                                        <p:tav tm="0">
                                          <p:val>
                                            <p:strVal val="#ppt_w"/>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17" presetClass="entr" presetSubtype="1"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ppt_h/2"/>
                                          </p:val>
                                        </p:tav>
                                        <p:tav tm="100000">
                                          <p:val>
                                            <p:strVal val="#ppt_y"/>
                                          </p:val>
                                        </p:tav>
                                      </p:tavLst>
                                    </p:anim>
                                    <p:anim calcmode="lin" valueType="num">
                                      <p:cBhvr>
                                        <p:cTn id="37" dur="500" fill="hold"/>
                                        <p:tgtEl>
                                          <p:spTgt spid="14"/>
                                        </p:tgtEl>
                                        <p:attrNameLst>
                                          <p:attrName>ppt_w</p:attrName>
                                        </p:attrNameLst>
                                      </p:cBhvr>
                                      <p:tavLst>
                                        <p:tav tm="0">
                                          <p:val>
                                            <p:strVal val="#ppt_w"/>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childTnLst>
                                </p:cTn>
                              </p:par>
                            </p:childTnLst>
                          </p:cTn>
                        </p:par>
                        <p:par>
                          <p:cTn id="39" fill="hold">
                            <p:stCondLst>
                              <p:cond delay="500"/>
                            </p:stCondLst>
                            <p:childTnLst>
                              <p:par>
                                <p:cTn id="40" presetID="17" presetClass="entr" presetSubtype="1"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ppt_x</p:attrName>
                                        </p:attrNameLst>
                                      </p:cBhvr>
                                      <p:tavLst>
                                        <p:tav tm="0">
                                          <p:val>
                                            <p:strVal val="#ppt_x"/>
                                          </p:val>
                                        </p:tav>
                                        <p:tav tm="100000">
                                          <p:val>
                                            <p:strVal val="#ppt_x"/>
                                          </p:val>
                                        </p:tav>
                                      </p:tavLst>
                                    </p:anim>
                                    <p:anim calcmode="lin" valueType="num">
                                      <p:cBhvr>
                                        <p:cTn id="43" dur="500" fill="hold"/>
                                        <p:tgtEl>
                                          <p:spTgt spid="15"/>
                                        </p:tgtEl>
                                        <p:attrNameLst>
                                          <p:attrName>ppt_y</p:attrName>
                                        </p:attrNameLst>
                                      </p:cBhvr>
                                      <p:tavLst>
                                        <p:tav tm="0">
                                          <p:val>
                                            <p:strVal val="#ppt_y-#ppt_h/2"/>
                                          </p:val>
                                        </p:tav>
                                        <p:tav tm="100000">
                                          <p:val>
                                            <p:strVal val="#ppt_y"/>
                                          </p:val>
                                        </p:tav>
                                      </p:tavLst>
                                    </p:anim>
                                    <p:anim calcmode="lin" valueType="num">
                                      <p:cBhvr>
                                        <p:cTn id="44" dur="500" fill="hold"/>
                                        <p:tgtEl>
                                          <p:spTgt spid="15"/>
                                        </p:tgtEl>
                                        <p:attrNameLst>
                                          <p:attrName>ppt_w</p:attrName>
                                        </p:attrNameLst>
                                      </p:cBhvr>
                                      <p:tavLst>
                                        <p:tav tm="0">
                                          <p:val>
                                            <p:strVal val="#ppt_w"/>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7" presetClass="entr" presetSubtype="1" fill="hold" nodeType="click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500" fill="hold"/>
                                        <p:tgtEl>
                                          <p:spTgt spid="4"/>
                                        </p:tgtEl>
                                        <p:attrNameLst>
                                          <p:attrName>ppt_x</p:attrName>
                                        </p:attrNameLst>
                                      </p:cBhvr>
                                      <p:tavLst>
                                        <p:tav tm="0">
                                          <p:val>
                                            <p:strVal val="#ppt_x"/>
                                          </p:val>
                                        </p:tav>
                                        <p:tav tm="100000">
                                          <p:val>
                                            <p:strVal val="#ppt_x"/>
                                          </p:val>
                                        </p:tav>
                                      </p:tavLst>
                                    </p:anim>
                                    <p:anim calcmode="lin" valueType="num">
                                      <p:cBhvr>
                                        <p:cTn id="51" dur="500" fill="hold"/>
                                        <p:tgtEl>
                                          <p:spTgt spid="4"/>
                                        </p:tgtEl>
                                        <p:attrNameLst>
                                          <p:attrName>ppt_y</p:attrName>
                                        </p:attrNameLst>
                                      </p:cBhvr>
                                      <p:tavLst>
                                        <p:tav tm="0">
                                          <p:val>
                                            <p:strVal val="#ppt_y-#ppt_h/2"/>
                                          </p:val>
                                        </p:tav>
                                        <p:tav tm="100000">
                                          <p:val>
                                            <p:strVal val="#ppt_y"/>
                                          </p:val>
                                        </p:tav>
                                      </p:tavLst>
                                    </p:anim>
                                    <p:anim calcmode="lin" valueType="num">
                                      <p:cBhvr>
                                        <p:cTn id="52" dur="500" fill="hold"/>
                                        <p:tgtEl>
                                          <p:spTgt spid="4"/>
                                        </p:tgtEl>
                                        <p:attrNameLst>
                                          <p:attrName>ppt_w</p:attrName>
                                        </p:attrNameLst>
                                      </p:cBhvr>
                                      <p:tavLst>
                                        <p:tav tm="0">
                                          <p:val>
                                            <p:strVal val="#ppt_w"/>
                                          </p:val>
                                        </p:tav>
                                        <p:tav tm="100000">
                                          <p:val>
                                            <p:strVal val="#ppt_w"/>
                                          </p:val>
                                        </p:tav>
                                      </p:tavLst>
                                    </p:anim>
                                    <p:anim calcmode="lin" valueType="num">
                                      <p:cBhvr>
                                        <p:cTn id="53"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54" fill="hold">
                      <p:stCondLst>
                        <p:cond delay="indefinite"/>
                      </p:stCondLst>
                      <p:childTnLst>
                        <p:par>
                          <p:cTn id="55" fill="hold">
                            <p:stCondLst>
                              <p:cond delay="0"/>
                            </p:stCondLst>
                            <p:childTnLst>
                              <p:par>
                                <p:cTn id="56" presetID="17" presetClass="entr" presetSubtype="1" fill="hold" nodeType="click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ppt_h/2"/>
                                          </p:val>
                                        </p:tav>
                                        <p:tav tm="100000">
                                          <p:val>
                                            <p:strVal val="#ppt_y"/>
                                          </p:val>
                                        </p:tav>
                                      </p:tavLst>
                                    </p:anim>
                                    <p:anim calcmode="lin" valueType="num">
                                      <p:cBhvr>
                                        <p:cTn id="60" dur="500" fill="hold"/>
                                        <p:tgtEl>
                                          <p:spTgt spid="9"/>
                                        </p:tgtEl>
                                        <p:attrNameLst>
                                          <p:attrName>ppt_w</p:attrName>
                                        </p:attrNameLst>
                                      </p:cBhvr>
                                      <p:tavLst>
                                        <p:tav tm="0">
                                          <p:val>
                                            <p:strVal val="#ppt_w"/>
                                          </p:val>
                                        </p:tav>
                                        <p:tav tm="100000">
                                          <p:val>
                                            <p:strVal val="#ppt_w"/>
                                          </p:val>
                                        </p:tav>
                                      </p:tavLst>
                                    </p:anim>
                                    <p:anim calcmode="lin" valueType="num">
                                      <p:cBhvr>
                                        <p:cTn id="61"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17" presetClass="entr" presetSubtype="1" fill="hold" nodeType="click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ppt_x</p:attrName>
                                        </p:attrNameLst>
                                      </p:cBhvr>
                                      <p:tavLst>
                                        <p:tav tm="0">
                                          <p:val>
                                            <p:strVal val="#ppt_x"/>
                                          </p:val>
                                        </p:tav>
                                        <p:tav tm="100000">
                                          <p:val>
                                            <p:strVal val="#ppt_x"/>
                                          </p:val>
                                        </p:tav>
                                      </p:tavLst>
                                    </p:anim>
                                    <p:anim calcmode="lin" valueType="num">
                                      <p:cBhvr>
                                        <p:cTn id="67" dur="500" fill="hold"/>
                                        <p:tgtEl>
                                          <p:spTgt spid="16"/>
                                        </p:tgtEl>
                                        <p:attrNameLst>
                                          <p:attrName>ppt_y</p:attrName>
                                        </p:attrNameLst>
                                      </p:cBhvr>
                                      <p:tavLst>
                                        <p:tav tm="0">
                                          <p:val>
                                            <p:strVal val="#ppt_y-#ppt_h/2"/>
                                          </p:val>
                                        </p:tav>
                                        <p:tav tm="100000">
                                          <p:val>
                                            <p:strVal val="#ppt_y"/>
                                          </p:val>
                                        </p:tav>
                                      </p:tavLst>
                                    </p:anim>
                                    <p:anim calcmode="lin" valueType="num">
                                      <p:cBhvr>
                                        <p:cTn id="68" dur="500" fill="hold"/>
                                        <p:tgtEl>
                                          <p:spTgt spid="16"/>
                                        </p:tgtEl>
                                        <p:attrNameLst>
                                          <p:attrName>ppt_w</p:attrName>
                                        </p:attrNameLst>
                                      </p:cBhvr>
                                      <p:tavLst>
                                        <p:tav tm="0">
                                          <p:val>
                                            <p:strVal val="#ppt_w"/>
                                          </p:val>
                                        </p:tav>
                                        <p:tav tm="100000">
                                          <p:val>
                                            <p:strVal val="#ppt_w"/>
                                          </p:val>
                                        </p:tav>
                                      </p:tavLst>
                                    </p:anim>
                                    <p:anim calcmode="lin" valueType="num">
                                      <p:cBhvr>
                                        <p:cTn id="69"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23</a:t>
              </a:fld>
              <a:endParaRPr lang="pl-PL" sz="2400" kern="1200">
                <a:solidFill>
                  <a:srgbClr val="000000"/>
                </a:solidFill>
                <a:latin typeface="Times New Roman" pitchFamily="18" charset="0"/>
                <a:ea typeface="+mn-ea"/>
                <a:cs typeface="+mn-cs"/>
              </a:endParaRPr>
            </a:p>
          </p:txBody>
        </p:sp>
      </p:grpSp>
      <p:sp>
        <p:nvSpPr>
          <p:cNvPr id="8" name="pole tekstowe 7"/>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Polityka pieniężna w Polsce</a:t>
            </a:r>
            <a:endParaRPr lang="pl-PL" b="1" dirty="0">
              <a:solidFill>
                <a:schemeClr val="bg1"/>
              </a:solidFill>
            </a:endParaRPr>
          </a:p>
        </p:txBody>
      </p:sp>
      <p:graphicFrame>
        <p:nvGraphicFramePr>
          <p:cNvPr id="11" name="Wykres 10"/>
          <p:cNvGraphicFramePr>
            <a:graphicFrameLocks noGrp="1"/>
          </p:cNvGraphicFramePr>
          <p:nvPr/>
        </p:nvGraphicFramePr>
        <p:xfrm>
          <a:off x="285720" y="928670"/>
          <a:ext cx="8391551" cy="496254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Text Box 9"/>
          <p:cNvSpPr txBox="1">
            <a:spLocks noChangeArrowheads="1"/>
          </p:cNvSpPr>
          <p:nvPr/>
        </p:nvSpPr>
        <p:spPr bwMode="auto">
          <a:xfrm>
            <a:off x="762000" y="1214422"/>
            <a:ext cx="7543800" cy="4468916"/>
          </a:xfrm>
          <a:prstGeom prst="rect">
            <a:avLst/>
          </a:prstGeom>
          <a:noFill/>
          <a:ln w="9525">
            <a:noFill/>
            <a:miter lim="800000"/>
            <a:headEnd/>
            <a:tailEnd/>
          </a:ln>
        </p:spPr>
        <p:txBody>
          <a:bodyPr>
            <a:spAutoFit/>
          </a:bodyPr>
          <a:lstStyle/>
          <a:p>
            <a:pPr algn="just">
              <a:lnSpc>
                <a:spcPct val="90000"/>
              </a:lnSpc>
            </a:pPr>
            <a:r>
              <a:rPr lang="pl-PL" dirty="0" err="1"/>
              <a:t>CPI</a:t>
            </a:r>
            <a:r>
              <a:rPr lang="pl-PL" dirty="0"/>
              <a:t> (Consumer </a:t>
            </a:r>
            <a:r>
              <a:rPr lang="pl-PL" dirty="0" err="1"/>
              <a:t>Price</a:t>
            </a:r>
            <a:r>
              <a:rPr lang="pl-PL" dirty="0"/>
              <a:t> </a:t>
            </a:r>
            <a:r>
              <a:rPr lang="pl-PL" dirty="0" err="1"/>
              <a:t>Index</a:t>
            </a:r>
            <a:r>
              <a:rPr lang="pl-PL" dirty="0"/>
              <a:t>) to najczęściej wykorzystywany wskaźnik inflacji opisujący zmianę wartości koszyka dóbr nabywanego przez przeciętnego konsumenta.</a:t>
            </a:r>
          </a:p>
          <a:p>
            <a:pPr algn="just">
              <a:lnSpc>
                <a:spcPct val="90000"/>
              </a:lnSpc>
            </a:pPr>
            <a:endParaRPr lang="pl-PL" dirty="0"/>
          </a:p>
          <a:p>
            <a:pPr algn="just">
              <a:lnSpc>
                <a:spcPct val="90000"/>
              </a:lnSpc>
            </a:pPr>
            <a:r>
              <a:rPr lang="pl-PL" dirty="0" err="1"/>
              <a:t>PPI</a:t>
            </a:r>
            <a:r>
              <a:rPr lang="pl-PL" dirty="0"/>
              <a:t> (</a:t>
            </a:r>
            <a:r>
              <a:rPr lang="pl-PL" dirty="0" err="1"/>
              <a:t>Producer</a:t>
            </a:r>
            <a:r>
              <a:rPr lang="pl-PL" dirty="0"/>
              <a:t> </a:t>
            </a:r>
            <a:r>
              <a:rPr lang="pl-PL" dirty="0" err="1"/>
              <a:t>Price</a:t>
            </a:r>
            <a:r>
              <a:rPr lang="pl-PL" dirty="0"/>
              <a:t> </a:t>
            </a:r>
            <a:r>
              <a:rPr lang="pl-PL" dirty="0" err="1"/>
              <a:t>Index</a:t>
            </a:r>
            <a:r>
              <a:rPr lang="pl-PL" dirty="0"/>
              <a:t>) to wskaźnik opisujący zmiany cen produktów wytworzonych przez producentów.</a:t>
            </a:r>
          </a:p>
          <a:p>
            <a:pPr algn="just">
              <a:lnSpc>
                <a:spcPct val="90000"/>
              </a:lnSpc>
            </a:pPr>
            <a:endParaRPr lang="pl-PL" dirty="0"/>
          </a:p>
          <a:p>
            <a:pPr algn="just">
              <a:lnSpc>
                <a:spcPct val="90000"/>
              </a:lnSpc>
            </a:pPr>
            <a:r>
              <a:rPr lang="pl-PL" dirty="0" err="1"/>
              <a:t>HICP</a:t>
            </a:r>
            <a:r>
              <a:rPr lang="pl-PL" dirty="0"/>
              <a:t> (</a:t>
            </a:r>
            <a:r>
              <a:rPr lang="pl-PL" dirty="0" err="1"/>
              <a:t>Harmonised</a:t>
            </a:r>
            <a:r>
              <a:rPr lang="pl-PL" dirty="0"/>
              <a:t> </a:t>
            </a:r>
            <a:r>
              <a:rPr lang="pl-PL" dirty="0" err="1"/>
              <a:t>Index</a:t>
            </a:r>
            <a:r>
              <a:rPr lang="pl-PL" dirty="0"/>
              <a:t> of Consumer </a:t>
            </a:r>
            <a:r>
              <a:rPr lang="pl-PL" dirty="0" err="1"/>
              <a:t>Prices</a:t>
            </a:r>
            <a:r>
              <a:rPr lang="pl-PL" dirty="0"/>
              <a:t>) to wskaźnik </a:t>
            </a:r>
            <a:r>
              <a:rPr lang="pl-PL" dirty="0" err="1"/>
              <a:t>CPI</a:t>
            </a:r>
            <a:r>
              <a:rPr lang="pl-PL" dirty="0"/>
              <a:t> cen dóbr konsumpcyjnych uwzględniający poza zmianami cen poszczególnych dóbr z koszyka, także zmianę struktury koszyka.</a:t>
            </a:r>
          </a:p>
          <a:p>
            <a:pPr algn="just">
              <a:lnSpc>
                <a:spcPct val="90000"/>
              </a:lnSpc>
            </a:pPr>
            <a:endParaRPr lang="pl-PL" dirty="0"/>
          </a:p>
          <a:p>
            <a:pPr algn="just">
              <a:lnSpc>
                <a:spcPct val="90000"/>
              </a:lnSpc>
            </a:pPr>
            <a:r>
              <a:rPr lang="pl-PL" dirty="0"/>
              <a:t>Inflacja bazowa to grupa wskaźników </a:t>
            </a:r>
            <a:r>
              <a:rPr lang="pl-PL" dirty="0" err="1"/>
              <a:t>CPI</a:t>
            </a:r>
            <a:r>
              <a:rPr lang="pl-PL" dirty="0"/>
              <a:t>/</a:t>
            </a:r>
            <a:r>
              <a:rPr lang="pl-PL" dirty="0" err="1"/>
              <a:t>HICP</a:t>
            </a:r>
            <a:r>
              <a:rPr lang="pl-PL" dirty="0"/>
              <a:t> odpowiednio skorygowanych:</a:t>
            </a:r>
          </a:p>
          <a:p>
            <a:pPr algn="just">
              <a:lnSpc>
                <a:spcPct val="90000"/>
              </a:lnSpc>
              <a:buFontTx/>
              <a:buChar char="•"/>
            </a:pPr>
            <a:r>
              <a:rPr lang="pl-PL" dirty="0"/>
              <a:t> wyłączone ceny dóbr kontrolowanych</a:t>
            </a:r>
          </a:p>
          <a:p>
            <a:pPr algn="just">
              <a:lnSpc>
                <a:spcPct val="90000"/>
              </a:lnSpc>
              <a:buFontTx/>
              <a:buChar char="•"/>
            </a:pPr>
            <a:r>
              <a:rPr lang="pl-PL" dirty="0"/>
              <a:t> wyłączone ceny dóbr o największej zmienności</a:t>
            </a:r>
          </a:p>
          <a:p>
            <a:pPr algn="just">
              <a:lnSpc>
                <a:spcPct val="90000"/>
              </a:lnSpc>
              <a:buFontTx/>
              <a:buChar char="•"/>
            </a:pPr>
            <a:r>
              <a:rPr lang="pl-PL" dirty="0"/>
              <a:t> wyłączone ceny dóbr o największej zmienności i paliwa</a:t>
            </a:r>
          </a:p>
          <a:p>
            <a:pPr algn="just">
              <a:lnSpc>
                <a:spcPct val="90000"/>
              </a:lnSpc>
              <a:buFontTx/>
              <a:buChar char="•"/>
            </a:pPr>
            <a:r>
              <a:rPr lang="pl-PL" dirty="0"/>
              <a:t> wyłączone ceny żywności i paliw</a:t>
            </a:r>
          </a:p>
          <a:p>
            <a:pPr algn="just">
              <a:lnSpc>
                <a:spcPct val="90000"/>
              </a:lnSpc>
              <a:buFontTx/>
              <a:buChar char="•"/>
            </a:pPr>
            <a:r>
              <a:rPr lang="pl-PL" dirty="0"/>
              <a:t> 15% średnia obcięta.</a:t>
            </a:r>
          </a:p>
        </p:txBody>
      </p:sp>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13"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14"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12"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24</a:t>
              </a:fld>
              <a:endParaRPr lang="pl-PL" sz="2400" kern="1200">
                <a:solidFill>
                  <a:srgbClr val="000000"/>
                </a:solidFill>
                <a:latin typeface="Times New Roman" pitchFamily="18" charset="0"/>
                <a:ea typeface="+mn-ea"/>
                <a:cs typeface="+mn-cs"/>
              </a:endParaRPr>
            </a:p>
          </p:txBody>
        </p:sp>
      </p:grpSp>
      <p:sp>
        <p:nvSpPr>
          <p:cNvPr id="15" name="pole tekstowe 14"/>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Miary inflacji</a:t>
            </a:r>
            <a:endParaRPr lang="pl-PL" b="1" dirty="0">
              <a:solidFill>
                <a:schemeClr val="bg1"/>
              </a:solidFill>
            </a:endParaRPr>
          </a:p>
        </p:txBody>
      </p:sp>
    </p:spTree>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2"/>
          <p:cNvGraphicFramePr>
            <a:graphicFrameLocks noChangeAspect="1"/>
          </p:cNvGraphicFramePr>
          <p:nvPr/>
        </p:nvGraphicFramePr>
        <p:xfrm>
          <a:off x="276225" y="1049338"/>
          <a:ext cx="8640763" cy="4718050"/>
        </p:xfrm>
        <a:graphic>
          <a:graphicData uri="http://schemas.openxmlformats.org/presentationml/2006/ole">
            <p:oleObj spid="_x0000_s11266" name="PHOTO-PAINT" r:id="rId4" imgW="8828571" imgH="4819048" progId="">
              <p:embed/>
            </p:oleObj>
          </a:graphicData>
        </a:graphic>
      </p:graphicFrame>
      <p:graphicFrame>
        <p:nvGraphicFramePr>
          <p:cNvPr id="2051" name="Object 24"/>
          <p:cNvGraphicFramePr>
            <a:graphicFrameLocks noChangeAspect="1"/>
          </p:cNvGraphicFramePr>
          <p:nvPr/>
        </p:nvGraphicFramePr>
        <p:xfrm>
          <a:off x="4579938" y="2095500"/>
          <a:ext cx="4070350" cy="2316163"/>
        </p:xfrm>
        <a:graphic>
          <a:graphicData uri="http://schemas.openxmlformats.org/presentationml/2006/ole">
            <p:oleObj spid="_x0000_s11267" name="PHOTO-PAINT" r:id="rId5" imgW="8952381" imgH="5095238" progId="">
              <p:embed/>
            </p:oleObj>
          </a:graphicData>
        </a:graphic>
      </p:graphicFrame>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14"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15"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13"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25</a:t>
              </a:fld>
              <a:endParaRPr lang="pl-PL" sz="2400" kern="1200">
                <a:solidFill>
                  <a:srgbClr val="000000"/>
                </a:solidFill>
                <a:latin typeface="Times New Roman" pitchFamily="18" charset="0"/>
                <a:ea typeface="+mn-ea"/>
                <a:cs typeface="+mn-cs"/>
              </a:endParaRPr>
            </a:p>
          </p:txBody>
        </p:sp>
      </p:grpSp>
      <p:sp>
        <p:nvSpPr>
          <p:cNvPr id="16" name="pole tekstowe 15"/>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Inflacja w Polsce</a:t>
            </a:r>
            <a:endParaRPr lang="pl-PL" b="1" dirty="0">
              <a:solidFill>
                <a:schemeClr val="bg1"/>
              </a:solidFill>
            </a:endParaRPr>
          </a:p>
        </p:txBody>
      </p:sp>
    </p:spTree>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2" name="Object 12"/>
          <p:cNvGraphicFramePr>
            <a:graphicFrameLocks noChangeAspect="1"/>
          </p:cNvGraphicFramePr>
          <p:nvPr/>
        </p:nvGraphicFramePr>
        <p:xfrm>
          <a:off x="430213" y="976313"/>
          <a:ext cx="8285162" cy="5162550"/>
        </p:xfrm>
        <a:graphic>
          <a:graphicData uri="http://schemas.openxmlformats.org/presentationml/2006/ole">
            <p:oleObj spid="_x0000_s12290" name="PHOTO-PAINT" r:id="rId4" imgW="8285714" imgH="5161905" progId="">
              <p:embed/>
            </p:oleObj>
          </a:graphicData>
        </a:graphic>
      </p:graphicFrame>
      <p:sp>
        <p:nvSpPr>
          <p:cNvPr id="5127" name="Rectangle 13"/>
          <p:cNvSpPr>
            <a:spLocks noChangeArrowheads="1"/>
          </p:cNvSpPr>
          <p:nvPr/>
        </p:nvSpPr>
        <p:spPr bwMode="auto">
          <a:xfrm>
            <a:off x="1052513" y="6143625"/>
            <a:ext cx="5867400" cy="293688"/>
          </a:xfrm>
          <a:prstGeom prst="rect">
            <a:avLst/>
          </a:prstGeom>
          <a:noFill/>
          <a:ln w="22320">
            <a:noFill/>
            <a:miter lim="800000"/>
            <a:headEnd/>
            <a:tailEnd/>
          </a:ln>
        </p:spPr>
        <p:txBody>
          <a:bodyPr>
            <a:spAutoFit/>
          </a:bodyPr>
          <a:lstStyle/>
          <a:p>
            <a:pPr defTabSz="449263" eaLnBrk="1" hangingPunct="1">
              <a:lnSpc>
                <a:spcPct val="95000"/>
              </a:lnSpc>
              <a:buClr>
                <a:srgbClr val="000000"/>
              </a:buClr>
              <a:buSzPct val="100000"/>
              <a:buFont typeface="Arial" charset="0"/>
              <a:buNone/>
            </a:pPr>
            <a:r>
              <a:rPr lang="pl-PL" sz="1400" b="1" i="1">
                <a:ea typeface="Arial Unicode MS" pitchFamily="34" charset="-128"/>
                <a:cs typeface="Arial Unicode MS" pitchFamily="34" charset="-128"/>
              </a:rPr>
              <a:t>Źródło: </a:t>
            </a:r>
            <a:r>
              <a:rPr lang="pl-PL" sz="1400" b="1" i="1"/>
              <a:t>GUS</a:t>
            </a:r>
          </a:p>
        </p:txBody>
      </p:sp>
      <p:grpSp>
        <p:nvGrpSpPr>
          <p:cNvPr id="9" name="Group 3"/>
          <p:cNvGrpSpPr>
            <a:grpSpLocks/>
          </p:cNvGrpSpPr>
          <p:nvPr/>
        </p:nvGrpSpPr>
        <p:grpSpPr bwMode="auto">
          <a:xfrm>
            <a:off x="8301038" y="6329386"/>
            <a:ext cx="838200" cy="457200"/>
            <a:chOff x="5232" y="4032"/>
            <a:chExt cx="528" cy="288"/>
          </a:xfrm>
        </p:grpSpPr>
        <p:grpSp>
          <p:nvGrpSpPr>
            <p:cNvPr id="10" name="Group 4"/>
            <p:cNvGrpSpPr>
              <a:grpSpLocks/>
            </p:cNvGrpSpPr>
            <p:nvPr/>
          </p:nvGrpSpPr>
          <p:grpSpPr bwMode="auto">
            <a:xfrm>
              <a:off x="5232" y="4032"/>
              <a:ext cx="528" cy="288"/>
              <a:chOff x="4224" y="2736"/>
              <a:chExt cx="528" cy="336"/>
            </a:xfrm>
          </p:grpSpPr>
          <p:sp>
            <p:nvSpPr>
              <p:cNvPr id="12"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13"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11"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26</a:t>
              </a:fld>
              <a:endParaRPr lang="pl-PL" sz="2400" kern="1200">
                <a:solidFill>
                  <a:srgbClr val="000000"/>
                </a:solidFill>
                <a:latin typeface="Times New Roman" pitchFamily="18" charset="0"/>
                <a:ea typeface="+mn-ea"/>
                <a:cs typeface="+mn-cs"/>
              </a:endParaRPr>
            </a:p>
          </p:txBody>
        </p:sp>
      </p:grpSp>
      <p:sp>
        <p:nvSpPr>
          <p:cNvPr id="14" name="pole tekstowe 13"/>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Otoczenie gospodarcze. Bezrobocie</a:t>
            </a:r>
            <a:endParaRPr lang="pl-PL" b="1" dirty="0">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Object 11"/>
          <p:cNvGraphicFramePr>
            <a:graphicFrameLocks noChangeAspect="1"/>
          </p:cNvGraphicFramePr>
          <p:nvPr/>
        </p:nvGraphicFramePr>
        <p:xfrm>
          <a:off x="1152608" y="1072240"/>
          <a:ext cx="6150559" cy="4656345"/>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Group 3"/>
          <p:cNvGrpSpPr>
            <a:grpSpLocks/>
          </p:cNvGrpSpPr>
          <p:nvPr/>
        </p:nvGrpSpPr>
        <p:grpSpPr bwMode="auto">
          <a:xfrm>
            <a:off x="8301038" y="6329386"/>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24"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25"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23"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alibri" pitchFamily="34" charset="0"/>
                  <a:ea typeface="+mn-ea"/>
                  <a:cs typeface="+mn-cs"/>
                </a:rPr>
                <a:pPr algn="ctr" rtl="0" eaLnBrk="0" fontAlgn="base" hangingPunct="0">
                  <a:spcBef>
                    <a:spcPct val="50000"/>
                  </a:spcBef>
                  <a:spcAft>
                    <a:spcPct val="0"/>
                  </a:spcAft>
                </a:pPr>
                <a:t>27</a:t>
              </a:fld>
              <a:endParaRPr lang="pl-PL" sz="2400" kern="1200" dirty="0">
                <a:solidFill>
                  <a:srgbClr val="000000"/>
                </a:solidFill>
                <a:latin typeface="Times New Roman" pitchFamily="18" charset="0"/>
                <a:ea typeface="+mn-ea"/>
                <a:cs typeface="+mn-cs"/>
              </a:endParaRPr>
            </a:p>
          </p:txBody>
        </p:sp>
      </p:grpSp>
      <p:sp>
        <p:nvSpPr>
          <p:cNvPr id="26" name="pole tekstowe 25"/>
          <p:cNvSpPr txBox="1"/>
          <p:nvPr/>
        </p:nvSpPr>
        <p:spPr>
          <a:xfrm>
            <a:off x="0" y="428604"/>
            <a:ext cx="8429652" cy="369332"/>
          </a:xfrm>
          <a:prstGeom prst="rect">
            <a:avLst/>
          </a:prstGeom>
          <a:solidFill>
            <a:sysClr val="window" lastClr="FFFFFF">
              <a:lumMod val="50000"/>
            </a:sysClr>
          </a:solidFill>
        </p:spPr>
        <p:txBody>
          <a:bodyPr wrap="square" rtlCol="0">
            <a:spAutoFit/>
          </a:bodyPr>
          <a:lstStyle/>
          <a:p>
            <a:pPr lvl="0" algn="ctr">
              <a:defRPr/>
            </a:pPr>
            <a:r>
              <a:rPr lang="pl-PL" b="1" dirty="0" smtClean="0">
                <a:solidFill>
                  <a:schemeClr val="bg1"/>
                </a:solidFill>
              </a:rPr>
              <a:t>Przedsiębiorca i pracownik. </a:t>
            </a:r>
            <a:r>
              <a:rPr kumimoji="0" lang="pl-PL" sz="1800" b="1" i="0" u="none" strike="noStrike" kern="1200" cap="none" spc="0" normalizeH="0" baseline="0" noProof="0" dirty="0" smtClean="0">
                <a:ln>
                  <a:noFill/>
                </a:ln>
                <a:solidFill>
                  <a:prstClr val="white"/>
                </a:solidFill>
                <a:effectLst/>
                <a:uLnTx/>
                <a:uFillTx/>
                <a:latin typeface="Calibri" pitchFamily="34" charset="0"/>
                <a:ea typeface="+mn-ea"/>
                <a:cs typeface="+mn-cs"/>
              </a:rPr>
              <a:t>Co to znaczy zarabiać 2000 zł brutto?</a:t>
            </a:r>
            <a:endParaRPr kumimoji="0" lang="pl-PL" sz="1800" b="1" i="0" u="none" strike="noStrike" kern="1200" cap="none" spc="0" normalizeH="0" baseline="0" noProof="0" dirty="0">
              <a:ln>
                <a:noFill/>
              </a:ln>
              <a:solidFill>
                <a:prstClr val="white"/>
              </a:solidFill>
              <a:effectLst/>
              <a:uLnTx/>
              <a:uFillTx/>
              <a:latin typeface="Calibri" pitchFamily="34" charset="0"/>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Object 10"/>
          <p:cNvGraphicFramePr>
            <a:graphicFrameLocks noChangeAspect="1"/>
          </p:cNvGraphicFramePr>
          <p:nvPr/>
        </p:nvGraphicFramePr>
        <p:xfrm>
          <a:off x="1012772" y="1696454"/>
          <a:ext cx="7108544" cy="4006514"/>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Group 3"/>
          <p:cNvGrpSpPr>
            <a:grpSpLocks/>
          </p:cNvGrpSpPr>
          <p:nvPr/>
        </p:nvGrpSpPr>
        <p:grpSpPr bwMode="auto">
          <a:xfrm>
            <a:off x="8301038" y="6341418"/>
            <a:ext cx="838200" cy="457200"/>
            <a:chOff x="5232" y="4032"/>
            <a:chExt cx="528" cy="288"/>
          </a:xfrm>
        </p:grpSpPr>
        <p:grpSp>
          <p:nvGrpSpPr>
            <p:cNvPr id="3" name="Group 4"/>
            <p:cNvGrpSpPr>
              <a:grpSpLocks/>
            </p:cNvGrpSpPr>
            <p:nvPr/>
          </p:nvGrpSpPr>
          <p:grpSpPr bwMode="auto">
            <a:xfrm>
              <a:off x="5232" y="4032"/>
              <a:ext cx="528" cy="288"/>
              <a:chOff x="4224" y="2736"/>
              <a:chExt cx="528" cy="336"/>
            </a:xfrm>
          </p:grpSpPr>
          <p:sp>
            <p:nvSpPr>
              <p:cNvPr id="17"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18"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16"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alibri" pitchFamily="34" charset="0"/>
                  <a:ea typeface="+mn-ea"/>
                  <a:cs typeface="+mn-cs"/>
                </a:rPr>
                <a:pPr algn="ctr" rtl="0" eaLnBrk="0" fontAlgn="base" hangingPunct="0">
                  <a:spcBef>
                    <a:spcPct val="50000"/>
                  </a:spcBef>
                  <a:spcAft>
                    <a:spcPct val="0"/>
                  </a:spcAft>
                </a:pPr>
                <a:t>28</a:t>
              </a:fld>
              <a:endParaRPr lang="pl-PL" sz="2400" kern="1200" dirty="0">
                <a:solidFill>
                  <a:srgbClr val="000000"/>
                </a:solidFill>
                <a:latin typeface="Times New Roman" pitchFamily="18" charset="0"/>
                <a:ea typeface="+mn-ea"/>
                <a:cs typeface="+mn-cs"/>
              </a:endParaRPr>
            </a:p>
          </p:txBody>
        </p:sp>
      </p:grpSp>
      <p:sp>
        <p:nvSpPr>
          <p:cNvPr id="19" name="pole tekstowe 18"/>
          <p:cNvSpPr txBox="1"/>
          <p:nvPr/>
        </p:nvSpPr>
        <p:spPr>
          <a:xfrm>
            <a:off x="0" y="440636"/>
            <a:ext cx="8429652" cy="369332"/>
          </a:xfrm>
          <a:prstGeom prst="rect">
            <a:avLst/>
          </a:prstGeom>
          <a:solidFill>
            <a:sysClr val="window" lastClr="FFFFFF">
              <a:lumMod val="50000"/>
            </a:sysClr>
          </a:solidFill>
        </p:spPr>
        <p:txBody>
          <a:bodyPr wrap="square" rtlCol="0">
            <a:spAutoFit/>
          </a:bodyPr>
          <a:lstStyle/>
          <a:p>
            <a:pPr lvl="0" algn="ctr">
              <a:defRPr/>
            </a:pPr>
            <a:r>
              <a:rPr lang="pl-PL" b="1" dirty="0">
                <a:solidFill>
                  <a:schemeClr val="bg1"/>
                </a:solidFill>
              </a:rPr>
              <a:t>Przedsiębiorca i pracownik. </a:t>
            </a:r>
            <a:r>
              <a:rPr kumimoji="0" lang="pl-PL" sz="1800" b="1" i="0" u="none" strike="noStrike" kern="1200" cap="none" spc="0" normalizeH="0" baseline="0" noProof="0" dirty="0" smtClean="0">
                <a:ln>
                  <a:noFill/>
                </a:ln>
                <a:solidFill>
                  <a:prstClr val="white"/>
                </a:solidFill>
                <a:effectLst/>
                <a:uLnTx/>
                <a:uFillTx/>
                <a:latin typeface="Calibri" pitchFamily="34" charset="0"/>
                <a:ea typeface="+mn-ea"/>
                <a:cs typeface="+mn-cs"/>
              </a:rPr>
              <a:t>Co to znaczy zarabiać 2000 zł brutto?</a:t>
            </a:r>
            <a:endParaRPr kumimoji="0" lang="pl-PL" sz="1800" b="1" i="0" u="none" strike="noStrike" kern="1200" cap="none" spc="0" normalizeH="0" baseline="0" noProof="0" dirty="0">
              <a:ln>
                <a:noFill/>
              </a:ln>
              <a:solidFill>
                <a:prstClr val="white"/>
              </a:solidFill>
              <a:effectLst/>
              <a:uLnTx/>
              <a:uFillTx/>
              <a:latin typeface="Calibri" pitchFamily="34" charset="0"/>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571472" y="1262139"/>
            <a:ext cx="7786742" cy="4524315"/>
          </a:xfrm>
          <a:prstGeom prst="rect">
            <a:avLst/>
          </a:prstGeom>
          <a:noFill/>
        </p:spPr>
        <p:txBody>
          <a:bodyPr wrap="square" rtlCol="0">
            <a:spAutoFit/>
          </a:bodyPr>
          <a:lstStyle/>
          <a:p>
            <a:pPr algn="just"/>
            <a:r>
              <a:rPr lang="pl-PL" b="1" dirty="0" smtClean="0"/>
              <a:t>Najczęściej zadawane przykładowe pytania podczas rozmowy kwalifikacyjnej:</a:t>
            </a:r>
          </a:p>
          <a:p>
            <a:pPr lvl="0"/>
            <a:endParaRPr lang="pl-PL" dirty="0" smtClean="0"/>
          </a:p>
          <a:p>
            <a:pPr lvl="0"/>
            <a:r>
              <a:rPr lang="pl-PL" dirty="0" smtClean="0"/>
              <a:t>Proszę </a:t>
            </a:r>
            <a:r>
              <a:rPr lang="pl-PL" dirty="0"/>
              <a:t>opowiedzieć coś o sobie</a:t>
            </a:r>
          </a:p>
          <a:p>
            <a:pPr lvl="0"/>
            <a:r>
              <a:rPr lang="pl-PL" dirty="0"/>
              <a:t>Proszę opisać swoją idealną pracę</a:t>
            </a:r>
          </a:p>
          <a:p>
            <a:pPr lvl="0"/>
            <a:r>
              <a:rPr lang="pl-PL" dirty="0"/>
              <a:t>Dlaczego zdecydował/a się Pan/Pani odpowiedzieć na naszą ofertę?</a:t>
            </a:r>
          </a:p>
          <a:p>
            <a:pPr lvl="0"/>
            <a:r>
              <a:rPr lang="pl-PL" dirty="0"/>
              <a:t>Dlaczego uważa Pan/Pani, że jest Pan/Pani odpowiednim kandydatem na stanowisko?</a:t>
            </a:r>
          </a:p>
          <a:p>
            <a:pPr lvl="0"/>
            <a:r>
              <a:rPr lang="pl-PL" dirty="0"/>
              <a:t>Co oznacza dla Pani/Pana sukces? Czy mógłby Pani/Pan podać przykład z własnych doświadczeń?</a:t>
            </a:r>
          </a:p>
          <a:p>
            <a:pPr lvl="0"/>
            <a:r>
              <a:rPr lang="pl-PL" dirty="0"/>
              <a:t>Z jakim przełożonym chciałby Pan/Pani pracować?</a:t>
            </a:r>
          </a:p>
          <a:p>
            <a:pPr lvl="0"/>
            <a:r>
              <a:rPr lang="pl-PL" dirty="0"/>
              <a:t>Czy woli Pan/Pani pracować samodzielnie czy w grupie?</a:t>
            </a:r>
          </a:p>
          <a:p>
            <a:pPr lvl="0"/>
            <a:r>
              <a:rPr lang="pl-PL" dirty="0"/>
              <a:t>Jaki jest Pana największy sukces zawodowy?</a:t>
            </a:r>
          </a:p>
          <a:p>
            <a:pPr lvl="0"/>
            <a:r>
              <a:rPr lang="pl-PL" dirty="0"/>
              <a:t>Jaka była największa porażka?</a:t>
            </a:r>
          </a:p>
          <a:p>
            <a:pPr lvl="0"/>
            <a:r>
              <a:rPr lang="pl-PL" dirty="0"/>
              <a:t>Czy gdyby mógł Pan/Pani wybierać, to czy w chwili obecnej zdecydowałby się Pan/Pani na inny kierunek studiów? Dlaczego?</a:t>
            </a:r>
          </a:p>
          <a:p>
            <a:pPr lvl="0"/>
            <a:r>
              <a:rPr lang="pl-PL" dirty="0"/>
              <a:t>Co Pana/Panią motywuje do pracy</a:t>
            </a:r>
            <a:r>
              <a:rPr lang="pl-PL" dirty="0" smtClean="0"/>
              <a:t>?</a:t>
            </a:r>
            <a:endParaRPr lang="pl-PL" dirty="0"/>
          </a:p>
        </p:txBody>
      </p:sp>
      <p:grpSp>
        <p:nvGrpSpPr>
          <p:cNvPr id="3" name="Group 3"/>
          <p:cNvGrpSpPr>
            <a:grpSpLocks/>
          </p:cNvGrpSpPr>
          <p:nvPr/>
        </p:nvGrpSpPr>
        <p:grpSpPr bwMode="auto">
          <a:xfrm>
            <a:off x="8301038" y="6329386"/>
            <a:ext cx="838200" cy="457200"/>
            <a:chOff x="5232" y="4032"/>
            <a:chExt cx="528" cy="288"/>
          </a:xfrm>
        </p:grpSpPr>
        <p:grpSp>
          <p:nvGrpSpPr>
            <p:cNvPr id="4"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29</a:t>
              </a:fld>
              <a:endParaRPr lang="pl-PL" sz="2400" kern="1200">
                <a:solidFill>
                  <a:srgbClr val="000000"/>
                </a:solidFill>
                <a:latin typeface="Times New Roman" pitchFamily="18" charset="0"/>
                <a:ea typeface="+mn-ea"/>
                <a:cs typeface="+mn-cs"/>
              </a:endParaRPr>
            </a:p>
          </p:txBody>
        </p:sp>
      </p:grpSp>
      <p:sp>
        <p:nvSpPr>
          <p:cNvPr id="8" name="pole tekstowe 7"/>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Przedsiębiorca i pracownik. Zatrudnianie pracowników</a:t>
            </a:r>
            <a:endParaRPr lang="pl-PL"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571472" y="1068157"/>
            <a:ext cx="7786742" cy="5355312"/>
          </a:xfrm>
          <a:prstGeom prst="rect">
            <a:avLst/>
          </a:prstGeom>
          <a:noFill/>
        </p:spPr>
        <p:txBody>
          <a:bodyPr wrap="square" rtlCol="0">
            <a:spAutoFit/>
          </a:bodyPr>
          <a:lstStyle/>
          <a:p>
            <a:pPr algn="just"/>
            <a:r>
              <a:rPr lang="pl-PL" b="1" dirty="0" smtClean="0"/>
              <a:t>Najczęściej zadawane przykładowe pytania podczas rozmowy kwalifikacyjnej:</a:t>
            </a:r>
          </a:p>
          <a:p>
            <a:pPr lvl="0"/>
            <a:endParaRPr lang="pl-PL" dirty="0" smtClean="0"/>
          </a:p>
          <a:p>
            <a:pPr lvl="0"/>
            <a:r>
              <a:rPr lang="pl-PL" dirty="0" smtClean="0"/>
              <a:t>Co </a:t>
            </a:r>
            <a:r>
              <a:rPr lang="pl-PL" dirty="0"/>
              <a:t>zamierza Pan/Pani robić za 5 lat?</a:t>
            </a:r>
          </a:p>
          <a:p>
            <a:pPr lvl="0"/>
            <a:r>
              <a:rPr lang="pl-PL" dirty="0"/>
              <a:t>Jakie, Pani/Pana zdaniem cechy charakteryzują dobrego kierownika?</a:t>
            </a:r>
          </a:p>
          <a:p>
            <a:pPr lvl="0"/>
            <a:r>
              <a:rPr lang="pl-PL" dirty="0"/>
              <a:t>Czy zmiana miejsca zamieszkania stanowi dla Pana problem?</a:t>
            </a:r>
          </a:p>
          <a:p>
            <a:pPr lvl="0"/>
            <a:r>
              <a:rPr lang="pl-PL" dirty="0"/>
              <a:t>Dlaczego wybrał Pan/Pani naszą firmę?</a:t>
            </a:r>
          </a:p>
          <a:p>
            <a:pPr lvl="0"/>
            <a:r>
              <a:rPr lang="pl-PL" dirty="0"/>
              <a:t>Co by Pan/Pani powiedział gdyby ta praca wiązała się z częstymi wyjazdami służbowymi?</a:t>
            </a:r>
          </a:p>
          <a:p>
            <a:pPr lvl="0"/>
            <a:r>
              <a:rPr lang="pl-PL" dirty="0"/>
              <a:t>Czy mógłby Pan/Pani opowiedzieć o sytuacji kiedy musiał Pan/Pani przekonać kogoś do swojego zdania?</a:t>
            </a:r>
          </a:p>
          <a:p>
            <a:pPr lvl="0"/>
            <a:r>
              <a:rPr lang="pl-PL" dirty="0"/>
              <a:t>Co jest dla Pani/Pana ważniejsze satysfakcja z pracy czy pieniądze? Dlaczego?</a:t>
            </a:r>
          </a:p>
          <a:p>
            <a:pPr lvl="0"/>
            <a:r>
              <a:rPr lang="pl-PL" dirty="0"/>
              <a:t>Proszę mi opowiedzieć co Pan wie o naszej firmie.</a:t>
            </a:r>
          </a:p>
          <a:p>
            <a:pPr lvl="0"/>
            <a:r>
              <a:rPr lang="pl-PL" dirty="0"/>
              <a:t>Proszę mi opisać stanowisko, na które Pan aplikuje.</a:t>
            </a:r>
          </a:p>
          <a:p>
            <a:pPr lvl="0"/>
            <a:r>
              <a:rPr lang="pl-PL" dirty="0"/>
              <a:t>Jakie są Pani/Pana oczekiwania finansowe? Czy jest to docelowy poziom?</a:t>
            </a:r>
          </a:p>
          <a:p>
            <a:pPr lvl="0"/>
            <a:r>
              <a:rPr lang="pl-PL" dirty="0"/>
              <a:t>Czy mógłby Pan/Pani opisać sytuację w której musiał/a szybko podjąć ważną decyzję?</a:t>
            </a:r>
          </a:p>
          <a:p>
            <a:pPr lvl="0"/>
            <a:r>
              <a:rPr lang="pl-PL" dirty="0"/>
              <a:t>Proszę opowiedzieć coś o swoich ostatnich doświadczeniach zawodowych.</a:t>
            </a:r>
          </a:p>
          <a:p>
            <a:pPr lvl="0"/>
            <a:r>
              <a:rPr lang="pl-PL" dirty="0"/>
              <a:t>Dlaczego odszedł Pan/Pani z ostatniej pracy? Jaka była przyczyna i okoliczności?</a:t>
            </a:r>
          </a:p>
          <a:p>
            <a:pPr algn="just"/>
            <a:endParaRPr lang="pl-PL" dirty="0"/>
          </a:p>
        </p:txBody>
      </p:sp>
      <p:grpSp>
        <p:nvGrpSpPr>
          <p:cNvPr id="3" name="Group 3"/>
          <p:cNvGrpSpPr>
            <a:grpSpLocks/>
          </p:cNvGrpSpPr>
          <p:nvPr/>
        </p:nvGrpSpPr>
        <p:grpSpPr bwMode="auto">
          <a:xfrm>
            <a:off x="8301038" y="6329386"/>
            <a:ext cx="838200" cy="457200"/>
            <a:chOff x="5232" y="4032"/>
            <a:chExt cx="528" cy="288"/>
          </a:xfrm>
        </p:grpSpPr>
        <p:grpSp>
          <p:nvGrpSpPr>
            <p:cNvPr id="4" name="Group 4"/>
            <p:cNvGrpSpPr>
              <a:grpSpLocks/>
            </p:cNvGrpSpPr>
            <p:nvPr/>
          </p:nvGrpSpPr>
          <p:grpSpPr bwMode="auto">
            <a:xfrm>
              <a:off x="5232" y="4032"/>
              <a:ext cx="528" cy="288"/>
              <a:chOff x="4224" y="2736"/>
              <a:chExt cx="528" cy="336"/>
            </a:xfrm>
          </p:grpSpPr>
          <p:sp>
            <p:nvSpPr>
              <p:cNvPr id="6" name="Oval 5"/>
              <p:cNvSpPr>
                <a:spLocks noChangeArrowheads="1"/>
              </p:cNvSpPr>
              <p:nvPr/>
            </p:nvSpPr>
            <p:spPr bwMode="auto">
              <a:xfrm>
                <a:off x="4224" y="2736"/>
                <a:ext cx="336" cy="336"/>
              </a:xfrm>
              <a:prstGeom prst="ellipse">
                <a:avLst/>
              </a:prstGeom>
              <a:solidFill>
                <a:srgbClr val="FF9933"/>
              </a:solidFill>
              <a:ln w="9525">
                <a:noFill/>
                <a:round/>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sp>
            <p:nvSpPr>
              <p:cNvPr id="7" name="Rectangle 6"/>
              <p:cNvSpPr>
                <a:spLocks noChangeArrowheads="1"/>
              </p:cNvSpPr>
              <p:nvPr/>
            </p:nvSpPr>
            <p:spPr bwMode="auto">
              <a:xfrm>
                <a:off x="4416" y="2736"/>
                <a:ext cx="336" cy="336"/>
              </a:xfrm>
              <a:prstGeom prst="rect">
                <a:avLst/>
              </a:prstGeom>
              <a:solidFill>
                <a:srgbClr val="FF9933"/>
              </a:solidFill>
              <a:ln w="9525">
                <a:noFill/>
                <a:miter lim="800000"/>
                <a:headEnd/>
                <a:tailEnd/>
              </a:ln>
            </p:spPr>
            <p:txBody>
              <a:bodyPr wrap="none" anchor="ctr"/>
              <a:lstStyle/>
              <a:p>
                <a:pPr algn="l" rtl="0" eaLnBrk="0" fontAlgn="base" hangingPunct="0">
                  <a:spcBef>
                    <a:spcPct val="0"/>
                  </a:spcBef>
                  <a:spcAft>
                    <a:spcPct val="0"/>
                  </a:spcAft>
                </a:pPr>
                <a:endParaRPr lang="pl-PL" sz="2400" b="1" kern="1200">
                  <a:solidFill>
                    <a:srgbClr val="000000"/>
                  </a:solidFill>
                  <a:latin typeface="Times New Roman" pitchFamily="18" charset="0"/>
                  <a:ea typeface="+mn-ea"/>
                  <a:cs typeface="+mn-cs"/>
                </a:endParaRPr>
              </a:p>
            </p:txBody>
          </p:sp>
        </p:grpSp>
        <p:sp>
          <p:nvSpPr>
            <p:cNvPr id="5" name="Text Box 7"/>
            <p:cNvSpPr txBox="1">
              <a:spLocks noChangeArrowheads="1"/>
            </p:cNvSpPr>
            <p:nvPr/>
          </p:nvSpPr>
          <p:spPr bwMode="auto">
            <a:xfrm>
              <a:off x="5280" y="4032"/>
              <a:ext cx="384" cy="288"/>
            </a:xfrm>
            <a:prstGeom prst="rect">
              <a:avLst/>
            </a:prstGeom>
            <a:noFill/>
            <a:ln w="9525">
              <a:noFill/>
              <a:miter lim="800000"/>
              <a:headEnd/>
              <a:tailEnd/>
            </a:ln>
          </p:spPr>
          <p:txBody>
            <a:bodyPr>
              <a:spAutoFit/>
            </a:bodyPr>
            <a:lstStyle/>
            <a:p>
              <a:pPr algn="ctr" rtl="0" eaLnBrk="0" fontAlgn="base" hangingPunct="0">
                <a:spcBef>
                  <a:spcPct val="50000"/>
                </a:spcBef>
                <a:spcAft>
                  <a:spcPct val="0"/>
                </a:spcAft>
              </a:pPr>
              <a:fld id="{DEE193AF-0C27-4F4E-A233-8315F4BD7A58}" type="slidenum">
                <a:rPr lang="pl-PL" sz="2400" kern="1200">
                  <a:solidFill>
                    <a:srgbClr val="FFFFFF"/>
                  </a:solidFill>
                  <a:latin typeface="Century Gothic" pitchFamily="34" charset="0"/>
                  <a:ea typeface="+mn-ea"/>
                  <a:cs typeface="+mn-cs"/>
                </a:rPr>
                <a:pPr algn="ctr" rtl="0" eaLnBrk="0" fontAlgn="base" hangingPunct="0">
                  <a:spcBef>
                    <a:spcPct val="50000"/>
                  </a:spcBef>
                  <a:spcAft>
                    <a:spcPct val="0"/>
                  </a:spcAft>
                </a:pPr>
                <a:t>30</a:t>
              </a:fld>
              <a:endParaRPr lang="pl-PL" sz="2400" kern="1200">
                <a:solidFill>
                  <a:srgbClr val="000000"/>
                </a:solidFill>
                <a:latin typeface="Times New Roman" pitchFamily="18" charset="0"/>
                <a:ea typeface="+mn-ea"/>
                <a:cs typeface="+mn-cs"/>
              </a:endParaRPr>
            </a:p>
          </p:txBody>
        </p:sp>
      </p:grpSp>
      <p:sp>
        <p:nvSpPr>
          <p:cNvPr id="8" name="pole tekstowe 7"/>
          <p:cNvSpPr txBox="1"/>
          <p:nvPr/>
        </p:nvSpPr>
        <p:spPr>
          <a:xfrm>
            <a:off x="0" y="428604"/>
            <a:ext cx="8429652" cy="369332"/>
          </a:xfrm>
          <a:prstGeom prst="rect">
            <a:avLst/>
          </a:prstGeom>
          <a:solidFill>
            <a:schemeClr val="bg1">
              <a:lumMod val="50000"/>
            </a:schemeClr>
          </a:solidFill>
        </p:spPr>
        <p:txBody>
          <a:bodyPr wrap="square" rtlCol="0">
            <a:spAutoFit/>
          </a:bodyPr>
          <a:lstStyle/>
          <a:p>
            <a:pPr algn="ctr"/>
            <a:r>
              <a:rPr lang="pl-PL" b="1" dirty="0" smtClean="0">
                <a:solidFill>
                  <a:schemeClr val="bg1"/>
                </a:solidFill>
              </a:rPr>
              <a:t>Przedsiębiorca i pracownik. Zatrudnianie pracowników</a:t>
            </a:r>
            <a:endParaRPr lang="pl-PL"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1256</TotalTime>
  <Words>2521</Words>
  <Application>Microsoft Office PowerPoint</Application>
  <PresentationFormat>Pokaz na ekranie (4:3)</PresentationFormat>
  <Paragraphs>226</Paragraphs>
  <Slides>30</Slides>
  <Notes>12</Notes>
  <HiddenSlides>0</HiddenSlides>
  <MMClips>0</MMClips>
  <ScaleCrop>false</ScaleCrop>
  <HeadingPairs>
    <vt:vector size="6" baseType="variant">
      <vt:variant>
        <vt:lpstr>Motyw</vt:lpstr>
      </vt:variant>
      <vt:variant>
        <vt:i4>1</vt:i4>
      </vt:variant>
      <vt:variant>
        <vt:lpstr>Osadzone serwery OLE</vt:lpstr>
      </vt:variant>
      <vt:variant>
        <vt:i4>2</vt:i4>
      </vt:variant>
      <vt:variant>
        <vt:lpstr>Tytuły slajdów</vt:lpstr>
      </vt:variant>
      <vt:variant>
        <vt:i4>30</vt:i4>
      </vt:variant>
    </vt:vector>
  </HeadingPairs>
  <TitlesOfParts>
    <vt:vector size="33" baseType="lpstr">
      <vt:lpstr>Motyw pakietu Office</vt:lpstr>
      <vt:lpstr>Obraz - mapa bitowa</vt:lpstr>
      <vt:lpstr>PHOTO-PAINT</vt:lpstr>
      <vt:lpstr>Slajd 1</vt:lpstr>
      <vt:lpstr>Slajd 2</vt:lpstr>
      <vt:lpstr>Slajd 3</vt:lpstr>
      <vt:lpstr>Slajd 4</vt:lpstr>
      <vt:lpstr>Slajd 5</vt:lpstr>
      <vt:lpstr>Slajd 6</vt:lpstr>
      <vt:lpstr>Slajd 7</vt:lpstr>
      <vt:lpstr>Slajd 8</vt:lpstr>
      <vt:lpstr>Slajd 9</vt:lpstr>
      <vt:lpstr>Slajd 10</vt:lpstr>
      <vt:lpstr>Slajd 11</vt:lpstr>
      <vt:lpstr>Slajd 12</vt:lpstr>
      <vt:lpstr>Slajd 13</vt:lpstr>
      <vt:lpstr>Slajd 14</vt:lpstr>
      <vt:lpstr>Slajd 15</vt:lpstr>
      <vt:lpstr>Slajd 16</vt:lpstr>
      <vt:lpstr>Slajd 17</vt:lpstr>
      <vt:lpstr>Slajd 18</vt:lpstr>
      <vt:lpstr>Slajd 19</vt:lpstr>
      <vt:lpstr>Slajd 20</vt:lpstr>
      <vt:lpstr>Slajd 21</vt:lpstr>
      <vt:lpstr>Slajd 22</vt:lpstr>
      <vt:lpstr>Slajd 23</vt:lpstr>
      <vt:lpstr>Slajd 24</vt:lpstr>
      <vt:lpstr>Slajd 25</vt:lpstr>
      <vt:lpstr>Slajd 26</vt:lpstr>
      <vt:lpstr>Slajd 27</vt:lpstr>
      <vt:lpstr>Slajd 28</vt:lpstr>
      <vt:lpstr>Slajd 29</vt:lpstr>
      <vt:lpstr>Slajd 30</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Mariusz Kicia</dc:creator>
  <cp:lastModifiedBy>Agnieszka Laskowska</cp:lastModifiedBy>
  <cp:revision>9</cp:revision>
  <dcterms:created xsi:type="dcterms:W3CDTF">2009-08-11T10:15:48Z</dcterms:created>
  <dcterms:modified xsi:type="dcterms:W3CDTF">2009-09-03T13:13:41Z</dcterms:modified>
</cp:coreProperties>
</file>