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wmf" ContentType="image/x-wm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8" r:id="rId3"/>
    <p:sldId id="293" r:id="rId4"/>
    <p:sldId id="294" r:id="rId5"/>
    <p:sldId id="295" r:id="rId6"/>
    <p:sldId id="296" r:id="rId7"/>
    <p:sldId id="297" r:id="rId8"/>
    <p:sldId id="299" r:id="rId9"/>
    <p:sldId id="308" r:id="rId10"/>
    <p:sldId id="313" r:id="rId11"/>
    <p:sldId id="309" r:id="rId12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58" autoAdjust="0"/>
    <p:restoredTop sz="94660" autoAdjust="0"/>
  </p:normalViewPr>
  <p:slideViewPr>
    <p:cSldViewPr snapToGrid="0">
      <p:cViewPr>
        <p:scale>
          <a:sx n="110" d="100"/>
          <a:sy n="110" d="100"/>
        </p:scale>
        <p:origin x="-456" y="-1368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914384" y="4002536"/>
            <a:ext cx="8265628" cy="1364315"/>
          </a:xfrm>
        </p:spPr>
        <p:txBody>
          <a:bodyPr>
            <a:normAutofit fontScale="90000"/>
          </a:bodyPr>
          <a:lstStyle/>
          <a:p>
            <a:r>
              <a:rPr lang="pl-PL" sz="4950" dirty="0" smtClean="0">
                <a:latin typeface="Open Sans"/>
                <a:cs typeface="Open Sans"/>
              </a:rPr>
              <a:t/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>
                <a:latin typeface="Open Sans"/>
                <a:cs typeface="Open Sans"/>
              </a:rPr>
              <a:t/>
            </a:r>
            <a:br>
              <a:rPr lang="pl-PL" sz="4950" dirty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MULTIMEDIALNY</a:t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SCENARIUSZ ZAJĘĆ</a:t>
            </a:r>
          </a:p>
        </p:txBody>
      </p:sp>
      <p:pic>
        <p:nvPicPr>
          <p:cNvPr id="7" name="Obraz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44719" y="1566974"/>
            <a:ext cx="3097988" cy="16889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2644210" y="2281232"/>
            <a:ext cx="3407796" cy="2933062"/>
          </a:xfrm>
        </p:spPr>
        <p:txBody>
          <a:bodyPr anchor="t">
            <a:noAutofit/>
          </a:bodyPr>
          <a:lstStyle/>
          <a:p>
            <a:pPr algn="r"/>
            <a:r>
              <a:rPr lang="pl-PL" sz="2800" b="1" dirty="0" smtClean="0">
                <a:latin typeface="Open Sans"/>
                <a:cs typeface="Open Sans"/>
              </a:rPr>
              <a:t>Edukacja: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Poziom: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Temat: </a:t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Czas realizacji:</a:t>
            </a:r>
            <a:endParaRPr lang="pl-PL" sz="2800" dirty="0" smtClean="0">
              <a:latin typeface="Open Sans"/>
              <a:cs typeface="Open Sans"/>
            </a:endParaRPr>
          </a:p>
        </p:txBody>
      </p:sp>
      <p:sp>
        <p:nvSpPr>
          <p:cNvPr id="3" name="Tytuł 1"/>
          <p:cNvSpPr txBox="1">
            <a:spLocks/>
          </p:cNvSpPr>
          <p:nvPr/>
        </p:nvSpPr>
        <p:spPr>
          <a:xfrm>
            <a:off x="6053847" y="2278367"/>
            <a:ext cx="3498932" cy="294130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800" dirty="0" smtClean="0">
                <a:latin typeface="Open Sans"/>
                <a:cs typeface="Open Sans"/>
              </a:rPr>
              <a:t>polonistyczna</a:t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klasa I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poznajemy litery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1 godz. lekcyjna</a:t>
            </a:r>
          </a:p>
        </p:txBody>
      </p:sp>
    </p:spTree>
    <p:extLst>
      <p:ext uri="{BB962C8B-B14F-4D97-AF65-F5344CB8AC3E}">
        <p14:creationId xmlns:p14="http://schemas.microsoft.com/office/powerpoint/2010/main" val="417207625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/>
          <p:cNvSpPr txBox="1"/>
          <p:nvPr/>
        </p:nvSpPr>
        <p:spPr>
          <a:xfrm>
            <a:off x="3654590" y="2265313"/>
            <a:ext cx="486218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CELE 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ŚRODKI DYDAKTYCZNE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METODY I FORMY PRACY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PRZEBIEG ZAJĘĆ </a:t>
            </a:r>
          </a:p>
        </p:txBody>
      </p:sp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1070287" y="1218145"/>
            <a:ext cx="2209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SPIS TREŚCI </a:t>
            </a:r>
          </a:p>
        </p:txBody>
      </p:sp>
    </p:spTree>
    <p:extLst>
      <p:ext uri="{BB962C8B-B14F-4D97-AF65-F5344CB8AC3E}">
        <p14:creationId xmlns:p14="http://schemas.microsoft.com/office/powerpoint/2010/main" val="406033914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0185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CELE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24335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Ogólne</a:t>
            </a:r>
            <a:endParaRPr lang="pl-PL" sz="1600" dirty="0">
              <a:latin typeface="Open Sans"/>
              <a:cs typeface="Open Sans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2434311" y="2627420"/>
            <a:ext cx="3438999" cy="27525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Kształcenie wiedzy polonistycznej;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Nauka wymawiania oraz zapisywania liter: l, i, s;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Kształcenie umiejętności pracy z komputerem;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Kształcenie wiedzy na temat zwyczajów lisa;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Kształcenie aktywności uczniów.</a:t>
            </a:r>
          </a:p>
        </p:txBody>
      </p:sp>
      <p:sp>
        <p:nvSpPr>
          <p:cNvPr id="15" name="Prostokąt 14"/>
          <p:cNvSpPr/>
          <p:nvPr/>
        </p:nvSpPr>
        <p:spPr>
          <a:xfrm>
            <a:off x="62961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Szczegółowe</a:t>
            </a:r>
            <a:endParaRPr lang="pl-PL" dirty="0">
              <a:latin typeface="Open Sans"/>
              <a:cs typeface="Open Sans"/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6295058" y="2627420"/>
            <a:ext cx="3442705" cy="27525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pl-PL" sz="1300" dirty="0" smtClean="0">
                <a:latin typeface="Open Sans"/>
                <a:cs typeface="Open Sans"/>
              </a:rPr>
              <a:t>Uczeń: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Potrafi wymówić litery: l, i, s;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Potrafi wskazać, który zapis graficzny przedstawia literę: l, i, s;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Potrafi wymówić poprawnie wyraz lis;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Wie, że lis to zwierzę leśne;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Zna zwyczaje lisa;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Wykazuje się aktywnością na lekcji. </a:t>
            </a:r>
          </a:p>
        </p:txBody>
      </p:sp>
    </p:spTree>
    <p:extLst>
      <p:ext uri="{BB962C8B-B14F-4D97-AF65-F5344CB8AC3E}">
        <p14:creationId xmlns:p14="http://schemas.microsoft.com/office/powerpoint/2010/main" val="373016985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7867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ZAGADNIENIA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3517670" y="2726978"/>
            <a:ext cx="56250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>
                <a:latin typeface="Open Sans"/>
                <a:cs typeface="Open Sans"/>
              </a:rPr>
              <a:t>Nauka liter: l, i, s, </a:t>
            </a:r>
            <a:endParaRPr lang="pl-PL" sz="2800" dirty="0" smtClean="0">
              <a:latin typeface="Open Sans"/>
              <a:cs typeface="Open Sans"/>
            </a:endParaRPr>
          </a:p>
          <a:p>
            <a:pPr algn="ctr"/>
            <a:r>
              <a:rPr lang="pl-PL" sz="2800" dirty="0" smtClean="0">
                <a:latin typeface="Open Sans"/>
                <a:cs typeface="Open Sans"/>
              </a:rPr>
              <a:t>poznanie </a:t>
            </a:r>
            <a:r>
              <a:rPr lang="pl-PL" sz="2800" dirty="0">
                <a:latin typeface="Open Sans"/>
                <a:cs typeface="Open Sans"/>
              </a:rPr>
              <a:t>zwyczajów lisa</a:t>
            </a:r>
          </a:p>
        </p:txBody>
      </p:sp>
    </p:spTree>
    <p:extLst>
      <p:ext uri="{BB962C8B-B14F-4D97-AF65-F5344CB8AC3E}">
        <p14:creationId xmlns:p14="http://schemas.microsoft.com/office/powerpoint/2010/main" val="153552319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55765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METODY I FORMY PRACY</a:t>
            </a:r>
          </a:p>
          <a:p>
            <a:r>
              <a:rPr lang="pl-PL" sz="2800" b="1" dirty="0" smtClean="0">
                <a:latin typeface="Open Sans"/>
                <a:cs typeface="Open Sans"/>
              </a:rPr>
              <a:t>ŚRODKI DYDAKTYCZNE</a:t>
            </a:r>
            <a:endParaRPr lang="pl-PL" sz="2800" b="1" dirty="0">
              <a:latin typeface="Open Sans"/>
              <a:cs typeface="Open Sans"/>
            </a:endParaRPr>
          </a:p>
        </p:txBody>
      </p:sp>
      <p:grpSp>
        <p:nvGrpSpPr>
          <p:cNvPr id="17" name="Grupa 16"/>
          <p:cNvGrpSpPr/>
          <p:nvPr/>
        </p:nvGrpSpPr>
        <p:grpSpPr>
          <a:xfrm>
            <a:off x="2433599" y="2834490"/>
            <a:ext cx="7304164" cy="2592027"/>
            <a:chOff x="2433599" y="1987799"/>
            <a:chExt cx="7304164" cy="2592027"/>
          </a:xfrm>
        </p:grpSpPr>
        <p:sp>
          <p:nvSpPr>
            <p:cNvPr id="18" name="Prostokąt 17"/>
            <p:cNvSpPr/>
            <p:nvPr/>
          </p:nvSpPr>
          <p:spPr>
            <a:xfrm>
              <a:off x="2433599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Metody i formy pracy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sp>
          <p:nvSpPr>
            <p:cNvPr id="19" name="Prostokąt 18"/>
            <p:cNvSpPr/>
            <p:nvPr/>
          </p:nvSpPr>
          <p:spPr>
            <a:xfrm>
              <a:off x="6297340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Środki dydaktyczne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grpSp>
          <p:nvGrpSpPr>
            <p:cNvPr id="20" name="Grupa 19"/>
            <p:cNvGrpSpPr/>
            <p:nvPr/>
          </p:nvGrpSpPr>
          <p:grpSpPr>
            <a:xfrm>
              <a:off x="2433599" y="2796004"/>
              <a:ext cx="7304164" cy="1783822"/>
              <a:chOff x="2433599" y="2796004"/>
              <a:chExt cx="7304164" cy="2886444"/>
            </a:xfrm>
          </p:grpSpPr>
          <p:sp>
            <p:nvSpPr>
              <p:cNvPr id="21" name="Prostokąt 20"/>
              <p:cNvSpPr/>
              <p:nvPr/>
            </p:nvSpPr>
            <p:spPr>
              <a:xfrm>
                <a:off x="2433599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burza mózgów;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pogadanka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w grupach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gry interaktywne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z komputerem</a:t>
                </a:r>
              </a:p>
            </p:txBody>
          </p:sp>
          <p:sp>
            <p:nvSpPr>
              <p:cNvPr id="22" name="Prostokąt 21"/>
              <p:cNvSpPr/>
              <p:nvPr/>
            </p:nvSpPr>
            <p:spPr>
              <a:xfrm>
                <a:off x="6297340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komputer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przeglądarka internetowa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4294562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9751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PRZEBIEG ZAJĘĆ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1426775" y="2080414"/>
            <a:ext cx="804090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pl-PL" sz="2000" dirty="0">
                <a:latin typeface="Open Sans"/>
                <a:cs typeface="Open Sans"/>
              </a:rPr>
              <a:t>Witamy się z uczniami.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Pokazanie planszy </a:t>
            </a:r>
            <a:r>
              <a:rPr lang="pl-PL" sz="2000" dirty="0">
                <a:latin typeface="Open Sans"/>
                <a:cs typeface="Open Sans"/>
              </a:rPr>
              <a:t>z wizerunkiem lisa. Nauczyciel pyta uczniów: co przedstawia plansza? LIS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Nauczyciel </a:t>
            </a:r>
            <a:r>
              <a:rPr lang="pl-PL" sz="2000" dirty="0">
                <a:latin typeface="Open Sans"/>
                <a:cs typeface="Open Sans"/>
              </a:rPr>
              <a:t>przedstawia graficzny zapis wyrazu lis i po kolei mówi uczniom, jakie litery składają się na </a:t>
            </a:r>
            <a:r>
              <a:rPr lang="pl-PL" sz="2000" dirty="0" smtClean="0">
                <a:latin typeface="Open Sans"/>
                <a:cs typeface="Open Sans"/>
              </a:rPr>
              <a:t>wyraz.</a:t>
            </a:r>
            <a:endParaRPr lang="pl-PL" sz="2000" dirty="0">
              <a:latin typeface="Open Sans"/>
              <a:cs typeface="Open Sans"/>
            </a:endParaRP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Uczniowie </a:t>
            </a:r>
            <a:r>
              <a:rPr lang="pl-PL" sz="2000" dirty="0">
                <a:latin typeface="Open Sans"/>
                <a:cs typeface="Open Sans"/>
              </a:rPr>
              <a:t>poznają poszczególne litery: omawiają jak wygląda </a:t>
            </a:r>
            <a:r>
              <a:rPr lang="pl-PL" sz="2000" dirty="0" smtClean="0">
                <a:latin typeface="Open Sans"/>
                <a:cs typeface="Open Sans"/>
              </a:rPr>
              <a:t>litera </a:t>
            </a:r>
            <a:r>
              <a:rPr lang="pl-PL" sz="2000" dirty="0">
                <a:latin typeface="Open Sans"/>
                <a:cs typeface="Open Sans"/>
              </a:rPr>
              <a:t>l, i, </a:t>
            </a:r>
            <a:r>
              <a:rPr lang="pl-PL" sz="2000" dirty="0" smtClean="0">
                <a:latin typeface="Open Sans"/>
                <a:cs typeface="Open Sans"/>
              </a:rPr>
              <a:t>s.</a:t>
            </a:r>
            <a:endParaRPr lang="pl-PL" sz="2000" dirty="0">
              <a:latin typeface="Open Sans"/>
              <a:cs typeface="Open Sans"/>
            </a:endParaRPr>
          </a:p>
          <a:p>
            <a:pPr marL="457200" indent="-457200">
              <a:buFont typeface="+mj-lt"/>
              <a:buAutoNum type="arabicPeriod"/>
            </a:pPr>
            <a:r>
              <a:rPr lang="pl-PL" sz="2000" dirty="0">
                <a:latin typeface="Open Sans"/>
                <a:cs typeface="Open Sans"/>
              </a:rPr>
              <a:t>Nauczyciel pyta: jaka litera jest na początku,  w środku i na końcu wyrazu lis.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Podsumowanie </a:t>
            </a:r>
            <a:r>
              <a:rPr lang="pl-PL" sz="2000" dirty="0">
                <a:latin typeface="Open Sans"/>
                <a:cs typeface="Open Sans"/>
              </a:rPr>
              <a:t>zajęć i zakończenie lekcji. </a:t>
            </a:r>
          </a:p>
        </p:txBody>
      </p:sp>
    </p:spTree>
    <p:extLst>
      <p:ext uri="{BB962C8B-B14F-4D97-AF65-F5344CB8AC3E}">
        <p14:creationId xmlns:p14="http://schemas.microsoft.com/office/powerpoint/2010/main" val="290481658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4" name="pole tekstowe 11"/>
          <p:cNvSpPr txBox="1"/>
          <p:nvPr/>
        </p:nvSpPr>
        <p:spPr>
          <a:xfrm>
            <a:off x="5543262" y="5205845"/>
            <a:ext cx="1091190" cy="52322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rgbClr val="000000"/>
                </a:solidFill>
              </a:rPr>
              <a:t>I</a:t>
            </a:r>
            <a:endParaRPr lang="pl-PL" sz="2800" dirty="0">
              <a:solidFill>
                <a:srgbClr val="000000"/>
              </a:solidFill>
            </a:endParaRPr>
          </a:p>
        </p:txBody>
      </p:sp>
      <p:sp>
        <p:nvSpPr>
          <p:cNvPr id="15" name="pole tekstowe 12"/>
          <p:cNvSpPr txBox="1"/>
          <p:nvPr/>
        </p:nvSpPr>
        <p:spPr>
          <a:xfrm>
            <a:off x="3622446" y="5203474"/>
            <a:ext cx="1091190" cy="52322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rgbClr val="000000"/>
                </a:solidFill>
              </a:rPr>
              <a:t>L</a:t>
            </a:r>
            <a:endParaRPr lang="pl-PL" sz="2800" dirty="0">
              <a:solidFill>
                <a:srgbClr val="000000"/>
              </a:solidFill>
            </a:endParaRPr>
          </a:p>
        </p:txBody>
      </p:sp>
      <p:sp>
        <p:nvSpPr>
          <p:cNvPr id="16" name="pole tekstowe 13"/>
          <p:cNvSpPr txBox="1"/>
          <p:nvPr/>
        </p:nvSpPr>
        <p:spPr>
          <a:xfrm>
            <a:off x="7464077" y="5205845"/>
            <a:ext cx="1091190" cy="52322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2800" dirty="0">
                <a:solidFill>
                  <a:srgbClr val="000000"/>
                </a:solidFill>
              </a:rPr>
              <a:t>S</a:t>
            </a: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3531" y="1251077"/>
            <a:ext cx="5637698" cy="36671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1157668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3875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L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8" name="pole tekstowe 13"/>
          <p:cNvSpPr txBox="1"/>
          <p:nvPr/>
        </p:nvSpPr>
        <p:spPr>
          <a:xfrm>
            <a:off x="1123001" y="1313878"/>
            <a:ext cx="2078636" cy="1862048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11500" dirty="0" smtClean="0">
                <a:solidFill>
                  <a:schemeClr val="tx1"/>
                </a:solidFill>
                <a:latin typeface="Open Sans"/>
                <a:cs typeface="Open Sans"/>
              </a:rPr>
              <a:t>L</a:t>
            </a:r>
            <a:endParaRPr lang="pl-PL" sz="11500" dirty="0">
              <a:solidFill>
                <a:schemeClr val="tx1"/>
              </a:solidFill>
              <a:latin typeface="Open Sans"/>
              <a:cs typeface="Open Sans"/>
            </a:endParaRPr>
          </a:p>
        </p:txBody>
      </p:sp>
      <p:pic>
        <p:nvPicPr>
          <p:cNvPr id="6" name="Obraz 5" descr="LS019486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2891" y="3726763"/>
            <a:ext cx="3121152" cy="2151888"/>
          </a:xfrm>
          <a:prstGeom prst="rect">
            <a:avLst/>
          </a:prstGeom>
        </p:spPr>
      </p:pic>
      <p:pic>
        <p:nvPicPr>
          <p:cNvPr id="8" name="Obraz 7" descr="AA002733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27396" y="1500846"/>
            <a:ext cx="2391814" cy="1494884"/>
          </a:xfrm>
          <a:prstGeom prst="rect">
            <a:avLst/>
          </a:prstGeom>
        </p:spPr>
      </p:pic>
      <p:pic>
        <p:nvPicPr>
          <p:cNvPr id="9" name="Obraz 8" descr="72883965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10541" y="2511681"/>
            <a:ext cx="3334512" cy="2042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58755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3035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I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20" name="pole tekstowe 13"/>
          <p:cNvSpPr txBox="1"/>
          <p:nvPr/>
        </p:nvSpPr>
        <p:spPr>
          <a:xfrm>
            <a:off x="1123001" y="1313878"/>
            <a:ext cx="2078636" cy="1862048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11500" dirty="0" smtClean="0">
                <a:solidFill>
                  <a:srgbClr val="000000"/>
                </a:solidFill>
                <a:latin typeface="Open Sans"/>
                <a:cs typeface="Open Sans"/>
              </a:rPr>
              <a:t>I</a:t>
            </a:r>
            <a:endParaRPr lang="pl-PL" sz="11500" dirty="0">
              <a:solidFill>
                <a:srgbClr val="000000"/>
              </a:solidFill>
              <a:latin typeface="Open Sans"/>
              <a:cs typeface="Open Sans"/>
            </a:endParaRPr>
          </a:p>
        </p:txBody>
      </p:sp>
      <p:pic>
        <p:nvPicPr>
          <p:cNvPr id="6" name="Obraz 5" descr="Naehnadel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9930" y="1976326"/>
            <a:ext cx="5693916" cy="354649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6709734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67663" y="1101425"/>
            <a:ext cx="5293363" cy="10901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3824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S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0" name="pole tekstowe 13"/>
          <p:cNvSpPr txBox="1"/>
          <p:nvPr/>
        </p:nvSpPr>
        <p:spPr>
          <a:xfrm>
            <a:off x="1123001" y="1313878"/>
            <a:ext cx="2078636" cy="1862048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11500" dirty="0">
                <a:solidFill>
                  <a:srgbClr val="000000"/>
                </a:solidFill>
                <a:latin typeface="Open Sans"/>
                <a:cs typeface="Open Sans"/>
              </a:rPr>
              <a:t>S</a:t>
            </a:r>
          </a:p>
        </p:txBody>
      </p:sp>
      <p:pic>
        <p:nvPicPr>
          <p:cNvPr id="6" name="Obraz 5" descr="BU005295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5937" y="1214846"/>
            <a:ext cx="3121152" cy="2511552"/>
          </a:xfrm>
          <a:prstGeom prst="rect">
            <a:avLst/>
          </a:prstGeom>
        </p:spPr>
      </p:pic>
      <p:pic>
        <p:nvPicPr>
          <p:cNvPr id="7" name="Obraz 6" descr="BU009446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78221" y="3214469"/>
            <a:ext cx="2514600" cy="3130296"/>
          </a:xfrm>
          <a:prstGeom prst="rect">
            <a:avLst/>
          </a:prstGeom>
        </p:spPr>
      </p:pic>
      <p:pic>
        <p:nvPicPr>
          <p:cNvPr id="16" name="Obraz 15" descr="skd187720sdc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8729" y="3567394"/>
            <a:ext cx="2372131" cy="2260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12066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10039</TotalTime>
  <Words>229</Words>
  <Application>Microsoft Macintosh PowerPoint</Application>
  <PresentationFormat>Niestandardowy</PresentationFormat>
  <Paragraphs>55</Paragraphs>
  <Slides>11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12" baseType="lpstr">
      <vt:lpstr>Motyw pakietu Office</vt:lpstr>
      <vt:lpstr>  MULTIMEDIALNY SCENARIUSZ ZAJĘĆ</vt:lpstr>
      <vt:lpstr>Edukacja: Poziom: Temat:   Czas realizacji: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139</cp:revision>
  <dcterms:created xsi:type="dcterms:W3CDTF">2014-12-16T09:11:28Z</dcterms:created>
  <dcterms:modified xsi:type="dcterms:W3CDTF">2015-08-19T10:04:13Z</dcterms:modified>
</cp:coreProperties>
</file>