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299" r:id="rId9"/>
    <p:sldId id="308" r:id="rId10"/>
    <p:sldId id="313" r:id="rId11"/>
    <p:sldId id="309" r:id="rId12"/>
    <p:sldId id="314" r:id="rId13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456" y="-136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3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3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6" y="2278367"/>
            <a:ext cx="3770985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matematyczna 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i polonistyczna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poznajemy cyfrę 1 i 2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oraz litery k, o, t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20"/>
            <a:ext cx="3438999" cy="2752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wiedzy matematycznej;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nauka </a:t>
            </a:r>
            <a:r>
              <a:rPr lang="pl-PL" sz="1300" dirty="0">
                <a:latin typeface="Open Sans"/>
                <a:cs typeface="Open Sans"/>
              </a:rPr>
              <a:t>wymawiania oraz zapisywania cyfry 1 i 2;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poznanie </a:t>
            </a:r>
            <a:r>
              <a:rPr lang="pl-PL" sz="1300" dirty="0">
                <a:latin typeface="Open Sans"/>
                <a:cs typeface="Open Sans"/>
              </a:rPr>
              <a:t>litery k;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umiejętności pracy z komputerem;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aktywności uczniów.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20"/>
            <a:ext cx="3442705" cy="2752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powiedzieć, jakie wyrazy rozpoczynają się na literę k;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wymienić wyrazy rozpoczynające się na literę k;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powiedzieć, ile widzi przedmiotów (nauka liczenia do 2);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wykazuje </a:t>
            </a:r>
            <a:r>
              <a:rPr lang="pl-PL" sz="1300" dirty="0">
                <a:latin typeface="Open Sans"/>
                <a:cs typeface="Open Sans"/>
              </a:rPr>
              <a:t>się aktywnością na lekcji. 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Nauka o </a:t>
            </a:r>
            <a:r>
              <a:rPr lang="pl-PL" sz="2800" dirty="0" smtClean="0">
                <a:latin typeface="Open Sans"/>
                <a:cs typeface="Open Sans"/>
              </a:rPr>
              <a:t>literach k, o, t, </a:t>
            </a: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poznanie </a:t>
            </a:r>
            <a:r>
              <a:rPr lang="pl-PL" sz="2800" dirty="0">
                <a:latin typeface="Open Sans"/>
                <a:cs typeface="Open Sans"/>
              </a:rPr>
              <a:t>cyfr 1 i 2, </a:t>
            </a:r>
            <a:endParaRPr lang="pl-PL" sz="2800" dirty="0" smtClean="0">
              <a:latin typeface="Open Sans"/>
              <a:cs typeface="Open Sans"/>
            </a:endParaRP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nauka </a:t>
            </a:r>
            <a:r>
              <a:rPr lang="pl-PL" sz="2800" dirty="0">
                <a:latin typeface="Open Sans"/>
                <a:cs typeface="Open Sans"/>
              </a:rPr>
              <a:t>liczenia do 2.</a:t>
            </a:r>
          </a:p>
          <a:p>
            <a:pPr algn="ctr"/>
            <a:endParaRPr lang="pl-PL" sz="28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Witamy się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Pokazanie planszy </a:t>
            </a:r>
            <a:r>
              <a:rPr lang="pl-PL" sz="2000" dirty="0">
                <a:latin typeface="Open Sans"/>
                <a:cs typeface="Open Sans"/>
              </a:rPr>
              <a:t>z wizerunkiem kota. Nauczyciel pyta uczniów: co przedstawia plansza? KOT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Nauczyciel </a:t>
            </a:r>
            <a:r>
              <a:rPr lang="pl-PL" sz="2000" dirty="0">
                <a:latin typeface="Open Sans"/>
                <a:cs typeface="Open Sans"/>
              </a:rPr>
              <a:t>przedstawia graficzny zapis wyrazu kot i po kolei mówi uczniom, jakie litery składają się na wyraz.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Uczniowie </a:t>
            </a:r>
            <a:r>
              <a:rPr lang="pl-PL" sz="2000" dirty="0">
                <a:latin typeface="Open Sans"/>
                <a:cs typeface="Open Sans"/>
              </a:rPr>
              <a:t>poznają poszczególne litery: omawiają jak wygląda litera, k, o, t;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Nauczyciel pyta: jaka litera jest na początku,  w środku i na końcu wyrazu kot.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Poznanie </a:t>
            </a:r>
            <a:r>
              <a:rPr lang="pl-PL" sz="2000" dirty="0">
                <a:latin typeface="Open Sans"/>
                <a:cs typeface="Open Sans"/>
              </a:rPr>
              <a:t>cyfr 1 i 2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4" name="pole tekstowe 11"/>
          <p:cNvSpPr txBox="1"/>
          <p:nvPr/>
        </p:nvSpPr>
        <p:spPr>
          <a:xfrm>
            <a:off x="5543262" y="5205845"/>
            <a:ext cx="1091190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0000"/>
                </a:solidFill>
              </a:rPr>
              <a:t>O</a:t>
            </a:r>
            <a:endParaRPr lang="pl-PL" sz="2800" dirty="0">
              <a:solidFill>
                <a:srgbClr val="000000"/>
              </a:solidFill>
            </a:endParaRPr>
          </a:p>
        </p:txBody>
      </p:sp>
      <p:sp>
        <p:nvSpPr>
          <p:cNvPr id="15" name="pole tekstowe 12"/>
          <p:cNvSpPr txBox="1"/>
          <p:nvPr/>
        </p:nvSpPr>
        <p:spPr>
          <a:xfrm>
            <a:off x="3622446" y="5203474"/>
            <a:ext cx="1091190" cy="52322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0000"/>
                </a:solidFill>
              </a:rPr>
              <a:t>K</a:t>
            </a:r>
            <a:endParaRPr lang="pl-PL" sz="2800" dirty="0">
              <a:solidFill>
                <a:srgbClr val="000000"/>
              </a:solidFill>
            </a:endParaRPr>
          </a:p>
        </p:txBody>
      </p:sp>
      <p:sp>
        <p:nvSpPr>
          <p:cNvPr id="16" name="pole tekstowe 13"/>
          <p:cNvSpPr txBox="1"/>
          <p:nvPr/>
        </p:nvSpPr>
        <p:spPr>
          <a:xfrm>
            <a:off x="7464077" y="5205845"/>
            <a:ext cx="1091190" cy="52322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rgbClr val="000000"/>
                </a:solidFill>
              </a:rPr>
              <a:t>T</a:t>
            </a:r>
            <a:endParaRPr lang="pl-PL" sz="2800" dirty="0">
              <a:solidFill>
                <a:srgbClr val="000000"/>
              </a:solidFill>
            </a:endParaRPr>
          </a:p>
        </p:txBody>
      </p:sp>
      <p:pic>
        <p:nvPicPr>
          <p:cNvPr id="6" name="Obraz 5" descr="Stray_kitten_Rambo00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8779" y="1196204"/>
            <a:ext cx="4973805" cy="37303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157668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7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L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8" name="pole tekstowe 13"/>
          <p:cNvSpPr txBox="1"/>
          <p:nvPr/>
        </p:nvSpPr>
        <p:spPr>
          <a:xfrm>
            <a:off x="1123001" y="1313878"/>
            <a:ext cx="2078636" cy="186204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1500" dirty="0" smtClean="0">
                <a:solidFill>
                  <a:schemeClr val="tx1"/>
                </a:solidFill>
                <a:latin typeface="Open Sans"/>
                <a:cs typeface="Open Sans"/>
              </a:rPr>
              <a:t>K</a:t>
            </a:r>
            <a:endParaRPr lang="pl-PL" sz="11500" dirty="0">
              <a:solidFill>
                <a:schemeClr val="tx1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WL00276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5531" y="1348756"/>
            <a:ext cx="1914144" cy="3121152"/>
          </a:xfrm>
          <a:prstGeom prst="rect">
            <a:avLst/>
          </a:prstGeom>
        </p:spPr>
      </p:pic>
      <p:pic>
        <p:nvPicPr>
          <p:cNvPr id="7" name="Obraz 6" descr="57658751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5871" y="3713463"/>
            <a:ext cx="3657600" cy="2109216"/>
          </a:xfrm>
          <a:prstGeom prst="rect">
            <a:avLst/>
          </a:prstGeom>
        </p:spPr>
      </p:pic>
      <p:pic>
        <p:nvPicPr>
          <p:cNvPr id="8" name="Obraz 7" descr="BU005219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7354" y="1928009"/>
            <a:ext cx="3208183" cy="900021"/>
          </a:xfrm>
          <a:prstGeom prst="rect">
            <a:avLst/>
          </a:prstGeom>
        </p:spPr>
      </p:pic>
      <p:pic>
        <p:nvPicPr>
          <p:cNvPr id="9" name="Obraz 8" descr="SP000819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8352" y="4698801"/>
            <a:ext cx="2322116" cy="1304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035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20" name="pole tekstowe 13"/>
          <p:cNvSpPr txBox="1"/>
          <p:nvPr/>
        </p:nvSpPr>
        <p:spPr>
          <a:xfrm>
            <a:off x="1123001" y="1313878"/>
            <a:ext cx="2078636" cy="186204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1500" dirty="0" smtClean="0">
                <a:solidFill>
                  <a:srgbClr val="000000"/>
                </a:solidFill>
                <a:latin typeface="Open Sans"/>
                <a:cs typeface="Open Sans"/>
              </a:rPr>
              <a:t>O</a:t>
            </a:r>
            <a:endParaRPr lang="pl-PL" sz="11500" dirty="0">
              <a:solidFill>
                <a:srgbClr val="000000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MD002081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9500" y="1335072"/>
            <a:ext cx="3121152" cy="1624584"/>
          </a:xfrm>
          <a:prstGeom prst="rect">
            <a:avLst/>
          </a:prstGeom>
        </p:spPr>
      </p:pic>
      <p:pic>
        <p:nvPicPr>
          <p:cNvPr id="7" name="Obraz 6" descr="j030962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4751" y="2783085"/>
            <a:ext cx="2135787" cy="29940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Owal 7"/>
          <p:cNvSpPr/>
          <p:nvPr/>
        </p:nvSpPr>
        <p:spPr>
          <a:xfrm>
            <a:off x="3451966" y="3567393"/>
            <a:ext cx="2043473" cy="2043473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6709734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67663" y="1101425"/>
            <a:ext cx="5293363" cy="10901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824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S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0" name="pole tekstowe 13"/>
          <p:cNvSpPr txBox="1"/>
          <p:nvPr/>
        </p:nvSpPr>
        <p:spPr>
          <a:xfrm>
            <a:off x="1123001" y="1313878"/>
            <a:ext cx="2078636" cy="186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11500" dirty="0" smtClean="0">
                <a:solidFill>
                  <a:srgbClr val="000000"/>
                </a:solidFill>
                <a:latin typeface="Open Sans"/>
                <a:cs typeface="Open Sans"/>
              </a:rPr>
              <a:t>T</a:t>
            </a:r>
            <a:endParaRPr lang="pl-PL" sz="11500" dirty="0">
              <a:solidFill>
                <a:srgbClr val="000000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AA03920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6280" y="1337875"/>
            <a:ext cx="2518814" cy="1884191"/>
          </a:xfrm>
          <a:prstGeom prst="rect">
            <a:avLst/>
          </a:prstGeom>
        </p:spPr>
      </p:pic>
      <p:pic>
        <p:nvPicPr>
          <p:cNvPr id="7" name="Obraz 6" descr="BU002002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0882" y="3086737"/>
            <a:ext cx="2172879" cy="2643470"/>
          </a:xfrm>
          <a:prstGeom prst="rect">
            <a:avLst/>
          </a:prstGeom>
        </p:spPr>
      </p:pic>
      <p:pic>
        <p:nvPicPr>
          <p:cNvPr id="8" name="Obraz 7" descr="tractor-333004_1280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0303" y="3509670"/>
            <a:ext cx="3069037" cy="23017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6912066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5" name="pole tekstowe 8"/>
          <p:cNvSpPr txBox="1"/>
          <p:nvPr/>
        </p:nvSpPr>
        <p:spPr>
          <a:xfrm>
            <a:off x="2824755" y="3983177"/>
            <a:ext cx="2265507" cy="156966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9600" dirty="0" smtClean="0">
                <a:solidFill>
                  <a:srgbClr val="000000"/>
                </a:solidFill>
                <a:latin typeface="Open Sans"/>
                <a:cs typeface="Open Sans"/>
              </a:rPr>
              <a:t>1</a:t>
            </a:r>
            <a:endParaRPr lang="pl-PL" sz="9600" dirty="0">
              <a:solidFill>
                <a:srgbClr val="000000"/>
              </a:solidFill>
              <a:latin typeface="Open Sans"/>
              <a:cs typeface="Open Sans"/>
            </a:endParaRPr>
          </a:p>
        </p:txBody>
      </p:sp>
      <p:sp>
        <p:nvSpPr>
          <p:cNvPr id="17" name="pole tekstowe 14"/>
          <p:cNvSpPr txBox="1"/>
          <p:nvPr/>
        </p:nvSpPr>
        <p:spPr>
          <a:xfrm>
            <a:off x="6664661" y="3983177"/>
            <a:ext cx="2265507" cy="156966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l-PL" sz="9600" dirty="0" smtClean="0">
                <a:solidFill>
                  <a:srgbClr val="000000"/>
                </a:solidFill>
                <a:latin typeface="Open Sans"/>
                <a:cs typeface="Open Sans"/>
              </a:rPr>
              <a:t>2</a:t>
            </a:r>
            <a:endParaRPr lang="pl-PL" sz="9600" dirty="0">
              <a:solidFill>
                <a:srgbClr val="000000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pobrane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055" y="1639385"/>
            <a:ext cx="1459956" cy="20550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Obraz 8" descr="young-cat-442851_1280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3368" y="1639385"/>
            <a:ext cx="3094596" cy="20550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162855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10045</TotalTime>
  <Words>231</Words>
  <Application>Microsoft Macintosh PowerPoint</Application>
  <PresentationFormat>Niestandardowy</PresentationFormat>
  <Paragraphs>59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  MULTIMEDIALNY SCENARIUSZ ZAJĘĆ</vt:lpstr>
      <vt:lpstr>Edukacja:  Poziom: Temat: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142</cp:revision>
  <dcterms:created xsi:type="dcterms:W3CDTF">2014-12-16T09:11:28Z</dcterms:created>
  <dcterms:modified xsi:type="dcterms:W3CDTF">2015-08-19T10:05:31Z</dcterms:modified>
</cp:coreProperties>
</file>