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6" r:id="rId9"/>
    <p:sldId id="317" r:id="rId10"/>
    <p:sldId id="318" r:id="rId11"/>
    <p:sldId id="319" r:id="rId12"/>
    <p:sldId id="321" r:id="rId13"/>
    <p:sldId id="325" r:id="rId14"/>
    <p:sldId id="322" r:id="rId15"/>
    <p:sldId id="323" r:id="rId16"/>
    <p:sldId id="324" r:id="rId17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grzyby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poznanie grzybów występujących </a:t>
            </a:r>
            <a:r>
              <a:rPr lang="pl-PL" sz="1300" dirty="0" smtClean="0">
                <a:latin typeface="Open Sans"/>
                <a:cs typeface="Open Sans"/>
              </a:rPr>
              <a:t>      w </a:t>
            </a:r>
            <a:r>
              <a:rPr lang="pl-PL" sz="1300" dirty="0">
                <a:latin typeface="Open Sans"/>
                <a:cs typeface="Open Sans"/>
              </a:rPr>
              <a:t>polskich </a:t>
            </a:r>
            <a:r>
              <a:rPr lang="pl-PL" sz="1300" dirty="0" smtClean="0">
                <a:latin typeface="Open Sans"/>
                <a:cs typeface="Open Sans"/>
              </a:rPr>
              <a:t>lasach; </a:t>
            </a:r>
            <a:endParaRPr lang="pl-PL" sz="1300" dirty="0">
              <a:latin typeface="Open Sans"/>
              <a:cs typeface="Open Sans"/>
            </a:endParaRP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rozróżnianie </a:t>
            </a:r>
            <a:r>
              <a:rPr lang="pl-PL" sz="1300" dirty="0">
                <a:latin typeface="Open Sans"/>
                <a:cs typeface="Open Sans"/>
              </a:rPr>
              <a:t>grzybów leśnych: prawdziwek, kurka, koźlak, muchomor, borowik;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</a:t>
            </a:r>
            <a:r>
              <a:rPr lang="pl-PL" sz="1300" dirty="0">
                <a:latin typeface="Open Sans"/>
                <a:cs typeface="Open Sans"/>
              </a:rPr>
              <a:t>grzybów trujących.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jakie grzyby możemy spotkać w polskich lasach; 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wskazać grzyby jadalne i trujące; 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rozpoznać grzyba na ilustracji.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Grzyby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3287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Praca </a:t>
            </a:r>
            <a:r>
              <a:rPr lang="pl-PL" sz="2000" dirty="0">
                <a:latin typeface="Open Sans"/>
                <a:cs typeface="Open Sans"/>
              </a:rPr>
              <a:t>ze slajdami. Kształcenie </a:t>
            </a:r>
            <a:r>
              <a:rPr lang="pl-PL" sz="2000" dirty="0" smtClean="0">
                <a:latin typeface="Open Sans"/>
                <a:cs typeface="Open Sans"/>
              </a:rPr>
              <a:t>kreatywności i </a:t>
            </a:r>
            <a:r>
              <a:rPr lang="pl-PL" sz="2000" dirty="0">
                <a:latin typeface="Open Sans"/>
                <a:cs typeface="Open Sans"/>
              </a:rPr>
              <a:t>spostrzegawczości u uczniów. Wyciąganie </a:t>
            </a:r>
            <a:r>
              <a:rPr lang="pl-PL" sz="2000" dirty="0" smtClean="0">
                <a:latin typeface="Open Sans"/>
                <a:cs typeface="Open Sans"/>
              </a:rPr>
              <a:t>wniosków z </a:t>
            </a:r>
            <a:r>
              <a:rPr lang="pl-PL" sz="2000" dirty="0">
                <a:latin typeface="Open Sans"/>
                <a:cs typeface="Open Sans"/>
              </a:rPr>
              <a:t>oglądanych ilustracji.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Omówienie </a:t>
            </a:r>
            <a:r>
              <a:rPr lang="pl-PL" sz="2000" dirty="0">
                <a:latin typeface="Open Sans"/>
                <a:cs typeface="Open Sans"/>
              </a:rPr>
              <a:t>poszczególnych grzybów.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pic>
        <p:nvPicPr>
          <p:cNvPr id="6" name="Obraz 5" descr="mushrooms-441089_6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828" y="1914793"/>
            <a:ext cx="6191707" cy="41116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62131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60"/>
            <a:ext cx="8497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BOROWIK SZLACHETNY (PRAWDZIWY). 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 smtClean="0">
                <a:latin typeface="Open Sans"/>
                <a:cs typeface="Open Sans"/>
              </a:rPr>
              <a:t>Główne </a:t>
            </a:r>
            <a:r>
              <a:rPr lang="pl-PL" sz="1600" dirty="0">
                <a:latin typeface="Open Sans"/>
                <a:cs typeface="Open Sans"/>
              </a:rPr>
              <a:t>cechy: delikatna, biała siateczka w górnej części trzonu charakteryzuje wszystkie borowiki, których miąższ i rurki nie sinieją.</a:t>
            </a:r>
          </a:p>
        </p:txBody>
      </p:sp>
      <p:pic>
        <p:nvPicPr>
          <p:cNvPr id="6" name="Obraz 5" descr="common-mushroom-180712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3104" y="3120053"/>
            <a:ext cx="4385155" cy="29222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46975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60"/>
            <a:ext cx="52414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PODGRZYBEK BRUNATNY 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 smtClean="0">
                <a:latin typeface="Open Sans"/>
                <a:cs typeface="Open Sans"/>
              </a:rPr>
              <a:t>Kapelusz </a:t>
            </a:r>
            <a:r>
              <a:rPr lang="pl-PL" sz="1600" dirty="0">
                <a:latin typeface="Open Sans"/>
                <a:cs typeface="Open Sans"/>
              </a:rPr>
              <a:t>duży, średnica 3–15 cm, ciemnobrązowy, </a:t>
            </a:r>
            <a:r>
              <a:rPr lang="pl-PL" sz="1600" dirty="0" smtClean="0">
                <a:latin typeface="Open Sans"/>
                <a:cs typeface="Open Sans"/>
              </a:rPr>
              <a:t>     z </a:t>
            </a:r>
            <a:r>
              <a:rPr lang="pl-PL" sz="1600" dirty="0">
                <a:latin typeface="Open Sans"/>
                <a:cs typeface="Open Sans"/>
              </a:rPr>
              <a:t>wiekiem jaśniejszy płowobrązowy, wypukły. Powierzchnia sucha, matowa, podczas wilgotnej pogody lepka. Od spodu dobrze widoczne jasnożółte rurki. Trzon 4–12 cm, dość gruby, walcowaty, jasnobrązowy. W miejscach uszkodzonych zmienia kolor, staje się zielononiebieski. Zapach przyjemny, smak łagodny. </a:t>
            </a:r>
          </a:p>
        </p:txBody>
      </p:sp>
      <p:pic>
        <p:nvPicPr>
          <p:cNvPr id="6" name="Obraz 5" descr="mushroom-548362_1280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2303" y="1951249"/>
            <a:ext cx="3157894" cy="34633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272600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59"/>
            <a:ext cx="3567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MAŚLAK SITARZ 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 smtClean="0">
                <a:latin typeface="Open Sans"/>
                <a:cs typeface="Open Sans"/>
              </a:rPr>
              <a:t>K</a:t>
            </a:r>
            <a:r>
              <a:rPr lang="pl-PL" sz="1600" dirty="0" smtClean="0">
                <a:latin typeface="Open Sans"/>
                <a:cs typeface="Open Sans"/>
              </a:rPr>
              <a:t>apelusz </a:t>
            </a:r>
            <a:r>
              <a:rPr lang="pl-PL" sz="1600" dirty="0">
                <a:latin typeface="Open Sans"/>
                <a:cs typeface="Open Sans"/>
              </a:rPr>
              <a:t>o średnicy 3–11 cm, powyginany, brązowawy, jaśniejszy przy brzegach. Pod spodem ma żółtawe rurki o dużych porach przypominających sito. Skórka </a:t>
            </a:r>
            <a:r>
              <a:rPr lang="pl-PL" sz="1600" dirty="0" smtClean="0">
                <a:latin typeface="Open Sans"/>
                <a:cs typeface="Open Sans"/>
              </a:rPr>
              <a:t>            z </a:t>
            </a:r>
            <a:r>
              <a:rPr lang="pl-PL" sz="1600" dirty="0">
                <a:latin typeface="Open Sans"/>
                <a:cs typeface="Open Sans"/>
              </a:rPr>
              <a:t>kapelusza łatwa do zdjęcia. Osadzony jest na cienkim </a:t>
            </a:r>
            <a:r>
              <a:rPr lang="pl-PL" sz="1600" dirty="0" smtClean="0">
                <a:latin typeface="Open Sans"/>
                <a:cs typeface="Open Sans"/>
              </a:rPr>
              <a:t>trzonie           o </a:t>
            </a:r>
            <a:r>
              <a:rPr lang="pl-PL" sz="1600" dirty="0">
                <a:latin typeface="Open Sans"/>
                <a:cs typeface="Open Sans"/>
              </a:rPr>
              <a:t>takiej samej barwie</a:t>
            </a:r>
            <a:r>
              <a:rPr lang="pl-PL" sz="1600" dirty="0" smtClean="0">
                <a:latin typeface="Open Sans"/>
                <a:cs typeface="Open Sans"/>
              </a:rPr>
              <a:t>. 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4021" y="1951099"/>
            <a:ext cx="5249110" cy="39368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50923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90" y="1861059"/>
            <a:ext cx="4063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PIEPRZNIK JADALNY 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 smtClean="0">
                <a:latin typeface="Open Sans"/>
                <a:cs typeface="Open Sans"/>
              </a:rPr>
              <a:t>Zaliczany </a:t>
            </a:r>
            <a:r>
              <a:rPr lang="pl-PL" sz="1600" dirty="0">
                <a:latin typeface="Open Sans"/>
                <a:cs typeface="Open Sans"/>
              </a:rPr>
              <a:t>jest do tzw. grzybów wielkoowocnikowych. Część podziemna plechy, grzybnia, jest najczęściej niewidoczna, natomiast </a:t>
            </a:r>
            <a:r>
              <a:rPr lang="pl-PL" sz="1600" dirty="0" smtClean="0">
                <a:latin typeface="Open Sans"/>
                <a:cs typeface="Open Sans"/>
              </a:rPr>
              <a:t>owocniki                z </a:t>
            </a:r>
            <a:r>
              <a:rPr lang="pl-PL" sz="1600" dirty="0">
                <a:latin typeface="Open Sans"/>
                <a:cs typeface="Open Sans"/>
              </a:rPr>
              <a:t>podstawkami wykształcającymi zarodniki wyrastają ponad warstwę mchów na dnie </a:t>
            </a:r>
            <a:r>
              <a:rPr lang="pl-PL" sz="1600" dirty="0" smtClean="0">
                <a:latin typeface="Open Sans"/>
                <a:cs typeface="Open Sans"/>
              </a:rPr>
              <a:t>lasu.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155" y="1939553"/>
            <a:ext cx="4762303" cy="38098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59319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58"/>
            <a:ext cx="4063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RYDZ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>
                <a:latin typeface="Open Sans"/>
                <a:cs typeface="Open Sans"/>
              </a:rPr>
              <a:t>Gatunek grzybów należący do rodziny </a:t>
            </a:r>
            <a:r>
              <a:rPr lang="pl-PL" sz="1600" dirty="0" err="1">
                <a:latin typeface="Open Sans"/>
                <a:cs typeface="Open Sans"/>
              </a:rPr>
              <a:t>gołąbkowatych</a:t>
            </a:r>
            <a:r>
              <a:rPr lang="pl-PL" sz="1600" dirty="0">
                <a:latin typeface="Open Sans"/>
                <a:cs typeface="Open Sans"/>
              </a:rPr>
              <a:t>. Średnicy 4–12 cm, barwy </a:t>
            </a:r>
            <a:r>
              <a:rPr lang="pl-PL" sz="1600" dirty="0" err="1" smtClean="0">
                <a:latin typeface="Open Sans"/>
                <a:cs typeface="Open Sans"/>
              </a:rPr>
              <a:t>cielistoczerwonawej</a:t>
            </a:r>
            <a:r>
              <a:rPr lang="pl-PL" sz="1600" dirty="0" smtClean="0">
                <a:latin typeface="Open Sans"/>
                <a:cs typeface="Open Sans"/>
              </a:rPr>
              <a:t> </a:t>
            </a:r>
            <a:r>
              <a:rPr lang="pl-PL" sz="1600" dirty="0">
                <a:latin typeface="Open Sans"/>
                <a:cs typeface="Open Sans"/>
              </a:rPr>
              <a:t>lub w różnych odcieniach pomarańczowej, czasami </a:t>
            </a:r>
            <a:r>
              <a:rPr lang="pl-PL" sz="1600" dirty="0" smtClean="0">
                <a:latin typeface="Open Sans"/>
                <a:cs typeface="Open Sans"/>
              </a:rPr>
              <a:t>        z </a:t>
            </a:r>
            <a:r>
              <a:rPr lang="pl-PL" sz="1600" dirty="0">
                <a:latin typeface="Open Sans"/>
                <a:cs typeface="Open Sans"/>
              </a:rPr>
              <a:t>domieszką zieleni. Pokryty śluzowatą przy dużej wilgotności powietrza </a:t>
            </a:r>
            <a:r>
              <a:rPr lang="pl-PL" sz="1600" dirty="0" smtClean="0">
                <a:latin typeface="Open Sans"/>
                <a:cs typeface="Open Sans"/>
              </a:rPr>
              <a:t>skórką.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081" y="1982817"/>
            <a:ext cx="5237606" cy="39282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50955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60"/>
            <a:ext cx="4248576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MUCHOMOR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>
                <a:latin typeface="Open Sans"/>
                <a:cs typeface="Open Sans"/>
              </a:rPr>
              <a:t>Średnica do 20 cm. U bardzo młodych okazów kulisty, potem półkulisty, z czasem </a:t>
            </a:r>
            <a:r>
              <a:rPr lang="pl-PL" sz="1600" dirty="0" err="1">
                <a:latin typeface="Open Sans"/>
                <a:cs typeface="Open Sans"/>
              </a:rPr>
              <a:t>niskołukowaty</a:t>
            </a:r>
            <a:r>
              <a:rPr lang="pl-PL" sz="1600" dirty="0">
                <a:latin typeface="Open Sans"/>
                <a:cs typeface="Open Sans"/>
              </a:rPr>
              <a:t>, a u starszych okazów płaski i nieco wgłębiony na środku. Powierzchnia gładka, u starszych okazów przy brzegu delikatnie karbowana. Początkowo okryty jest białawą osłoną. Po jej rozerwaniu na kapeluszu pozostają białe lub białożółte łatki. W czasie wilgotnej pogody jest </a:t>
            </a:r>
            <a:r>
              <a:rPr lang="pl-PL" sz="1600" dirty="0" smtClean="0">
                <a:latin typeface="Open Sans"/>
                <a:cs typeface="Open Sans"/>
              </a:rPr>
              <a:t>lepki.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497" y="1916464"/>
            <a:ext cx="5110574" cy="38329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64297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60"/>
            <a:ext cx="8693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GĄSKA SIARKOWA 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 smtClean="0">
                <a:latin typeface="Open Sans"/>
                <a:cs typeface="Open Sans"/>
              </a:rPr>
              <a:t>(</a:t>
            </a:r>
            <a:r>
              <a:rPr lang="pl-PL" sz="1600" dirty="0">
                <a:latin typeface="Open Sans"/>
                <a:cs typeface="Open Sans"/>
              </a:rPr>
              <a:t>Trujący w stanie surowym, gotowany niejadalny)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9610" y="2838250"/>
            <a:ext cx="4332143" cy="32494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32877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299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GRZYBY - Skarby </a:t>
            </a:r>
            <a:r>
              <a:rPr lang="pl-PL" sz="2800" b="1" dirty="0"/>
              <a:t>lasu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60"/>
            <a:ext cx="8693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latin typeface="Open Sans"/>
                <a:cs typeface="Open Sans"/>
              </a:rPr>
              <a:t>GORYCZAK ŻÓŁCIOWY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 smtClean="0">
                <a:latin typeface="Open Sans"/>
                <a:cs typeface="Open Sans"/>
              </a:rPr>
              <a:t>(</a:t>
            </a:r>
            <a:r>
              <a:rPr lang="pl-PL" sz="1600" dirty="0">
                <a:latin typeface="Open Sans"/>
                <a:cs typeface="Open Sans"/>
              </a:rPr>
              <a:t>Niejadalny, bardzo gorzki)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418" y="2814441"/>
            <a:ext cx="4236526" cy="31773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979069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10271</TotalTime>
  <Words>462</Words>
  <Application>Microsoft Macintosh PowerPoint</Application>
  <PresentationFormat>Niestandardowy</PresentationFormat>
  <Paragraphs>73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163</cp:revision>
  <dcterms:created xsi:type="dcterms:W3CDTF">2014-12-16T09:11:28Z</dcterms:created>
  <dcterms:modified xsi:type="dcterms:W3CDTF">2015-08-19T10:09:43Z</dcterms:modified>
</cp:coreProperties>
</file>