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wmf" ContentType="image/x-wm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8" r:id="rId3"/>
    <p:sldId id="293" r:id="rId4"/>
    <p:sldId id="294" r:id="rId5"/>
    <p:sldId id="295" r:id="rId6"/>
    <p:sldId id="296" r:id="rId7"/>
    <p:sldId id="297" r:id="rId8"/>
    <p:sldId id="317" r:id="rId9"/>
    <p:sldId id="318" r:id="rId10"/>
    <p:sldId id="319" r:id="rId11"/>
    <p:sldId id="324" r:id="rId12"/>
    <p:sldId id="321" r:id="rId13"/>
    <p:sldId id="322" r:id="rId14"/>
    <p:sldId id="323" r:id="rId15"/>
  </p:sldIdLst>
  <p:sldSz cx="12171363" cy="683895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 ciemny 1 — Ak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 ciemny 1 — Ak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 ciemny 1 — Akcent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Styl ciemny 2 - Akcent 5/Ak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3C2FFA5D-87B4-456A-9821-1D502468CF0F}" styleName="Styl z motywem 1 — Ak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69012ECD-51FC-41F1-AA8D-1B2483CD663E}" styleName="Styl jasny 2 — Ak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284E427A-3D55-4303-BF80-6455036E1DE7}" styleName="Styl z motywem 1 — Ak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8" autoAdjust="0"/>
    <p:restoredTop sz="94660" autoAdjust="0"/>
  </p:normalViewPr>
  <p:slideViewPr>
    <p:cSldViewPr snapToGrid="0">
      <p:cViewPr>
        <p:scale>
          <a:sx n="110" d="100"/>
          <a:sy n="110" d="100"/>
        </p:scale>
        <p:origin x="-80" y="-80"/>
      </p:cViewPr>
      <p:guideLst>
        <p:guide orient="horz" pos="2154"/>
        <p:guide pos="383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printerSettings" Target="printerSettings/printerSettings1.bin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2852" y="1119245"/>
            <a:ext cx="10345659" cy="2380968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1421" y="3592032"/>
            <a:ext cx="9128522" cy="16511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4888816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8085420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0442" y="1704990"/>
            <a:ext cx="10497801" cy="2844813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0442" y="4576716"/>
            <a:ext cx="10497801" cy="1496020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850188886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781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1753" y="1820554"/>
            <a:ext cx="5172829" cy="4339251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61525433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6" y="364112"/>
            <a:ext cx="10497801" cy="1321881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368" y="1676493"/>
            <a:ext cx="5149056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8368" y="2498116"/>
            <a:ext cx="5149056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1753" y="1676493"/>
            <a:ext cx="5174415" cy="82162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1753" y="2498116"/>
            <a:ext cx="5174415" cy="3674353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51700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47370513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39960014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74414" y="984684"/>
            <a:ext cx="6161753" cy="48600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92968881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367" y="455930"/>
            <a:ext cx="3925581" cy="15957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74414" y="984684"/>
            <a:ext cx="6161753" cy="4860087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l-PL" smtClean="0"/>
              <a:t>Kliknij ikonę, aby dodać obraz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367" y="2051685"/>
            <a:ext cx="3925581" cy="38010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736248224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038936910"/>
      </p:ext>
    </p:extLst>
  </p:cSld>
  <p:clrMapOvr>
    <a:masterClrMapping/>
  </p:clrMapOvr>
  <p:transition xmlns:p14="http://schemas.microsoft.com/office/powerpoint/2010/main"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10132" y="364111"/>
            <a:ext cx="2624450" cy="5795694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6782" y="364111"/>
            <a:ext cx="7721208" cy="5795694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7035935"/>
      </p:ext>
    </p:extLst>
  </p:cSld>
  <p:clrMapOvr>
    <a:masterClrMapping/>
  </p:clrMapOvr>
  <p:transition xmlns:p14="http://schemas.microsoft.com/office/powerpoint/2010/main"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6781" y="364112"/>
            <a:ext cx="10497801" cy="1321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6781" y="1820554"/>
            <a:ext cx="10497801" cy="43392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6781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8E2C1E-C266-494A-88BD-E1CB07D65F1F}" type="datetimeFigureOut">
              <a:rPr lang="pl-PL" smtClean="0"/>
              <a:t>19.05.15</a:t>
            </a:fld>
            <a:endParaRPr lang="pl-P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1764" y="6338695"/>
            <a:ext cx="4107835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6025" y="6338695"/>
            <a:ext cx="2738557" cy="364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2BEE52-DC10-4EDC-9442-FDAF055F68ED}" type="slidenum">
              <a:rPr lang="pl-PL" smtClean="0"/>
              <a:t>‹nr›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0731594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xmlns:p14="http://schemas.microsoft.com/office/powerpoint/2010/main"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914384" y="4002536"/>
            <a:ext cx="8265628" cy="1364315"/>
          </a:xfrm>
        </p:spPr>
        <p:txBody>
          <a:bodyPr>
            <a:normAutofit fontScale="90000"/>
          </a:bodyPr>
          <a:lstStyle/>
          <a:p>
            <a:r>
              <a:rPr lang="pl-PL" sz="4950" dirty="0" smtClean="0">
                <a:latin typeface="Open Sans"/>
                <a:cs typeface="Open Sans"/>
              </a:rPr>
              <a:t/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>
                <a:latin typeface="Open Sans"/>
                <a:cs typeface="Open Sans"/>
              </a:rPr>
              <a:t/>
            </a:r>
            <a:br>
              <a:rPr lang="pl-PL" sz="4950" dirty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MULTIMEDIALNY</a:t>
            </a:r>
            <a:br>
              <a:rPr lang="pl-PL" sz="4950" dirty="0" smtClean="0">
                <a:latin typeface="Open Sans"/>
                <a:cs typeface="Open Sans"/>
              </a:rPr>
            </a:br>
            <a:r>
              <a:rPr lang="pl-PL" sz="4950" dirty="0" smtClean="0">
                <a:latin typeface="Open Sans"/>
                <a:cs typeface="Open Sans"/>
              </a:rPr>
              <a:t>SCENARIUSZ ZAJĘĆ</a:t>
            </a:r>
          </a:p>
        </p:txBody>
      </p:sp>
      <p:pic>
        <p:nvPicPr>
          <p:cNvPr id="7" name="Obraz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44719" y="1566974"/>
            <a:ext cx="3097988" cy="16889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413071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2644210" y="2281232"/>
            <a:ext cx="3407796" cy="2933062"/>
          </a:xfrm>
        </p:spPr>
        <p:txBody>
          <a:bodyPr anchor="t">
            <a:noAutofit/>
          </a:bodyPr>
          <a:lstStyle/>
          <a:p>
            <a:pPr algn="r"/>
            <a:r>
              <a:rPr lang="pl-PL" sz="2800" b="1" dirty="0" smtClean="0">
                <a:latin typeface="Open Sans"/>
                <a:cs typeface="Open Sans"/>
              </a:rPr>
              <a:t>Edukacja: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Poziom:</a:t>
            </a:r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Temat: </a:t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/>
            </a:r>
            <a:br>
              <a:rPr lang="pl-PL" sz="2800" b="1" dirty="0" smtClean="0">
                <a:latin typeface="Open Sans"/>
                <a:cs typeface="Open Sans"/>
              </a:rPr>
            </a:br>
            <a:r>
              <a:rPr lang="pl-PL" sz="2800" b="1" dirty="0" smtClean="0">
                <a:latin typeface="Open Sans"/>
                <a:cs typeface="Open Sans"/>
              </a:rPr>
              <a:t>Czas realizacji:</a:t>
            </a:r>
            <a:endParaRPr lang="pl-PL" sz="2800" dirty="0" smtClean="0">
              <a:latin typeface="Open Sans"/>
              <a:cs typeface="Open Sans"/>
            </a:endParaRPr>
          </a:p>
        </p:txBody>
      </p:sp>
      <p:sp>
        <p:nvSpPr>
          <p:cNvPr id="3" name="Tytuł 1"/>
          <p:cNvSpPr txBox="1">
            <a:spLocks/>
          </p:cNvSpPr>
          <p:nvPr/>
        </p:nvSpPr>
        <p:spPr>
          <a:xfrm>
            <a:off x="6053847" y="2278367"/>
            <a:ext cx="3498932" cy="294130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pl-PL" sz="2800" dirty="0" smtClean="0">
                <a:latin typeface="Open Sans"/>
                <a:cs typeface="Open Sans"/>
              </a:rPr>
              <a:t>polonistyczna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klasa I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>litery i sylaby</a:t>
            </a:r>
          </a:p>
          <a:p>
            <a:pPr algn="l"/>
            <a:r>
              <a:rPr lang="pl-PL" sz="2800" dirty="0" smtClean="0">
                <a:latin typeface="Open Sans"/>
                <a:cs typeface="Open Sans"/>
              </a:rPr>
              <a:t/>
            </a:r>
            <a:br>
              <a:rPr lang="pl-PL" sz="2800" dirty="0" smtClean="0">
                <a:latin typeface="Open Sans"/>
                <a:cs typeface="Open Sans"/>
              </a:rPr>
            </a:br>
            <a:r>
              <a:rPr lang="pl-PL" sz="2800" dirty="0" smtClean="0">
                <a:latin typeface="Open Sans"/>
                <a:cs typeface="Open Sans"/>
              </a:rPr>
              <a:t>1 godz. lekcyjna</a:t>
            </a:r>
          </a:p>
        </p:txBody>
      </p:sp>
    </p:spTree>
    <p:extLst>
      <p:ext uri="{BB962C8B-B14F-4D97-AF65-F5344CB8AC3E}">
        <p14:creationId xmlns:p14="http://schemas.microsoft.com/office/powerpoint/2010/main" val="417207625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ole tekstowe 7"/>
          <p:cNvSpPr txBox="1"/>
          <p:nvPr/>
        </p:nvSpPr>
        <p:spPr>
          <a:xfrm>
            <a:off x="3654590" y="2265313"/>
            <a:ext cx="486218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CELE 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ŚRODKI DYDAKTYCZNE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METODY I FORMY PRACY</a:t>
            </a:r>
          </a:p>
          <a:p>
            <a:pPr marL="457200" indent="-457200">
              <a:buFont typeface="Arial"/>
              <a:buChar char="•"/>
            </a:pPr>
            <a:r>
              <a:rPr lang="pl-PL" sz="2800" dirty="0" smtClean="0">
                <a:latin typeface="Open Sans"/>
                <a:cs typeface="Open Sans"/>
              </a:rPr>
              <a:t>PRZEBIEG ZAJĘĆ </a:t>
            </a:r>
          </a:p>
        </p:txBody>
      </p:sp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1070287" y="1218145"/>
            <a:ext cx="220935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>
                <a:latin typeface="Open Sans"/>
                <a:cs typeface="Open Sans"/>
              </a:rPr>
              <a:t>SPIS TREŚCI </a:t>
            </a:r>
          </a:p>
        </p:txBody>
      </p:sp>
    </p:spTree>
    <p:extLst>
      <p:ext uri="{BB962C8B-B14F-4D97-AF65-F5344CB8AC3E}">
        <p14:creationId xmlns:p14="http://schemas.microsoft.com/office/powerpoint/2010/main" val="4060339142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1018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CELE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24335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Ogólne</a:t>
            </a:r>
            <a:endParaRPr lang="pl-PL" sz="1600" dirty="0">
              <a:latin typeface="Open Sans"/>
              <a:cs typeface="Open Sans"/>
            </a:endParaRPr>
          </a:p>
        </p:txBody>
      </p:sp>
      <p:sp>
        <p:nvSpPr>
          <p:cNvPr id="14" name="Prostokąt 13"/>
          <p:cNvSpPr/>
          <p:nvPr/>
        </p:nvSpPr>
        <p:spPr>
          <a:xfrm>
            <a:off x="2434311" y="2627419"/>
            <a:ext cx="3438999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wiedzy o sylabach; 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podziału wyrazu na sylaby; 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czytania i rozpoznawania liter;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kształcenie umiejętności pracy z tablicą multimedialną. </a:t>
            </a:r>
            <a:endParaRPr lang="pl-PL" sz="1300" dirty="0">
              <a:latin typeface="Open Sans"/>
              <a:cs typeface="Open Sans"/>
            </a:endParaRPr>
          </a:p>
        </p:txBody>
      </p:sp>
      <p:sp>
        <p:nvSpPr>
          <p:cNvPr id="15" name="Prostokąt 14"/>
          <p:cNvSpPr/>
          <p:nvPr/>
        </p:nvSpPr>
        <p:spPr>
          <a:xfrm>
            <a:off x="6296199" y="1819214"/>
            <a:ext cx="3440423" cy="808204"/>
          </a:xfrm>
          <a:prstGeom prst="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latin typeface="Open Sans"/>
                <a:cs typeface="Open Sans"/>
              </a:rPr>
              <a:t>Szczegółowe</a:t>
            </a:r>
            <a:endParaRPr lang="pl-PL" dirty="0">
              <a:latin typeface="Open Sans"/>
              <a:cs typeface="Open Sans"/>
            </a:endParaRPr>
          </a:p>
        </p:txBody>
      </p:sp>
      <p:sp>
        <p:nvSpPr>
          <p:cNvPr id="16" name="Prostokąt 15"/>
          <p:cNvSpPr/>
          <p:nvPr/>
        </p:nvSpPr>
        <p:spPr>
          <a:xfrm>
            <a:off x="6295058" y="2627419"/>
            <a:ext cx="3442705" cy="300652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30000"/>
              </a:lnSpc>
            </a:pPr>
            <a:r>
              <a:rPr lang="pl-PL" sz="1300" dirty="0" smtClean="0">
                <a:latin typeface="Open Sans"/>
                <a:cs typeface="Open Sans"/>
              </a:rPr>
              <a:t>Uczeń: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podzielić wyraz na sylaby;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powiedzieć, ile sylab ma dany wyraz;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potrafi głośno przeczytać poszczególne wyrazy;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pracuje z tablica multimedialną;</a:t>
            </a:r>
          </a:p>
          <a:p>
            <a:pPr marL="285750" indent="-285750">
              <a:lnSpc>
                <a:spcPct val="130000"/>
              </a:lnSpc>
              <a:buFont typeface="Arial"/>
              <a:buChar char="•"/>
            </a:pPr>
            <a:r>
              <a:rPr lang="pl-PL" sz="1300" dirty="0" smtClean="0">
                <a:latin typeface="Open Sans"/>
                <a:cs typeface="Open Sans"/>
              </a:rPr>
              <a:t>jest aktywny na zajęciach. </a:t>
            </a:r>
            <a:endParaRPr lang="pl-PL" sz="13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373016985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78671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ZAGADNIENIA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2643815" y="2726978"/>
            <a:ext cx="737280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800" dirty="0">
                <a:latin typeface="Open Sans"/>
                <a:cs typeface="Open Sans"/>
              </a:rPr>
              <a:t>Umiejętność dzielenia wyrazów </a:t>
            </a:r>
            <a:endParaRPr lang="pl-PL" sz="2800" dirty="0" smtClean="0">
              <a:latin typeface="Open Sans"/>
              <a:cs typeface="Open Sans"/>
            </a:endParaRPr>
          </a:p>
          <a:p>
            <a:pPr algn="ctr"/>
            <a:r>
              <a:rPr lang="pl-PL" sz="2800" dirty="0" smtClean="0">
                <a:latin typeface="Open Sans"/>
                <a:cs typeface="Open Sans"/>
              </a:rPr>
              <a:t>na </a:t>
            </a:r>
            <a:r>
              <a:rPr lang="pl-PL" sz="2800" dirty="0">
                <a:latin typeface="Open Sans"/>
                <a:cs typeface="Open Sans"/>
              </a:rPr>
              <a:t>sylaby.</a:t>
            </a:r>
          </a:p>
          <a:p>
            <a:pPr algn="ctr"/>
            <a:endParaRPr lang="pl-PL" sz="28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153552319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1070287" y="1218145"/>
            <a:ext cx="4557658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METODY I FORMY PRACY</a:t>
            </a:r>
          </a:p>
          <a:p>
            <a:r>
              <a:rPr lang="pl-PL" sz="2800" b="1" dirty="0" smtClean="0">
                <a:latin typeface="Open Sans"/>
                <a:cs typeface="Open Sans"/>
              </a:rPr>
              <a:t>ŚRODKI DYDAKTYCZNE</a:t>
            </a:r>
            <a:endParaRPr lang="pl-PL" sz="2800" b="1" dirty="0">
              <a:latin typeface="Open Sans"/>
              <a:cs typeface="Open Sans"/>
            </a:endParaRPr>
          </a:p>
        </p:txBody>
      </p:sp>
      <p:grpSp>
        <p:nvGrpSpPr>
          <p:cNvPr id="17" name="Grupa 16"/>
          <p:cNvGrpSpPr/>
          <p:nvPr/>
        </p:nvGrpSpPr>
        <p:grpSpPr>
          <a:xfrm>
            <a:off x="2433599" y="2834490"/>
            <a:ext cx="7304164" cy="2592027"/>
            <a:chOff x="2433599" y="1987799"/>
            <a:chExt cx="7304164" cy="2592027"/>
          </a:xfrm>
        </p:grpSpPr>
        <p:sp>
          <p:nvSpPr>
            <p:cNvPr id="18" name="Prostokąt 17"/>
            <p:cNvSpPr/>
            <p:nvPr/>
          </p:nvSpPr>
          <p:spPr>
            <a:xfrm>
              <a:off x="2433599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Metody i formy pracy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sp>
          <p:nvSpPr>
            <p:cNvPr id="19" name="Prostokąt 18"/>
            <p:cNvSpPr/>
            <p:nvPr/>
          </p:nvSpPr>
          <p:spPr>
            <a:xfrm>
              <a:off x="6297340" y="1987799"/>
              <a:ext cx="3440423" cy="808204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pl-PL" sz="1600" dirty="0" smtClean="0">
                  <a:latin typeface="Open Sans"/>
                  <a:cs typeface="Open Sans"/>
                </a:rPr>
                <a:t>Środki dydaktyczne</a:t>
              </a:r>
              <a:endParaRPr lang="pl-PL" sz="1600" dirty="0">
                <a:latin typeface="Open Sans"/>
                <a:cs typeface="Open Sans"/>
              </a:endParaRPr>
            </a:p>
          </p:txBody>
        </p:sp>
        <p:grpSp>
          <p:nvGrpSpPr>
            <p:cNvPr id="20" name="Grupa 19"/>
            <p:cNvGrpSpPr/>
            <p:nvPr/>
          </p:nvGrpSpPr>
          <p:grpSpPr>
            <a:xfrm>
              <a:off x="2433599" y="2796004"/>
              <a:ext cx="7304164" cy="1783822"/>
              <a:chOff x="2433599" y="2796004"/>
              <a:chExt cx="7304164" cy="2886444"/>
            </a:xfrm>
          </p:grpSpPr>
          <p:sp>
            <p:nvSpPr>
              <p:cNvPr id="21" name="Prostokąt 20"/>
              <p:cNvSpPr/>
              <p:nvPr/>
            </p:nvSpPr>
            <p:spPr>
              <a:xfrm>
                <a:off x="2433599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burza mózgów;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pogadanka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w grupach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gry interaktywne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praca z komputerem</a:t>
                </a:r>
              </a:p>
            </p:txBody>
          </p:sp>
          <p:sp>
            <p:nvSpPr>
              <p:cNvPr id="22" name="Prostokąt 21"/>
              <p:cNvSpPr/>
              <p:nvPr/>
            </p:nvSpPr>
            <p:spPr>
              <a:xfrm>
                <a:off x="6297340" y="2796004"/>
                <a:ext cx="3440423" cy="2886444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komputer</a:t>
                </a:r>
              </a:p>
              <a:p>
                <a:pPr marL="285750" indent="-285750">
                  <a:buFont typeface="Arial"/>
                  <a:buChar char="•"/>
                </a:pPr>
                <a:r>
                  <a:rPr lang="pl-PL" sz="1400" dirty="0" smtClean="0">
                    <a:latin typeface="Open Sans"/>
                    <a:cs typeface="Open Sans"/>
                  </a:rPr>
                  <a:t>przeglądarka internetowa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42945627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0" name="Prostokąt 9"/>
          <p:cNvSpPr/>
          <p:nvPr/>
        </p:nvSpPr>
        <p:spPr>
          <a:xfrm>
            <a:off x="1070287" y="1218145"/>
            <a:ext cx="29751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latin typeface="Open Sans"/>
                <a:cs typeface="Open Sans"/>
              </a:rPr>
              <a:t>PRZEBIEG ZAJĘĆ</a:t>
            </a:r>
            <a:endParaRPr lang="pl-PL" sz="2800" b="1" dirty="0">
              <a:latin typeface="Open Sans"/>
              <a:cs typeface="Open Sans"/>
            </a:endParaRPr>
          </a:p>
        </p:txBody>
      </p:sp>
      <p:sp>
        <p:nvSpPr>
          <p:cNvPr id="12" name="pole tekstowe 7"/>
          <p:cNvSpPr txBox="1"/>
          <p:nvPr/>
        </p:nvSpPr>
        <p:spPr>
          <a:xfrm>
            <a:off x="1426775" y="2080414"/>
            <a:ext cx="804090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pl-PL" sz="2000" dirty="0">
                <a:latin typeface="Open Sans"/>
                <a:cs typeface="Open Sans"/>
              </a:rPr>
              <a:t>Powitanie z uczniami.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Praca </a:t>
            </a:r>
            <a:r>
              <a:rPr lang="pl-PL" sz="2000" dirty="0">
                <a:latin typeface="Open Sans"/>
                <a:cs typeface="Open Sans"/>
              </a:rPr>
              <a:t>ze slajdami. Kształcenie umiejętności czytania wyrazów oraz dzielenia ich na sylaby.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Ćwiczenia </a:t>
            </a:r>
            <a:r>
              <a:rPr lang="pl-PL" sz="2000" dirty="0">
                <a:latin typeface="Open Sans"/>
                <a:cs typeface="Open Sans"/>
              </a:rPr>
              <a:t>praktyczne. Uczniowie czytają wyraz ze slajdu oraz dzielą go na sylaby. Uczniowie wskazują, ile sylab ma dany wyraz. </a:t>
            </a:r>
          </a:p>
          <a:p>
            <a:pPr marL="457200" indent="-457200">
              <a:buFont typeface="+mj-lt"/>
              <a:buAutoNum type="arabicPeriod"/>
            </a:pPr>
            <a:r>
              <a:rPr lang="pl-PL" sz="2000" dirty="0" smtClean="0">
                <a:latin typeface="Open Sans"/>
                <a:cs typeface="Open Sans"/>
              </a:rPr>
              <a:t>Podsumowanie </a:t>
            </a:r>
            <a:r>
              <a:rPr lang="pl-PL" sz="2000" dirty="0">
                <a:latin typeface="Open Sans"/>
                <a:cs typeface="Open Sans"/>
              </a:rPr>
              <a:t>zajęć i zakończenie lekcji. </a:t>
            </a:r>
          </a:p>
          <a:p>
            <a:pPr marL="457200" indent="-457200">
              <a:buFont typeface="+mj-lt"/>
              <a:buAutoNum type="arabicPeriod"/>
            </a:pPr>
            <a:endParaRPr lang="pl-PL" sz="2000" dirty="0">
              <a:latin typeface="Open Sans"/>
              <a:cs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val="290481658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0" name="pole tekstowe 7"/>
          <p:cNvSpPr txBox="1"/>
          <p:nvPr/>
        </p:nvSpPr>
        <p:spPr>
          <a:xfrm>
            <a:off x="1073689" y="3558170"/>
            <a:ext cx="84971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>
                <a:latin typeface="Open Sans"/>
                <a:cs typeface="Open Sans"/>
              </a:rPr>
              <a:t>Dzielimy wyraz na sylaby. Ile sylab jest w tym wyrazie?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NOGA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3201286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NO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6903937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GA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720813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4697574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MAMA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3201286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MA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6903937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MA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720813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7" name="Obraz 6" descr="aa049887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6734" y="2145359"/>
            <a:ext cx="993648" cy="3121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8493721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KROWA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3201286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6903937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720813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 descr="AA04969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5748" y="2448285"/>
            <a:ext cx="2464237" cy="22043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9630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KOTEK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3201286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6903937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720813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 descr="WL002765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870" y="1956753"/>
            <a:ext cx="1753680" cy="285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7169009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PUCHAR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3201286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6903937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720813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 descr="LS00342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7568" y="2031914"/>
            <a:ext cx="1359543" cy="2784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5025556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KUBEK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3201286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6903937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5720813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 descr="AA021910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6085" y="2101183"/>
            <a:ext cx="1587261" cy="26688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3231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10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207082" y="-144061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3" name="AutoShape 12" descr="data:image/jpeg;base64,/9j/4AAQSkZJRgABAQAAAQABAAD/2wCEAAkGBxMSEhUUExQWFRUXGBYYFxgXFxYXGBcYGBcWFxUXFxgYHCggGBwlHBQUITEhJykrLi4uFx8zODMsNygtLysBCgoKDg0OGxAQGywkICYsLCwsLSwsLCwsLCwsLCwsLCwsLCwsLCwsLCwsLCwsLCwsLCwsLCwsLCwsLCwsLCwsLP/AABEIALgBEwMBIgACEQEDEQH/xAAaAAACAwEBAAAAAAAAAAAAAAADBAACBQEG/8QAOxAAAQMCBAMGBQMDBAEFAAAAAQACEQMhBBIxQQVRYRMicYGRoTKxwdHwBhRCFeHxIzNScsJic4KSov/EABoBAAMBAQEBAAAAAAAAAAAAAAABAwIEBQb/xAAqEQACAgICAgIBAwQDAAAAAAAAAQIRAyESMQRBE1EiFGFxBYGR0UKhsf/aAAwDAQACEQMRAD8A8L/TXSYCMOHOAmF62i0ZgIThwYdaFxR8ifsg5SR4cYRw2RqWCcdl7U8LbyXafDwCtPyWu0NZGeUrcOc1s3QqdI8l7qrhgQqYbh7QNPNbXkL6H8jPF9mV1oXqqvBg8yAlH8Cgqizx9j5mICrgLZp8MjxXWcPgzsms8H7DmY+U8iugLdr4MmwS/wDSjrqtvJBex8zMCi0KnDXAWCWGDdyQskX7DmgQcoXIhwruSq6iRstaHyRUAqKwPRcJTofIrKsCVUuXMydBZfMVYPUawrjrJaFZcOVg9DDl3Mih2GFRdLkDOpmToLDhy4UIPUzpcQsuUN6q565KOIWUcUN5Ku4oL3JcUHIHUclKngmHOQKhS4IfIXJUXcyiXBByPclgJkLQwRjxWdQzDmtCgI8V4qyO9HMlsYqMJMBd7IgKUq10w6qALqk8sUaUdnMMwG26riIHRVo1YkodcZuSHluOhPRKeIR6LJF1nmiQU5SrEBShmb1ISv2V7IZlVzAgGvfwJRaQlTWf0jqyeLKEVIIykCUSuy2i5SfCMBKqsiaIIVZSnVQ4YIz2FUZO6m8j9oQIYdqIeHNIkooG6ZoNkK2ObegoyHcNYo3hTeS1mYWSiuaBZWUpd2KjDr8JYRolafBmhekbh5S9akQm800htGYeHjklqvCAtqnRLl11AzCFnmtoDztLhAldxXB7WXoKmEIFkvUlN+XNdoau9nmncMcFT9g5esp4WQrU6AHJUj5c+2J2mePdgHjZKVKTxsV75+HHJKYvAt5Kq8trtCtniWhx2KuaTuRXraHDhOiPUwDeS1+rT9DtnhiDyQXSvb1OGNPJJ4jggAT/AFS+h2zxrnIT3Ler8LAlKO4TKF5eO6FyMQuXVou4S7kV1V+fH9js9mXK1NpVqNLYozaw0XzPL7Q19stRbK5Wtqi0yCy1jdDdRJ1V5QXAT/YG186K9IHMl6mDIdqm6JjVc0ZTi+LBb7GQAVXslU66q1IElaU29Ua42ZNcw5w6o+FcksY+KjvEpnBvvz/uua/yPpJ47wL+EaDachcDHDRGpsRWMXZGGlT2fONbAZihZTunoCHVqgq08cqtsw6OYaiXao1OjeJQGVCFRwcbglKM4qrWx/waLQG7oFeZQKDCRc3TGEjQkFWUua6HFWwQxBQK9QlaByNN0IZbqMsc+uQmhajUcAi06hOqq4clwWRGbjpipl31yquhylNhKMzD21VE5yWlo1xAtcUrWBmQtA1mtF0vmBuicHS2TYHt3LlaoSu1HSVZreak8sm6DiwTKxCJSc5x0srNg7KzMTlOirG1uTHTB412UyhV68tTOOcHid1n9mSs5JSTddClYkxskgoLqeU2WmcFAkJOthzqueVqrRnZUQogGm5Ra+RBbO1Ma7UCUTC4ntCJBCM2kG6pmGgKcdK5FJQ1RelUEp8XWdUcA2Qj4TFZiA6wXRCUZakwjCUVfoI4XXK9NNFjQZCHiqlrJZIRUXbG0xfMFTtHC4XKTm6bojKZU1jk3yTRlX9HluL4/I8uOskRuStDgGPbUE7jbf2WJ+o6H+rUiMwMxrqBNvEIXBHPpy/LlBiJ1cdrbDW6z8K4cvZ9NGbdQf0ke/a7cKzKyyuE8RzgZrSt2lgw4aq2GKyHk+ZheKf7AalVoEomGxDKg0Q6vDiNDKHhWZTcLpqUP4OLkMdiNl0yNFWm8mdgrMedFlKDdjTFa1NzjayCcM8OBnyWplLblLVnSUpRSWx2rO9mSr0qc2Uq1g0DdDGLvYLE1xldjbTC16DhCYLGwOaXdiyYlT9xI0W4ShviCjY1iMSwNgapB1QkWKs17ZvyTNSk0gkLfPmaeGS7MypSlcc+LJmkIP5+f4ULAbrmT1aYPxpE7O0hDkyiVHRoiYZ4KpGm+zDg4sF2M7KtXDOaOiarv2CFWxhAghOeKH/JiktC7qZiyAcRlsQmml0WSdVxHxBKuO0ybL9oOaWq1gikA2Qn0NlJ3IdP0Lh4UVxTA5qJ8f2FQKpRzmyZZhXRCtXOQd0SU1hKznNEiCowpqn2bjFsH+2gBVdTnQJssMKmYt2ScalT0gaZfCuj4lGDtHZRZL15eIBgq7XAWm4XSnUPtGUl9gxgxTqEzKXrcTBcQNBryt8yeS5xfGim2TJMOJ5kBpMecQvM8D/UtPFy2A0tYHOIp5YJjuTmM3tMX6LMccpqUo1SPU8WEMdOXcui/GqQcHW+KBacxzEA+0pjENljcsQQTG0aRfxTNamC2DsRdVxFOSLaAW58z02Up5E4cUj0YQcZ8mThNFxvIJ6A9PX1XqMFXI7rifIQszhOHyN1dOvWfJaFOudJA6kQD62V8OPjslmkp3Fodu03Mg6IDzexRmY0DuubM+ntZEp1ae1MT4z9VTJCUtJnlS8N3roQex226KGxd0hPGryA8gB8yhOxI/kPr8kliURrwn9g6XEWaG6sKYJsEGoyk7QCelkbDks0Hqtq3qRKfjzx7YtWoS5GpNh0bK76suuFG2KnVPRiKTZXENbIXKrrQh4qtIEagx9PsjgAjN4mPVTc7k0j08WBRSbFm0ySjCkbBGowZMxt1V3RtJPtErUMEnG2VlNcgBpECAqGmUwBHOf7KrniRHnylafjtLsz8l9IWrUuqqyn1hMPbNxf85Jd0qLXGV0Tnh5IHVol2hRKLCbOXG1MqvjiSAWq0H7OLLilE5WaWCxQMZTLgCNfmu4bFhgIqXKXe573TTMeKpJRqv8Ao5uRKdN4vCzqznF+b1W7hceQMjxdZ+LqhrpAt0Q0oxST0aUifvaI1iVEgaAd3o1UT+V/sPiz0TKLCZILd9E9UogglsLHxOIdAG1pRabrgh3ipQz4l+KQ0dqVTMOEBMYqoG0+6ASUKqxzzCsW3gjTdL5Fuh8bMSmx+cc90QUT3sxGtrrXAputod1m1OH05Mk3PNL8Ut7/ALmHiEOMAbiSAPksahkeO5lYJkhoDRN5Omq0sfTxhcT2QLAYBa5vfGzoJHhC8pj8WaYIeHtdNuV+ZNjqUpYl1B/2PaxZKir6Xs9DSc4y2nrOg2gRc7afmi2eGYUTL7+MHz9/Kyxv0h2lai/nmaC/QZQCDB5i1vBbIflblb4eQJIM+BSx46lspKfJaH3FonL6A2kbgfWxsfOUBMGZ06g/dZlPNrcxcT5+1vdNivG8A3J8Z23/AMLqTJtDzb/8Y8J+eiYYAdcp/PG11l4YOIMviDAcBmBGglsyNdJ8CtLDEn4nhxtyB3vBuP7KkVZOToLUYTAuBc/xv6+fJAr25eY+qcynaAJ3Aj2+6XrE8wPcen99k5RQoyM6o6CAR8vrClPF5dzHI/Qn5Su4xlvhEdDOnIae6y3viQCZ5GfafzxUJaZ0x/JbPRYbFDWJS+L4gM4WJQx3ZkH+O/hui/qB7W1KbmmQ5s+P4CoZ5yjC0QxeLBZ0mtOzTqP3G8euiew7TpqRMnrJj5rKwTw5pvpb21R/3+QRod4vc309Vrxopvk/ZXNaXFejQ7YN1IsdfL3S2I4nYkT5dB7LJqVy6YcPcz7oQqGdvQeoI8rLpeVJUSWO9mo3iUnp8ttJRP3YdvHh+WWJUeDYgwSenWQRuhirsZPI6baeKysyNvEzf7eLf2UfW2n3WRRxI39T805Tqzqbzb81SnDmrMr8WFLZ1+yM0WjZVc0whtJBXLuDMZY812GxGBkTKWotIMCyK98Xkqv7k2MXOiJpS2jzZQp0yjaEPzEoNakXE8lbiXD61JwqOe0tdsJBH3RGVoZJ05rU1kguFGZJJ6BtbCiVdjeUqLl+XKFsthceHNFi4m5j6JV2PNJxL2nKOV5CPh69FhazLl2gC0m9loYxgewtju8yPn5rt+ODW/QtUd4fxmm8S0OuYgj85JupWk2PisnDk5cjGju72uq1nFskGHxbxU8rg+tI3atUzXrZRGx5oPagd4guyyQAJNuiw6NfFDK6q0Oabd3UciU9QpVKhlgAMRJOx6Lbxyb49/8Ao+fxyT7Ri1/1R+5c4im6nTY4tDnmC89AbiI8PBVwLmVSSYPTXmCELFcGFEO7SkMTLogkwDrNtEWsKYDezpGk7cCYnlP1U8uGC23v6PSw/wBSjqLVI2Kjy1sMs0ASB8rfJAoST9I5WP8A4+iTwvEv4HUXgCPL1KY7eIvufkRb29E4RS9nZJ/Q/AbBHQeX+T7rhqi4PSRyHTnuPJZNfGnQdCDygH20TNA5nWiZnwkXB6X9vBdMdkJ6QbC1MtXLlcAG/EDLTDoAIF5sdYtA3T1fiLKXxQBzEeeo69ftkuxLA99hMxbaLfD5H0XluL46pWqdk07jpBgzNt4Potc+NpE1DltnpsT+qxOWmdx3hpJJEHlp7quB4xin1HN7paIuAdxvJn6WWTguG9jlbcuOpN7XEX3Ma9FqcIYWuqCZvYXu0jf83U4z5Ps3KHFdGhUxYPxd03AIMAkbWM/myUrPcN5GxPprv5eyLUoNMiTEAQbiD8PlaByIWdi5YJmWkiDcx+W22VZR1ZmE90yYqrIMWOseaVx2MzYak4m9OrkPg4GCPZL4ivHSduR6dCNQsyvigcNiAbOa6i4df9TKfO+q5+HN0XnLjxl9Nf6PVcN4jlEg80PFY8mp3TbWbwb9LLzeExvd6QnsPje7B9JHXnqp4/wjT9FMq5StG0a55eY+o32K7+68OnL1+ix3YgNuBGkDUegVWY8GYPrI+Yt56qUm30UhFLs1ziSeh+fRUbiTrtv0jfp4LHONA1OuxEHy5q1PFSb32N9RzSUZLZR8Wa9SqZtEj/BTmBxQcJGu49VhdvceP2hMYWsWuEFdeOWjjyR2eopVpAiUcOG6yaWJJ9E6x5LeaU17J0x2q4RZBcwls6wZhBe5rQOv5qq0eItYdz0KI25HBnxWrC4quXtGZx8CfkifumilkiZssTG40ve0RMn8lJ4ri5a/IBfQLojDJdo4nB0axoAbgeaixDha5uZv1aosfp5/Rv4/3HzxJoeRAJb8QIMjkU1huKtf8BLg7Veex+JL2lr2O+Boa4EAuyExJ3slOG4XEuOTNlbMQ3UDxCisDq4vQ3gtKme34Vg3uqZGvaHODiBOsD4R1+yza+MyuLnAhrSQ4u1DhqISXD+A4sVGmkZLCS2o4uaWuBkGN1o/rCkcQ4PYHd5k1Q0HuVWmHeIP06quHA1TvYPBa4s0KtYGHtrQ2AC2J1SvFcRUpMGTLH/7MqcNxeHpsbMEw0OBjXmUDjnGHOdmYAGNlohhIJ8V1Timq9mV47b30NfpbBhh7Sq/4r5Sc1zz6p79Q8dwzHZXOa3QRA33XlcLXqE5xla0AxzdPigVWOqiXlr6guC5v8dlqEOMeKRr4YrVmvjcE2vNWm5hDYylp5XuAvP13vYe8ZjQ67EADyTY4hjMmUhjWgiOzbBjrJT7nmp3S0ABolxgTGxCjPxpS2kehj8hQVN6Mh9ezo528CRmCGeJPDxlkF0T4QL+RPsVt/0+i+nm7QMcYAaem8+aHh6FBkEu+5CzDxct7RqflY60L4em4MzOkkmD4wBBj0ReGcIyvLzsYP8A2MOHjH3XpP01hmVSYBiZE9b/AEV+IYdrYbtme431NhPT/CWXBxQsWbkzzeJqZSDN48hfbpZL0cVlv/2Eesm4t/IenJXxrgHAzzt6/f5LPJFuVzfrEfNc60dva2a7OIGQNjIn3E9IHvzCFVxVuh1nqBY9LQsmrWmdvhjysD6BWNaWzzgetifDT0V4zIShQHitvLTy5+EkeS8xxHEQ14/55APUu+i9Hi6uYfngZ/N14/Hkl4GwMreFfkZyv8aNPB1DAG/5C0WO5ho6DWVk4UwnQXKOSOzpj1s0Q6NifdNYPvmIHsErhKYJvI63MfVb+EwjJHeMWk3BT8fBzZLyMygjz/6ow5p5fDnN5t8is2k1wJE6Nb4STHyHqvS/qhoc5saC/oFm0MNEzrY6b3n3Psrzgk2qIQyN07LdrmbfW3r+XTgdN5i4M8uX51SbWfFPT6fdGBsR0nxn8C41o6272beArRbqZ8fyVrUzaxXmuGu353Pjv56rewzvdUdGENudIv5pc0wLg+WoXah5ITqbvL891bDC9olmlS2BxLx3crcrgO8Z1PMKjuD1jTFcMHZ278j5TKtiWugAa9NTyPUIXbuyhpe4Nm7MxDZ/6zEr1IJNdHlT7BPxVYH4woqCpSFi1xO5k/dRVpE9guKVKNQUBSpFoawCoHH433ki9rLuDxHZd2mGMi9z0FpCHRYCZ7MFrdCIcbRq3kRMefKFc1KUCCJi4AEgzEEkHQEfJQ+HH9FOcl7Gjj657xqOuY7pkAGwnlcHVM18bVPwPqQ4fCco9fukalR1srwL9YsdjGve58+irSfVcC2XOFzq0CIlwJJAn4dNZgSbLXxx+hc5fYVtLOcxDQW27xiYuGnnrqnWsqOYLQ07FwsRrYbeKyjhy25qP1MAgyLaxBzePQ8lMoAy5swMH4soMl3nsOWvgtUvoSb+zSdQc5wADYj+PeIAGphUq4dwMOcBsIHsgMcQRAd3QCf+Q0IgE3u4dYuqV+LGnDnH4naDMXEyAS6/TrsmI0mcMsc1TlaRM6x6IjeC0wQS7NvBMgxfQGyzm46/xNJ13c4XEgtB6EybK9DibcuUug62IM7xl12G+1ktj0PHC0AZDNzbWL3tsEXuSDlyA2gQSfD5pLD1nkmARsJsTaIjbXmmq4eA3/TkchFtrmfHQLDywTpyX+Taxze0n/g3P0vUDXHkdLz1+U2SH6mxcEgcz9Z+YSWHruY4OLXam4FtBbKIgT0+S7+o8ru8L87bm2m1lw+bJVpnZ4kXy2jyeIqkwTuSR4CZ18vVLvq94jy/+qDjsVDh5Dy29VXN1/z+SuFJ0eixqvSFxP8AEAe10rUqEW8PYgf+PsiPqW13B8gAAD6Jd9Tnp/daiZZypUJB/Np+hWLiWTUWk93wjpB6WkewKV7Lvd7aytHROWy+Ho8k5Sw4m7vaCPupRoE/CWu9J81ucCqMpVGmpT7QXlsx5g8wVmMXOQ8k1FWW4ZhxaHN8xI9MpW1QplpsWE9BmBneyHW4jhwclFpDjP8AuVmGw1jugfxIiUOlXJjJsJzC83uYGuh5Bephx8Tys2XkUxdAEk66Efm2yC5gaDPxRN5vOnkiurFzjJtYCwnY6z8wqVawLpGm25J0m1jH0SyY12PHkfRnvp2A9fzxXCJdZGqNEyDI0sD+Rr7ILNZ5uH1+68vLjado9PHNNUMYF8OjYQPaJ9ZW12kADlosHCsc54DRJkWsNbWkrTcS0lrrEbHYixClUlsqmh5tWV0tnRJ038vzl5owqyNB7rqxR6aObLLtMtUoiS5mwEmSDfUCdknWonMAZMnlNuY9kaueRgRcTsRymNZSlV1jBAi5i5jS0EzsvVj0eVLsv2PWf73G6iDVgmc7fT+6i0ZsSYQJeRcWJgW2EX6gbXUp4gODg4NcAZ1ysvbXnr6aqrG846EHTrM+VhtCN2uabkmwtbTmZEi23JIC9OqA3Nma0m0NNjy/7kyNOSs0OBOXlzdE7mNN9fuq0wGxbS5Oo20ne99ZlNUsU5o7jhN9W03d2wIgtcDMi8W2SsKKUqEEw6LQZczYSIBI3JvrHNXqd1rW/CQCDDRc5iZJyjyu6w8k27iVV4yZjkcfgbkaBAEZg2J5yZQKVXK0lvcBkEi+uk26fPwRsYnVzZTHdJMd0TAsTdw5EjS07KxIa0E2MbkOJO05t/FMNqyC3aSdHW0ENFo0gjeOip2dsuY8/iPMEN1vfa3slsNAmOlxzkCYiSCQToTAIOhR32PdqNncktzCXz5mN4VX4YQ4giYInSQZ0mTJg+gvdVOEHwwRJAglpiBzBLtOaNhSDcRqVshz1Wlxh2oeQLQXFkRIItEqtDGOysDajXOgZnFtpA70bADSNYiZKzcru8G0qrWmSS12HMyTzeS287E6yoOG1MpHaVXANa3/AFBmAAOUDKDAudNDc3lebn8N5G2j0cPlRgkmamL4owCHVBNjLWxIOnNZdfjLIyz3RNpMnnMi3LRJj9PVHku7V5d/8QPAW8OXSbSR/BM8uqZssAd1rWCQ0CGwLRuSCSb3JUY/05x3ZZ+fF6ozX1Gl2YGwv4cvuhUMSMwnTTxvf2n2TtD9O/waXFxcIgkAwL6jlvKvT/S47Nzy8iP9sDLfvAGS5wc3ciA6cp01XQvFaJPzEzLqYm3MnL55jmJ91MViBJ6T823+abf+nyAC5xLWkXG/IdBa089LLjeBAg946GZgaRAA3uU147MPyUJ03yZmxAPp/j3TFEh2sHmJHqOR2RWcDDQQC60RrYExNtpt5hdZwQay5pJixHSPmPUIfjyD9SgjagbAMG+sgFvnuo7HQ7n4Gx8xoqt4WL3eJmJuYF7xEWBPloqf0sb/AFMXgGB4Sq48coeiOTKpdBqeOJtAkmwufDNY9VYYgCdRruRzADWmLW5TfVE4LwvDMq5sUyq9mQ5QwR35GVzu+05RfQ6gdZzKmBLqj3NpCkwk5GCoX5QIgFzySV0c5HPxRpHicXMgOB8B6XJ10jRUZxQDS42i08/fZKjAEagjqdo2voZ+aD/T2zEnrFyL28VlybGkkPu402LAaSe83rO1iPXTmqDizCd9QlG8NvaDHODH0j7qzeFmdiCJkEA+++vS6lLHyKxyOI9U4nSOpiwN7jr9U9gsexwAkcvaFit4OToDGvrub+BumanDAMnZhwkE945j4ZmsEC0wsPx0yq8lo3cLiWncEfko/wC5idtReDtr4rz44W8EgagmYmNJdM325c9E7Sw5DodJAH8QwEG3eOcgObAcI/8AUPPWPA4/wLJnUv5NVvECNQwgA2LGE6HWw3jrokKtcXcWgmRBOhkgc55DzQTg2uBDXOz6sBADTG5dmJADenJMYfDZxIfT1AipUZTzG0ZRUIzeWnmF2LRxvZ3DuOX/AG3HW+Yjc7Bpj1UVv6RVOtME2vnYbCw3O0KJ8kKmKNaQGkw4H4WzfSxibDqRtqnaQ73esCJA6RAEjVZbXnKCP5aRqenMaeiYw0T3hAkcp6xdIZotbYwQA4G22nrOvh6IjKbdALNi7QBLZkXFyZPO3zTo4kgyLiQfMTHzTFMSTpvEX+yKAcxVYvJzhpkyToSbCLbQ3TTXmhmkDHXqB6+ypQB7wkGBANxr4mD5KtR4EaHzJNiba7oodhNC7aDzgxztFlKVODcug7nQjxnadfabK1OWkaCRYkba+fmiudmDWjS+mxF79NT5oA5QwgIlz2tblgQC5x5mJhsc0YYVsDvEgyLNGa++u0xP2QXOI02gWI8h8vRSpWk5TDri976fCSZslQ7LimBe5m5Oh1ttHXouiC43MRoDfNDrzfYxEbnRcbTdBtAFmnQNHTrZciXRJDdzuTOgI6ck6EDfRaAAQHAmYDZ9bi8byr06DIBJDLlpBFxM3AJnKJ12nouFvcAAG4INzt/bwXalKIIiHEzNgTtpedPRFBYu8B2ovAiZgQ2NxazRuBqjPaAS2QWwHagZrENM3MEEnpO8SS1QcpAcBlF5GugAbGsz19FKQLzDnAwCHWAuZ1I5SNjHPkmNCuQDSCbwbGYgukDy9dVBh25TaxkNta0mL7TG6qz9P0+/VNd7ags1mZ2VzXfHltDZIFuiY/bFsEFzQ6DM5jGo6ctUbDQs3DmxcQCZNpdca66wD7hHqYGmDIfD2xEAgg77i9ttwEamAAdHSBzm2sXBiJHK/hFq+VuUXI0MzAMgTaZtzTFoSqYdocTPemZNiS7+UfCJsb+Cq/AtBbIBsYc25kX3APv/AC6Qm3ZAHENJmLi5g6A9ZHkjPoCwPegAm7rDUmbTYeyBCZ4cwSbwJMSOcGzTcb290J2CaZMQ3T+MTq6A06XtMJ6oQ890aDkdrNnaOn3RTIgE2sCDltLpls6keW6KGZOJwIEd1xPMECN/F2p8/dLF8IIEhhBuegF5Bnx06dV6KsHN7p+HvQCPiude8ee31SOK4jls2jXfeZa2nAm5bndVM36bIoBCjgnAQTOwJDbbRMz4Em/IolPCSCRDTEgZZteRfWbGR1WnSqtykgAGQZI1M2mOh9gpQrFzfhkcgCdhbK6RHhz6IoBJuEsc0Oyun4GwYGkyNhEBQ0RldlkDLAu7WQYebf8AKN9tVo18S0tHdEG8BoyyJEA7mJ1MXTjcE916eV86BlQG5v8ABZwMkWI233AMBmDG+wnWY52jW8Sei7XptFy0AHbSDAuCb2zDnuneL4U0AO3Ipk3GYtEcxI2EWE2lZ2FxFN8ltTthykHcbi223JMz+xd3Y9mGtD+2EuJeaXZgaZchaS4batOpEwlTWEOHZtyuLr94AG0jLmgGCbjZ2qJi6IiDeLEHWbEEgwNd+qUrUxBMXEi9hfXQfk7oA4KT/wCJAGwJLvclRL/vwzuw3b+FI63FyJOqiAB4cuN4JgePmi0pdIzARvCiiQxqk4i20fhCKylmAvc31j2XFExDdF9i2xvqNo1suspxlMG8/g+6iiXs0OMb3SYsIAHzMoMkXAt53UUWhHW1XiC5tp00R21QYLjqTaIFr6hRRIAtVwyiahMWLTJ62VGgHU2JiYJ8N7FRRAw1KncRE3MnUgXHpC43Ch2YNfcxDdZ9dNFxRDAtUtHQQYjUc1VlKncgObLSRl1JOs9FFEADDoFyARPuI09PRVbVANxmnkOV/JRRMDuYAm8GDG9jyHmVdlUuJDJcXd4yOWpAtFhPkuqJASoWiIIIhs2jXzV6jWuMtBMDTTQXv6qKIEJMquyuAMyIcCSARMzeTqAusAaJ5EQIBEEb89tuSiiYDFKv3S1zD/yF2xOh7wbIHIITqrQ45ZNvhJET0JG/VRRJDZQRIFr6iPCRbxVmuaZlsDkDlbcZReZ1UUTEDwrntdlglpvBMjQ3vY2O6tRqNa8OcwlsjMG5C4WgkZhBEHTwUURQAq1VrXu7JpDZGUVA0uAEd4wTc9Eu6MxbAE8ribwOf9yuKIAriaYAMPEN2k3005k39FnVsSZGsQLEGTJ2m3RRRIQ2cTTGrL/+7HnBYY8JUUUSsZ//2Q=="/>
          <p:cNvSpPr>
            <a:spLocks noChangeAspect="1" noChangeArrowheads="1"/>
          </p:cNvSpPr>
          <p:nvPr/>
        </p:nvSpPr>
        <p:spPr bwMode="auto">
          <a:xfrm>
            <a:off x="409938" y="791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4" name="AutoShape 2" descr="data:image/jpeg;base64,/9j/4AAQSkZJRgABAQAAAQABAAD/2wCEAAkGBxQPDxQPDxQPDA0PDw8PDw8PFA8PDw8PFBQWFhQUFBQYHCggGBolHBQUITEhJSkrLi4uFx8zODQsNygtLisBCgoKDg0OFA8QFCwcHBwsLCwsLSwsLCwrLCwsLCwsLCwsLCwsLCwsLDcsLCwsLSwsLCwsLCwsLCssLCwsLCwsLP/AABEIALcBEwMBIgACEQEDEQH/xAAcAAADAAMBAQEAAAAAAAAAAAAAAQIDBAUGBwj/xAA8EAACAQMCBAUBBAcHBQAAAAAAAQIDERIEIQUTMUEGIlFhcYEHMkKRFDNSYoKhsSNyksHR8PEVJEOi4f/EABkBAQEBAQEBAAAAAAAAAAAAAAABAgMEBf/EACIRAQEBAAICAwEAAwEAAAAAAAARAQISAyExQVEyYXHwE//aAAwDAQACEQMRAD8A9GAAelwIBiAQDAKQDCxAAOwWAQx2CxQgKsFiUhDKxCwqwgsVYLCkSBVgsKRIx2CxakICrBYESSW0KwEiLsGJKRAF4hiKRIFYjsKRFgLsGIpECLsBaRNgsGQsjNah2CwsgyFSCwWDIWQqw7BYWQZEqxVh2JyBSJSLSHYlSHkKsVYdich5E7EVYLE5BkTssVYdich5DssFgsLIMh2IdgsS5hkXskXYLE5BmXskOwWFkLIdkirDSJyDInZYqwWFkGROyw7BYnIMh2IqwWIzDIdiLAjMC0jTzFzDTdYTrEqxu8wOYaPOFzhUjedQXMNLnC5wqxvcwOaaHOE6xKR0OaPmHOVYpVhSOgqpXMOcqxSrEqugqhXMOfzg55KOhzBcw0OeHPJVdDmBzDQVYfOA3uaDqmjziXWA3uaHNOfzg5xaOjzQ5pz+cCrCsuhzBc00ecTzhR0VVDmnP5wc8VXQ5oc05/PFziUdHmi5pz+cHOFV0OaJ1jn84fOFRv8ANA5/OAUaXMFzB4CcSVmlmGYYjwFKWYZlYBgKVDmLMtwFiKVOQ8ilApQFTslSKUx4DUCVexZgpjwHiKnYsgUh4jURTsMh5DxDEU7FkS5F4kztFOUmoxSbbeySXVtinZDkLI4Wp8U01LGCyS/HJqKfxHqXpvEtObsozn2eEZS/yNTSu2pDyJ09SNSKnBqUZXs17bNfmmjLiZpUZBkXiGApWPIMjJgGAqVjyC5kwHgKvZjuDZkwFiSlY0O5eI8RSsYGXEBTsnEMTLYLEc6w4DwMtgsSrWPEMTKFi1KxYixMoWFKxYFKJksApUYhiZAJSseI8SwFKjEFEsBRNh2GACseW8Z6+2Oni2ulSrbur+SL+u/0R3+IcSp6eOVWSjtdRW85fEf9o+Z8Q10q1SdWe0qkm7eislGPvZJL6HThnutcWrqKrlaHlSj0dkvm7SuzocO10NNjNf2sotSUX9zLqrrv9TluSY4wNuj6xw3is9bSWoqqnGpUlJvC+7Vk3L3um9ttzaxOL4NqJ6OK7wlOMvm+S/lJHcOXLfbnqcR4lAZqFYLDAlQrBYYAKwrFEyZQgIlIWRSstwIuAVYirBYzUSMLBYUADsFiUSMdh2LUICrBYlEgVYVhVIB2CwoQDsYtVqIUoudSShFd33fovVgVUmopyk1GKV3J7JL3Z5fiviWU3ytKpXk8YyUXKpNvZKnDrv8AV/Bem0+p41X5Oljjp4STqTldUqMeqnVfeTXSC39NryPr/hnwzpeGQXJhGdfG1TVTSdeo+/m/DH91bfPU78eH63mfr5Lw77M+JarzzhT0ylvlq6jjKV++MVKSf95I0PFv2d6rhtD9JrOjWoKUYzlp5TlynJ2i5qUV5W2ldX3aPsXiXx1p9DF8yalUs3GjCzqz+F2Xu7I+XcW8da3i8Kmip0aKhXhvBKcpQjFqSk6jkoxScY+ZpdvVI6zfta+cSRcZGCMi1Myr23gTiXmlppX816kH7pJSX1Vn9GezPnHgOm5a1NdIUqk2+26UUv8A2/kfSbHDyb7Y5Z7TYC7Csc6ykCrCsKEMdgsKiTFUkZpGpWZcVjlUEqhrVJExqHQb2YGumBB2MQwM2IYnCunVgwDAz4gojsvVgwDE2MQxJ2OrXwGomfAeA7HVgxDEzYkuIqdWJoVjI0S0Wp1TYDHqa8acXKbUYo8NxvxdKrJ0dK1CP4quzSj/AJ/0+Trw8e8md9PS8Y49Cgmof21ZLaEei95NdF/x1PM6WpDUVeZxKrWUFZ8nTxjnNX+5Fyko0o9N93677nGlrYxTSllJu85bylKXvb8rehqxruT8uy/al7e3r8s9mePhw/zqZ2fWIfaTDT01Q0WkhQoQXkjzMfltKO7fd3bfVnnOOeONXqouPM/RoO6x094Xv6z3l+TX0PIQk5vCEZ15v8MFKUn9Ent8Kx63hX2eazU2lWw0VN22m3Uq49/Ktl+f0LvPPrFzhy3515zhnDf0mti5SSk7zmllUb9IrfKT9+m7fQ+x+GeD0tJTxpU+Wn95y81Sb/fk931+PSyMnAfC2n0EbUoudRrzValpVJfXovhbHRqVEjnXXMfnnxLoFptbXoQuoUq01BPZqD80V+TXytznXPpH2r8FylDWUoN+WUdTKO9lG3LlJeiWSb+Lnh/DvCnrNTChvg3nWa/DRVsnf1eyXvJGd2e1j3fgDhPJ03Pl+s1Npr92kr8tfW7l/EvQ9PYyKCSskkkkkl0SXRIeJ4t5Xaz1Y7DxLxHYU6sWIYmWwYlp1Y8RYmXEeJKnVrTiatWJvziYKlM1mrnByasCYUjfnRCFEvdejFGlsBuKkBOx0b6Q7AhnNqJsCRQwJsPEpFGViMR2KGkFY3EhozMw1ZKKu2oru20l+ZU1iqyUU5SajGO7lJqMUvVt9DzHEfGdKMnT0sZ8Qr9o0U3T/wASTcv4U/lFca1Okc8qqevmruMKkm6FP+D7i+cW/VnneKeKoct0oqFOh0dGhFRptdLSts17dPY78PH+4xvLPp5zifEa2qm3VqTrO9nCKcacf3cV6e+5pKLXt87G7qONyqNRglBbKMYWlL2S/wDiM1Dw9rKnnWn1Dv3nFwb/AMdmz0WfJjQirdenorXt9dj6/wCEPs801aCq1YyqxlFXdWTl87dL+9tj5JrNJU001GvTnSldPGpFrJLfbdZL4f1R+ifDOvjLSUnGyTpwaStsmrm+M02uxoeF6fSQ5enpUqMVu1CMY3fS7fdkaisYKusRztRq+/5E3kucWetqDRr6ixq19X2NGtXvt1b6L1OW8nXOLPqa6mnBpSjJOLi0mnF9U0+25j4dw2nQi1Rp06OTvLCKjd+779X8GbT6fHd7y/obCRw58r6TfzGNxCxlsLE5JGOw7FWHYERYLFtCsUibBYoCCHEhwM1gsKrWdIFSNiwWJVYuWBlsAqAB2BIqQgQ7A9t3su76GakA7nF4n4o02n2lUU59oU/O39en8zyvEvtFe6oU1Bft1Gm/m3RfU6cfFy36K+iSlZXeyXV9kcniHibT6deepFvtGFpN/HZ/Q+fqPEuIO+NVU3+KX9jSSfeLl1/hOjp/s4k43q10qsnG6hBzil3vKTTk/wAvqb6cOP8AWp7XxT7RuqoQxX7c+v0uv6r6nJoV9dxB3pRqVIt/rJeSkviTdvom/g9zwfwlptNaUYc6qv8Ay17VJJ+sVbGP0Vzu2G+bOP8AOHX9eD0PgBytLWV5T6PlUdop/wB+S/pFfJ6fhvANPpv1VKEZL8ck6lTfr55Xa+EdMEceXk5b86pwjbpt8bFpEoyIlVr6zRwrQdOrGNWD6xkk1/MjhOiWljy6bly192MnfFeifobjJZvj5N4kRqNbbrsc7Ua3LoeX+0TUajT1Kdam/wDtpwVJ7XUaylJ7+l1a391nN8LcUq/pdD9Kk6WmqczCU4uMKlRZRUcn6SaT91G/U9V7cexmvb8mcleKu/fY3NFw/B5zec7dvur4N1L6DPNvkrVKw7AUjFRNgsUDJvJYiwWKAUiLCaLExSIsFigFQkh2ALkoTQgbFkSgGK4Foo5fGuNx0mKlCrVlNPFU4tp27X9fi504syIceWZ85Vjw+r8Sa2o1DT6SpCU/uqUWpW9ZZ2xXu4pe4LwrrdW763U8mn3pUbzl8ZPyx+Vf4PdJFWOn/vufzkTpn28vpPAujpO/LlWl61pzlf5irRf1R1tPwihSlnToUKU7JKUKdOMkl0SaWx0bBY5bz5b8631YWhYmdoVgkYVErEpgSkYnEmRkkzFNkZ0KRSkYMhZmazWzmGRgUxpjsq6tOM4uE1GcJJxlGSUoyT6pp9Tzer4bClfSai89BXl/ZVG/Np61nZZPo7d31XW/mT9LEnVaaNWnKnUWUJqzXR+zT7NOzT9UdfH5Ov8ApY43COIT09RaLWO8+mm1D+7Xh+FX/a7b7323unL0LPB8b1fLp/oGqi681aWmqRdqlk/LJK2+yaa9mvS2j/1KvUWM6lSKjC2NV1E5R7N4PddN7NpJHp3w9vdn/fLOa+k5ApHluF8drNxp1aLxhBc2qpZNQs8ar7Si1F3a7++x6S55+XDePy1WZSHcxJloxFzVDEii40QmiiWREiuUSwzouS2DRLRUpNiHYViB3ALAClGoZYzNJSMkZEM1uqYZmrmLMrWa28wzNTmApkarbzBzNXmA5grO5CyMGQZFjNZZMxyYXJbETcQ0TYzJCsNxmJUTLFCQ27J2V2k7Lpd+lzMaeT1nE56l+RzpQV4uF8ZZd1Lo0/ZnMjqnSm1GpWoz6tQePn62avZ/Fle3uZ56tyqyqKKgpSk2pXspvebd+l9938bGrqqiqtydlKDi9+zXdfRH0OOZmSNfTc1Gg5k6WolOeoayeUsV50lDf2XZe/cyz07fmUXJLpN9k7P/AI3OXwiLVXBu11Z3i3ayupetrfB6yrTxipOUa1FJ2qRtjddpK73dt736b7IbsXMxh0GrVnCW+ccbdnGV7q/1fv1PV8H4pQrZaWtGGnry/VTtHKpLtaXf4fr8M8bqtMnNcrFRlZpuV1fbt1T72WVrbX6CnQdROlUkrW8krqSU07K7Xmh829L9Sevlr1949zxThj08km84yvjK1t11VvqvzNOJi4d4knU0/wCjahKc0oYVNneKezunZtJdvUynDy8c476c4yIdyEwONVTZLYpMi4RaYMkLlxnQIGyHIaRTJE5E5GKMlwMVxlRr4lIAOkIoTACRrCYXABGjuAAWJqkWgA3mGALABGjSGAGdQhSV1a7jfa66r4ADLLyNXSune7yxclLp96+76dPY5dey3d7OWLSt1uru737r16gB7uHuLrYpK7cltBRxl3ct04vrts4/kdDRUYyjfvGaefdXTcdv4WAGtOKn5Fb78U01+HZPt73RmVXa/Xb7zSu010lb7y27+4AZjZ8tyXMj1jaM1ssErRjb1Vkl/r1NzQ8Ua8v37Pe+zt/r/v3EBJdmpvw7lGqpxUo9H69V7F3ADx88nLcQCsMDKixLQAaTcQxWACIloVgAkDsAARI//9k="/>
          <p:cNvSpPr>
            <a:spLocks noChangeAspect="1" noChangeArrowheads="1"/>
          </p:cNvSpPr>
          <p:nvPr/>
        </p:nvSpPr>
        <p:spPr bwMode="auto">
          <a:xfrm>
            <a:off x="612794" y="159892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5" name="AutoShape 4" descr="Znalezione obrazy dla zapytania najpiękniejsze motyle świata"/>
          <p:cNvSpPr>
            <a:spLocks noChangeAspect="1" noChangeArrowheads="1"/>
          </p:cNvSpPr>
          <p:nvPr/>
        </p:nvSpPr>
        <p:spPr bwMode="auto">
          <a:xfrm>
            <a:off x="815650" y="311869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AutoShape 10" descr="data:image/jpeg;base64,/9j/4AAQSkZJRgABAQAAAQABAAD/2wCEAAkGBxQTEhUUEhQWFRQVFx4WGBYYGCAYGhsXGBoaGh0fHB4cHCghGx0lGxkcITEiJSkrLi4uGh8zODMsNygtMCsBCgoKDg0OGxAQGy8mICQvLC8sNCwsLCwsLCwsLCwsLCwsLCwsLCwsLCwsLCwsLCwsLCwsLCwsLCwsLCwsLCwsLP/AABEIAOYA3AMBIgACEQEDEQH/xAAbAAABBQEBAAAAAAAAAAAAAAAFAQIDBAYAB//EAEUQAAIBAwMDAgQEBAMHAAkFAAECEQMSIQAEMQUiQRNRBjJhcSNCgZEUobHwB1LRFTNDYsHh8RZygoOSosLS4iQ0U1Rj/8QAGQEAAwEBAQAAAAAAAAAAAAAAAQIDAAQF/8QALxEAAgIBAwIEBQQCAwAAAAAAAAECESEDEjEEQRNRcYEiMmGRoRTB4fAFUhUzQv/aAAwDAQACEQMRAD8A9P12u12upHmiaQ6XXHWMN03TtcRpjDNdpTpNYAmu0uk0xhDpNO10awBhGujTwugfWviBaKv2lWAlWcEU/wA0XN4wpxzlffSamrHTVyDGLlwGCNJob0HdvUD3gnIdWjttcSFGBlYgjPI8EaJkaaEtysElWBukjTtJpxRuu07SRrGsTXaWNJomG67SxrjomEOm6drtYDG67Ska7RAEtdpTpNcpY7SaXSaJhDpNOOm6KMJpI046p9WrFabWhixBiPEKWkmMDH9B50JyUYuT7GSstRqOjWV7rTNptP3gH9oIzrLr1+uBUG5pEUmj0q1MKQyt4AZ1JkAx5z9pp7XaGgzja17mLGVkvatnb3HglgGtOB+k6459aotYwVjo33NtVIVWdyFVQSxJgAASdZH4l67BVtu9y04M2MRezFMkD5RxGZlvpIzqXWWeotK6Zb0iZImLWIEdw74WQCYODoP1Td1qDH0QKdpsrBSWDIzdrl4nJJIHsRzkahPqp6vGFfuOoRXqaPd9Vq1IPrYq2AUkhTBuaRcZkBQCJM5weCD65vq601iFCqu4rEsAxZvUJtvWGIZjAMZIIXMCjW3tKq6MRYq95JYl7SB3GQPUhVBzOfOQdX+o9ToMGewmClUtJZqgLEFSGkN8uVkG12MGCNQU5Y3WUxk2XwtUCtWoA9oY1aYnPpuZIUR8imBd5JPtk6y68z6r8QVqJ9EUko1hTFjU1FyoxBs+UjLZMHJwBo78OfGF1Op/FETTcLeFKSGGC6tlCWnu45HjPpaXUx+VnPqaWbNaRpNVNh1NKpYAEFSZLCBggSD7Sw+uR76h3fXKSAmGYKCZWDMETGc4M/WDq76jTSTb5J+FII6TTW3NMBSaiQ3y9wz9s50/7aqpJ8MRxa5E0h06NJpgDddp2kOsYadJp2kjRMJrtLGujRsAS03TtIdcxYTXa7XawBNIRp2k0TDdLbOPfGqO56vSp1DTckEfTABVmktwPkbk+PqNAvi34nbbmAkqUkENYxkweRgBSD9cR765tbrIQwsvyKx0m+SXq1U1D6alV9JWqKqEliq/hwEAgZNoPi7jnWG63tE2j9ssslS/qkNdwQIMkeASMTGpq29qPBUv6S1xe6EgsiqjgkgiFC2Ejxd74E3xvWpuBaWKhlXgse5WLMQSZHafHKjga8xylqTTfv8AsXSpAPdVCaRQKXWi6sKoENdUtHcTyfl4AMqczzb6T1FatA+q6AqGUAoxbJYhsEZDWeZAmCCNBuk7mpS7qbZejMkFFBJyZqG0kMVM5U3HUVRFesj1WKoLFuWIVQvymFNxhswIaCCADOqOKaoy8w91DbK9JVUqtN6vZcSXW1QFDNJmO8R4uB4kgaKNVlH4gmkRAkkygiVMEAW3iMfIBHA1S2tElqiFbxTpMZYCVsBY2gwLvmiPcG4QDqpWq4YgFTyMxKmTm6Gb3C57SPfLKIX5hv8A2gQRepIekGa+28qKhZS/+aXAng9pOONa6h8c7Raao6NUS0JYxuMZi4thkAxLFjrDfD2xbdVnvgUqVMq7Tbaon5STyWJAAMEkY4i0+0eosUaKVKYpF6oo2SafbJLAhajXU1BCAiUeMnFoSceBHDcjXbnq9SpRC0UFOkVLBYVaYUGAIKy6kOkmIPjnULBxt9vUrC2O8BVm0qLVJBItAAUn2Zp+8/RtuBs03FYNGKz3kSpJYN22gjvCwGFuCTMRrN/xYAO3psxILYeSpIxaSSGKswHkQCfOdcupcpUOsEtPe7ku1RaBrBCbaYMubPTAfgljP+Xum75SZ1sOh/EQo0iu5qIYcqgkKyosYYELbFyqARMZkg4wb1gtUsvbUtDsVPZSSVkdsEiOQQcqDPnT/wDaRdxTpFRcxWmA0imQO5nSO64ECGJ+Qk8KNX0Xt+V0xJZ5PUNj8QUayFkJJFxtAlu2cADk2iYGiY99YTovw9uL5C+gfXJqvRNvBVge6fUpvntUCPPEa3opgAACAMAew16WjKTXxHLqpJjNdp0aSNWJiaSNOjXHRMNjXRp2u1rMXzpNPjTY1zlqGnSadGkA0QCar7zqFKjHqOFnyfuAJ+5IGrLEASSAPcmBnA/nrB/GvUAXtQK4K3G4ypCzACzN90kiAITm62Obqdbw445HhG+SgakX+oVUrUtBcXuoi1ICriSzWzE5UkSJzfWtiVJSXY91q1JW2wEyMkElSJECGjnxsKvU0qJR9RCKm5WXb5Y7zFuOeCDibRGhnxNuBVZgr9qMjiFDswqMQbSSeLSIEjsMwMa85OCfwF0qMpvFdKS0mrqFXARZtAYEXLazC4nnwCw5E6rdIpNXrU0RaZamDfULBu0FTcZEwAQuDnPHhQBTpqwQu3zEMARcQYhlINpUknEQVg5nRfoG3pLta1aqGoGuStv5DTYAI5uJYAH1WB8kA5AEUxFBirIvjDa2U0VbzTDmlt0CqCaaqrMSFE5Zgygz+aeMienNTdhTSmlSpUFvcABPptkAgwBEk+WzrY73cU39J6VRTYLaTwpBPzKXui3LN9QCQAdY2rtStSqzSCan4lSCLLiZKmPl7pxmAfGNCEk0GWC5Q3aqCkn03KlpJdqahiAq/LkC4zHCqMxGqh3dWo7cvIUO1oJAMCRgZyJJ/wCmAtZla60sSTAEc5JAkD5ifp7/AG0T2m5CVW9G9RYfNzBbQW5/LAHM/wBNVqsgSfJs+lLSp7ao/aDWapUUCQiKFVVHYoWFqBmCnMRwbpjTqylKZAIR6NamDDC+oXdsmQQgcxEmbToe3W6bU1pVnlaYQBAIvPo+n3RaVQXAhRk5znVPeu71bakI0ilaqsLWvFNmML2liC0eY+ktNJu2xr8jSdJ6s1W8MGZhT8rkKLOxlUsCCxCycDOBEGlu22ZqUqlGiHRj6bEyWKiS1Ts7mMkghZJtAGIkDsW9GrX3KqiQSKdMhmSJwVaDdDBILR80zgTX6XNIPUqVFVmfsADflcFzgAqpiMdwiQDA0yggEu5qrFREuNME04PY0tcAGAExPcVPmJ5zR/h/RYeqoqCQxtb8sAj9/cew/Umeghg8utaoKb12qhixwXiSfmDqgPMy451e2fSxT2zGrTK+qUc1KizYFVmCgBokpVBEwJdQRgaZ7Vg1Gn6b8WpQ2yCk0U2UxMt6TXDs4xarqJPbleONG/h742o1qa+qSrzBcpbTbnuU3HGMnxmY1590jo6enVNfcIVZStAKxuZ0e75YgrkkhTyedGfhf4Vpb259x6q1DfbBim2QBUTE/mGCeeQczXQnK6i/uS1IqraPTdvWV1DoblPB94xp0aAdC6DX2lYqtUVNoykwwtdGBwFtw0jkmONaEjXoRk2so5ZJdhuujS67TWChsa6NO12iAva467Xa5zoE1U6ruDTpOyxeFkTx9z9Bq4BrEdc6yzbhqdEVK1X/AHdOkBandguTBJQYJJIUD3xqOvNxjUeXwGCzkC9X+LnrKaLoD+MoQ3AkgQL4Ug8y35RHmJ1HsqVL8QBn3Dr222AI7uouYH/NcScwBOSIklt30elRZqZdqxWmGZHyZZ77aZW3JIjj+uhNWtTpooSkq3EvUClahlqvposjBdFqqbARGQJmT5epFxxLn1LLzKPUvU3UKVC2gioSUAeqEDMigHACqAOIgz507cdOoNUW4A1Kil2QOHpqVuYK1vzEntuEAXGPl1Q3Zb0e+yv6bSaVlhn0yLnK8GSDZ7KM51n9n1CyopqMQhDGQVZmYgiWMSYPgxiV8sS0IPsbAe6v0gqLVtRgn4gdl7Aoi0oclb1skQYVeTgj/iDqbKPQ/wB4qiwiRZeD8yACAmCLCPAzqXf9X9QhBWmlKpUtQgsoJaTzJEn82SCZGIir9IrOoqgW02Yi9oVg1JPUZio/IPxACJm3IkZpG1TkGyx07ptWrQqGpVp0aNGmKbIAbhBJvYYEm1+4FpLHHA0I2lVgGJakTOGqCXKk8YxESSD4HjVqhUFClUX1PUvIup4KwqtBAbBYMcngZABmdC6NRvVVqQ7yRgEXFjDLaIm8hmXiPtqsKbdBsnO8TKekpV1Y1AoUKrLw6H5R7YzjU3w+ErbgoT6Q9BlWDjCuR5kFzAIBMlmPnVTqrVAHWpRWkbrWEFGkm4XKTMqwOY/NB8aT4frLt2Zqob1Hpr6LcqsvDM2CeFKiAeSfbTPh0ZNUazpezNFaTMtWvUZFZrUWNurE/mJzVwVNwwDHE6l326LtelBj+H6vqqpBKVLjLMrDtYJJJgmIH1FUusrXZadUdruoCoQ8hvTvD4DIAQTxMXgkwNW/iLqzJe5YkI9tKmQFCqJVGKrBDC+Qs4IEiFzKUXYbwY3d9Qe8sKjzwCzG+1SLZ9ogH6fpq303fNfVaoGYGkwZacAmSoEkg2rcckAnuI8yKD5JZgWEB2WCOc88jnnyP0iHc0WBKuArIQCuAZM+xk8eJ5H01VJMVBroZJEj1FALNVIWQVKmzmLjIaBGZ5GmDctUX0xKsJKhcg3fN2kSGbtkmZx7CI+kb+xXV6loYQQFEyqEJmOLrZHmzOqO3qtJZX7hkGRwB9fMePMEZ41ml2DjsaLcdScLSstSnt6aqLQAxfuV2JIyxuaZ9wIzOoemfFNakFRXYojYWYWyeDH1k5zn6CK/Td5ReoFrqz0+0SnayBb2ICrh1J58xOQdFembHaqhWus+pbTFSi4Zg9QepFjFhAFi3ieRF0zrRi+wryjb/Cvx4avrmpTLVLkZVBhIqOECycrDuozzcOIJ1pPhv4no7ymWXsdRLoTJXJHPtI515uu1O1dGRqaP6bIatCoHJCglpLDuZ1zcYgxMSDrWUP8AD4UW9baV8imbFYSjMQSC7Akmn8htH+WRzrrhKfqQlCKNsRpI1Hsy/pp6oUVLReFMrdGbT5E8al10EaEjXRpddogLuqXVKrBQtMEu5tEYgHDMT4Cgz/TOrsaH9brtTp3gwikFzxCjJOecCI9yNcmr8jOmPJkd71R9kTQq7kszhS0mVVSVU2YDzaJjiWP6ZXpe4qMxqBaryXUqJpslJnCrDqCR3VD4AlAZIBij1mnUepVNKlUqlGAvYNUUFsC6Vy02wcAQOZMluiUa9lNqVOqRR25CXEjBYktUIiUSagUQRFpBMEjhVXur0H5NSdwKqvzUa53IcRNMggXQJAsCwMFoTwTGRbcua1JmwrAFEtUM9QIaJwCLbQBiIlQQBOa3Xeo1KlVaVJi15SlcrBFqs3qJciyIUyyrmI5MjuqdU2kbepVanVy5VpAVWVWhRTFMwYC5bAi4CTGueMHzLlj+gzbVaa0yFUVaox2kQA0G4AgFjPaWiBYPLAh20rbRXUVKRcC6qyl1h1juUAjsIhnMATZCgEjVfbVrYgBKimTJKgAGWuglWkupkyRCn21HV3YDsSFFU/iAGAqlLGPBIqXBOMgkAQJMXjgBV3FJkcgBFJftUG8iThYKliZxJ9uTB07adQqvUWmqKWp1blCllLNADrkyQwEng8cDTDWZQ71Fuc8k4LhmJYsJIHcw4URaB5JInceojLVNwJhgwMyOcHkH28iNOo28mSoJ73YVqLN6isplkexSTLB1ZABgrAtJ9mHI1U2NdgrsiI9oUEzFuZ+X6nB44P30X3e7/iPUcu9wYPDD1b3ItwRlfyg5zg4K5c3SEO19SrVFF2uCqKbKbr2DKTJDLcCoJggoB51RpLIRnWt0KtMNWqO1Rb6aq9jNAJCFnCyxi3Mn5CZN2A/w/RDMwn8Y+mKCkhQWZokzkgcAL/mnHOj3xLQ29NBRpN6jbdipeC2Ci9xaSINQyBjz9CQnTenVadZmqUiyIAzqxAUh1uS/PBwSBkffQhJMYv8ATqW3QN6rAurKCq47e4sb5IDN2oSZ+YgARpm3NPDV3L0pF0PPuSsAT7rcPAkc6o1Nq/p3BOQGJQ9trXFSVGVwpx4tzmZalKrVp/goLYAPcoNwGSAWutiM8YJxnWp9gFREB8kCBN5yItkR+aPA8gaI7XatXFYhVdggNxJUyTddjkwpAHHdPgarNXJRVjvYgFuQ0FQgIPgW8GP20Z6sgFqMiU2SmBiGJcYtheAzGc++s3RiToPRaBRalRql6GnU+SaWCxam0/MxCrge5541P1npC1DW3VMrSvRSm2VZN5AFgWJBlGnAyMSDqjt+pVPQbvcIt1MBZAEgsAYOCWJPGYI1XTqNxvpBqbjJaT4IACEZBMmQeQY0ltmTK1fbsu4NJrBVVrbhlTKxwZBiRq3sKttErVU+mWt9RRDBkKg90SF70JiSSqYHnRP8JUilL1KjiuT+KjoxcTnt/wCYhhliRj97G8WltNotNLayNTYEvhleqKZqEgDsMWKBOADzrPVQa7mj+F9nthWAoVRXQ22n1GY0dwKVVGupmAVKFVC8dp9tbXpOzejQp0qlT1WRbTUtsuAwCRJgxE+5zrxnbboItMUWqTKv6iWipTpywNNQDBtksIOS5wvn1z4a6wm5pCx/UZFVaj2lJqWye1sjw3n5hk67tGaZzaiYSOkjTyNJGrkRuu07Saxi7qHc7Valt0wrhwAYkrxPuPp9tSITgEeMn6+39+2nOwUEnAGdQfGS5U2m1p7e4KIWo7VGJ4DESZP+WF8nHGsL/iDSr+tc9ZaW0FtM0qZio9IoZdlkq6h2IAYRIGMzq1Wc1qyvUrU2pUm9Y0meyp6Yp3iEAJaSagIPhNZjrKo9IFGLUrlpAESEpUAbRcWmwsxIBJ8gzg65Za2KSqx0il1jcUk/h1KCxH//AHFNrq1WlRI9Mk8IQAoiSTd4II1M7B9sDVf0iLQqsVNqkzMTLSLg1xabpIJ0E31Cm1NHrVnJ9P8ACpU0DWhSLrslgqmRJEkLIJAtGkr9O9PZMTRFEJWKim8tVquxVeGAUqEIKRIhRkTOpOEpcjJ0ZTqoUJNO1lBN7IGVWvuZSaZFoC2kFRwV8kGBVVQqmQvqAkGcnP69rD6Z8HRXeuKSfw7SKdQ3K7i5lANS0SCYyxBAyCzTBBGhe26fUqj1acdg7lDCRA5UXEt25gDgGJjRSsFXwHOi9AFUivuKn4QYMfTFy2JYXUurAKSki1TdInFsEp119v6VOkgosqh6jeXNV7LjdMIWIAjgQJ4GgSdXqpRWirBVSU8KgvFS4E/mkliDE9yj20b6b0wUV2zVkZqivFp7lWskuJaYkhULKJOWXtjEtRyWWxwn0f4Vp06N9oFYOZuVXfspljZMWqCLwRLH3lQNdutijVFfelbCvoen8sF1tFoKgLF1+foQdDm3dV3WrRqtTuw9UkRddFSBI7QtotwDBjgnQredcqUFDF7/AFHcjAKgor0pI/5g8wQOBjUoRm3zkPsE/iWvti0qwNzU6gOTcGNMOHP5icGPFkYGhHUeqgXK7OUWpaisnawj5mIlWKnECBH30B/2l6hpLUK+msKYU4S6YOJJPGP+X21Fbc9zuQO70ywZgYPAHifPjOddMNOvmN6hHfuGBp0aRf8ACQOVOVsKyYUAHJGSD8/0AWCrbVDJSDJ6YLspM3QAPygKpGfeTUbOmdL2LmqopLU9QODbIUxctoVjAL3H2jg6K9SW6rUpqr0isUrSpe4AksSSJDtVtxBm5j97N4MDtvvrlVatqU2qX1GC95Kfb2DMB7XGInSbjqSFnYSxIBuZiWDkA+TkgypJkGJjjU2/2NSivePTKhWtJGGOJgk3iVHEgTBAOiFL4bYbKo9UUxUcrUR717AqO9hhcFxHaCeFwMaS1yBKzOO9rFi8mJ8iWgAcEEETz7qedO2m1rdpp3SxlQMyUAeSOMYMnjzqXf8AShTVSuSqxWM9quWJEE8gqMWzxPnVfZ7Uep3ZVWBZkkgC4CQwPk4B0+OQmq3HVUuZlRfRqqiEmqDUECQxKtJIa7uPmCDxob1vrCViKdOkqottO5CQ1SwWqQviQF7fcaFIjAMxB9INaTjzdET5gH+U6m223pkqtYmmKjBrytxFLIBBH/MpHGMz9FjBIBd3lamlr0qdtjGWIMEm0rGBKi3hgPm4MnWl+FfiY7atUqpTmmZNWiCzNcLj6ucKIYr+iyCc67o/R0pqqbxKdL+Jamu331IrVRHRLoaCQUeYbgHuJgQdGNh0Sptm2+8DJVH8UnotPfuKNWkKVSFuIBtW8KCcLwIgvGDXcVnoXw/1VdzSFRSrAgQy4mQJMHIAe5cj8h0QI1l+hDp+23G59Gspq1KsOha2zIJCgxKBnJuE/NE41pqe6ps1q1EZs9oYE45wDONdcZOsnM0Lro1IRpNPYtDw3EEe5HPaZ4/Xz99O3him+Ce08EA/oTj99U0qASOCvdkYVcmF8H7ick6r9R3yAmnWAsa4GW+ZCMjmeDP2j3xzas1CNs6ErM30HZ7OtUQvV/Hb1Epyo7qqJTuq0y9MS6QbSMZYxk6BUqDI1ShUq0DVrs1X03DsPw+75ZUM02iBGKbnJE6vbDqwpLu91Qh6vpqg7VQUyWcKUByVItJF2bMx4xjdSpU2W9GV6jO9X8jg3KqBrmgTDEicA+JI1xyalBDVTAdZ5CjkMA6pIy5MN80Wm0kgxH6k60tRqNHauylKu5AS01naow9VSoWihIINOYuIgFhyQNXOqdGpUqdGsGtRGqTbADCqWimSszUChgSCQBTGCI0K327aoDdd/DwQqjPpH/hlptBYohUeARMTGmSrJiJ+neptwCVq1BUYeqrXB6UerZRXH4pdjICnkc4Bg/2KHeo1KqorkOvohmRhbIAyBbAVFKOTySWBwLHwrvxt1VkVBU9QVPVenc1NZpi2n3AMYljxhvImO3rU6u43L3t/DgMy+iF+es5qKoaIBhZMyQQc406aSGM9sbqlZFDFWUipcTJDKLpBMjLfmOMqTAGtZsd3KkE0qlSvO8ak0W0yrMoCkT+MykMBByfM6x7VScKAew9w7TCw3IAJC2znyuZ40e6ItKht6m8rKzOCadAEwGUIqNEDmKpycdsc6lqLAUQ1+vozNF9Og9UsoSD6aNPqAD2LQ0D2xqtV27I6ipRIpnuZxBJplmGCTHAIlT4HkTojtN4Ny9Ftvt9t6isFWmbu21IDVsKHWVDLE5LAgkxqT4l3asxta+mDaYQCAgUKAQe72mREn3gL8rqjPBl956asPRyIGCDhrRPJgyfpi0Rpd4jQowRTJCxmZM8g92PPED6ak2lU3MtNe9g2GAmy2454DALIx5OoNtXbLpJsBkx4ZWB/SJ/fVsmdhfp9OsVpVKasCQ7LYRP4XzNBYEZM4MyWZdGOn9Qq7lWUmo4qBmZinBVge1ljDTB5ILCOJ0E6ZvXYoVJLSaaLgt3Ya2QYm62ceROjvR9rSVKgqOLdsSpowVV6iOQq1LTFoMtJMMR+aDKNpJ2jIz/xLu6fqC03oGUhGJYwB3KTAC91wtAwMZ0zq/UVmm9FmNR1SpVvC2q6yQlPyEXAA9seNSda2Co9dXtvSLBTysGbrRgeQB7Y1C3T7f8Ae2FhaiLSdbWENeblDSykrJ/6Rp4pbUw9jvWepcpj8MF3JFrEhgv3/Mot8ROM6qq5VXpyV9W0OCObTcuSMcg/r9tR1KrXsCbSWDnMyQSRkYMf11LTpPuatNTl3hZ+gJzPn+51kgEm8qmu/IUMVW1T2ggBVMZ8TnUNPdshUCGCYAOY5OPYEknHkn3On9RpU1ZwjA2syAwIIDEAyMGRmZ0+oVDIEWXZEXvEqHIyecmSDxEfeNaIEVKDBiFckgYgEAwBEDH9xo70rrIpUf4erFWgXFUi5lam9jLNMhhB75PjtH11V3m9p1e00KdBaSt5N7NcLhfADFZNqkGBMzqGvtilX0qlI06hIADYKhipEjMdp/npna4M0zWfEPU+nVadNqG3ZKqgs5gIp/DKqJvm4WpkA5k51F03pW4pkVuE2xeiaiKHNFyC7YTuYKGLzxnkTod0rpdNyrUwNwFendSFwd1PzKoAvIJgXDAHkQQfavhrc06lbclaVag62U3o1LbQEU2FQrEAlCuD4jkZ00YuTyI7XJf6H1Fdzt6VdeKiBuIz5ESYgyOT9zq5p502NdSIMD7bcMrQ9rT3I7NEqBcSZyYWYIiczETrM9Z6Z659SuQKTLIIk/hqiG3ABXuUkuSZ+XF2jtDZjcUwzNKhYBUrgz9vcmfGftAvrlQmktNXtZiQ2AwjMgE8SWgEkAXE64tWFq5duPU6LMn1OpSWlTaitQItnqBIeyCAELwC1QyABz3LzaRoXV2JFWnFMsrH1G26EPVsDM5JeMFlM2zMMIJ51o+m7WlRsKVlqypm00ytOoQBaxpMZEEYMfK7ew0E3G6bb01YCmKiM3qMQQZMKAoYgs2AWKkBbFxKHXNK06ayGiHqvR6CVEFSkwa8I1Et6aAuAfmCliyqyS3kA4UAFpKw2L7alRDM9d4DP3G0BSFcgXMECtd2zk/5QwIsU3alTdqi1EMxSe+bqhQNJhS04F3HbickX/g9hTvDgL6rGl6tRrVp06QvqIhBm5nYCMSBI8xRScVfIS8pfaWojerUovKUkvFN6jKacjALRwMyxukAKs0viHqKJRbbUqTk3elZGKa0BDiQv4lR2vZiZI4PA1nae/YN6gc+oVZg9wVryrj5ruRcDaIkkzmCW7SmFJCr6yse3udALAruxABJUBe7IMKSIGQzgpVZlwMZCxLKpsutuixgxJaTiFiBJEgRp/UfxEp0RUVVoqxAchQrFpZFgZ7ix5Jzzg6J7FXpJW/BBr1akCpBvgy49NFnys3QR3LBwJpde6YR6RF7Kyv8wKv+GSGDCTaQwZZ8medHFh7gvadMqWpUCtY72Iy5l5AkQJiT++rm325pCo5UMtI9wIgkkBCoHOC4MmBj3gaI7fptQqX3DlCHFQKKkEgzcyoq5YWgHAGPMAF3R9nSBq7epUtNeqV7s9lIXqSYm6SfzDKgQZI1mzPIOrGhSqAU3ZrQtzJktcA1UiTbEFlERwvOSaFR1Vz/AA7MQGgcqYEQTHuZjzA4GtL0mgoq1K7IgafQZA6ASQq1WgnM3gArAJbnMaHJvyA+3pWoj12ckEXfQCYGFXida6wHgl6AW27moiqayOxDFiUimDFsYbJHMnj9Y+i1KrMaYrPRSqjNUb5gQoYkiSMtFpM8x7aZVrvalLKvTa8wIIY/Uk4AVYkeJzjUdbfmymjgBUlUfkiWuZvYsJn9+Z0OQFr4x6cKFdyCqFvTZaQAACPSliVxBDYIGASfpqjvDSphBZ8yIwgmQPzXHAJZgT9OI93dWCs7lWapTDG1/m4gGT7SQZ4II8412x2NOq9S1oVKTVbWFtxVlHpzMKSG+bMfXTLgJRoUVanUvJDRcjHAJBAtn7E8ew1f6P09xWpoWzUsMJ3PaxB7QPzWgfz8Ayb6h0pU3FZTTaopW6mqsGtLCk0gcrbNskGZAgnmz0009ttqdZalMuaimq/zVAVLMoSZIACYEZuBIIjQlLFIwD69T/FdRaQgKJiDCkWAwRLGY84/kErUKgp3sO0uU8DuUCfM+dEd/VT12ZXWoDVJki0FQwIPA5kjgccak3u4FVWIJKqWeCBbdUYmEBPAJJ98nnzo4WQeoMvJVQxLBcBfAEzj2nP8tENxvx6IohTYDeonBaCnqR4YrAiMhVOPNWhtA4hXN0i0H80sFgZ8SD/7X2krU6RUFc7etFKvTcIWZB6QUfKzPMEFJjtghV+unVmJOkCltt3TqCp/unRiLgv5SzAMCe3hZODLAj3956Z0/bLXqbmifxN0iu4DSCEwGA98wTrz3oP+FT1ER67pTlmb0gPUWxxBtZWxwjKQccHiTZ+E+nt0rqKbasyOm6V1ospMraVMMCIFxBEA/NPExqkE48k5ZPTSNJp5GkjXQSoxvR/ipaaMrq5CMR2kHBGLsAiFtE+dCd18QqKzuUMG0h2hiFUnwBgGQIBOSI9hn6m9XwfymeIun3+59/rjyNSnfUX3xAk+AzHySVmMnHPtrihqKWncnks01Kuxr0oCiKq0woI3LllmFJqKGv5+UBnxgQkYkax+66RVRheoqms0U6Za6WUgv3C1QzlogfMS0Z1stu7tu39JQyVK0FoM2inRfCExNpaDGDbM+LXUXp0E9VmSmVtNQn5mrMblyVZnIZuJkAHHBENZ7Z3XI9HnW529VWKrtqgoio9SmTMgUMNnJBWH5MSeMaubL0qlRkLErUZazPRR6jK6pV7TBJBDFTLHgiYyQ/qlUbqrG3apSiKZMQFLSXAglgpImGwp8+1Hpe4/hqhYKjsDUV1YNDUa4sEMAxBJBgRwT9TqkavAqKj0adU+k1RqVI3j1ah9UK6BbZZVgkyFIUgC4HOJMVTR2xWvtwB6hPpw3q0SbYZEUKXMlikMBgNPI1Vso1Gpemi0lINxM02FQXkFSAQkmFCKIOAWmCA2/WogW5EVKZ9GEftapTwXXJ7+TdHN3kkF5DBPpvUA3pptUZNwe5ajH8QuXChVcyEUKSJIz2zwZu9Go0aTON2VNR9zTUmoCX9Eqru4UgqLi4NzHyfMTN8M9Io0qNDcViqAhahe9g5e7swpi3sf68kZjRT4s+IrA1O8mmtWkppPT7mpobzBLQ10Du4iFHEnnepue1INma+IOqNT9FUpLaoqWyCxa+oAwYscwqgCR8rDnnVzoik7O7Cmo9lS83FqDG0EGYU3RSWZIlvHGb3nUkeq7NTFtTIBYws5DdpFhPPkC49p1e6NWr0S3o0UqNcpZoudUQlyAGEKwKyTHbaMedVcFtoxX+JEfa1iKcWVKYQsrAmrSumZIlZAXjGBHtoem7X02CqZLFl7ZsJgDu8yoHAGR+5SlRO5ep/DUyppU7yKmYIWCgukzggTwF99C0ClmpA2CtURQSQVQBoliOQLp/TRi8UzfQTabZi0tSqODSZgRjutJDBoyF5j3Ear7mSLCTaDifGTP250X6tXCVmVKrMSIvuGVYSF7YEENBH35EaF1md/SSIUg+nxJS9hz5AYMPHB0ydgLO3qNTBRSCKilOZgMBcQAYBxzngfXXUaqIrgqWYxacG235h9CRjGqFKhnORB/odStuWsFMcIS0xkk+5nIiPHjQAEKm7Ja6oIeqGe5iApMyCVIiSyjkRgYOndPr0HplPTY1e3MmAAyl2OYFwFp9h/MVu6hchmIMKAPoB/3J/U6ftN09PuRilwIxwRwefuf3Pvpo4GFSlS9RVaoxpMsl0SWBKzFpYcNjJEjOrO+3Sm4eitKTPYCohQV+UnEySfqONUJGef3jVtd+Q103vcpDNnj3nJ/f8AbQbAa34DpH1CaLWvt6lOotMhRXl2FCsBKZWyoSR4KrjknV/EW1NapU2W6ZT6tVaFLemnbUesiMaauFEMq3GWW3LARknXn7bArTXqGzq2+kwvUBhUp1A0A+UIYFWichmwQDo/0z4varWRnyyslRrkn8RfzDmBmBwf31pam1cGbo9t6ftxSpU6Qj8NFSFwBaAMDwPYe0aq9brpRQ1yiM9PAJAkAkXQeRjOPbQT4V6i9SuQzSHpkmWnNMqqkfcEk49vpp3x5urUVDwWQj7ksP5R/PVJay8LeiVBbddQDCqlMm9Sac8QxplxHvxH/jUXTOq0/Rpy0m2Pfglc/XGvPqHW7HZSe8qoVyYMiDPGTb258H96h39RSbWIuMkADnj2OYA865X11U0uf6haBFbaLk03cGDCgHLZBjBGfrHjjzf6N0qmzrUqPenqAKjZclmgBhgoJkZGIbidCaVIAC2pBKMOI5v+oxkftoht6jPVSm7U0SiMBJCt23s0YliRzzcWjxro6qOyksB0ptpmgqM9KmPSPzsg9Qm0DttukgLkUSBwcrxcNUfiCitZqoYqcqGZmgJU+XtmA0w8mSSSvBJ0QdwKTGsquGIdac4FKnTBVSGYqlpki0z2yflM57e7qmPVuuL1HI7mtZmq0SVct8uTbxEBjjmfNjbd8ssCN7sa+3YtULBCpW9sLVVRCgLmVwFInE+4nQXdhbbbGW4KyAkhTdCgwzcEggNxH6Rper7amKaLVJFo9RKt8s4B9MgoT2nsBwIJJyBnQHonVGo1lqNLUxhgxkMFBhYmGAu+SYyNdMJWrAg11Zq2zNOm6qCi0mNUI03pR/BBliv4b3CMEkFsYgP0ofxG4SkQPUdjezQq2iXZyoAF0BjmflGr3xZ1N9wBVeA1ZgyBx8qg9piLWBuPIOMfVoPhTqlLbVD6qrUDKQICluMrcwmmGypIGQSOMittx+oxqq/8O6U6zFwKAsp3KrepUCygVAIACC0AiBaeIkhur7WvuqaqKVQJtGqK1W6Xc1HBwjENdGOYj/KBAp1OvWU/wyadGpXLqFzUpooBhTPaSWIA+nI51a65u6lJV27VTTuUVnDH/jsZN5UXAgXEdzdw8cGMItMBm9j1BUrF6lMVFLBmpEAIwBmDgx4GMwWGZzruk7Ub2srMlgpUyapQGSxb8JWvgQQCLQZKoRrIbXbhqis6zSQ3VJxKqwLifLWtrUfFfU9zs3oqPTpx+KVprbDEm0OJKmF4kT80QMapPPHIUDPiPp9U1mqbS5hVd7kpAghldhlLiThgZ4F/idUutdKXbVAmHIRQ8zb6pXvUGQTax8Y/prTfCvW9xU29RrJ7xT9QFQz1KrMwpy35ACSVUEkE5+WMt8T9TeqwR2BsEAKIX9P0j2wOBoRc72sz4LfQPh6rXWqlMWgKahYqJ/DBKhWiZYkDBAJcYMCRe/pinUZQARJgA8GQDEz7Rn/Q6NbPrAej6VUJT9JHEgrczFO3kEwGpqpAySU8LrPLL1AKQaWW2AeTEHJ8GJg6orbyYa1FlAgQeZ9wRj9IjUCMR5icH7aILURkWJuC95IAMyYjORAA8aosFn6e+jYO5c21YojiAQ62XZESQQePNv8ALUZqG5VcYQ5Xjkif3/bnSLAnIJImAPcTjEY13qAkky3ufvrWax5VbC0w1wAXzBDGftgaTZMoKlhcoMsPePH8xpgLKOSPAj29p1LTqyjC2WJkGSI98cEH9xoGDXSd0KdMpC1VqU29VIGCvyEN/wAN1uaG57iODonttzSdk3SNawim6GIgQBE+cjPsDrJ7dhbUDLJZYB8AyCf1x/XV6vRpOVFMGmGK9zSFi1RjMf5mk6SUbA8m5o9eOzqUqpUk07gYbkm7tJ9jA8e5ziNL8Sdfo7xF9KQbJM+zZHtEQT515PVV1porEWtkCJOACCTM5v4+mrPQKrByFk4zBPbz7GOSBBGf3mOopvT2piPDoNU1lg0Esr/a4DxGTMeQDwI1Bu6tUOwXInJDNz9Y8xH8tS7t47jwhJbGZ8D7dw8nGOdUqrURabJlFPjEjj5tSTVLAEjY9Y3XSlok7aq1SsYKXU2grMk5pgfID51jd1v0FRGWQHKrgFe651kYwRP9fbVSnta4InbvCraAAZgC3/N7H++dRb6gQltRHQEYZlYANJPJESD9detLbqqnqbvdCxSUsR+xtdruRXZ2cRSNIKQCJKVKakUqZiVQAkFsk3nyBADr/R1p1ZpjsuA9P5gswe2Qe0ZM5kk/Y2eg7oAKWOTSo48EtTgCBnx9o+8Gr1WuQ4kKbcrM8xnE4iZHsdePLfDXajwWlgrUiau4pU6garTpqbUg3VGiQpbtMwyyWIAEnEgap9OpU2rAfLTXCrWloXKkkAwXJ8QB2+NP6mVdmIKMSJLBY/TDfcZ0Lo1IImYJyOMa6otuOMAsl3e3LhzklCFwpKnMQD5Iz48at0ekCmVn8SpIDJ3Ww47b+0EcgY+n11sPgDpdOtKO9UVFqhe0CxBKiTdTIvknBI+UY0E61YrP6l8U+02uqEwbRE0zPA+w1SEZztLsF4Rm225dz6pdrQb7VuiASFxgDHiIzHGnb3YVXUVqiOFqwQ5EhriQDM8YIn3WNbTa7mmgJVXX1AGe4zMWkKZGIjgRrT7f4ffdbOmEcLRKWqgEEC4COIEgDPtqa1HdJFFB1Z5Qel1FX5yEy7g+LcS65EwwkGfmIiZGtZS+H0NNalWnRBCQTUZma20AXAwhYheVIALDk86LovwVUqM1Jgr23G5yyArUYMRHpMJMAH3gapblPwm27UnlHKOhvIJViQQbYPdiQf3nW1ZSUFJLv/WK8GWXZ0PRekrMpNREQVWICXSlR08WmVuwTbxEEjK7jZenUKyrlWZe0yptJEgjBBiQRONa74n2jGgbgStNB6coUtWFlY4mQB7mAcTAwaSYAkngD7+B+uqaLco2aOQrt+n+oe24ZHOZT8xJAkRgwAfPtmTe7FqNQqryyZvAKx9pzrRbZlQU6dN1FluWkC4ZkwCJun9h9dWd7vFJanUpKWtFpA7rYEZPAiOMeeRqT1ZdkAxAprH/ADfy8fznTXpnxMRJn6ZOj56S8r6alyUvJKme0xECcyOeM/vc2Wxai9P1EL3GCQr9ksViCO42ziPfmNUlPbyC2ZVnjJMEcR5zGp622spo4OHBJE+0A/145yNHfivpyCq8LYSZHiM8exUKABH8/K9IZqUUKi3NUMoYmGa2Z+ke2M540FqJx3I1qjOoY7XWI58EffTVYyfGIxzH/jWl6ttfTYAITUJzy5YwJGBPyz541VrbYBFJWCwgIy9whicHkiG4PhftoxmmrQLBmy211RVuCT5jE5jAB54486t71aoApOGEEECAOBAH17Y9udO2FYCukQzMbbfBZyF8e930iNaPeVwR6gFIuGtDetSAE+f94QQCYgjyfpoNyT4NkylCsyFpn8RCsmeItP7DH6xqbpFc32qCbsGPAmZxkxzM/wBNSbrZG8/iUIIn/f0wM8wL/edS7RHo+q4ai4AN6rUVmsuGbR7Nb+kjzptrceANNhvqDkEyDbBWACTc2UZokkYzmZxoRU21er3AKRwLsHBP1z99N3vVqdRcXdjKZkx8scnJnAz7fvQ3e6V2Jtu9ywHPPgcZ1KGlJLIKaNbU6uVv/FBtpFx8uWBMDA9gMDOrg6krKJqIQw7pK4kHGRPOsvu6W2UVDfm02jkXQY9ok4z9Maj2e52zraxKwRGJJnPvjONc/gKlKOPYqnXAR+HqVCq7JWVWCUqIQsSpmzuAgiRd/IDRbq3S1qBRSqL2H5WctcPYsSTz+mg3Sejje7iqEqUltVCWclV4gCQCCQIEY499HW/w5qxIeifsx/0zra0JPU3qTXGOfwJOMm7SM5/s6ojEtQpVBwFFQDA+xBOod3QLRG1KgchXuPHvB85861J+AKmOwsPMZz+2om+FKiH/AHFUiB+Vz/RJ0fEks0/s1+4j3rsCegdWrbZmu2rFWwYQk8zi7EfTjWs6X13b1CxqU0pMWkerRAiVUTNkDIPn+uh+36M4GaFYAf8ArLz7AoPGrTbeogkU6kj3Yn+XP8tc2rNttpNN+TaBukgwdnTrgmnDAY7GW0ecLMfXjRPZivTQUkZhTGAsYjyMH3zrGLu3DZRpImMyP3/01Mr7g8AgfQ8/vnXNLfw2/v8AwOtTsaXptSvt3qVEc/iRIYAgW3cAj3YnQnddLYmq6MxesxZpLESzSbVnGSeI1RWrugIAGeLsGR/XU9E7oxcVAH1/vnSvW1k/nx5X/Au9eZiPjXZ1aNOnfUch5Uhrlyp8Bh3KFtz9ROh3wP0epuN1T9OIpMtVyeLVdfpydE/8Q9+711pE3CioJj/M0Gf0Fv7nVv8AwsrQ9dVMMypHvALT+gka9p6049L4lZqy91Gy7T+Bd2fnalEQDcx8gjhBHnz50Y6T8KkWNWRS4Qo7mu4u+W2ABAAAIP6aOiqxMZHjPvGM+ONNWqSMNIJ/zT+2vJ/5HW5r7CqUO9lVvh3bMe+jSaBaLqjtC84J4yWP6/TTH+Etl4oJ+jN/92rH8aP/AOQYGDIP64OnnciMsIHmYHMe/uNQn1OtN23L7s27SrhiP0DbOAGoI4UQJAMA5xM/fUf/AKO7cMG9FQVGDJkfbuxiNK/UEE/iKSDwGE/1/udRv1EK3cY5MyBjH1440inrcJsDlD6ibn4bpVHvcPcQeHHB/pjH6nUNf4Nou991UMCxw6xLM7HBU5lz/LUx6qkSamPqQR9cgwffUdfr1JAbqw9omTnVY6/UpbVYu+K7MpbX/DzbpUWoHqyjBwLl5Ug/5dPT4B24EFqkxbJccQOO3GFA+2nD4q25EmrB9uf7/bUJ+L9uJ75+6mYP6ZP/AH1TxusePiD4kfIa/wDh1tj/AMV/blD/AFTVmn8C7ZWchnl0Kt3LkMQZyPoNUanxhQKyCZ9rT9f0/npE+LqUr3ke/ZMfT3/bTLU636g3rsvyXB/h9tIKy+YzdJx/L+WkX4C2gxNT9/8A8dRt8YbcEd7nOSEx98n68ah3XxxSu7GYgebOf3OlUutfmDevIH0/8PO2HcGSMgiR7if58caur/h3SUzLeZiP5eDg/TWnWnUA7ah/VBwPp9Zzp9NWHLk/YAD+hP8APXTt66X/AKOvwwB074LKtajxIJJwDAEkAAgTiIMDOjI+DhTKBK5FxIuHJDfLjg4IkjGCOebCJmef7/rq0qe39NPDp9R/9rTN4MStV+GmVbkr1gZEgMAApGQAcMwYFeYlh4BgltOkVlAX+JcmQDcqmDK3AmRItMiP8p+ktpD/ALf2NdVrW/8AmddMIRg7SHUa4B/UHrIFgVGLAtGcC4gZV+SBPjkaEVPiKosgU9w0YiD/ACJqZ0Yrb2fIP2/76pVa0xPk8eCBpdXqoQ5DKoq2wJvfi+pTw9GqCTgEhft/xGOhe6+N64BspWmMF2Lck5yI8H21qEAJAAEcFGGMe08/fP76g3PSqFRpKC4CCRyPHAiDrm/XwfzROV6z7GC3PxpvDi9VPuqL/p9dUK/xBvGkncVROO02j/5Y/fXoZ+HtkS34OfJh/aMZj9tTjpW3x+CueJW7OeSRzIP98v8ArtFcQ/CF3s8jq7hqhl3JOSWYknPJJyTgD9ANRisZBXtIESuDj6jz9de0rtKfIWnnE2gGD/pqBem7dml6NNiTElQT5nj9tZf5SPeD/AfE7Hkr9UrHmrUb6M5YT+pOdMG5aCDBn+/7nXrNf4Y2RkmmB4lcDx44/lOqNX4E2z5DOq/S0+PeP7+unj/kdDumvY3seaCuPr9c/wB/11JchOHIX6rn9gx863h/w7Q5Fc//AAD7+/2/Y6q7n/D0j5awJ/5kIz7SJA1Vdf0/n+AexizHhwf0OnKJPz/bBJ/TWnrfAdYEAOhHkzBz9CP+upB/h/VyC6DE8zj7e+nfW9P5oACHQd1//XrH/wB1UH/06avRdyTaNvWJgNApsTaZAMWzHac/Q+2tdV2HUGJH8YzBxacmSpuPEf8A+jY8T9BqXcdP6j3N/FsxzkjJJDSJIMYZv3PGj+r6fzMY1ekbrEbauQeIpOZxOIXOM/bUzfD+7DhDtq1xMDsJHgfN8uCQCZx5jRar1fqIAU16lyNIEKWyAPAyMCB7551X/wDSLfi38Z1tkAwFMlixJkZaSc8gSOCZrv03wC4FCj0XcsQo21eWIAmmwEnjuIA4zMxGdQVNlUWmKrU3VCVAZgVBvDMts/MCqkyMY0RX4s3oj/8AUOYjmD8vHIzH9c86lrfFG4rALUUOoggBYEqtoMDE24n20agB7ewBFTS3jRZNyjyDt2kc2i6PvIxp67Skc+jW/RCf6aOyH+wuD1w9HbwwI+sjz+vjVWttmp8wR7An/TXa7UT0bEXcEfr7asJWEA+4n+n+ul12gEuU88+0+48aiodLSs5JJFv/AF8fy0uu1qvDBdFz/YQAhWH0ERn7j+uTrN7wwRP8vpPvpddrg6/p9OPxpZJz+JWysaCkmOQYE8Zj+8RpCIP3H9ddrteYc8kjrrckA+eSMjUe53EDj3A88T/LGu12nSyJfYYKxIGAQY5M/wDgampi4AgkZiJkY+/9412u07SSAK+3BBJjjmPueJ/udS7b5THB8E/f/Q/vrtdqe5hjyWkEkiSP6HjnP6aSkuWnPPnzH9M8a7XanJ2PLlDy4GOI8fy5/wC2kuOc4A8idLrtJQGRrWOJgjPj6/8AfSkDLZz9f0/THtrtdoM0ZysZuaIUSTK+xUGDz78ZGoBs1LYVceY7hABwY12u08HgdpN0yrvvh2nXwSVBxiORnyPtqsnwulHC1Kisw/K8D+mu12sup1E9qeAS04l7b7KyWVmPlgWJn95Gpgg+38/667XaDm5PJKj/2Q=="/>
          <p:cNvSpPr>
            <a:spLocks noChangeAspect="1" noChangeArrowheads="1"/>
          </p:cNvSpPr>
          <p:nvPr/>
        </p:nvSpPr>
        <p:spPr bwMode="auto">
          <a:xfrm>
            <a:off x="1018506" y="463846"/>
            <a:ext cx="405712" cy="3039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2" name="Prostokąt 11"/>
          <p:cNvSpPr/>
          <p:nvPr/>
        </p:nvSpPr>
        <p:spPr>
          <a:xfrm>
            <a:off x="1070287" y="1218145"/>
            <a:ext cx="9194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/>
              <a:t>Rozpoznawanie poszczególnych liter i składanie ich w wyraz. </a:t>
            </a:r>
          </a:p>
        </p:txBody>
      </p:sp>
      <p:sp>
        <p:nvSpPr>
          <p:cNvPr id="13" name="Prostokąt zaokrąglony 12"/>
          <p:cNvSpPr/>
          <p:nvPr/>
        </p:nvSpPr>
        <p:spPr>
          <a:xfrm>
            <a:off x="3420413" y="2158909"/>
            <a:ext cx="5330537" cy="972216"/>
          </a:xfrm>
          <a:prstGeom prst="round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chemeClr val="bg1"/>
                </a:solidFill>
                <a:latin typeface="Open Sans"/>
                <a:cs typeface="Open Sans"/>
              </a:rPr>
              <a:t>NOŻYCZKI</a:t>
            </a:r>
            <a:endParaRPr lang="pl-PL" sz="6000" b="1" dirty="0">
              <a:solidFill>
                <a:schemeClr val="bg1"/>
              </a:solidFill>
              <a:latin typeface="Open Sans"/>
              <a:cs typeface="Open Sans"/>
            </a:endParaRPr>
          </a:p>
        </p:txBody>
      </p:sp>
      <p:sp>
        <p:nvSpPr>
          <p:cNvPr id="15" name="Prostokąt zaokrąglony 8"/>
          <p:cNvSpPr/>
          <p:nvPr/>
        </p:nvSpPr>
        <p:spPr>
          <a:xfrm>
            <a:off x="1446439" y="4352453"/>
            <a:ext cx="2132524" cy="95238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6" name="Prostokąt zaokrąglony 11"/>
          <p:cNvSpPr/>
          <p:nvPr/>
        </p:nvSpPr>
        <p:spPr>
          <a:xfrm>
            <a:off x="4829811" y="4352453"/>
            <a:ext cx="2150958" cy="952384"/>
          </a:xfrm>
          <a:prstGeom prst="round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7" name="Prostokąt 16"/>
          <p:cNvSpPr/>
          <p:nvPr/>
        </p:nvSpPr>
        <p:spPr>
          <a:xfrm>
            <a:off x="3801718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6" name="Obraz 5" descr="BU005292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260" y="2029910"/>
            <a:ext cx="2079495" cy="2184003"/>
          </a:xfrm>
          <a:prstGeom prst="rect">
            <a:avLst/>
          </a:prstGeom>
        </p:spPr>
      </p:pic>
      <p:sp>
        <p:nvSpPr>
          <p:cNvPr id="14" name="Prostokąt zaokrąglony 11"/>
          <p:cNvSpPr/>
          <p:nvPr/>
        </p:nvSpPr>
        <p:spPr>
          <a:xfrm>
            <a:off x="8231618" y="4352453"/>
            <a:ext cx="2150958" cy="952384"/>
          </a:xfrm>
          <a:prstGeom prst="roundRect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b="1" dirty="0" smtClean="0">
                <a:solidFill>
                  <a:srgbClr val="FFFFFF"/>
                </a:solidFill>
                <a:latin typeface="Open Sans"/>
                <a:cs typeface="Open Sans"/>
              </a:rPr>
              <a:t>?</a:t>
            </a:r>
            <a:endParaRPr lang="pl-PL" sz="6000" b="1" dirty="0">
              <a:solidFill>
                <a:srgbClr val="FFFFFF"/>
              </a:solidFill>
              <a:latin typeface="Open Sans"/>
              <a:cs typeface="Open Sans"/>
            </a:endParaRPr>
          </a:p>
        </p:txBody>
      </p:sp>
      <p:sp>
        <p:nvSpPr>
          <p:cNvPr id="18" name="Prostokąt 17"/>
          <p:cNvSpPr/>
          <p:nvPr/>
        </p:nvSpPr>
        <p:spPr>
          <a:xfrm>
            <a:off x="7203524" y="4718430"/>
            <a:ext cx="805338" cy="22043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34709093"/>
      </p:ext>
    </p:extLst>
  </p:cSld>
  <p:clrMapOvr>
    <a:masterClrMapping/>
  </p:clrMapOvr>
  <p:transition xmlns:p14="http://schemas.microsoft.com/office/powerpoint/2010/main" spd="slow">
    <p:wipe/>
  </p:transition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Motyw pakietu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yw pakietu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yw pakietu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10273</TotalTime>
  <Words>261</Words>
  <Application>Microsoft Macintosh PowerPoint</Application>
  <PresentationFormat>Niestandardowy</PresentationFormat>
  <Paragraphs>73</Paragraphs>
  <Slides>14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14</vt:i4>
      </vt:variant>
    </vt:vector>
  </HeadingPairs>
  <TitlesOfParts>
    <vt:vector size="15" baseType="lpstr">
      <vt:lpstr>Motyw pakietu Office</vt:lpstr>
      <vt:lpstr>  MULTIMEDIALNY SCENARIUSZ ZAJĘĆ</vt:lpstr>
      <vt:lpstr>Edukacja: Poziom: Temat:   Czas realizacji: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BOŻONARODZENIOWY  QUIZ</dc:title>
  <dc:creator>Komputer_2</dc:creator>
  <cp:lastModifiedBy>Daniel</cp:lastModifiedBy>
  <cp:revision>160</cp:revision>
  <dcterms:created xsi:type="dcterms:W3CDTF">2014-12-16T09:11:28Z</dcterms:created>
  <dcterms:modified xsi:type="dcterms:W3CDTF">2015-05-19T13:59:15Z</dcterms:modified>
</cp:coreProperties>
</file>